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9" r:id="rId3"/>
    <p:sldId id="258" r:id="rId4"/>
    <p:sldId id="268" r:id="rId5"/>
    <p:sldId id="259" r:id="rId6"/>
    <p:sldId id="261" r:id="rId7"/>
    <p:sldId id="262" r:id="rId8"/>
    <p:sldId id="266" r:id="rId9"/>
    <p:sldId id="271" r:id="rId10"/>
    <p:sldId id="270" r:id="rId11"/>
    <p:sldId id="272" r:id="rId12"/>
    <p:sldId id="279" r:id="rId13"/>
    <p:sldId id="273" r:id="rId14"/>
    <p:sldId id="274" r:id="rId15"/>
    <p:sldId id="275" r:id="rId16"/>
    <p:sldId id="277" r:id="rId17"/>
    <p:sldId id="267" r:id="rId18"/>
    <p:sldId id="278" r:id="rId19"/>
    <p:sldId id="281" r:id="rId20"/>
    <p:sldId id="280"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3" autoAdjust="0"/>
    <p:restoredTop sz="87716" autoAdjust="0"/>
  </p:normalViewPr>
  <p:slideViewPr>
    <p:cSldViewPr snapToGrid="0">
      <p:cViewPr varScale="1">
        <p:scale>
          <a:sx n="74" d="100"/>
          <a:sy n="74" d="100"/>
        </p:scale>
        <p:origin x="84" y="612"/>
      </p:cViewPr>
      <p:guideLst/>
    </p:cSldViewPr>
  </p:slideViewPr>
  <p:outlineViewPr>
    <p:cViewPr>
      <p:scale>
        <a:sx n="33" d="100"/>
        <a:sy n="33" d="100"/>
      </p:scale>
      <p:origin x="0" y="-2400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0F4E96E-CAD6-4C8C-A15A-8E5B5205DB06}" type="datetimeFigureOut">
              <a:rPr lang="en-US" smtClean="0"/>
              <a:t>9/23/2023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006E3B7-20EC-4C1E-811C-2D9BE422B24F}" type="slidenum">
              <a:rPr lang="en-US" smtClean="0"/>
              <a:t>‹#›</a:t>
            </a:fld>
            <a:endParaRPr lang="en-US"/>
          </a:p>
        </p:txBody>
      </p:sp>
    </p:spTree>
    <p:extLst>
      <p:ext uri="{BB962C8B-B14F-4D97-AF65-F5344CB8AC3E}">
        <p14:creationId xmlns:p14="http://schemas.microsoft.com/office/powerpoint/2010/main" val="481842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Recommendations can be found here: https://www.osha.gov/etools/evacuation-plans-procedures/eap/fight-or-flee</a:t>
            </a:r>
          </a:p>
          <a:p>
            <a:endParaRPr lang="en-US" dirty="0"/>
          </a:p>
          <a:p>
            <a:r>
              <a:rPr lang="en-US" dirty="0"/>
              <a:t>There is a 4</a:t>
            </a:r>
            <a:r>
              <a:rPr lang="en-US" baseline="30000" dirty="0"/>
              <a:t>th</a:t>
            </a:r>
            <a:r>
              <a:rPr lang="en-US" dirty="0"/>
              <a:t> option: Extinguishers are provided but not intended for employee use. While this may be added to the list of options, it may just add confusion to the response needed, which is why it is not included here.</a:t>
            </a:r>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1425704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https://www.osha.gov/etools/evacuation-plans-procedures/emergency-standards/portable-extinguishers/about</a:t>
            </a:r>
          </a:p>
        </p:txBody>
      </p:sp>
      <p:sp>
        <p:nvSpPr>
          <p:cNvPr id="4" name="Slide Number Placeholder 3"/>
          <p:cNvSpPr>
            <a:spLocks noGrp="1"/>
          </p:cNvSpPr>
          <p:nvPr>
            <p:ph type="sldNum" sz="quarter" idx="5"/>
          </p:nvPr>
        </p:nvSpPr>
        <p:spPr/>
        <p:txBody>
          <a:bodyPr/>
          <a:lstStyle/>
          <a:p>
            <a:fld id="{B006E3B7-20EC-4C1E-811C-2D9BE422B24F}" type="slidenum">
              <a:rPr lang="en-US" smtClean="0"/>
              <a:t>6</a:t>
            </a:fld>
            <a:endParaRPr lang="en-US"/>
          </a:p>
        </p:txBody>
      </p:sp>
    </p:spTree>
    <p:extLst>
      <p:ext uri="{BB962C8B-B14F-4D97-AF65-F5344CB8AC3E}">
        <p14:creationId xmlns:p14="http://schemas.microsoft.com/office/powerpoint/2010/main" val="238482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https://www.osha.gov/etools/young-workers-restaurant-safety/cooking</a:t>
            </a:r>
          </a:p>
          <a:p>
            <a:endParaRPr lang="en-US" dirty="0"/>
          </a:p>
          <a:p>
            <a:r>
              <a:rPr lang="en-US" dirty="0"/>
              <a:t>Class D Fire Materials would be least likely to be found in Mobile Food Vehicles (MFVs)</a:t>
            </a:r>
          </a:p>
          <a:p>
            <a:r>
              <a:rPr lang="en-US" dirty="0"/>
              <a:t>Class A is most likely to be found in any business (paper at minimum)</a:t>
            </a:r>
          </a:p>
          <a:p>
            <a:r>
              <a:rPr lang="en-US" dirty="0"/>
              <a:t>The others may depend on the individual business</a:t>
            </a:r>
          </a:p>
        </p:txBody>
      </p:sp>
      <p:sp>
        <p:nvSpPr>
          <p:cNvPr id="4" name="Slide Number Placeholder 3"/>
          <p:cNvSpPr>
            <a:spLocks noGrp="1"/>
          </p:cNvSpPr>
          <p:nvPr>
            <p:ph type="sldNum" sz="quarter" idx="5"/>
          </p:nvPr>
        </p:nvSpPr>
        <p:spPr/>
        <p:txBody>
          <a:bodyPr/>
          <a:lstStyle/>
          <a:p>
            <a:fld id="{B006E3B7-20EC-4C1E-811C-2D9BE422B24F}" type="slidenum">
              <a:rPr lang="en-US" smtClean="0"/>
              <a:t>7</a:t>
            </a:fld>
            <a:endParaRPr lang="en-US"/>
          </a:p>
        </p:txBody>
      </p:sp>
    </p:spTree>
    <p:extLst>
      <p:ext uri="{BB962C8B-B14F-4D97-AF65-F5344CB8AC3E}">
        <p14:creationId xmlns:p14="http://schemas.microsoft.com/office/powerpoint/2010/main" val="166267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Failure to match the fire extinguisher to the hazard can be deadly</a:t>
            </a:r>
          </a:p>
          <a:p>
            <a:r>
              <a:rPr lang="en-US" dirty="0"/>
              <a:t>Example 1. Using a water-based extinguisher on a Class B or Class K Fire will cause it to spread (oil and water don’t mix) and may cause spattering due to rapid steam generation</a:t>
            </a:r>
          </a:p>
          <a:p>
            <a:r>
              <a:rPr lang="en-US" dirty="0"/>
              <a:t>Example 2. Using a water-based extinguisher on an electrical fire may result in electrocution, since water is a good conductor</a:t>
            </a:r>
          </a:p>
          <a:p>
            <a:r>
              <a:rPr lang="en-US" dirty="0"/>
              <a:t>Example 3. Reactive metals like sodium and lithium produce explosive hydrogen gas when contacting water</a:t>
            </a:r>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8</a:t>
            </a:fld>
            <a:endParaRPr lang="en-US"/>
          </a:p>
        </p:txBody>
      </p:sp>
    </p:spTree>
    <p:extLst>
      <p:ext uri="{BB962C8B-B14F-4D97-AF65-F5344CB8AC3E}">
        <p14:creationId xmlns:p14="http://schemas.microsoft.com/office/powerpoint/2010/main" val="3472668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Failure to match the fire extinguisher to the hazard can be deadly</a:t>
            </a:r>
          </a:p>
          <a:p>
            <a:r>
              <a:rPr lang="en-US" dirty="0"/>
              <a:t>Example 1. Using a water-based extinguisher on a Class B or Class K Fire will cause it to spread (oil and water don’t mix) and may cause spattering due to rapid steam generation</a:t>
            </a:r>
          </a:p>
          <a:p>
            <a:r>
              <a:rPr lang="en-US" dirty="0"/>
              <a:t>Example 2. Using a water-based extinguisher on an electrical fire may result in electrocution, since water is a good conductor</a:t>
            </a:r>
          </a:p>
          <a:p>
            <a:r>
              <a:rPr lang="en-US" dirty="0"/>
              <a:t>Example 3. Reactive metals like sodium and lithium produce explosive hydrogen gas when contacting water</a:t>
            </a:r>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9</a:t>
            </a:fld>
            <a:endParaRPr lang="en-US"/>
          </a:p>
        </p:txBody>
      </p:sp>
    </p:spTree>
    <p:extLst>
      <p:ext uri="{BB962C8B-B14F-4D97-AF65-F5344CB8AC3E}">
        <p14:creationId xmlns:p14="http://schemas.microsoft.com/office/powerpoint/2010/main" val="2558453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10</a:t>
            </a:fld>
            <a:endParaRPr lang="en-US"/>
          </a:p>
        </p:txBody>
      </p:sp>
    </p:spTree>
    <p:extLst>
      <p:ext uri="{BB962C8B-B14F-4D97-AF65-F5344CB8AC3E}">
        <p14:creationId xmlns:p14="http://schemas.microsoft.com/office/powerpoint/2010/main" val="3350415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recommendations may differ from building fires</a:t>
            </a:r>
          </a:p>
          <a:p>
            <a:endParaRPr lang="en-US" dirty="0"/>
          </a:p>
          <a:p>
            <a:endParaRPr lang="en-US" dirty="0"/>
          </a:p>
          <a:p>
            <a:r>
              <a:rPr lang="en-US" dirty="0"/>
              <a:t>A second acronym is R.A.C.E.:</a:t>
            </a:r>
          </a:p>
          <a:p>
            <a:r>
              <a:rPr lang="en-US" u="sng" dirty="0"/>
              <a:t>R.A.C.E</a:t>
            </a:r>
          </a:p>
          <a:p>
            <a:r>
              <a:rPr lang="en-US" b="1" u="sng" dirty="0"/>
              <a:t>R</a:t>
            </a:r>
            <a:r>
              <a:rPr lang="en-US" dirty="0"/>
              <a:t>escue anyone in immediate danger of the fire</a:t>
            </a:r>
          </a:p>
          <a:p>
            <a:r>
              <a:rPr lang="en-US" b="1" u="sng" dirty="0"/>
              <a:t>A</a:t>
            </a:r>
            <a:r>
              <a:rPr lang="en-US" dirty="0"/>
              <a:t>larm needs activated AND call fire response phone number</a:t>
            </a:r>
          </a:p>
          <a:p>
            <a:r>
              <a:rPr lang="en-US" b="1" u="sng" dirty="0"/>
              <a:t>C</a:t>
            </a:r>
            <a:r>
              <a:rPr lang="en-US" dirty="0"/>
              <a:t>ontain fire by closing all doors in the fire area</a:t>
            </a:r>
          </a:p>
          <a:p>
            <a:r>
              <a:rPr lang="en-US" b="1" u="sng" dirty="0"/>
              <a:t>E</a:t>
            </a:r>
            <a:r>
              <a:rPr lang="en-US" dirty="0"/>
              <a:t>xtinguish small fires. If fire cannot be extinguished, leave the area and close the door.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13</a:t>
            </a:fld>
            <a:endParaRPr lang="en-US"/>
          </a:p>
        </p:txBody>
      </p:sp>
    </p:spTree>
    <p:extLst>
      <p:ext uri="{BB962C8B-B14F-4D97-AF65-F5344CB8AC3E}">
        <p14:creationId xmlns:p14="http://schemas.microsoft.com/office/powerpoint/2010/main" val="4137956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14</a:t>
            </a:fld>
            <a:endParaRPr lang="en-US"/>
          </a:p>
        </p:txBody>
      </p:sp>
    </p:spTree>
    <p:extLst>
      <p:ext uri="{BB962C8B-B14F-4D97-AF65-F5344CB8AC3E}">
        <p14:creationId xmlns:p14="http://schemas.microsoft.com/office/powerpoint/2010/main" val="2475476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18</a:t>
            </a:fld>
            <a:endParaRPr lang="en-US"/>
          </a:p>
        </p:txBody>
      </p:sp>
    </p:spTree>
    <p:extLst>
      <p:ext uri="{BB962C8B-B14F-4D97-AF65-F5344CB8AC3E}">
        <p14:creationId xmlns:p14="http://schemas.microsoft.com/office/powerpoint/2010/main" val="347434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9/23/2023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9/23/2023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a:xfrm>
            <a:off x="1523999" y="1122363"/>
            <a:ext cx="9397285" cy="2387600"/>
          </a:xfrm>
        </p:spPr>
        <p:txBody>
          <a:bodyPr>
            <a:normAutofit fontScale="90000"/>
          </a:bodyPr>
          <a:lstStyle/>
          <a:p>
            <a:pPr marL="0" marR="0">
              <a:lnSpc>
                <a:spcPct val="107000"/>
              </a:lnSpc>
              <a:spcBef>
                <a:spcPts val="0"/>
              </a:spcBef>
              <a:spcAft>
                <a:spcPts val="800"/>
              </a:spcAf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Camión de Comida </a:t>
            </a:r>
            <a:r>
              <a:rPr lang="es-419" kern="100" dirty="0">
                <a:latin typeface="Calibri" panose="020F0502020204030204" pitchFamily="34" charset="0"/>
                <a:ea typeface="Calibri" panose="020F0502020204030204" pitchFamily="34" charset="0"/>
                <a:cs typeface="Times New Roman" panose="02020603050405020304" pitchFamily="18" charset="0"/>
              </a:rPr>
              <a:t>M</a:t>
            </a:r>
            <a:r>
              <a:rPr lang="es-419" kern="100" dirty="0">
                <a:effectLst/>
                <a:latin typeface="Calibri" panose="020F0502020204030204" pitchFamily="34" charset="0"/>
                <a:ea typeface="Calibri" panose="020F0502020204030204" pitchFamily="34" charset="0"/>
                <a:cs typeface="Times New Roman" panose="02020603050405020304" pitchFamily="18" charset="0"/>
              </a:rPr>
              <a:t>óvil</a:t>
            </a:r>
            <a:br>
              <a:rPr lang="en-US" kern="100" dirty="0">
                <a:effectLst/>
                <a:latin typeface="Calibri" panose="020F0502020204030204" pitchFamily="34" charset="0"/>
                <a:ea typeface="Calibri" panose="020F0502020204030204" pitchFamily="34" charset="0"/>
                <a:cs typeface="Times New Roman" panose="02020603050405020304" pitchFamily="18" charset="0"/>
              </a:rPr>
            </a:br>
            <a:r>
              <a:rPr lang="es-419" kern="100" dirty="0">
                <a:effectLst/>
                <a:latin typeface="Calibri" panose="020F0502020204030204" pitchFamily="34" charset="0"/>
                <a:ea typeface="Calibri" panose="020F0502020204030204" pitchFamily="34" charset="0"/>
                <a:cs typeface="Times New Roman" panose="02020603050405020304" pitchFamily="18" charset="0"/>
              </a:rPr>
              <a:t>Entrenamiento </a:t>
            </a:r>
            <a:r>
              <a:rPr lang="es-419" kern="100" dirty="0">
                <a:latin typeface="Calibri" panose="020F0502020204030204" pitchFamily="34" charset="0"/>
                <a:ea typeface="Calibri" panose="020F0502020204030204" pitchFamily="34" charset="0"/>
                <a:cs typeface="Times New Roman" panose="02020603050405020304" pitchFamily="18" charset="0"/>
              </a:rPr>
              <a:t>para la</a:t>
            </a:r>
            <a:r>
              <a:rPr lang="es-419" kern="100" dirty="0">
                <a:effectLst/>
                <a:latin typeface="Calibri" panose="020F0502020204030204" pitchFamily="34" charset="0"/>
                <a:ea typeface="Calibri" panose="020F0502020204030204" pitchFamily="34" charset="0"/>
                <a:cs typeface="Times New Roman" panose="02020603050405020304" pitchFamily="18" charset="0"/>
              </a:rPr>
              <a:t> Seguridad</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normAutofit/>
          </a:bodyPr>
          <a:lstStyle/>
          <a:p>
            <a:pPr marL="0" marR="0">
              <a:lnSpc>
                <a:spcPct val="107000"/>
              </a:lnSpc>
              <a:spcBef>
                <a:spcPts val="0"/>
              </a:spcBef>
              <a:spcAft>
                <a:spcPts val="800"/>
              </a:spcAft>
            </a:pPr>
            <a:r>
              <a:rPr lang="es-419" kern="100" dirty="0">
                <a:effectLst/>
                <a:latin typeface="Calibri" panose="020F0502020204030204" pitchFamily="34" charset="0"/>
                <a:ea typeface="Calibri" panose="020F0502020204030204" pitchFamily="34" charset="0"/>
                <a:cs typeface="Times New Roman" panose="02020603050405020304" pitchFamily="18" charset="0"/>
              </a:rPr>
              <a:t>Parte 5: Entrenamiento para el uso de extintores de fuego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784E2DF-30B9-4D29-1C58-E15F3A7CC501}"/>
              </a:ext>
            </a:extLst>
          </p:cNvPr>
          <p:cNvSpPr txBox="1"/>
          <p:nvPr/>
        </p:nvSpPr>
        <p:spPr>
          <a:xfrm>
            <a:off x="86606" y="5257800"/>
            <a:ext cx="11670311" cy="1264642"/>
          </a:xfrm>
          <a:prstGeom prst="rect">
            <a:avLst/>
          </a:prstGeom>
          <a:noFill/>
        </p:spPr>
        <p:txBody>
          <a:bodyPr wrap="none" rtlCol="0">
            <a:spAutoFit/>
          </a:bodyPr>
          <a:lstStyle/>
          <a:p>
            <a:pPr marL="0" marR="0">
              <a:lnSpc>
                <a:spcPct val="107000"/>
              </a:lnSpc>
              <a:spcBef>
                <a:spcPts val="0"/>
              </a:spcBef>
            </a:pPr>
            <a:r>
              <a:rPr lang="es-MX" sz="1800" i="1" kern="100" dirty="0">
                <a:effectLst/>
                <a:latin typeface="Calibri" panose="020F0502020204030204" pitchFamily="34" charset="0"/>
                <a:ea typeface="Calibri" panose="020F0502020204030204" pitchFamily="34" charset="0"/>
                <a:cs typeface="Times New Roman" panose="02020603050405020304" pitchFamily="18" charset="0"/>
              </a:rPr>
              <a:t>Este material fue producido por el proyecto número SH-39170-SH2 de la Administración de Seguridad y Salud Ocupacional. </a:t>
            </a:r>
          </a:p>
          <a:p>
            <a:pPr marL="0" marR="0">
              <a:lnSpc>
                <a:spcPct val="107000"/>
              </a:lnSpc>
              <a:spcBef>
                <a:spcPts val="0"/>
              </a:spcBef>
            </a:pPr>
            <a:r>
              <a:rPr lang="es-MX" sz="1800" i="1" kern="100" dirty="0">
                <a:effectLst/>
                <a:latin typeface="Calibri" panose="020F0502020204030204" pitchFamily="34" charset="0"/>
                <a:ea typeface="Calibri" panose="020F0502020204030204" pitchFamily="34" charset="0"/>
                <a:cs typeface="Times New Roman" panose="02020603050405020304" pitchFamily="18" charset="0"/>
              </a:rPr>
              <a:t>Este material no necesariamente representa los puntos de vista o las normas del Departamento del Trabajo de los EE. UU., </a:t>
            </a:r>
          </a:p>
          <a:p>
            <a:pPr marL="0" marR="0">
              <a:lnSpc>
                <a:spcPct val="107000"/>
              </a:lnSpc>
              <a:spcBef>
                <a:spcPts val="0"/>
              </a:spcBef>
            </a:pPr>
            <a:r>
              <a:rPr lang="es-MX" sz="1800" i="1" kern="100" dirty="0">
                <a:effectLst/>
                <a:latin typeface="Calibri" panose="020F0502020204030204" pitchFamily="34" charset="0"/>
                <a:ea typeface="Calibri" panose="020F0502020204030204" pitchFamily="34" charset="0"/>
                <a:cs typeface="Times New Roman" panose="02020603050405020304" pitchFamily="18" charset="0"/>
              </a:rPr>
              <a:t>ni la mención de los nombres comerciales, productos comerciales, u organizaciones, implica la aprobación</a:t>
            </a:r>
          </a:p>
          <a:p>
            <a:pPr marL="0" marR="0">
              <a:lnSpc>
                <a:spcPct val="107000"/>
              </a:lnSpc>
              <a:spcBef>
                <a:spcPts val="0"/>
              </a:spcBef>
            </a:pPr>
            <a:r>
              <a:rPr lang="es-MX" sz="1800" i="1" kern="100" dirty="0">
                <a:effectLst/>
                <a:latin typeface="Calibri" panose="020F0502020204030204" pitchFamily="34" charset="0"/>
                <a:ea typeface="Calibri" panose="020F0502020204030204" pitchFamily="34" charset="0"/>
                <a:cs typeface="Times New Roman" panose="02020603050405020304" pitchFamily="18" charset="0"/>
              </a:rPr>
              <a:t>por el Gobierno de los EE. UU.</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F487-0AEA-EE25-E233-DF0E2406ABCF}"/>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Clase de Extintor ABC</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5808C50-E4B3-E900-110B-C7A34D49B5DE}"/>
              </a:ext>
            </a:extLst>
          </p:cNvPr>
          <p:cNvSpPr>
            <a:spLocks noGrp="1"/>
          </p:cNvSpPr>
          <p:nvPr>
            <p:ph sz="half" idx="1"/>
          </p:nvPr>
        </p:nvSpPr>
        <p:spPr>
          <a:xfrm>
            <a:off x="838200" y="1825624"/>
            <a:ext cx="5412698" cy="4879975"/>
          </a:xfrm>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Multiuso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Madera, papel</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Líquido inflamable</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Eléctrico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Contiene un químico en seco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El polvo retardante de incendios separa el combustible del oxigeno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El indicador de presión verifica el nivel de llenado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Nota: Es moderadamente corrosivo (Equipo Eléctrico)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7" name="Isosceles Triangle 26">
            <a:extLst>
              <a:ext uri="{FF2B5EF4-FFF2-40B4-BE49-F238E27FC236}">
                <a16:creationId xmlns:a16="http://schemas.microsoft.com/office/drawing/2014/main" id="{7B417A3A-59B6-22C6-CAD2-5D1F9372C89B}"/>
              </a:ext>
            </a:extLst>
          </p:cNvPr>
          <p:cNvSpPr/>
          <p:nvPr/>
        </p:nvSpPr>
        <p:spPr>
          <a:xfrm>
            <a:off x="7584403" y="852378"/>
            <a:ext cx="889166" cy="894269"/>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28" name="Rectangle 27">
            <a:extLst>
              <a:ext uri="{FF2B5EF4-FFF2-40B4-BE49-F238E27FC236}">
                <a16:creationId xmlns:a16="http://schemas.microsoft.com/office/drawing/2014/main" id="{58BDC24F-48D2-5420-8527-8EAA7BD4C38C}"/>
              </a:ext>
            </a:extLst>
          </p:cNvPr>
          <p:cNvSpPr/>
          <p:nvPr/>
        </p:nvSpPr>
        <p:spPr>
          <a:xfrm>
            <a:off x="8758700" y="852378"/>
            <a:ext cx="889166" cy="89426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29" name="Oval 28">
            <a:extLst>
              <a:ext uri="{FF2B5EF4-FFF2-40B4-BE49-F238E27FC236}">
                <a16:creationId xmlns:a16="http://schemas.microsoft.com/office/drawing/2014/main" id="{C2539A55-05C1-4E98-5679-CF1C188A27EF}"/>
              </a:ext>
            </a:extLst>
          </p:cNvPr>
          <p:cNvSpPr/>
          <p:nvPr/>
        </p:nvSpPr>
        <p:spPr>
          <a:xfrm>
            <a:off x="9918028" y="875396"/>
            <a:ext cx="889166" cy="894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pic>
        <p:nvPicPr>
          <p:cNvPr id="4" name="Picture 3" descr="A fire extinguisher on a wall jpg 28KB">
            <a:extLst>
              <a:ext uri="{FF2B5EF4-FFF2-40B4-BE49-F238E27FC236}">
                <a16:creationId xmlns:a16="http://schemas.microsoft.com/office/drawing/2014/main" id="{4CA953B9-8E19-32C8-B7C3-DA72E933191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8237207" y="1913985"/>
            <a:ext cx="1959429" cy="3395156"/>
          </a:xfrm>
          <a:prstGeom prst="rect">
            <a:avLst/>
          </a:prstGeom>
        </p:spPr>
      </p:pic>
      <p:pic>
        <p:nvPicPr>
          <p:cNvPr id="18" name="Picture 17" descr="ABC Fire Squares 8kb jpg&#10;">
            <a:extLst>
              <a:ext uri="{FF2B5EF4-FFF2-40B4-BE49-F238E27FC236}">
                <a16:creationId xmlns:a16="http://schemas.microsoft.com/office/drawing/2014/main" id="{CD87CB68-6055-6222-D64B-E2E490F547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0097" y="5532438"/>
            <a:ext cx="5066009" cy="1325562"/>
          </a:xfrm>
          <a:prstGeom prst="rect">
            <a:avLst/>
          </a:prstGeom>
        </p:spPr>
      </p:pic>
    </p:spTree>
    <p:extLst>
      <p:ext uri="{BB962C8B-B14F-4D97-AF65-F5344CB8AC3E}">
        <p14:creationId xmlns:p14="http://schemas.microsoft.com/office/powerpoint/2010/main" val="1762790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7A40-D43F-E813-739A-588E6529B3AA}"/>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Clase de Extintor K</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7562C6E-4101-B908-819B-5574B085BFAC}"/>
              </a:ext>
            </a:extLst>
          </p:cNvPr>
          <p:cNvSpPr>
            <a:spLocks noGrp="1"/>
          </p:cNvSpPr>
          <p:nvPr>
            <p:ph sz="half" idx="1"/>
          </p:nvPr>
        </p:nvSpPr>
        <p:spPr>
          <a:xfrm>
            <a:off x="599607" y="1825625"/>
            <a:ext cx="6642984" cy="4874978"/>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Clase K = Cocina</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Aceites para Cocinar/Grasas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Requerido para todo el combustible sólido para cocinar y una caja para el fuego de 5 pies cúbicos o más (Sin importar si hay un extractor)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Mezcla de químicos secos y líquidos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tabLst>
                <a:tab pos="1269365" algn="l"/>
              </a:tabLst>
            </a:pPr>
            <a:r>
              <a:rPr lang="es-419" sz="2000" u="sng" kern="100" dirty="0">
                <a:effectLst/>
                <a:latin typeface="Calibri" panose="020F0502020204030204" pitchFamily="34" charset="0"/>
                <a:ea typeface="Calibri" panose="020F0502020204030204" pitchFamily="34" charset="0"/>
                <a:cs typeface="Times New Roman" panose="02020603050405020304" pitchFamily="18" charset="0"/>
              </a:rPr>
              <a:t>Conducto eléctrico</a:t>
            </a:r>
            <a:endParaRPr lang="en-US" sz="20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Primero </a:t>
            </a:r>
            <a:r>
              <a:rPr lang="es-419" sz="2000" kern="100" dirty="0">
                <a:latin typeface="Calibri" panose="020F0502020204030204" pitchFamily="34" charset="0"/>
                <a:ea typeface="Calibri" panose="020F0502020204030204" pitchFamily="34" charset="0"/>
                <a:cs typeface="Times New Roman" panose="02020603050405020304" pitchFamily="18" charset="0"/>
              </a:rPr>
              <a:t>corte </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la electricidad </a:t>
            </a:r>
            <a:r>
              <a:rPr lang="es-419" sz="2000" kern="100" dirty="0">
                <a:latin typeface="Calibri" panose="020F0502020204030204" pitchFamily="34" charset="0"/>
                <a:ea typeface="Calibri" panose="020F0502020204030204" pitchFamily="34" charset="0"/>
                <a:cs typeface="Times New Roman" panose="02020603050405020304" pitchFamily="18" charset="0"/>
              </a:rPr>
              <a:t>al </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aparato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El indicador de presión indica que está lleno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Los incendios tienen una alta temperatura</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Los agentes enfrían y separan al combustible/oxigeno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indent="0">
              <a:lnSpc>
                <a:spcPct val="107000"/>
              </a:lnSpc>
              <a:spcBef>
                <a:spcPts val="0"/>
              </a:spcBef>
              <a:spcAft>
                <a:spcPts val="800"/>
              </a:spcAft>
              <a:buNone/>
              <a:tabLst>
                <a:tab pos="1269365" algn="l"/>
              </a:tabLst>
            </a:pP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6" name="Content Placeholder 5" descr="Class K Fire Square 4kb jpg">
            <a:extLst>
              <a:ext uri="{FF2B5EF4-FFF2-40B4-BE49-F238E27FC236}">
                <a16:creationId xmlns:a16="http://schemas.microsoft.com/office/drawing/2014/main" id="{8C79A4D1-5299-15BC-4C2D-D0F41F5AD98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772243" y="1364582"/>
            <a:ext cx="3290498" cy="1556795"/>
          </a:xfrm>
        </p:spPr>
      </p:pic>
      <p:sp>
        <p:nvSpPr>
          <p:cNvPr id="7" name="Hexagon 6">
            <a:extLst>
              <a:ext uri="{FF2B5EF4-FFF2-40B4-BE49-F238E27FC236}">
                <a16:creationId xmlns:a16="http://schemas.microsoft.com/office/drawing/2014/main" id="{A5A95A53-5EDD-2C84-E233-0771532AE1A8}"/>
              </a:ext>
            </a:extLst>
          </p:cNvPr>
          <p:cNvSpPr/>
          <p:nvPr/>
        </p:nvSpPr>
        <p:spPr>
          <a:xfrm>
            <a:off x="10316043" y="1825625"/>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pic>
        <p:nvPicPr>
          <p:cNvPr id="9" name="Picture 8" descr="Class K Fire Extinguisher 9.6kb jpg">
            <a:extLst>
              <a:ext uri="{FF2B5EF4-FFF2-40B4-BE49-F238E27FC236}">
                <a16:creationId xmlns:a16="http://schemas.microsoft.com/office/drawing/2014/main" id="{2F838F8A-4F6E-8A12-E03F-3651BC4AB2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6941" y="3187119"/>
            <a:ext cx="1728416" cy="3484710"/>
          </a:xfrm>
          <a:prstGeom prst="rect">
            <a:avLst/>
          </a:prstGeom>
        </p:spPr>
      </p:pic>
    </p:spTree>
    <p:extLst>
      <p:ext uri="{BB962C8B-B14F-4D97-AF65-F5344CB8AC3E}">
        <p14:creationId xmlns:p14="http://schemas.microsoft.com/office/powerpoint/2010/main" val="5011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1861-2763-5C3D-E066-5593A8DA27DF}"/>
              </a:ext>
            </a:extLst>
          </p:cNvPr>
          <p:cNvSpPr>
            <a:spLocks noGrp="1"/>
          </p:cNvSpPr>
          <p:nvPr>
            <p:ph type="title"/>
          </p:nvPr>
        </p:nvSpPr>
        <p:spPr/>
        <p:txBody>
          <a:bodyPr>
            <a:normAutofit/>
          </a:bodyPr>
          <a:lstStyle/>
          <a:p>
            <a:pPr marL="1269365" marR="0" indent="-1269365">
              <a:lnSpc>
                <a:spcPct val="107000"/>
              </a:lnSpc>
              <a:spcBef>
                <a:spcPts val="0"/>
              </a:spcBef>
              <a:spcAft>
                <a:spcPts val="800"/>
              </a:spcAft>
              <a:tabLst>
                <a:tab pos="1269365" algn="l"/>
              </a:tabLst>
            </a:pPr>
            <a:r>
              <a:rPr lang="es-419" sz="4800" b="1" kern="100" dirty="0">
                <a:effectLst/>
                <a:latin typeface="Calibri" panose="020F0502020204030204" pitchFamily="34" charset="0"/>
                <a:ea typeface="Calibri" panose="020F0502020204030204" pitchFamily="34" charset="0"/>
                <a:cs typeface="Times New Roman" panose="02020603050405020304" pitchFamily="18" charset="0"/>
              </a:rPr>
              <a:t>Lugar y Ubicación  </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5B6509B9-A0C2-F7E3-7BE3-148A7B515BD0}"/>
              </a:ext>
            </a:extLst>
          </p:cNvPr>
          <p:cNvSpPr>
            <a:spLocks noGrp="1"/>
          </p:cNvSpPr>
          <p:nvPr>
            <p:ph idx="1"/>
          </p:nvPr>
        </p:nvSpPr>
        <p:spPr>
          <a:xfrm>
            <a:off x="253300" y="1690688"/>
            <a:ext cx="7985760" cy="4351338"/>
          </a:xfrm>
        </p:spPr>
        <p:txBody>
          <a:bodyPr/>
          <a:lstStyle/>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000" kern="100" dirty="0">
                <a:effectLst/>
                <a:ea typeface="Calibri" panose="020F0502020204030204" pitchFamily="34" charset="0"/>
                <a:cs typeface="Times New Roman" panose="02020603050405020304" pitchFamily="18" charset="0"/>
              </a:rPr>
              <a:t>Tiene que estar fácilmente accesible y visible en caso de incendio </a:t>
            </a:r>
            <a:endParaRPr lang="en-US" sz="2000" kern="100" dirty="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sz="2000" kern="100" dirty="0">
                <a:effectLst/>
                <a:ea typeface="Calibri" panose="020F0502020204030204" pitchFamily="34" charset="0"/>
                <a:cs typeface="Times New Roman" panose="02020603050405020304" pitchFamily="18" charset="0"/>
              </a:rPr>
              <a:t>Cerca de la cocina, a no más de 30 pies (9 metros) de distancia</a:t>
            </a:r>
            <a:endParaRPr lang="en-US" sz="2000" kern="100" dirty="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Symbol" panose="05050102010706020507" pitchFamily="18" charset="2"/>
              <a:buChar char=""/>
              <a:tabLst>
                <a:tab pos="1269365" algn="l"/>
              </a:tabLst>
            </a:pPr>
            <a:r>
              <a:rPr lang="es-419" sz="2000" kern="100" dirty="0">
                <a:effectLst/>
                <a:ea typeface="Calibri" panose="020F0502020204030204" pitchFamily="34" charset="0"/>
                <a:cs typeface="Times New Roman" panose="02020603050405020304" pitchFamily="18" charset="0"/>
              </a:rPr>
              <a:t>La base tiene que estar a por lo menos 4 pulgadas (10 centímetros) del suelo</a:t>
            </a:r>
            <a:endParaRPr lang="en-US" sz="2000" kern="100" dirty="0">
              <a:effectLst/>
              <a:ea typeface="Calibri" panose="020F0502020204030204" pitchFamily="34" charset="0"/>
              <a:cs typeface="Times New Roman" panose="02020603050405020304" pitchFamily="18" charset="0"/>
            </a:endParaRPr>
          </a:p>
          <a:p>
            <a:pPr marL="457200" lvl="1" indent="0">
              <a:buNone/>
            </a:pPr>
            <a:endParaRPr lang="en-US" sz="2000" dirty="0"/>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000" kern="100" dirty="0">
                <a:effectLst/>
                <a:ea typeface="Calibri" panose="020F0502020204030204" pitchFamily="34" charset="0"/>
                <a:cs typeface="Times New Roman" panose="02020603050405020304" pitchFamily="18" charset="0"/>
              </a:rPr>
              <a:t>El extintor de fuego que pesa &lt;40 lb. (más ligero)</a:t>
            </a:r>
            <a:endParaRPr lang="en-US" sz="2000" kern="100" dirty="0">
              <a:effectLst/>
              <a:ea typeface="Calibri" panose="020F0502020204030204" pitchFamily="34" charset="0"/>
              <a:cs typeface="Times New Roman" panose="02020603050405020304" pitchFamily="18" charset="0"/>
            </a:endParaRPr>
          </a:p>
          <a:p>
            <a:pPr marL="739775" marR="0" lvl="2" indent="-277813">
              <a:lnSpc>
                <a:spcPct val="107000"/>
              </a:lnSpc>
              <a:spcBef>
                <a:spcPts val="0"/>
              </a:spcBef>
              <a:spcAft>
                <a:spcPts val="0"/>
              </a:spcAft>
              <a:buFont typeface="Symbol" panose="05050102010706020507" pitchFamily="18" charset="2"/>
              <a:buChar char=""/>
              <a:tabLst>
                <a:tab pos="1269365" algn="l"/>
              </a:tabLst>
            </a:pPr>
            <a:r>
              <a:rPr lang="es-419" kern="100" dirty="0">
                <a:effectLst/>
                <a:ea typeface="Calibri" panose="020F0502020204030204" pitchFamily="34" charset="0"/>
                <a:cs typeface="Times New Roman" panose="02020603050405020304" pitchFamily="18" charset="0"/>
              </a:rPr>
              <a:t>La parte superior del extintor no puede estar a más de 5 pies del suelo</a:t>
            </a:r>
            <a:endParaRPr lang="en-US" kern="1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000" kern="100" dirty="0">
                <a:effectLst/>
                <a:ea typeface="Calibri" panose="020F0502020204030204" pitchFamily="34" charset="0"/>
                <a:cs typeface="Times New Roman" panose="02020603050405020304" pitchFamily="18" charset="0"/>
              </a:rPr>
              <a:t>El extintor de fuego que pesa &gt;40 lb. (más pesado)</a:t>
            </a:r>
            <a:endParaRPr lang="en-US" sz="2000" kern="100" dirty="0">
              <a:effectLst/>
              <a:ea typeface="Calibri" panose="020F0502020204030204" pitchFamily="34" charset="0"/>
              <a:cs typeface="Times New Roman" panose="02020603050405020304" pitchFamily="18" charset="0"/>
            </a:endParaRPr>
          </a:p>
          <a:p>
            <a:pPr lvl="1">
              <a:lnSpc>
                <a:spcPct val="107000"/>
              </a:lnSpc>
              <a:spcBef>
                <a:spcPts val="0"/>
              </a:spcBef>
              <a:spcAft>
                <a:spcPts val="800"/>
              </a:spcAft>
              <a:tabLst>
                <a:tab pos="1269365" algn="l"/>
              </a:tabLst>
            </a:pPr>
            <a:r>
              <a:rPr lang="es-419" sz="2000" kern="100" dirty="0">
                <a:effectLst/>
                <a:ea typeface="Calibri" panose="020F0502020204030204" pitchFamily="34" charset="0"/>
                <a:cs typeface="Times New Roman" panose="02020603050405020304" pitchFamily="18" charset="0"/>
              </a:rPr>
              <a:t>La parte superior del extintor no puede estar a más de 3.5 pies (1.67 metros) del suelo </a:t>
            </a:r>
            <a:endParaRPr lang="en-US" sz="2000" kern="100" dirty="0">
              <a:effectLst/>
              <a:ea typeface="Calibri" panose="020F0502020204030204" pitchFamily="34" charset="0"/>
              <a:cs typeface="Times New Roman" panose="02020603050405020304" pitchFamily="18" charset="0"/>
            </a:endParaRPr>
          </a:p>
          <a:p>
            <a:pPr marL="457200" lvl="1" indent="0">
              <a:buNone/>
            </a:pPr>
            <a:endParaRPr lang="en-US" dirty="0"/>
          </a:p>
        </p:txBody>
      </p:sp>
      <p:grpSp>
        <p:nvGrpSpPr>
          <p:cNvPr id="9" name="Group 8" descr="Food Truck Diagram 69kb jpg">
            <a:extLst>
              <a:ext uri="{FF2B5EF4-FFF2-40B4-BE49-F238E27FC236}">
                <a16:creationId xmlns:a16="http://schemas.microsoft.com/office/drawing/2014/main" id="{79FE49B7-7002-130B-3AB0-BE73E855616F}"/>
              </a:ext>
            </a:extLst>
          </p:cNvPr>
          <p:cNvGrpSpPr/>
          <p:nvPr/>
        </p:nvGrpSpPr>
        <p:grpSpPr>
          <a:xfrm>
            <a:off x="7945821" y="4000025"/>
            <a:ext cx="3905592" cy="2270234"/>
            <a:chOff x="4136878" y="2506663"/>
            <a:chExt cx="7887955" cy="4351337"/>
          </a:xfrm>
        </p:grpSpPr>
        <p:pic>
          <p:nvPicPr>
            <p:cNvPr id="6" name="Picture 5" descr="Food Truck Diagram 69kb jpg&#10;">
              <a:extLst>
                <a:ext uri="{FF2B5EF4-FFF2-40B4-BE49-F238E27FC236}">
                  <a16:creationId xmlns:a16="http://schemas.microsoft.com/office/drawing/2014/main" id="{F511A827-45BA-D7E2-F324-416A06E90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7" name="Picture 6" descr="Class K Fire Extinguisher 9.6kb jpg">
              <a:extLst>
                <a:ext uri="{FF2B5EF4-FFF2-40B4-BE49-F238E27FC236}">
                  <a16:creationId xmlns:a16="http://schemas.microsoft.com/office/drawing/2014/main" id="{51793A07-625E-664E-9F83-8868ABD5E6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grpSp>
        <p:nvGrpSpPr>
          <p:cNvPr id="12" name="Group 11" descr="Diagram of Barbeque Grill and Wood, Charcoal Fuel">
            <a:extLst>
              <a:ext uri="{FF2B5EF4-FFF2-40B4-BE49-F238E27FC236}">
                <a16:creationId xmlns:a16="http://schemas.microsoft.com/office/drawing/2014/main" id="{DFCEF12A-4B5E-36CF-188B-E63CC1B37C1C}"/>
              </a:ext>
            </a:extLst>
          </p:cNvPr>
          <p:cNvGrpSpPr/>
          <p:nvPr/>
        </p:nvGrpSpPr>
        <p:grpSpPr>
          <a:xfrm>
            <a:off x="7945821" y="1424689"/>
            <a:ext cx="3905592" cy="2084714"/>
            <a:chOff x="6270065" y="365125"/>
            <a:chExt cx="5581348" cy="3144277"/>
          </a:xfrm>
        </p:grpSpPr>
        <p:pic>
          <p:nvPicPr>
            <p:cNvPr id="10" name="Picture 9" descr="Diagram of Barbeque Grill and Wood, Charcoal Fuel">
              <a:extLst>
                <a:ext uri="{FF2B5EF4-FFF2-40B4-BE49-F238E27FC236}">
                  <a16:creationId xmlns:a16="http://schemas.microsoft.com/office/drawing/2014/main" id="{BE312761-65E8-3731-781A-8BDF5C6D3FB6}"/>
                </a:ext>
              </a:extLst>
            </p:cNvPr>
            <p:cNvPicPr>
              <a:picLocks noChangeAspect="1"/>
            </p:cNvPicPr>
            <p:nvPr/>
          </p:nvPicPr>
          <p:blipFill rotWithShape="1">
            <a:blip r:embed="rId4">
              <a:extLst>
                <a:ext uri="{28A0092B-C50C-407E-A947-70E740481C1C}">
                  <a14:useLocalDpi xmlns:a14="http://schemas.microsoft.com/office/drawing/2010/main" val="0"/>
                </a:ext>
              </a:extLst>
            </a:blip>
            <a:srcRect l="29965"/>
            <a:stretch/>
          </p:blipFill>
          <p:spPr>
            <a:xfrm>
              <a:off x="6270065" y="365125"/>
              <a:ext cx="5581348" cy="3144277"/>
            </a:xfrm>
            <a:prstGeom prst="rect">
              <a:avLst/>
            </a:prstGeom>
          </p:spPr>
        </p:pic>
        <p:pic>
          <p:nvPicPr>
            <p:cNvPr id="11" name="Picture 10" descr="A fire extinguisher on a wall jpg 28KB">
              <a:extLst>
                <a:ext uri="{FF2B5EF4-FFF2-40B4-BE49-F238E27FC236}">
                  <a16:creationId xmlns:a16="http://schemas.microsoft.com/office/drawing/2014/main" id="{E59CBE47-F9BD-AE0D-F29A-410FBBCDE7F3}"/>
                </a:ext>
              </a:extLst>
            </p:cNvPr>
            <p:cNvPicPr>
              <a:picLocks noChangeAspect="1"/>
            </p:cNvPicPr>
            <p:nvPr/>
          </p:nvPicPr>
          <p:blipFill rotWithShape="1">
            <a:blip r:embed="rId5">
              <a:extLst>
                <a:ext uri="{28A0092B-C50C-407E-A947-70E740481C1C}">
                  <a14:useLocalDpi xmlns:a14="http://schemas.microsoft.com/office/drawing/2010/main" val="0"/>
                </a:ext>
              </a:extLst>
            </a:blip>
            <a:srcRect l="21430" t="41467" r="26678" b="7469"/>
            <a:stretch/>
          </p:blipFill>
          <p:spPr>
            <a:xfrm>
              <a:off x="7371375" y="1564829"/>
              <a:ext cx="357436" cy="744868"/>
            </a:xfrm>
            <a:prstGeom prst="rect">
              <a:avLst/>
            </a:prstGeom>
          </p:spPr>
        </p:pic>
      </p:grpSp>
    </p:spTree>
    <p:extLst>
      <p:ext uri="{BB962C8B-B14F-4D97-AF65-F5344CB8AC3E}">
        <p14:creationId xmlns:p14="http://schemas.microsoft.com/office/powerpoint/2010/main" val="421357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A5C0-BDE2-E76F-0A30-7349B1861105}"/>
              </a:ext>
            </a:extLst>
          </p:cNvPr>
          <p:cNvSpPr>
            <a:spLocks noGrp="1"/>
          </p:cNvSpPr>
          <p:nvPr>
            <p:ph type="title"/>
          </p:nvPr>
        </p:nvSpPr>
        <p:spPr>
          <a:xfrm>
            <a:off x="783236" y="0"/>
            <a:ext cx="10515600" cy="1325563"/>
          </a:xfrm>
        </p:spPr>
        <p:txBody>
          <a:bodyPr>
            <a:noAutofit/>
          </a:bodyPr>
          <a:lstStyle/>
          <a:p>
            <a:pPr marL="0" marR="0">
              <a:lnSpc>
                <a:spcPct val="107000"/>
              </a:lnSpc>
              <a:spcBef>
                <a:spcPts val="0"/>
              </a:spcBef>
              <a:spcAft>
                <a:spcPts val="800"/>
              </a:spcAft>
              <a:tabLst>
                <a:tab pos="1269365" algn="l"/>
              </a:tabLs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Procedimientos para Responder a un Incendio</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81E3EA8-946F-A71A-9821-1A0245174DAD}"/>
              </a:ext>
            </a:extLst>
          </p:cNvPr>
          <p:cNvSpPr>
            <a:spLocks noGrp="1"/>
          </p:cNvSpPr>
          <p:nvPr>
            <p:ph sz="half" idx="1"/>
          </p:nvPr>
        </p:nvSpPr>
        <p:spPr>
          <a:xfrm>
            <a:off x="494675" y="1253330"/>
            <a:ext cx="11092722" cy="5604670"/>
          </a:xfrm>
        </p:spPr>
        <p:txBody>
          <a:bodyPr>
            <a:normAutofit lnSpcReduction="10000"/>
          </a:bodyPr>
          <a:lstStyle/>
          <a:p>
            <a:pPr marL="0" indent="0">
              <a:buNone/>
            </a:pPr>
            <a:r>
              <a:rPr lang="es-419" sz="2400" dirty="0">
                <a:effectLst/>
                <a:latin typeface="Calibri" panose="020F0502020204030204" pitchFamily="34" charset="0"/>
                <a:ea typeface="Calibri" panose="020F0502020204030204" pitchFamily="34" charset="0"/>
                <a:cs typeface="Times New Roman" panose="02020603050405020304" pitchFamily="18" charset="0"/>
              </a:rPr>
              <a:t>Si nadie está autorizado para usar un extintor de incendios, todos deberán de evacuar</a:t>
            </a:r>
            <a:endParaRPr lang="en-US" sz="2400" dirty="0"/>
          </a:p>
          <a:p>
            <a:pPr marL="0" indent="0">
              <a:buNone/>
            </a:pPr>
            <a:r>
              <a:rPr lang="es-419" sz="2400" u="sng" dirty="0">
                <a:effectLst/>
                <a:latin typeface="Calibri" panose="020F0502020204030204" pitchFamily="34" charset="0"/>
                <a:ea typeface="Calibri" panose="020F0502020204030204" pitchFamily="34" charset="0"/>
                <a:cs typeface="Times New Roman" panose="02020603050405020304" pitchFamily="18" charset="0"/>
              </a:rPr>
              <a:t>Si alguien está autorizado para usar un extintor de incendios y entrenado para usarlo:</a:t>
            </a:r>
          </a:p>
          <a:p>
            <a:pPr marL="0" indent="0">
              <a:buNone/>
            </a:pPr>
            <a:endParaRPr lang="es-419" sz="10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600"/>
              </a:spcBef>
              <a:buFont typeface="+mj-lt"/>
              <a:buAutoNum type="arabicParenR"/>
              <a:tabLst>
                <a:tab pos="1269365" algn="l"/>
              </a:tabLst>
            </a:pPr>
            <a:r>
              <a:rPr lang="es-419" sz="2000" kern="100" dirty="0">
                <a:effectLst/>
                <a:ea typeface="Calibri" panose="020F0502020204030204" pitchFamily="34" charset="0"/>
                <a:cs typeface="Times New Roman" panose="02020603050405020304" pitchFamily="18" charset="0"/>
              </a:rPr>
              <a:t>Suene la alarma, llame al departamento de bomberos</a:t>
            </a:r>
            <a:endParaRPr lang="en-US" sz="2000" kern="100" dirty="0">
              <a:effectLst/>
              <a:ea typeface="Calibri" panose="020F0502020204030204" pitchFamily="34" charset="0"/>
              <a:cs typeface="Times New Roman" panose="02020603050405020304" pitchFamily="18" charset="0"/>
            </a:endParaRPr>
          </a:p>
          <a:p>
            <a:pPr marL="342900" marR="0" lvl="0" indent="-342900">
              <a:lnSpc>
                <a:spcPct val="107000"/>
              </a:lnSpc>
              <a:spcBef>
                <a:spcPts val="600"/>
              </a:spcBef>
              <a:buFont typeface="+mj-lt"/>
              <a:buAutoNum type="arabicParenR"/>
              <a:tabLst>
                <a:tab pos="1269365" algn="l"/>
              </a:tabLst>
            </a:pPr>
            <a:r>
              <a:rPr lang="es-419" sz="2000" kern="100" dirty="0">
                <a:effectLst/>
                <a:ea typeface="Calibri" panose="020F0502020204030204" pitchFamily="34" charset="0"/>
                <a:cs typeface="Times New Roman" panose="02020603050405020304" pitchFamily="18" charset="0"/>
              </a:rPr>
              <a:t>Identifique una ruta segura de evacuación antes de acercase al fuego</a:t>
            </a:r>
            <a:endParaRPr lang="en-US" sz="2000" kern="100" dirty="0">
              <a:effectLst/>
              <a:ea typeface="Calibri" panose="020F0502020204030204" pitchFamily="34" charset="0"/>
              <a:cs typeface="Times New Roman" panose="02020603050405020304" pitchFamily="18" charset="0"/>
            </a:endParaRPr>
          </a:p>
          <a:p>
            <a:pPr lvl="1">
              <a:lnSpc>
                <a:spcPct val="107000"/>
              </a:lnSpc>
              <a:spcBef>
                <a:spcPts val="600"/>
              </a:spcBef>
              <a:tabLst>
                <a:tab pos="1269365" algn="l"/>
              </a:tabLst>
            </a:pPr>
            <a:r>
              <a:rPr lang="es-419" sz="2000" kern="100" dirty="0">
                <a:effectLst/>
                <a:ea typeface="Calibri" panose="020F0502020204030204" pitchFamily="34" charset="0"/>
                <a:cs typeface="Times New Roman" panose="02020603050405020304" pitchFamily="18" charset="0"/>
              </a:rPr>
              <a:t>No permita que el fuego, calor, o humo se interpongan entre usted y la</a:t>
            </a:r>
          </a:p>
          <a:p>
            <a:pPr marL="457200" lvl="1" indent="0">
              <a:lnSpc>
                <a:spcPct val="107000"/>
              </a:lnSpc>
              <a:spcBef>
                <a:spcPts val="600"/>
              </a:spcBef>
              <a:buNone/>
              <a:tabLst>
                <a:tab pos="1269365" algn="l"/>
              </a:tabLst>
            </a:pPr>
            <a:r>
              <a:rPr lang="es-419" sz="2000" kern="100" dirty="0">
                <a:ea typeface="Calibri" panose="020F0502020204030204" pitchFamily="34" charset="0"/>
                <a:cs typeface="Times New Roman" panose="02020603050405020304" pitchFamily="18" charset="0"/>
              </a:rPr>
              <a:t>    </a:t>
            </a:r>
            <a:r>
              <a:rPr lang="es-419" sz="2000" kern="100" dirty="0">
                <a:effectLst/>
                <a:ea typeface="Calibri" panose="020F0502020204030204" pitchFamily="34" charset="0"/>
                <a:cs typeface="Times New Roman" panose="02020603050405020304" pitchFamily="18" charset="0"/>
              </a:rPr>
              <a:t>ruta de evacuación</a:t>
            </a:r>
            <a:endParaRPr lang="en-US" sz="2000" kern="100" dirty="0">
              <a:effectLst/>
              <a:ea typeface="Calibri" panose="020F0502020204030204" pitchFamily="34" charset="0"/>
              <a:cs typeface="Times New Roman" panose="02020603050405020304" pitchFamily="18" charset="0"/>
            </a:endParaRPr>
          </a:p>
          <a:p>
            <a:pPr marL="342900" marR="0" lvl="0" indent="-342900">
              <a:lnSpc>
                <a:spcPct val="107000"/>
              </a:lnSpc>
              <a:spcBef>
                <a:spcPts val="600"/>
              </a:spcBef>
              <a:buFont typeface="+mj-lt"/>
              <a:buAutoNum type="arabicParenR"/>
              <a:tabLst>
                <a:tab pos="1269365" algn="l"/>
              </a:tabLst>
            </a:pPr>
            <a:r>
              <a:rPr lang="es-419" sz="2000" kern="100" dirty="0">
                <a:effectLst/>
                <a:ea typeface="Calibri" panose="020F0502020204030204" pitchFamily="34" charset="0"/>
                <a:cs typeface="Times New Roman" panose="02020603050405020304" pitchFamily="18" charset="0"/>
              </a:rPr>
              <a:t>Seleccione el extintor de incendios adecuado </a:t>
            </a:r>
            <a:endParaRPr lang="en-US" sz="2000" kern="100" dirty="0">
              <a:effectLst/>
              <a:ea typeface="Calibri" panose="020F0502020204030204" pitchFamily="34" charset="0"/>
              <a:cs typeface="Times New Roman" panose="02020603050405020304" pitchFamily="18" charset="0"/>
            </a:endParaRPr>
          </a:p>
          <a:p>
            <a:pPr lvl="1">
              <a:spcBef>
                <a:spcPts val="600"/>
              </a:spcBef>
            </a:pPr>
            <a:r>
              <a:rPr lang="es-419" sz="2000" dirty="0">
                <a:effectLst/>
                <a:ea typeface="Calibri" panose="020F0502020204030204" pitchFamily="34" charset="0"/>
                <a:cs typeface="Times New Roman" panose="02020603050405020304" pitchFamily="18" charset="0"/>
              </a:rPr>
              <a:t>Para usar un extintor de fuegos Clase K debe de cortar la electricidad al aparato</a:t>
            </a:r>
            <a:endParaRPr lang="en-US" sz="2000" dirty="0"/>
          </a:p>
          <a:p>
            <a:pPr marL="342900" marR="0" lvl="0" indent="-342900">
              <a:lnSpc>
                <a:spcPct val="107000"/>
              </a:lnSpc>
              <a:spcBef>
                <a:spcPts val="600"/>
              </a:spcBef>
              <a:buFont typeface="+mj-lt"/>
              <a:buAutoNum type="arabicParenR"/>
              <a:tabLst>
                <a:tab pos="1269365" algn="l"/>
              </a:tabLst>
            </a:pPr>
            <a:r>
              <a:rPr lang="es-419" sz="2000" kern="100" dirty="0">
                <a:effectLst/>
                <a:ea typeface="Calibri" panose="020F0502020204030204" pitchFamily="34" charset="0"/>
                <a:cs typeface="Times New Roman" panose="02020603050405020304" pitchFamily="18" charset="0"/>
              </a:rPr>
              <a:t>Descargue el extintor usando la técnica P.A.S.S.</a:t>
            </a:r>
            <a:endParaRPr lang="en-US" sz="2000" kern="100" dirty="0">
              <a:effectLst/>
              <a:ea typeface="Calibri" panose="020F0502020204030204" pitchFamily="34" charset="0"/>
              <a:cs typeface="Times New Roman" panose="02020603050405020304" pitchFamily="18" charset="0"/>
            </a:endParaRPr>
          </a:p>
          <a:p>
            <a:pPr marL="342900" marR="0" lvl="0" indent="-342900">
              <a:lnSpc>
                <a:spcPct val="107000"/>
              </a:lnSpc>
              <a:spcBef>
                <a:spcPts val="600"/>
              </a:spcBef>
              <a:buFont typeface="+mj-lt"/>
              <a:buAutoNum type="arabicParenR"/>
              <a:tabLst>
                <a:tab pos="1269365" algn="l"/>
              </a:tabLst>
            </a:pPr>
            <a:r>
              <a:rPr lang="es-419" sz="2000" kern="100" dirty="0">
                <a:effectLst/>
                <a:ea typeface="Calibri" panose="020F0502020204030204" pitchFamily="34" charset="0"/>
                <a:cs typeface="Times New Roman" panose="02020603050405020304" pitchFamily="18" charset="0"/>
              </a:rPr>
              <a:t>Aléjese si el fuego que extinguió se reaviva </a:t>
            </a:r>
            <a:endParaRPr lang="en-US" sz="2000" kern="100" dirty="0">
              <a:effectLst/>
              <a:ea typeface="Calibri" panose="020F0502020204030204" pitchFamily="34" charset="0"/>
              <a:cs typeface="Times New Roman" panose="02020603050405020304" pitchFamily="18" charset="0"/>
            </a:endParaRPr>
          </a:p>
          <a:p>
            <a:endParaRPr lang="en-US" sz="2600" dirty="0"/>
          </a:p>
          <a:p>
            <a:pPr marL="0" marR="0" indent="0">
              <a:lnSpc>
                <a:spcPct val="107000"/>
              </a:lnSpc>
              <a:spcBef>
                <a:spcPts val="0"/>
              </a:spcBef>
              <a:spcAft>
                <a:spcPts val="800"/>
              </a:spcAft>
              <a:buNone/>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Evacue inmediatamente si el extinguidor de incendios está vacío y el fuego continuo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**Evacue inmediatamente si el fuego ha progresado más allá de la etapa incipiente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a:p>
            <a:endParaRPr lang="en-US" dirty="0"/>
          </a:p>
          <a:p>
            <a:endParaRPr lang="en-US" dirty="0"/>
          </a:p>
          <a:p>
            <a:endParaRPr lang="en-US" dirty="0"/>
          </a:p>
        </p:txBody>
      </p:sp>
      <p:pic>
        <p:nvPicPr>
          <p:cNvPr id="5" name="Picture 4" descr="Side of Fire Extinguisher, with ABC Codes&#10;12 KB jpg&#10;">
            <a:extLst>
              <a:ext uri="{FF2B5EF4-FFF2-40B4-BE49-F238E27FC236}">
                <a16:creationId xmlns:a16="http://schemas.microsoft.com/office/drawing/2014/main" id="{6291968E-AE5A-0FA9-5CF2-860397EC5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8826" y="2578893"/>
            <a:ext cx="2142032" cy="2856043"/>
          </a:xfrm>
          <a:prstGeom prst="rect">
            <a:avLst/>
          </a:prstGeom>
        </p:spPr>
      </p:pic>
    </p:spTree>
    <p:extLst>
      <p:ext uri="{BB962C8B-B14F-4D97-AF65-F5344CB8AC3E}">
        <p14:creationId xmlns:p14="http://schemas.microsoft.com/office/powerpoint/2010/main" val="63104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1AE8-AE1F-E213-6F5C-584ECA73CFE8}"/>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¿Es seguro combatir un incendio?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Content Placeholder 5">
            <a:extLst>
              <a:ext uri="{FF2B5EF4-FFF2-40B4-BE49-F238E27FC236}">
                <a16:creationId xmlns:a16="http://schemas.microsoft.com/office/drawing/2014/main" id="{0E25407F-C91A-5669-99BE-65FF499DB685}"/>
              </a:ext>
            </a:extLst>
          </p:cNvPr>
          <p:cNvGraphicFramePr>
            <a:graphicFrameLocks noGrp="1"/>
          </p:cNvGraphicFramePr>
          <p:nvPr>
            <p:ph sz="half" idx="1"/>
            <p:extLst>
              <p:ext uri="{D42A27DB-BD31-4B8C-83A1-F6EECF244321}">
                <p14:modId xmlns:p14="http://schemas.microsoft.com/office/powerpoint/2010/main" val="3121839839"/>
              </p:ext>
            </p:extLst>
          </p:nvPr>
        </p:nvGraphicFramePr>
        <p:xfrm>
          <a:off x="416738" y="1702593"/>
          <a:ext cx="11358524" cy="3733673"/>
        </p:xfrm>
        <a:graphic>
          <a:graphicData uri="http://schemas.openxmlformats.org/drawingml/2006/table">
            <a:tbl>
              <a:tblPr firstRow="1" firstCol="1" bandRow="1"/>
              <a:tblGrid>
                <a:gridCol w="2056639">
                  <a:extLst>
                    <a:ext uri="{9D8B030D-6E8A-4147-A177-3AD203B41FA5}">
                      <a16:colId xmlns:a16="http://schemas.microsoft.com/office/drawing/2014/main" val="3049980629"/>
                    </a:ext>
                  </a:extLst>
                </a:gridCol>
                <a:gridCol w="4811843">
                  <a:extLst>
                    <a:ext uri="{9D8B030D-6E8A-4147-A177-3AD203B41FA5}">
                      <a16:colId xmlns:a16="http://schemas.microsoft.com/office/drawing/2014/main" val="1423832482"/>
                    </a:ext>
                  </a:extLst>
                </a:gridCol>
                <a:gridCol w="4490042">
                  <a:extLst>
                    <a:ext uri="{9D8B030D-6E8A-4147-A177-3AD203B41FA5}">
                      <a16:colId xmlns:a16="http://schemas.microsoft.com/office/drawing/2014/main" val="324112897"/>
                    </a:ext>
                  </a:extLst>
                </a:gridCol>
              </a:tblGrid>
              <a:tr h="0">
                <a:tc>
                  <a:txBody>
                    <a:bodyPr/>
                    <a:lstStyle/>
                    <a:p>
                      <a:pPr marL="0" marR="0" algn="ctr">
                        <a:lnSpc>
                          <a:spcPct val="107000"/>
                        </a:lnSpc>
                        <a:spcBef>
                          <a:spcPts val="0"/>
                        </a:spcBef>
                        <a:spcAft>
                          <a:spcPts val="0"/>
                        </a:spcAft>
                      </a:pPr>
                      <a:r>
                        <a:rPr lang="es-419" sz="2000" b="1" kern="1200" dirty="0">
                          <a:solidFill>
                            <a:schemeClr val="tx1"/>
                          </a:solidFill>
                          <a:effectLst/>
                          <a:latin typeface="+mn-lt"/>
                          <a:ea typeface="+mn-ea"/>
                          <a:cs typeface="+mn-cs"/>
                        </a:rPr>
                        <a:t>Criterios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s-419" sz="2000" b="1" kern="1200" dirty="0">
                          <a:solidFill>
                            <a:schemeClr val="tx1"/>
                          </a:solidFill>
                          <a:effectLst/>
                          <a:latin typeface="+mn-lt"/>
                          <a:ea typeface="+mn-ea"/>
                          <a:cs typeface="+mn-cs"/>
                        </a:rPr>
                        <a:t>Seguro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s-419" sz="2000" b="1" kern="1200" dirty="0">
                          <a:solidFill>
                            <a:schemeClr val="tx1"/>
                          </a:solidFill>
                          <a:effectLst/>
                          <a:latin typeface="+mn-lt"/>
                          <a:ea typeface="+mn-ea"/>
                          <a:cs typeface="+mn-cs"/>
                        </a:rPr>
                        <a:t>NO es Seguro</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431550"/>
                  </a:ext>
                </a:extLst>
              </a:tr>
              <a:tr h="0">
                <a:tc>
                  <a:txBody>
                    <a:bodyPr/>
                    <a:lstStyle/>
                    <a:p>
                      <a:r>
                        <a:rPr lang="es-419" sz="2000" kern="1200" dirty="0">
                          <a:solidFill>
                            <a:schemeClr val="tx1"/>
                          </a:solidFill>
                          <a:effectLst/>
                          <a:latin typeface="+mn-lt"/>
                          <a:ea typeface="+mn-ea"/>
                          <a:cs typeface="+mn-cs"/>
                        </a:rPr>
                        <a:t>El tamaño del incendio</a:t>
                      </a:r>
                      <a:r>
                        <a:rPr lang="es-419" sz="1800" kern="1200" dirty="0">
                          <a:solidFill>
                            <a:schemeClr val="tx1"/>
                          </a:solidFill>
                          <a:effectLst/>
                          <a:latin typeface="+mn-lt"/>
                          <a:ea typeface="+mn-ea"/>
                          <a:cs typeface="+mn-cs"/>
                        </a:rPr>
                        <a:t>	    </a:t>
                      </a:r>
                      <a:endParaRPr lang="en-US" sz="18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285750" indent="-285750">
                        <a:buFont typeface="Arial" panose="020B0604020202020204" pitchFamily="34" charset="0"/>
                        <a:buChar char="•"/>
                      </a:pPr>
                      <a:r>
                        <a:rPr lang="es-419" sz="2000" kern="1200" dirty="0">
                          <a:solidFill>
                            <a:schemeClr val="tx1"/>
                          </a:solidFill>
                          <a:effectLst/>
                          <a:latin typeface="+mn-lt"/>
                          <a:ea typeface="+mn-ea"/>
                          <a:cs typeface="+mn-cs"/>
                        </a:rPr>
                        <a:t>El fuego no se ha extendido</a:t>
                      </a:r>
                      <a:endParaRPr lang="en-US" sz="2000" kern="1200" dirty="0">
                        <a:solidFill>
                          <a:schemeClr val="tx1"/>
                        </a:solidFill>
                        <a:effectLst/>
                        <a:latin typeface="+mn-lt"/>
                        <a:ea typeface="+mn-ea"/>
                        <a:cs typeface="+mn-cs"/>
                      </a:endParaRPr>
                    </a:p>
                    <a:p>
                      <a:pPr marL="285750" indent="-285750">
                        <a:buFont typeface="Arial" panose="020B0604020202020204" pitchFamily="34" charset="0"/>
                        <a:buChar char="•"/>
                      </a:pPr>
                      <a:r>
                        <a:rPr lang="es-419" sz="2000" kern="1200" dirty="0">
                          <a:solidFill>
                            <a:schemeClr val="tx1"/>
                          </a:solidFill>
                          <a:effectLst/>
                          <a:latin typeface="+mn-lt"/>
                          <a:ea typeface="+mn-ea"/>
                          <a:cs typeface="+mn-cs"/>
                        </a:rPr>
                        <a:t>Las llamas no son más altas que su cabeza </a:t>
                      </a:r>
                      <a:endParaRPr lang="en-US" sz="2000" kern="1200" dirty="0">
                        <a:solidFill>
                          <a:schemeClr val="tx1"/>
                        </a:solidFill>
                        <a:effectLst/>
                        <a:latin typeface="+mn-lt"/>
                        <a:ea typeface="+mn-ea"/>
                        <a:cs typeface="+mn-cs"/>
                      </a:endParaRPr>
                    </a:p>
                    <a:p>
                      <a:pPr marL="342900" marR="0" indent="-342900">
                        <a:lnSpc>
                          <a:spcPct val="107000"/>
                        </a:lnSpc>
                        <a:spcBef>
                          <a:spcPts val="0"/>
                        </a:spcBef>
                        <a:spcAft>
                          <a:spcPts val="0"/>
                        </a:spcAft>
                        <a:buFont typeface="Arial" panose="020B0604020202020204" pitchFamily="34" charset="0"/>
                        <a:buChar char="•"/>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285750" indent="-285750">
                        <a:buFont typeface="Arial" panose="020B0604020202020204" pitchFamily="34" charset="0"/>
                        <a:buChar char="•"/>
                      </a:pPr>
                      <a:r>
                        <a:rPr lang="es-MX" sz="2000" kern="1200" noProof="0" dirty="0">
                          <a:solidFill>
                            <a:schemeClr val="tx1"/>
                          </a:solidFill>
                          <a:effectLst/>
                          <a:latin typeface="+mn-lt"/>
                          <a:ea typeface="+mn-ea"/>
                          <a:cs typeface="+mn-cs"/>
                        </a:rPr>
                        <a:t>El fuego se ha extendido más allá de su origen </a:t>
                      </a:r>
                    </a:p>
                    <a:p>
                      <a:pPr marL="285750" indent="-285750">
                        <a:buFont typeface="Arial" panose="020B0604020202020204" pitchFamily="34" charset="0"/>
                        <a:buChar char="•"/>
                      </a:pPr>
                      <a:r>
                        <a:rPr lang="es-MX" sz="2000" kern="1200" noProof="0" dirty="0">
                          <a:solidFill>
                            <a:schemeClr val="tx1"/>
                          </a:solidFill>
                          <a:effectLst/>
                          <a:latin typeface="+mn-lt"/>
                          <a:ea typeface="+mn-ea"/>
                          <a:cs typeface="+mn-cs"/>
                        </a:rPr>
                        <a:t>Las flamas llegan al techo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extLst>
                  <a:ext uri="{0D108BD9-81ED-4DB2-BD59-A6C34878D82A}">
                    <a16:rowId xmlns:a16="http://schemas.microsoft.com/office/drawing/2014/main" val="563713761"/>
                  </a:ext>
                </a:extLst>
              </a:tr>
              <a:tr h="0">
                <a:tc>
                  <a:txBody>
                    <a:bodyPr/>
                    <a:lstStyle/>
                    <a:p>
                      <a:pPr marL="0" marR="0">
                        <a:lnSpc>
                          <a:spcPct val="107000"/>
                        </a:lnSpc>
                        <a:spcBef>
                          <a:spcPts val="0"/>
                        </a:spcBef>
                        <a:spcAft>
                          <a:spcPts val="0"/>
                        </a:spcAft>
                      </a:pPr>
                      <a:r>
                        <a:rPr lang="es-419" sz="2000" kern="1200" dirty="0">
                          <a:solidFill>
                            <a:schemeClr val="tx1"/>
                          </a:solidFill>
                          <a:effectLst/>
                          <a:latin typeface="+mn-lt"/>
                          <a:ea typeface="+mn-ea"/>
                          <a:cs typeface="+mn-cs"/>
                        </a:rPr>
                        <a:t>Las condiciones del aire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285750" indent="-285750">
                        <a:buFont typeface="Arial" panose="020B0604020202020204" pitchFamily="34" charset="0"/>
                        <a:buChar char="•"/>
                      </a:pPr>
                      <a:r>
                        <a:rPr lang="es-419" sz="2000" kern="1200" dirty="0">
                          <a:solidFill>
                            <a:schemeClr val="tx1"/>
                          </a:solidFill>
                          <a:effectLst/>
                          <a:latin typeface="+mn-lt"/>
                          <a:ea typeface="+mn-ea"/>
                          <a:cs typeface="+mn-cs"/>
                        </a:rPr>
                        <a:t>Hay humo, pero tiene una vista clara del fuego</a:t>
                      </a:r>
                      <a:endParaRPr lang="en-US" sz="2000" kern="1200" dirty="0">
                        <a:solidFill>
                          <a:schemeClr val="tx1"/>
                        </a:solidFill>
                        <a:effectLst/>
                        <a:latin typeface="+mn-lt"/>
                        <a:ea typeface="+mn-ea"/>
                        <a:cs typeface="+mn-cs"/>
                      </a:endParaRPr>
                    </a:p>
                    <a:p>
                      <a:pPr marL="285750" indent="-285750">
                        <a:buFont typeface="Arial" panose="020B0604020202020204" pitchFamily="34" charset="0"/>
                        <a:buChar char="•"/>
                      </a:pPr>
                      <a:r>
                        <a:rPr lang="es-419" sz="2000" kern="1200" dirty="0">
                          <a:solidFill>
                            <a:schemeClr val="tx1"/>
                          </a:solidFill>
                          <a:effectLst/>
                          <a:latin typeface="+mn-lt"/>
                          <a:ea typeface="+mn-ea"/>
                          <a:cs typeface="+mn-cs"/>
                        </a:rPr>
                        <a:t>No necesita equipo para respirar</a:t>
                      </a:r>
                      <a:endParaRPr lang="en-US" sz="20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285750" indent="-285750">
                        <a:buFont typeface="Arial" panose="020B0604020202020204" pitchFamily="34" charset="0"/>
                        <a:buChar char="•"/>
                      </a:pPr>
                      <a:r>
                        <a:rPr lang="es-419" sz="2000" kern="1200" dirty="0">
                          <a:solidFill>
                            <a:schemeClr val="tx1"/>
                          </a:solidFill>
                          <a:effectLst/>
                          <a:latin typeface="+mn-lt"/>
                          <a:ea typeface="+mn-ea"/>
                          <a:cs typeface="+mn-cs"/>
                        </a:rPr>
                        <a:t>El humo bloquea la vista del fuego</a:t>
                      </a:r>
                      <a:endParaRPr lang="en-US" sz="2000" kern="1200" dirty="0">
                        <a:solidFill>
                          <a:schemeClr val="tx1"/>
                        </a:solidFill>
                        <a:effectLst/>
                        <a:latin typeface="+mn-lt"/>
                        <a:ea typeface="+mn-ea"/>
                        <a:cs typeface="+mn-cs"/>
                      </a:endParaRPr>
                    </a:p>
                    <a:p>
                      <a:pPr marL="285750" indent="-285750">
                        <a:buFont typeface="Arial" panose="020B0604020202020204" pitchFamily="34" charset="0"/>
                        <a:buChar char="•"/>
                      </a:pPr>
                      <a:r>
                        <a:rPr lang="es-419" sz="2000" kern="1200" dirty="0">
                          <a:solidFill>
                            <a:schemeClr val="tx1"/>
                          </a:solidFill>
                          <a:effectLst/>
                          <a:latin typeface="+mn-lt"/>
                          <a:ea typeface="+mn-ea"/>
                          <a:cs typeface="+mn-cs"/>
                        </a:rPr>
                        <a:t>Necesita equipo para respirar</a:t>
                      </a:r>
                      <a:endParaRPr lang="en-US" sz="2000" kern="1200" dirty="0">
                        <a:solidFill>
                          <a:schemeClr val="tx1"/>
                        </a:solidFill>
                        <a:effectLst/>
                        <a:latin typeface="+mn-lt"/>
                        <a:ea typeface="+mn-ea"/>
                        <a:cs typeface="+mn-cs"/>
                      </a:endParaRPr>
                    </a:p>
                    <a:p>
                      <a:pPr marL="285750" indent="-285750">
                        <a:buFont typeface="Arial" panose="020B0604020202020204" pitchFamily="34" charset="0"/>
                        <a:buChar char="•"/>
                      </a:pPr>
                      <a:r>
                        <a:rPr lang="es-419" sz="2000" kern="1200" dirty="0">
                          <a:solidFill>
                            <a:schemeClr val="tx1"/>
                          </a:solidFill>
                          <a:effectLst/>
                          <a:latin typeface="+mn-lt"/>
                          <a:ea typeface="+mn-ea"/>
                          <a:cs typeface="+mn-cs"/>
                        </a:rPr>
                        <a:t>Una ruta de salida sin obstrucciones detrás de usted</a:t>
                      </a:r>
                      <a:endParaRPr lang="en-US" sz="20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extLst>
                  <a:ext uri="{0D108BD9-81ED-4DB2-BD59-A6C34878D82A}">
                    <a16:rowId xmlns:a16="http://schemas.microsoft.com/office/drawing/2014/main" val="3653985078"/>
                  </a:ext>
                </a:extLst>
              </a:tr>
              <a:tr h="0">
                <a:tc>
                  <a:txBody>
                    <a:bodyPr/>
                    <a:lstStyle/>
                    <a:p>
                      <a:r>
                        <a:rPr lang="es-419" sz="2000" kern="1200" dirty="0">
                          <a:solidFill>
                            <a:schemeClr val="tx1"/>
                          </a:solidFill>
                          <a:effectLst/>
                          <a:latin typeface="+mn-lt"/>
                          <a:ea typeface="+mn-ea"/>
                          <a:cs typeface="+mn-cs"/>
                        </a:rPr>
                        <a:t>Ruta de salida</a:t>
                      </a:r>
                      <a:endParaRPr lang="en-US" sz="20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285750" indent="-285750">
                        <a:buFont typeface="Arial" panose="020B0604020202020204" pitchFamily="34" charset="0"/>
                        <a:buChar char="•"/>
                      </a:pPr>
                      <a:r>
                        <a:rPr lang="es-419" sz="2000" kern="1200" dirty="0">
                          <a:solidFill>
                            <a:schemeClr val="tx1"/>
                          </a:solidFill>
                          <a:effectLst/>
                          <a:latin typeface="+mn-lt"/>
                          <a:ea typeface="+mn-ea"/>
                          <a:cs typeface="+mn-cs"/>
                        </a:rPr>
                        <a:t>La ruta de salida detrás de usted no es segura</a:t>
                      </a:r>
                      <a:endParaRPr lang="en-US" sz="20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285750" indent="-285750">
                        <a:buFont typeface="Arial" panose="020B0604020202020204" pitchFamily="34" charset="0"/>
                        <a:buChar char="•"/>
                      </a:pPr>
                      <a:r>
                        <a:rPr lang="es-419" sz="2000" kern="1200" dirty="0">
                          <a:solidFill>
                            <a:schemeClr val="tx1"/>
                          </a:solidFill>
                          <a:effectLst/>
                          <a:latin typeface="+mn-lt"/>
                          <a:ea typeface="+mn-ea"/>
                          <a:cs typeface="+mn-cs"/>
                        </a:rPr>
                        <a:t>La ruta de salida detrás de usted no es segura</a:t>
                      </a:r>
                      <a:endParaRPr lang="en-US" sz="2000" kern="1200" dirty="0">
                        <a:solidFill>
                          <a:schemeClr val="tx1"/>
                        </a:solidFill>
                        <a:effectLst/>
                        <a:latin typeface="+mn-lt"/>
                        <a:ea typeface="+mn-ea"/>
                        <a:cs typeface="+mn-cs"/>
                      </a:endParaRPr>
                    </a:p>
                    <a:p>
                      <a:pPr marL="285750" indent="-285750">
                        <a:buFont typeface="Arial" panose="020B0604020202020204" pitchFamily="34" charset="0"/>
                        <a:buChar char="•"/>
                      </a:pPr>
                      <a:r>
                        <a:rPr lang="es-419" sz="2000" kern="1200" dirty="0">
                          <a:solidFill>
                            <a:schemeClr val="tx1"/>
                          </a:solidFill>
                          <a:effectLst/>
                          <a:latin typeface="+mn-lt"/>
                          <a:ea typeface="+mn-ea"/>
                          <a:cs typeface="+mn-cs"/>
                        </a:rPr>
                        <a:t>El incendio no ha sido contenido, se propaga </a:t>
                      </a:r>
                      <a:endParaRPr lang="en-US" sz="20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extLst>
                  <a:ext uri="{0D108BD9-81ED-4DB2-BD59-A6C34878D82A}">
                    <a16:rowId xmlns:a16="http://schemas.microsoft.com/office/drawing/2014/main" val="282757689"/>
                  </a:ext>
                </a:extLst>
              </a:tr>
            </a:tbl>
          </a:graphicData>
        </a:graphic>
      </p:graphicFrame>
      <p:sp>
        <p:nvSpPr>
          <p:cNvPr id="8" name="TextBox 7">
            <a:extLst>
              <a:ext uri="{FF2B5EF4-FFF2-40B4-BE49-F238E27FC236}">
                <a16:creationId xmlns:a16="http://schemas.microsoft.com/office/drawing/2014/main" id="{2A4453D2-A5CB-738D-1FE8-299BBF52D786}"/>
              </a:ext>
            </a:extLst>
          </p:cNvPr>
          <p:cNvSpPr txBox="1"/>
          <p:nvPr/>
        </p:nvSpPr>
        <p:spPr>
          <a:xfrm>
            <a:off x="626361" y="5710411"/>
            <a:ext cx="10939277" cy="865173"/>
          </a:xfrm>
          <a:prstGeom prst="rect">
            <a:avLst/>
          </a:prstGeom>
          <a:noFill/>
        </p:spPr>
        <p:txBody>
          <a:bodyPr wrap="none" rtlCol="0">
            <a:spAutoFit/>
          </a:bodyPr>
          <a:lstStyle/>
          <a:p>
            <a:pPr marL="0" marR="0">
              <a:lnSpc>
                <a:spcPct val="107000"/>
              </a:lnSpc>
              <a:spcBef>
                <a:spcPts val="0"/>
              </a:spcBef>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Si usted tiene la menor duda acerca de su habilidad para combatir el incendio o de las </a:t>
            </a:r>
          </a:p>
          <a:p>
            <a:pPr marL="0" marR="0">
              <a:lnSpc>
                <a:spcPct val="107000"/>
              </a:lnSpc>
              <a:spcBef>
                <a:spcPts val="0"/>
              </a:spcBef>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condiciones presentes, ¡EVACUE INMEDIATAMENTE!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641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2EA46-2B62-C4C9-B7B4-B687F346E685}"/>
              </a:ext>
            </a:extLst>
          </p:cNvPr>
          <p:cNvSpPr>
            <a:spLocks noGrp="1"/>
          </p:cNvSpPr>
          <p:nvPr>
            <p:ph type="title"/>
          </p:nvPr>
        </p:nvSpPr>
        <p:spPr>
          <a:xfrm>
            <a:off x="415247" y="39686"/>
            <a:ext cx="10515600" cy="1325563"/>
          </a:xfrm>
        </p:spPr>
        <p:txBody>
          <a:bodyPr>
            <a:normAutofit/>
          </a:bodyPr>
          <a:lstStyle/>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Use </a:t>
            </a:r>
            <a:r>
              <a:rPr lang="es-419" b="1" kern="100" dirty="0">
                <a:effectLst/>
                <a:latin typeface="Calibri" panose="020F0502020204030204" pitchFamily="34" charset="0"/>
                <a:ea typeface="Calibri" panose="020F0502020204030204" pitchFamily="34" charset="0"/>
                <a:cs typeface="Times New Roman" panose="02020603050405020304" pitchFamily="18" charset="0"/>
              </a:rPr>
              <a:t>E.A.P.B. </a:t>
            </a:r>
            <a:r>
              <a:rPr lang="es-419" kern="100" dirty="0">
                <a:effectLst/>
                <a:latin typeface="Calibri" panose="020F0502020204030204" pitchFamily="34" charset="0"/>
                <a:ea typeface="Calibri" panose="020F0502020204030204" pitchFamily="34" charset="0"/>
                <a:cs typeface="Times New Roman" panose="02020603050405020304" pitchFamily="18" charset="0"/>
              </a:rPr>
              <a:t>para Incendios Pequeños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2AFBA94-F423-517A-1CFD-6B4504B22E12}"/>
              </a:ext>
            </a:extLst>
          </p:cNvPr>
          <p:cNvSpPr>
            <a:spLocks noGrp="1"/>
          </p:cNvSpPr>
          <p:nvPr>
            <p:ph sz="half" idx="1"/>
          </p:nvPr>
        </p:nvSpPr>
        <p:spPr>
          <a:xfrm>
            <a:off x="186358" y="1365249"/>
            <a:ext cx="6659217" cy="4667250"/>
          </a:xfrm>
        </p:spPr>
        <p:txBody>
          <a:bodyPr>
            <a:noAutofit/>
          </a:bodyPr>
          <a:lstStyle/>
          <a:p>
            <a:pPr marL="457200" indent="-457200">
              <a:lnSpc>
                <a:spcPct val="107000"/>
              </a:lnSpc>
              <a:spcBef>
                <a:spcPts val="0"/>
              </a:spcBef>
              <a:spcAft>
                <a:spcPts val="800"/>
              </a:spcAft>
              <a:buFont typeface="+mj-lt"/>
              <a:buAutoNum type="arabicPeriod"/>
              <a:tabLst>
                <a:tab pos="1269365" algn="l"/>
              </a:tabLst>
            </a:pPr>
            <a:r>
              <a:rPr lang="es-419" sz="2000" b="1" u="sng" kern="100" dirty="0">
                <a:effectLst/>
                <a:latin typeface="Calibri" panose="020F0502020204030204" pitchFamily="34" charset="0"/>
                <a:ea typeface="Calibri" panose="020F0502020204030204" pitchFamily="34" charset="0"/>
                <a:cs typeface="Times New Roman" panose="02020603050405020304" pitchFamily="18" charset="0"/>
              </a:rPr>
              <a:t>E</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xtraiga 	Extraiga el perno.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spcAft>
                <a:spcPts val="1200"/>
              </a:spcAft>
              <a:buFont typeface="+mj-lt"/>
              <a:buAutoNum type="arabicPeriod"/>
            </a:pPr>
            <a:r>
              <a:rPr lang="es-419" sz="2000" b="1" u="sng" kern="100" dirty="0">
                <a:effectLst/>
                <a:latin typeface="Calibri" panose="020F0502020204030204" pitchFamily="34" charset="0"/>
                <a:ea typeface="Calibri" panose="020F0502020204030204" pitchFamily="34" charset="0"/>
                <a:cs typeface="Times New Roman" panose="02020603050405020304" pitchFamily="18" charset="0"/>
              </a:rPr>
              <a:t>A</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punte 	Apunte el extinguidor de incendio.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Bef>
                <a:spcPts val="0"/>
              </a:spcBef>
              <a:spcAft>
                <a:spcPts val="800"/>
              </a:spcAft>
              <a:buFont typeface="+mj-lt"/>
              <a:buAutoNum type="arabicPeriod"/>
              <a:tabLst>
                <a:tab pos="1269365" algn="l"/>
              </a:tabLst>
            </a:pPr>
            <a:r>
              <a:rPr lang="es-419" sz="2000" b="1" u="sng" kern="100" dirty="0">
                <a:effectLst/>
                <a:latin typeface="Calibri" panose="020F0502020204030204" pitchFamily="34" charset="0"/>
                <a:ea typeface="Calibri" panose="020F0502020204030204" pitchFamily="34" charset="0"/>
                <a:cs typeface="Times New Roman" panose="02020603050405020304" pitchFamily="18" charset="0"/>
              </a:rPr>
              <a:t>P</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resione	Presione la manija para liberar el agente 			extintor.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Bef>
                <a:spcPts val="0"/>
              </a:spcBef>
              <a:spcAft>
                <a:spcPts val="800"/>
              </a:spcAft>
              <a:buFont typeface="+mj-lt"/>
              <a:buAutoNum type="arabicPeriod"/>
              <a:tabLst>
                <a:tab pos="1269365" algn="l"/>
              </a:tabLst>
            </a:pPr>
            <a:r>
              <a:rPr lang="es-419" sz="2000" b="1" u="sng" kern="100" dirty="0">
                <a:effectLst/>
                <a:latin typeface="Calibri" panose="020F0502020204030204" pitchFamily="34" charset="0"/>
                <a:ea typeface="Calibri" panose="020F0502020204030204" pitchFamily="34" charset="0"/>
                <a:cs typeface="Times New Roman" panose="02020603050405020304" pitchFamily="18" charset="0"/>
              </a:rPr>
              <a:t>B</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arra		Barra lateralmente a la base del incendio 			hasta apagarlo. </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1269365" algn="l"/>
              </a:tabLst>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Vigile la zona. </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Si el incendio se vuelve a encender, repita los pasos anteriores.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Side of Fire Extinguisher, with ABC Codes&#10;12 KB jpg&#10;">
            <a:extLst>
              <a:ext uri="{FF2B5EF4-FFF2-40B4-BE49-F238E27FC236}">
                <a16:creationId xmlns:a16="http://schemas.microsoft.com/office/drawing/2014/main" id="{3F7EF2AC-A7C7-0D08-64C9-0A3E5843F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6297" y="1017889"/>
            <a:ext cx="4191000" cy="5588001"/>
          </a:xfrm>
          <a:prstGeom prst="rect">
            <a:avLst/>
          </a:prstGeom>
        </p:spPr>
      </p:pic>
    </p:spTree>
    <p:extLst>
      <p:ext uri="{BB962C8B-B14F-4D97-AF65-F5344CB8AC3E}">
        <p14:creationId xmlns:p14="http://schemas.microsoft.com/office/powerpoint/2010/main" val="205252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A1490-0500-8541-AA15-472624430F10}"/>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Inspección, Mantenimiento, y Prueba </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80827E1-16B7-E237-15EA-C1BADB1890BE}"/>
              </a:ext>
            </a:extLst>
          </p:cNvPr>
          <p:cNvSpPr>
            <a:spLocks noGrp="1"/>
          </p:cNvSpPr>
          <p:nvPr>
            <p:ph sz="half" idx="1"/>
          </p:nvPr>
        </p:nvSpPr>
        <p:spPr>
          <a:xfrm>
            <a:off x="838199" y="1825625"/>
            <a:ext cx="7257837" cy="4351338"/>
          </a:xfrm>
        </p:spPr>
        <p:txBody>
          <a:bodyPr/>
          <a:lstStyle/>
          <a:p>
            <a:pPr marL="0" marR="0">
              <a:lnSpc>
                <a:spcPct val="107000"/>
              </a:lnSpc>
              <a:spcBef>
                <a:spcPts val="0"/>
              </a:spcBef>
              <a:spcAft>
                <a:spcPts val="800"/>
              </a:spcAft>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Su empleador es responsable de la inspección, mantenimiento, y prueba de los extintores de fuego portátiles en el trabajo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Inspecciones mensuales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Inspecciones anuales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Content Placeholder 9" descr="Monthly Fire Extinguisher Check on Tag&#10;9.5kb jpg">
            <a:extLst>
              <a:ext uri="{FF2B5EF4-FFF2-40B4-BE49-F238E27FC236}">
                <a16:creationId xmlns:a16="http://schemas.microsoft.com/office/drawing/2014/main" id="{54DB7A02-9AF4-8B98-F587-73CFAC6CE09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421891" y="1690688"/>
            <a:ext cx="3273018" cy="4351338"/>
          </a:xfrm>
        </p:spPr>
      </p:pic>
    </p:spTree>
    <p:extLst>
      <p:ext uri="{BB962C8B-B14F-4D97-AF65-F5344CB8AC3E}">
        <p14:creationId xmlns:p14="http://schemas.microsoft.com/office/powerpoint/2010/main" val="605772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E8756-B9C6-0F34-E61E-ED0E3922A9E0}"/>
              </a:ext>
            </a:extLst>
          </p:cNvPr>
          <p:cNvSpPr>
            <a:spLocks noGrp="1"/>
          </p:cNvSpPr>
          <p:nvPr>
            <p:ph type="title"/>
          </p:nvPr>
        </p:nvSpPr>
        <p:spPr>
          <a:xfrm>
            <a:off x="838200" y="377651"/>
            <a:ext cx="10515600" cy="1325563"/>
          </a:xfrm>
        </p:spPr>
        <p:txBody>
          <a:bodyPr>
            <a:normAutofit/>
          </a:bodyPr>
          <a:lstStyle/>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Inspecciones Mensuales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6">
            <a:extLst>
              <a:ext uri="{FF2B5EF4-FFF2-40B4-BE49-F238E27FC236}">
                <a16:creationId xmlns:a16="http://schemas.microsoft.com/office/drawing/2014/main" id="{9A6D7E4A-FF33-A141-9A3F-41A959FA91AB}"/>
              </a:ext>
            </a:extLst>
          </p:cNvPr>
          <p:cNvGraphicFramePr>
            <a:graphicFrameLocks noGrp="1"/>
          </p:cNvGraphicFramePr>
          <p:nvPr>
            <p:ph sz="half" idx="2"/>
            <p:extLst>
              <p:ext uri="{D42A27DB-BD31-4B8C-83A1-F6EECF244321}">
                <p14:modId xmlns:p14="http://schemas.microsoft.com/office/powerpoint/2010/main" val="3775493733"/>
              </p:ext>
            </p:extLst>
          </p:nvPr>
        </p:nvGraphicFramePr>
        <p:xfrm>
          <a:off x="217715" y="1708461"/>
          <a:ext cx="7720939" cy="3383280"/>
        </p:xfrm>
        <a:graphic>
          <a:graphicData uri="http://schemas.openxmlformats.org/drawingml/2006/table">
            <a:tbl>
              <a:tblPr firstRow="1" bandRow="1">
                <a:tableStyleId>{5940675A-B579-460E-94D1-54222C63F5DA}</a:tableStyleId>
              </a:tblPr>
              <a:tblGrid>
                <a:gridCol w="1826842">
                  <a:extLst>
                    <a:ext uri="{9D8B030D-6E8A-4147-A177-3AD203B41FA5}">
                      <a16:colId xmlns:a16="http://schemas.microsoft.com/office/drawing/2014/main" val="1042323302"/>
                    </a:ext>
                  </a:extLst>
                </a:gridCol>
                <a:gridCol w="5894097">
                  <a:extLst>
                    <a:ext uri="{9D8B030D-6E8A-4147-A177-3AD203B41FA5}">
                      <a16:colId xmlns:a16="http://schemas.microsoft.com/office/drawing/2014/main" val="505579620"/>
                    </a:ext>
                  </a:extLst>
                </a:gridCol>
              </a:tblGrid>
              <a:tr h="370840">
                <a:tc>
                  <a:txBody>
                    <a:bodyPr/>
                    <a:lstStyle/>
                    <a:p>
                      <a:r>
                        <a:rPr lang="es-MX" sz="2000" noProof="0" dirty="0">
                          <a:latin typeface="+mn-lt"/>
                        </a:rPr>
                        <a:t>Verificar/Fecha</a:t>
                      </a:r>
                    </a:p>
                  </a:txBody>
                  <a:tcPr/>
                </a:tc>
                <a:tc>
                  <a:txBody>
                    <a:bodyPr/>
                    <a:lstStyle/>
                    <a:p>
                      <a:r>
                        <a:rPr lang="es-419" sz="2000" kern="1200" dirty="0">
                          <a:solidFill>
                            <a:schemeClr val="tx1"/>
                          </a:solidFill>
                          <a:effectLst/>
                          <a:latin typeface="+mn-lt"/>
                          <a:ea typeface="+mn-ea"/>
                          <a:cs typeface="+mn-cs"/>
                        </a:rPr>
                        <a:t>Descripción </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2253790211"/>
                  </a:ext>
                </a:extLst>
              </a:tr>
              <a:tr h="370840">
                <a:tc>
                  <a:txBody>
                    <a:bodyPr/>
                    <a:lstStyle/>
                    <a:p>
                      <a:endParaRPr lang="en-US" sz="2200" dirty="0">
                        <a:latin typeface="+mn-lt"/>
                      </a:endParaRPr>
                    </a:p>
                  </a:txBody>
                  <a:tcPr/>
                </a:tc>
                <a:tc>
                  <a:txBody>
                    <a:bodyPr/>
                    <a:lstStyle/>
                    <a:p>
                      <a:r>
                        <a:rPr lang="es-419" sz="2000" kern="1200" dirty="0">
                          <a:solidFill>
                            <a:schemeClr val="tx1"/>
                          </a:solidFill>
                          <a:effectLst/>
                          <a:latin typeface="+mn-lt"/>
                          <a:ea typeface="+mn-ea"/>
                          <a:cs typeface="+mn-cs"/>
                        </a:rPr>
                        <a:t>¿Está el Extintor de Fuego en el sitio designado?</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1671380342"/>
                  </a:ext>
                </a:extLst>
              </a:tr>
              <a:tr h="370840">
                <a:tc>
                  <a:txBody>
                    <a:bodyPr/>
                    <a:lstStyle/>
                    <a:p>
                      <a:endParaRPr lang="en-US" sz="2200">
                        <a:latin typeface="+mn-lt"/>
                      </a:endParaRPr>
                    </a:p>
                  </a:txBody>
                  <a:tcPr/>
                </a:tc>
                <a:tc>
                  <a:txBody>
                    <a:bodyPr/>
                    <a:lstStyle/>
                    <a:p>
                      <a:r>
                        <a:rPr lang="es-419" sz="2000" kern="1200" dirty="0">
                          <a:solidFill>
                            <a:schemeClr val="tx1"/>
                          </a:solidFill>
                          <a:effectLst/>
                          <a:latin typeface="+mn-lt"/>
                          <a:ea typeface="+mn-ea"/>
                          <a:cs typeface="+mn-cs"/>
                        </a:rPr>
                        <a:t>¿No hay obstrucción para el acceso o visibilidad? </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2891474870"/>
                  </a:ext>
                </a:extLst>
              </a:tr>
              <a:tr h="370840">
                <a:tc>
                  <a:txBody>
                    <a:bodyPr/>
                    <a:lstStyle/>
                    <a:p>
                      <a:endParaRPr lang="en-US" sz="2200">
                        <a:latin typeface="+mn-lt"/>
                      </a:endParaRPr>
                    </a:p>
                  </a:txBody>
                  <a:tcPr/>
                </a:tc>
                <a:tc>
                  <a:txBody>
                    <a:bodyPr/>
                    <a:lstStyle/>
                    <a:p>
                      <a:r>
                        <a:rPr lang="es-419" sz="2000" kern="1200" dirty="0">
                          <a:solidFill>
                            <a:schemeClr val="tx1"/>
                          </a:solidFill>
                          <a:effectLst/>
                          <a:latin typeface="+mn-lt"/>
                          <a:ea typeface="+mn-ea"/>
                          <a:cs typeface="+mn-cs"/>
                        </a:rPr>
                        <a:t>¿El indicador de presión indica que el extintor de fuego está completamente cargado (la aguja debe de estar en la zona verde)? </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2218922193"/>
                  </a:ext>
                </a:extLst>
              </a:tr>
              <a:tr h="370840">
                <a:tc>
                  <a:txBody>
                    <a:bodyPr/>
                    <a:lstStyle/>
                    <a:p>
                      <a:endParaRPr lang="en-US" sz="2200">
                        <a:latin typeface="+mn-lt"/>
                      </a:endParaRPr>
                    </a:p>
                  </a:txBody>
                  <a:tcPr/>
                </a:tc>
                <a:tc>
                  <a:txBody>
                    <a:bodyPr/>
                    <a:lstStyle/>
                    <a:p>
                      <a:r>
                        <a:rPr lang="es-419" sz="2000" kern="1200" dirty="0">
                          <a:solidFill>
                            <a:schemeClr val="tx1"/>
                          </a:solidFill>
                          <a:effectLst/>
                          <a:latin typeface="+mn-lt"/>
                          <a:ea typeface="+mn-ea"/>
                          <a:cs typeface="+mn-cs"/>
                        </a:rPr>
                        <a:t>¿Están el perno y el sello intactos? </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29853100"/>
                  </a:ext>
                </a:extLst>
              </a:tr>
              <a:tr h="370840">
                <a:tc>
                  <a:txBody>
                    <a:bodyPr/>
                    <a:lstStyle/>
                    <a:p>
                      <a:endParaRPr lang="en-US" sz="2200">
                        <a:latin typeface="+mn-lt"/>
                      </a:endParaRPr>
                    </a:p>
                  </a:txBody>
                  <a:tcPr/>
                </a:tc>
                <a:tc>
                  <a:txBody>
                    <a:bodyPr/>
                    <a:lstStyle/>
                    <a:p>
                      <a:r>
                        <a:rPr lang="es-419" sz="2000" kern="1200" dirty="0">
                          <a:solidFill>
                            <a:schemeClr val="tx1"/>
                          </a:solidFill>
                          <a:effectLst/>
                          <a:latin typeface="+mn-lt"/>
                          <a:ea typeface="+mn-ea"/>
                          <a:cs typeface="+mn-cs"/>
                        </a:rPr>
                        <a:t>¿El extintor está en buenas condiciones y no tiene señales de daño físico, corrosión, o fuga?</a:t>
                      </a:r>
                      <a:endParaRPr lang="en-US" sz="2000" kern="1200" dirty="0">
                        <a:solidFill>
                          <a:schemeClr val="tx1"/>
                        </a:solidFill>
                        <a:effectLst/>
                        <a:latin typeface="+mn-lt"/>
                        <a:ea typeface="+mn-ea"/>
                        <a:cs typeface="+mn-cs"/>
                      </a:endParaRPr>
                    </a:p>
                  </a:txBody>
                  <a:tcPr/>
                </a:tc>
                <a:extLst>
                  <a:ext uri="{0D108BD9-81ED-4DB2-BD59-A6C34878D82A}">
                    <a16:rowId xmlns:a16="http://schemas.microsoft.com/office/drawing/2014/main" val="1993852362"/>
                  </a:ext>
                </a:extLst>
              </a:tr>
            </a:tbl>
          </a:graphicData>
        </a:graphic>
      </p:graphicFrame>
      <p:sp>
        <p:nvSpPr>
          <p:cNvPr id="10" name="TextBox 9">
            <a:extLst>
              <a:ext uri="{FF2B5EF4-FFF2-40B4-BE49-F238E27FC236}">
                <a16:creationId xmlns:a16="http://schemas.microsoft.com/office/drawing/2014/main" id="{0B63C4FF-25CA-6F71-A636-33EB596B76AE}"/>
              </a:ext>
            </a:extLst>
          </p:cNvPr>
          <p:cNvSpPr txBox="1"/>
          <p:nvPr/>
        </p:nvSpPr>
        <p:spPr>
          <a:xfrm>
            <a:off x="217715" y="5512071"/>
            <a:ext cx="7837225" cy="968278"/>
          </a:xfrm>
          <a:prstGeom prst="rect">
            <a:avLst/>
          </a:prstGeom>
          <a:noFill/>
        </p:spPr>
        <p:txBody>
          <a:bodyPr wrap="square" rtlCol="0">
            <a:spAutoFit/>
          </a:bodyPr>
          <a:lstStyle/>
          <a:p>
            <a:pPr marL="0" marR="0">
              <a:lnSpc>
                <a:spcPct val="107000"/>
              </a:lnSpc>
              <a:spcBef>
                <a:spcPts val="0"/>
              </a:spcBef>
              <a:tabLst>
                <a:tab pos="1269365" algn="l"/>
              </a:tabLst>
            </a:pP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 *La etiqueta del extintor de incendios o documento/expediente electrónico </a:t>
            </a:r>
          </a:p>
          <a:p>
            <a:pPr marL="174625" marR="0">
              <a:lnSpc>
                <a:spcPct val="107000"/>
              </a:lnSpc>
              <a:spcBef>
                <a:spcPts val="0"/>
              </a:spcBef>
              <a:tabLst>
                <a:tab pos="1269365" algn="l"/>
              </a:tabLst>
            </a:pP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son aceptables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tabLst>
                <a:tab pos="1269365" algn="l"/>
              </a:tabLst>
            </a:pP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*Necesita: Mes/año de inspección y la persona que realiza las inspecciones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Top of Fire Extinguisher with Pressure Gauge 9.8 kb jpg">
            <a:extLst>
              <a:ext uri="{FF2B5EF4-FFF2-40B4-BE49-F238E27FC236}">
                <a16:creationId xmlns:a16="http://schemas.microsoft.com/office/drawing/2014/main" id="{1EA5EC3F-86AB-0869-BEAA-E3C2FE973466}"/>
              </a:ext>
            </a:extLst>
          </p:cNvPr>
          <p:cNvPicPr>
            <a:picLocks noChangeAspect="1"/>
          </p:cNvPicPr>
          <p:nvPr/>
        </p:nvPicPr>
        <p:blipFill rotWithShape="1">
          <a:blip r:embed="rId2">
            <a:extLst>
              <a:ext uri="{28A0092B-C50C-407E-A947-70E740481C1C}">
                <a14:useLocalDpi xmlns:a14="http://schemas.microsoft.com/office/drawing/2010/main" val="0"/>
              </a:ext>
            </a:extLst>
          </a:blip>
          <a:srcRect l="19903"/>
          <a:stretch/>
        </p:blipFill>
        <p:spPr>
          <a:xfrm>
            <a:off x="8199600" y="268021"/>
            <a:ext cx="3774685" cy="2880880"/>
          </a:xfrm>
          <a:prstGeom prst="rect">
            <a:avLst/>
          </a:prstGeom>
        </p:spPr>
      </p:pic>
      <p:pic>
        <p:nvPicPr>
          <p:cNvPr id="9" name="Content Placeholder 9" descr="Monthly Fire Extinguisher Check on Tag&#10;9.5kb jpg">
            <a:extLst>
              <a:ext uri="{FF2B5EF4-FFF2-40B4-BE49-F238E27FC236}">
                <a16:creationId xmlns:a16="http://schemas.microsoft.com/office/drawing/2014/main" id="{855BAC82-13FD-7D9F-1A7A-5B76FF6B5E52}"/>
              </a:ext>
            </a:extLst>
          </p:cNvPr>
          <p:cNvPicPr>
            <a:picLocks noChangeAspect="1"/>
          </p:cNvPicPr>
          <p:nvPr/>
        </p:nvPicPr>
        <p:blipFill rotWithShape="1">
          <a:blip r:embed="rId3">
            <a:extLst>
              <a:ext uri="{28A0092B-C50C-407E-A947-70E740481C1C}">
                <a14:useLocalDpi xmlns:a14="http://schemas.microsoft.com/office/drawing/2010/main" val="0"/>
              </a:ext>
            </a:extLst>
          </a:blip>
          <a:srcRect t="33793"/>
          <a:stretch/>
        </p:blipFill>
        <p:spPr>
          <a:xfrm>
            <a:off x="8199600" y="3709100"/>
            <a:ext cx="3273018" cy="2880880"/>
          </a:xfrm>
          <a:prstGeom prst="rect">
            <a:avLst/>
          </a:prstGeom>
        </p:spPr>
      </p:pic>
    </p:spTree>
    <p:extLst>
      <p:ext uri="{BB962C8B-B14F-4D97-AF65-F5344CB8AC3E}">
        <p14:creationId xmlns:p14="http://schemas.microsoft.com/office/powerpoint/2010/main" val="1124964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29AE-1492-A52A-A7CE-D2BF8103DA7E}"/>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Inspecciones Anuales </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9B89A41-5C0E-5650-8B8C-889D7DA15DF2}"/>
              </a:ext>
            </a:extLst>
          </p:cNvPr>
          <p:cNvSpPr>
            <a:spLocks noGrp="1"/>
          </p:cNvSpPr>
          <p:nvPr>
            <p:ph sz="half" idx="1"/>
          </p:nvPr>
        </p:nvSpPr>
        <p:spPr>
          <a:xfrm>
            <a:off x="519545" y="1825625"/>
            <a:ext cx="5500255" cy="4351338"/>
          </a:xfrm>
        </p:spPr>
        <p:txBody>
          <a:bodyPr>
            <a:normAutofit/>
          </a:bodyPr>
          <a:lstStyle/>
          <a:p>
            <a:pPr marL="0" marR="0" indent="0">
              <a:lnSpc>
                <a:spcPct val="107000"/>
              </a:lnSpc>
              <a:spcBef>
                <a:spcPts val="0"/>
              </a:spcBef>
              <a:spcAft>
                <a:spcPts val="800"/>
              </a:spcAft>
              <a:buNone/>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Anualmente: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5425" marR="0" indent="-225425">
              <a:lnSpc>
                <a:spcPct val="107000"/>
              </a:lnSpc>
              <a:spcBef>
                <a:spcPts val="0"/>
              </a:spcBef>
              <a:spcAft>
                <a:spcPts val="800"/>
              </a:spcAft>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Use un tercero para el control anual de mantenimiento.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5425" marR="0" indent="-225425">
              <a:lnSpc>
                <a:spcPct val="107000"/>
              </a:lnSpc>
              <a:spcBef>
                <a:spcPts val="0"/>
              </a:spcBef>
              <a:spcAft>
                <a:spcPts val="800"/>
              </a:spcAft>
              <a:tabLst>
                <a:tab pos="1268413"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Inspección anual del departamento de bomberos</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Asegúrese de una protección alternativa de seguridad cuando el extintor de incendios sea removido para el mantenimiento o recarga.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7C0D4151-483B-FB61-AA06-DCBB86BCE785}"/>
              </a:ext>
            </a:extLst>
          </p:cNvPr>
          <p:cNvSpPr>
            <a:spLocks noGrp="1"/>
          </p:cNvSpPr>
          <p:nvPr>
            <p:ph sz="half" idx="2"/>
          </p:nvPr>
        </p:nvSpPr>
        <p:spPr>
          <a:xfrm>
            <a:off x="6172200" y="1825625"/>
            <a:ext cx="5500254" cy="4351338"/>
          </a:xfrm>
        </p:spPr>
        <p:txBody>
          <a:bodyPr>
            <a:normAutofit/>
          </a:bodyPr>
          <a:lstStyle/>
          <a:p>
            <a:pPr marL="0" marR="0" indent="0">
              <a:lnSpc>
                <a:spcPct val="107000"/>
              </a:lnSpc>
              <a:spcBef>
                <a:spcPts val="0"/>
              </a:spcBef>
              <a:spcAft>
                <a:spcPts val="800"/>
              </a:spcAft>
              <a:buNone/>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Prueba Hidrostática: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Esta es una técnica para checar la presión para la prueba de la fuerza y las fugas en las válvulas de presión similar en los cilindros de gas.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La prueba debe de ser hecha por alguien con un equipo/instalación apropiada.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419" sz="2400" dirty="0">
                <a:effectLst/>
                <a:latin typeface="Calibri" panose="020F0502020204030204" pitchFamily="34" charset="0"/>
                <a:ea typeface="Calibri" panose="020F0502020204030204" pitchFamily="34" charset="0"/>
                <a:cs typeface="Times New Roman" panose="02020603050405020304" pitchFamily="18" charset="0"/>
              </a:rPr>
              <a:t>Se debe de hacer cada 5-12 a</a:t>
            </a:r>
            <a:r>
              <a:rPr lang="es-419" sz="2400" dirty="0">
                <a:effectLst/>
                <a:latin typeface="Calibri" panose="020F0502020204030204" pitchFamily="34" charset="0"/>
                <a:ea typeface="Calibri" panose="020F0502020204030204" pitchFamily="34" charset="0"/>
              </a:rPr>
              <a:t>ñ</a:t>
            </a:r>
            <a:r>
              <a:rPr lang="es-419" sz="2400" dirty="0">
                <a:effectLst/>
                <a:latin typeface="Calibri" panose="020F0502020204030204" pitchFamily="34" charset="0"/>
                <a:ea typeface="Calibri" panose="020F0502020204030204" pitchFamily="34" charset="0"/>
                <a:cs typeface="Times New Roman" panose="02020603050405020304" pitchFamily="18" charset="0"/>
              </a:rPr>
              <a:t>os dependiendo del extinguidor. </a:t>
            </a:r>
            <a:endParaRPr lang="en-US" sz="2400" dirty="0"/>
          </a:p>
          <a:p>
            <a:endParaRPr lang="en-US" dirty="0"/>
          </a:p>
        </p:txBody>
      </p:sp>
    </p:spTree>
    <p:extLst>
      <p:ext uri="{BB962C8B-B14F-4D97-AF65-F5344CB8AC3E}">
        <p14:creationId xmlns:p14="http://schemas.microsoft.com/office/powerpoint/2010/main" val="161748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2E15-6306-A0C3-3DC8-BEC8642A706C}"/>
              </a:ext>
            </a:extLst>
          </p:cNvPr>
          <p:cNvSpPr>
            <a:spLocks noGrp="1"/>
          </p:cNvSpPr>
          <p:nvPr>
            <p:ph type="title"/>
          </p:nvPr>
        </p:nvSpPr>
        <p:spPr/>
        <p:txBody>
          <a:bodyPr>
            <a:noAutofit/>
          </a:bodyPr>
          <a:lstStyle/>
          <a:p>
            <a:pPr marL="0" marR="0">
              <a:lnSpc>
                <a:spcPct val="107000"/>
              </a:lnSpc>
              <a:spcBef>
                <a:spcPts val="0"/>
              </a:spcBef>
              <a:spcAft>
                <a:spcPts val="800"/>
              </a:spcAft>
              <a:tabLst>
                <a:tab pos="1269365" algn="l"/>
              </a:tabLst>
            </a:pPr>
            <a:r>
              <a:rPr lang="es-419" sz="3600" kern="100" dirty="0">
                <a:effectLst/>
                <a:latin typeface="Calibri" panose="020F0502020204030204" pitchFamily="34" charset="0"/>
                <a:ea typeface="Calibri" panose="020F0502020204030204" pitchFamily="34" charset="0"/>
                <a:cs typeface="Times New Roman" panose="02020603050405020304" pitchFamily="18" charset="0"/>
              </a:rPr>
              <a:t>Entrenamiento sobre el Uso del Extintor de Incendios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F27DB074-9120-0C0A-9BA9-B05D5D7D6D1D}"/>
              </a:ext>
            </a:extLst>
          </p:cNvPr>
          <p:cNvSpPr>
            <a:spLocks noGrp="1"/>
          </p:cNvSpPr>
          <p:nvPr>
            <p:ph idx="1"/>
          </p:nvPr>
        </p:nvSpPr>
        <p:spPr/>
        <p:txBody>
          <a:bodyPr/>
          <a:lstStyle/>
          <a:p>
            <a:pPr marL="225425" marR="0" indent="-225425">
              <a:lnSpc>
                <a:spcPct val="107000"/>
              </a:lnSpc>
              <a:spcBef>
                <a:spcPts val="0"/>
              </a:spcBef>
              <a:spcAft>
                <a:spcPts val="800"/>
              </a:spcAft>
              <a:tabLst>
                <a:tab pos="225425" algn="l"/>
                <a:tab pos="1268413"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Los trabajadores que están autorizados tienen que recibir entrenamiento en cómo usar un extintor de incendios.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Este entrenamiento no se tiene que hacer con un incendio activo.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Nuestro entrenamiento comenzara en unos minutos.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1269365"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634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normAutofit/>
          </a:bodyPr>
          <a:lstStyle/>
          <a:p>
            <a:pPr marL="0" marR="0">
              <a:lnSpc>
                <a:spcPct val="107000"/>
              </a:lnSpc>
              <a:spcBef>
                <a:spcPts val="0"/>
              </a:spcBef>
              <a:spcAft>
                <a:spcPts val="800"/>
              </a:spcAft>
              <a:tabLst>
                <a:tab pos="2971800" algn="ctr"/>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Objetivos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lstStyle/>
          <a:p>
            <a:pPr marL="0" marR="0" indent="0">
              <a:lnSpc>
                <a:spcPct val="107000"/>
              </a:lnSpc>
              <a:spcBef>
                <a:spcPts val="0"/>
              </a:spcBef>
              <a:spcAft>
                <a:spcPts val="800"/>
              </a:spcAft>
              <a:buNone/>
              <a:tabLst>
                <a:tab pos="2971800" algn="ctr"/>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Al termino de este módulo, el aprendiz podrá:</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971800" algn="ctr"/>
              </a:tabLst>
            </a:pPr>
            <a:r>
              <a:rPr lang="es-419" sz="2400" kern="100" dirty="0">
                <a:latin typeface="Calibri" panose="020F0502020204030204" pitchFamily="34" charset="0"/>
                <a:ea typeface="Calibri" panose="020F0502020204030204" pitchFamily="34" charset="0"/>
                <a:cs typeface="Times New Roman" panose="02020603050405020304" pitchFamily="18" charset="0"/>
              </a:rPr>
              <a:t>Examinar</a:t>
            </a: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 la decisión de la EAP acerca de cómo los empleados pueden combatir los incendios o evacuar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Identificar los tres requisitos para que continue un incendio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Clasificar los tipos de incendios y sus características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Identificar los tipos de extintores de fuego necesarios para su negocio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Operar un extintor de fuego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Identificar las condiciones en las que NO se debe de combatir un incendio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38854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En Resumen: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Los PAE deben de describir si los trabajadores van a usar los extintores de incendio.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Los extintores de fuego solamente se deben de usar con pequeños incendios (incipientes) y cuando hay una ruta clara de salida.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Los tipos de extintores de incendio que se necesitan depende de los materiales presentes.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Para la mayoría de los camiones de comida, se necesita un extintor de Clase ABC (polvo seco), y probablemente un extintor de Clase K si están presentes aceites para cocinar.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El método E.A.P.B. debe de ser usado para extinguir los pequeños incendios.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Los trabajadores deben de ser entrenados para el uso de los extintores de incendios.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50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normAutofit/>
          </a:bodyPr>
          <a:lstStyle/>
          <a:p>
            <a:pPr marL="0" marR="0">
              <a:lnSpc>
                <a:spcPct val="107000"/>
              </a:lnSpc>
              <a:spcBef>
                <a:spcPts val="0"/>
              </a:spcBef>
              <a:spcAft>
                <a:spcPts val="800"/>
              </a:spcAft>
              <a:tabLst>
                <a:tab pos="2971800" algn="ctr"/>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El Propósito de un Extintor de Fuego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p:txBody>
          <a:bodyPr>
            <a:normAutofit/>
          </a:bodyPr>
          <a:lstStyle/>
          <a:p>
            <a:pPr marL="0" marR="0" indent="0">
              <a:lnSpc>
                <a:spcPct val="107000"/>
              </a:lnSpc>
              <a:spcBef>
                <a:spcPts val="0"/>
              </a:spcBef>
              <a:spcAft>
                <a:spcPts val="800"/>
              </a:spcAft>
              <a:buNone/>
              <a:tabLst>
                <a:tab pos="2971800" algn="ctr"/>
              </a:tabLst>
            </a:pPr>
            <a:r>
              <a:rPr lang="es-419" u="sng" kern="100" dirty="0">
                <a:effectLst/>
                <a:latin typeface="Calibri" panose="020F0502020204030204" pitchFamily="34" charset="0"/>
                <a:ea typeface="Calibri" panose="020F0502020204030204" pitchFamily="34" charset="0"/>
                <a:cs typeface="Times New Roman" panose="02020603050405020304" pitchFamily="18" charset="0"/>
              </a:rPr>
              <a:t>Tiene 2 funciones: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El controlar o extinguir incendios </a:t>
            </a:r>
            <a:r>
              <a:rPr lang="es-419"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pequeños o en etapa temprana </a:t>
            </a: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Proteger las rutas de evacuación que puedan ser bloqueadas directa o indirectamente por el humo o materiales en llamas.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Los extintores de fuego están diseñados para apagar o controlar los pequeños fuegos.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Si no se controlan inmediatamente, los pequeños fuegos pueden propagar sin control.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Las instalaciones necesitan tener el tipo y el lugar adecuado para los extintores de fuego como parte de un plan para la protección contra el fuego.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785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652054" y="136540"/>
            <a:ext cx="10062754" cy="746397"/>
          </a:xfrm>
        </p:spPr>
        <p:txBody>
          <a:bodyPr>
            <a:normAutofit fontScale="90000"/>
          </a:bodyPr>
          <a:lstStyle/>
          <a:p>
            <a:r>
              <a:rPr lang="es-MX" dirty="0"/>
              <a:t>Análisis: Planes de Acción para las Emergencias  (PAE)</a:t>
            </a: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287382" y="895038"/>
            <a:ext cx="10792097" cy="4351338"/>
          </a:xfrm>
        </p:spPr>
        <p:txBody>
          <a:bodyPr/>
          <a:lstStyle/>
          <a:p>
            <a:pPr marL="0" indent="0">
              <a:spcBef>
                <a:spcPts val="0"/>
              </a:spcBef>
              <a:buNone/>
            </a:pPr>
            <a:r>
              <a:rPr lang="es-MX" sz="2000" b="1" u="sng" dirty="0"/>
              <a:t>Decisión:</a:t>
            </a:r>
            <a:r>
              <a:rPr lang="es-MX" sz="2000" b="1" dirty="0"/>
              <a:t> </a:t>
            </a:r>
            <a:r>
              <a:rPr lang="es-MX" sz="2000" dirty="0"/>
              <a:t>¿Deben de evacuar los empleados o estar preparados para  combatir contra los pequeños incendios? </a:t>
            </a:r>
          </a:p>
          <a:p>
            <a:pPr>
              <a:spcBef>
                <a:spcPts val="0"/>
              </a:spcBef>
            </a:pPr>
            <a:r>
              <a:rPr lang="es-MX" sz="2000" dirty="0"/>
              <a:t>Este módulo abordara el Entrenamiento para los Extintores de Incendios para las personas autorizadas para usarlos.</a:t>
            </a:r>
          </a:p>
          <a:p>
            <a:endParaRPr lang="en-US" dirty="0"/>
          </a:p>
          <a:p>
            <a:endParaRPr lang="en-US" dirty="0"/>
          </a:p>
          <a:p>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extLst>
              <p:ext uri="{D42A27DB-BD31-4B8C-83A1-F6EECF244321}">
                <p14:modId xmlns:p14="http://schemas.microsoft.com/office/powerpoint/2010/main" val="1739471169"/>
              </p:ext>
            </p:extLst>
          </p:nvPr>
        </p:nvGraphicFramePr>
        <p:xfrm>
          <a:off x="380925" y="2162365"/>
          <a:ext cx="11068595" cy="4241800"/>
        </p:xfrm>
        <a:graphic>
          <a:graphicData uri="http://schemas.openxmlformats.org/drawingml/2006/table">
            <a:tbl>
              <a:tblPr firstRow="1" bandRow="1">
                <a:tableStyleId>{073A0DAA-6AF3-43AB-8588-CEC1D06C72B9}</a:tableStyleId>
              </a:tblPr>
              <a:tblGrid>
                <a:gridCol w="2742419">
                  <a:extLst>
                    <a:ext uri="{9D8B030D-6E8A-4147-A177-3AD203B41FA5}">
                      <a16:colId xmlns:a16="http://schemas.microsoft.com/office/drawing/2014/main" val="2685140335"/>
                    </a:ext>
                  </a:extLst>
                </a:gridCol>
                <a:gridCol w="1960211">
                  <a:extLst>
                    <a:ext uri="{9D8B030D-6E8A-4147-A177-3AD203B41FA5}">
                      <a16:colId xmlns:a16="http://schemas.microsoft.com/office/drawing/2014/main" val="2687867278"/>
                    </a:ext>
                  </a:extLst>
                </a:gridCol>
                <a:gridCol w="3291840">
                  <a:extLst>
                    <a:ext uri="{9D8B030D-6E8A-4147-A177-3AD203B41FA5}">
                      <a16:colId xmlns:a16="http://schemas.microsoft.com/office/drawing/2014/main" val="134297466"/>
                    </a:ext>
                  </a:extLst>
                </a:gridCol>
                <a:gridCol w="3074125">
                  <a:extLst>
                    <a:ext uri="{9D8B030D-6E8A-4147-A177-3AD203B41FA5}">
                      <a16:colId xmlns:a16="http://schemas.microsoft.com/office/drawing/2014/main" val="1822887774"/>
                    </a:ext>
                  </a:extLst>
                </a:gridCol>
              </a:tblGrid>
              <a:tr h="395461">
                <a:tc>
                  <a:txBody>
                    <a:bodyPr/>
                    <a:lstStyle/>
                    <a:p>
                      <a:endParaRPr lang="en-US" sz="2000" dirty="0"/>
                    </a:p>
                  </a:txBody>
                  <a:tcPr/>
                </a:tc>
                <a:tc>
                  <a:txBody>
                    <a:bodyPr/>
                    <a:lstStyle/>
                    <a:p>
                      <a:pPr algn="ctr"/>
                      <a:r>
                        <a:rPr lang="es-419" sz="2000" b="1" kern="1200" dirty="0">
                          <a:solidFill>
                            <a:schemeClr val="lt1"/>
                          </a:solidFill>
                          <a:effectLst/>
                          <a:latin typeface="+mn-lt"/>
                          <a:ea typeface="+mn-ea"/>
                          <a:cs typeface="+mn-cs"/>
                        </a:rPr>
                        <a:t>Opción 1</a:t>
                      </a:r>
                      <a:endParaRPr lang="en-US" sz="2000" b="1" kern="1200" dirty="0">
                        <a:solidFill>
                          <a:schemeClr val="lt1"/>
                        </a:solidFill>
                        <a:effectLst/>
                        <a:latin typeface="+mn-lt"/>
                        <a:ea typeface="+mn-ea"/>
                        <a:cs typeface="+mn-cs"/>
                      </a:endParaRPr>
                    </a:p>
                  </a:txBody>
                  <a:tcPr/>
                </a:tc>
                <a:tc>
                  <a:txBody>
                    <a:bodyPr/>
                    <a:lstStyle/>
                    <a:p>
                      <a:pPr algn="ctr"/>
                      <a:r>
                        <a:rPr lang="es-419" sz="2000" b="1" kern="1200" dirty="0">
                          <a:solidFill>
                            <a:schemeClr val="lt1"/>
                          </a:solidFill>
                          <a:effectLst/>
                          <a:latin typeface="+mn-lt"/>
                          <a:ea typeface="+mn-ea"/>
                          <a:cs typeface="+mn-cs"/>
                        </a:rPr>
                        <a:t>Opción 2</a:t>
                      </a:r>
                      <a:endParaRPr lang="en-US" sz="2000" b="1" kern="1200" dirty="0">
                        <a:solidFill>
                          <a:schemeClr val="lt1"/>
                        </a:solidFill>
                        <a:effectLst/>
                        <a:latin typeface="+mn-lt"/>
                        <a:ea typeface="+mn-ea"/>
                        <a:cs typeface="+mn-cs"/>
                      </a:endParaRPr>
                    </a:p>
                  </a:txBody>
                  <a:tcPr/>
                </a:tc>
                <a:tc>
                  <a:txBody>
                    <a:bodyPr/>
                    <a:lstStyle/>
                    <a:p>
                      <a:pPr algn="ctr"/>
                      <a:r>
                        <a:rPr lang="en-US" sz="2000" dirty="0"/>
                        <a:t>Option 3</a:t>
                      </a:r>
                    </a:p>
                  </a:txBody>
                  <a:tcPr/>
                </a:tc>
                <a:extLst>
                  <a:ext uri="{0D108BD9-81ED-4DB2-BD59-A6C34878D82A}">
                    <a16:rowId xmlns:a16="http://schemas.microsoft.com/office/drawing/2014/main" val="1575357139"/>
                  </a:ext>
                </a:extLst>
              </a:tr>
              <a:tr h="370840">
                <a:tc>
                  <a:txBody>
                    <a:bodyPr/>
                    <a:lstStyle/>
                    <a:p>
                      <a:r>
                        <a:rPr lang="es-419" sz="1800" kern="1200" dirty="0">
                          <a:solidFill>
                            <a:schemeClr val="dk1"/>
                          </a:solidFill>
                          <a:effectLst/>
                          <a:latin typeface="+mn-lt"/>
                          <a:ea typeface="+mn-ea"/>
                          <a:cs typeface="+mn-cs"/>
                        </a:rPr>
                        <a:t>¿Quién usa los extintores de incendio? </a:t>
                      </a:r>
                      <a:endParaRPr lang="en-US" sz="1800" kern="1200" dirty="0">
                        <a:solidFill>
                          <a:schemeClr val="dk1"/>
                        </a:solidFill>
                        <a:effectLst/>
                        <a:latin typeface="+mn-lt"/>
                        <a:ea typeface="+mn-ea"/>
                        <a:cs typeface="+mn-cs"/>
                      </a:endParaRPr>
                    </a:p>
                  </a:txBody>
                  <a:tcPr/>
                </a:tc>
                <a:tc>
                  <a:txBody>
                    <a:bodyPr/>
                    <a:lstStyle/>
                    <a:p>
                      <a:pPr algn="ctr"/>
                      <a:r>
                        <a:rPr lang="es-MX" sz="1800" noProof="0" dirty="0"/>
                        <a:t>Nadie</a:t>
                      </a:r>
                    </a:p>
                  </a:txBody>
                  <a:tcPr/>
                </a:tc>
                <a:tc>
                  <a:txBody>
                    <a:bodyPr/>
                    <a:lstStyle/>
                    <a:p>
                      <a:pPr algn="l"/>
                      <a:r>
                        <a:rPr lang="es-419" sz="1800" kern="1200" dirty="0">
                          <a:solidFill>
                            <a:schemeClr val="dk1"/>
                          </a:solidFill>
                          <a:effectLst/>
                          <a:latin typeface="+mn-lt"/>
                          <a:ea typeface="+mn-ea"/>
                          <a:cs typeface="+mn-cs"/>
                        </a:rPr>
                        <a:t>Solamente los trabajadores designados los pueden usar </a:t>
                      </a:r>
                      <a:endParaRPr lang="en-US" sz="1800" kern="1200" dirty="0">
                        <a:solidFill>
                          <a:schemeClr val="dk1"/>
                        </a:solidFill>
                        <a:effectLst/>
                        <a:latin typeface="+mn-lt"/>
                        <a:ea typeface="+mn-ea"/>
                        <a:cs typeface="+mn-cs"/>
                      </a:endParaRPr>
                    </a:p>
                  </a:txBody>
                  <a:tcPr/>
                </a:tc>
                <a:tc>
                  <a:txBody>
                    <a:bodyPr/>
                    <a:lstStyle/>
                    <a:p>
                      <a:pPr algn="l"/>
                      <a:r>
                        <a:rPr lang="es-419" sz="1800" kern="1200" dirty="0">
                          <a:solidFill>
                            <a:schemeClr val="dk1"/>
                          </a:solidFill>
                          <a:effectLst/>
                          <a:latin typeface="+mn-lt"/>
                          <a:ea typeface="+mn-ea"/>
                          <a:cs typeface="+mn-cs"/>
                        </a:rPr>
                        <a:t>Todos los trabajadores autorizados los pueden usar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255699995"/>
                  </a:ext>
                </a:extLst>
              </a:tr>
              <a:tr h="370840">
                <a:tc>
                  <a:txBody>
                    <a:bodyPr/>
                    <a:lstStyle/>
                    <a:p>
                      <a:r>
                        <a:rPr lang="es-419" sz="1800" kern="1200" dirty="0">
                          <a:solidFill>
                            <a:schemeClr val="dk1"/>
                          </a:solidFill>
                          <a:effectLst/>
                          <a:latin typeface="+mn-lt"/>
                          <a:ea typeface="+mn-ea"/>
                          <a:cs typeface="+mn-cs"/>
                        </a:rPr>
                        <a:t>¿Quién evacua? </a:t>
                      </a:r>
                      <a:endParaRPr lang="en-US" sz="1800" kern="1200" dirty="0">
                        <a:solidFill>
                          <a:schemeClr val="dk1"/>
                        </a:solidFill>
                        <a:effectLst/>
                        <a:latin typeface="+mn-lt"/>
                        <a:ea typeface="+mn-ea"/>
                        <a:cs typeface="+mn-cs"/>
                      </a:endParaRPr>
                    </a:p>
                  </a:txBody>
                  <a:tcPr/>
                </a:tc>
                <a:tc>
                  <a:txBody>
                    <a:bodyPr/>
                    <a:lstStyle/>
                    <a:p>
                      <a:pPr algn="ctr"/>
                      <a:r>
                        <a:rPr lang="es-419" sz="1800" kern="1200" dirty="0">
                          <a:solidFill>
                            <a:schemeClr val="dk1"/>
                          </a:solidFill>
                          <a:effectLst/>
                          <a:latin typeface="+mn-lt"/>
                          <a:ea typeface="+mn-ea"/>
                          <a:cs typeface="+mn-cs"/>
                        </a:rPr>
                        <a:t>Todos</a:t>
                      </a:r>
                      <a:endParaRPr lang="en-US" sz="1800" kern="1200" dirty="0">
                        <a:solidFill>
                          <a:schemeClr val="dk1"/>
                        </a:solidFill>
                        <a:effectLst/>
                        <a:latin typeface="+mn-lt"/>
                        <a:ea typeface="+mn-ea"/>
                        <a:cs typeface="+mn-cs"/>
                      </a:endParaRPr>
                    </a:p>
                  </a:txBody>
                  <a:tcPr/>
                </a:tc>
                <a:tc>
                  <a:txBody>
                    <a:bodyPr/>
                    <a:lstStyle/>
                    <a:p>
                      <a:pPr algn="l"/>
                      <a:r>
                        <a:rPr lang="es-419" sz="1800" kern="1200" dirty="0">
                          <a:solidFill>
                            <a:schemeClr val="dk1"/>
                          </a:solidFill>
                          <a:effectLst/>
                          <a:latin typeface="+mn-lt"/>
                          <a:ea typeface="+mn-ea"/>
                          <a:cs typeface="+mn-cs"/>
                        </a:rPr>
                        <a:t>Todos los que no están autorizados </a:t>
                      </a:r>
                      <a:endParaRPr lang="en-US" sz="1800" kern="1200" dirty="0">
                        <a:solidFill>
                          <a:schemeClr val="dk1"/>
                        </a:solidFill>
                        <a:effectLst/>
                        <a:latin typeface="+mn-lt"/>
                        <a:ea typeface="+mn-ea"/>
                        <a:cs typeface="+mn-cs"/>
                      </a:endParaRPr>
                    </a:p>
                  </a:txBody>
                  <a:tcPr/>
                </a:tc>
                <a:tc>
                  <a:txBody>
                    <a:bodyPr/>
                    <a:lstStyle/>
                    <a:p>
                      <a:pPr algn="l"/>
                      <a:r>
                        <a:rPr lang="es-419" sz="1800" kern="1200" dirty="0">
                          <a:solidFill>
                            <a:schemeClr val="dk1"/>
                          </a:solidFill>
                          <a:effectLst/>
                          <a:latin typeface="+mn-lt"/>
                          <a:ea typeface="+mn-ea"/>
                          <a:cs typeface="+mn-cs"/>
                        </a:rPr>
                        <a:t>Cualquier persona sin autorización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559181219"/>
                  </a:ext>
                </a:extLst>
              </a:tr>
              <a:tr h="137523">
                <a:tc>
                  <a:txBody>
                    <a:bodyPr/>
                    <a:lstStyle/>
                    <a:p>
                      <a:endParaRPr lang="en-US" sz="600" dirty="0"/>
                    </a:p>
                  </a:txBody>
                  <a:tcPr>
                    <a:solidFill>
                      <a:schemeClr val="bg1">
                        <a:lumMod val="50000"/>
                      </a:schemeClr>
                    </a:solidFill>
                  </a:tcPr>
                </a:tc>
                <a:tc>
                  <a:txBody>
                    <a:bodyPr/>
                    <a:lstStyle/>
                    <a:p>
                      <a:pPr algn="ctr"/>
                      <a:endParaRPr lang="en-US" sz="1800" dirty="0"/>
                    </a:p>
                  </a:txBody>
                  <a:tcPr>
                    <a:solidFill>
                      <a:schemeClr val="bg1">
                        <a:lumMod val="50000"/>
                      </a:schemeClr>
                    </a:solidFill>
                  </a:tcPr>
                </a:tc>
                <a:tc>
                  <a:txBody>
                    <a:bodyPr/>
                    <a:lstStyle/>
                    <a:p>
                      <a:endParaRPr lang="en-US" sz="1800" dirty="0"/>
                    </a:p>
                  </a:txBody>
                  <a:tcPr>
                    <a:solidFill>
                      <a:schemeClr val="bg1">
                        <a:lumMod val="50000"/>
                      </a:schemeClr>
                    </a:solidFill>
                  </a:tcPr>
                </a:tc>
                <a:tc>
                  <a:txBody>
                    <a:bodyPr/>
                    <a:lstStyle/>
                    <a:p>
                      <a:endParaRPr lang="en-US" sz="1800" dirty="0"/>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r>
                        <a:rPr lang="es-419" sz="1800" kern="1200" dirty="0">
                          <a:solidFill>
                            <a:schemeClr val="dk1"/>
                          </a:solidFill>
                          <a:effectLst/>
                          <a:latin typeface="+mn-lt"/>
                          <a:ea typeface="+mn-ea"/>
                          <a:cs typeface="+mn-cs"/>
                        </a:rPr>
                        <a:t>¿Se requiere el PAE, Prevención de Incendio y Entrenamiento?</a:t>
                      </a:r>
                      <a:endParaRPr lang="en-US" sz="1800" kern="1200" dirty="0">
                        <a:solidFill>
                          <a:schemeClr val="dk1"/>
                        </a:solidFill>
                        <a:effectLst/>
                        <a:latin typeface="+mn-lt"/>
                        <a:ea typeface="+mn-ea"/>
                        <a:cs typeface="+mn-cs"/>
                      </a:endParaRPr>
                    </a:p>
                  </a:txBody>
                  <a:tcPr/>
                </a:tc>
                <a:tc>
                  <a:txBody>
                    <a:bodyPr/>
                    <a:lstStyle/>
                    <a:p>
                      <a:pPr algn="ctr"/>
                      <a:r>
                        <a:rPr lang="es-419" sz="1800" kern="1200" dirty="0">
                          <a:solidFill>
                            <a:schemeClr val="dk1"/>
                          </a:solidFill>
                          <a:effectLst/>
                          <a:latin typeface="+mn-lt"/>
                          <a:ea typeface="+mn-ea"/>
                          <a:cs typeface="+mn-cs"/>
                        </a:rPr>
                        <a:t>Sí</a:t>
                      </a:r>
                      <a:endParaRPr lang="en-US" sz="1800" kern="1200" dirty="0">
                        <a:solidFill>
                          <a:schemeClr val="dk1"/>
                        </a:solidFill>
                        <a:effectLst/>
                        <a:latin typeface="+mn-lt"/>
                        <a:ea typeface="+mn-ea"/>
                        <a:cs typeface="+mn-cs"/>
                      </a:endParaRPr>
                    </a:p>
                  </a:txBody>
                  <a:tcPr/>
                </a:tc>
                <a:tc>
                  <a:txBody>
                    <a:bodyPr/>
                    <a:lstStyle/>
                    <a:p>
                      <a:pPr algn="ctr"/>
                      <a:r>
                        <a:rPr lang="es-419" sz="1800" kern="1200" dirty="0">
                          <a:solidFill>
                            <a:schemeClr val="dk1"/>
                          </a:solidFill>
                          <a:effectLst/>
                          <a:latin typeface="+mn-lt"/>
                          <a:ea typeface="+mn-ea"/>
                          <a:cs typeface="+mn-cs"/>
                        </a:rPr>
                        <a:t>Sí</a:t>
                      </a:r>
                      <a:endParaRPr lang="en-US" sz="1800" kern="1200" dirty="0">
                        <a:solidFill>
                          <a:schemeClr val="dk1"/>
                        </a:solidFill>
                        <a:effectLst/>
                        <a:latin typeface="+mn-lt"/>
                        <a:ea typeface="+mn-ea"/>
                        <a:cs typeface="+mn-cs"/>
                      </a:endParaRPr>
                    </a:p>
                  </a:txBody>
                  <a:tcPr/>
                </a:tc>
                <a:tc>
                  <a:txBody>
                    <a:bodyPr/>
                    <a:lstStyle/>
                    <a:p>
                      <a:pPr algn="ctr"/>
                      <a:r>
                        <a:rPr lang="es-419" sz="1800" kern="1200" dirty="0">
                          <a:solidFill>
                            <a:schemeClr val="dk1"/>
                          </a:solidFill>
                          <a:effectLst/>
                          <a:latin typeface="+mn-lt"/>
                          <a:ea typeface="+mn-ea"/>
                          <a:cs typeface="+mn-cs"/>
                        </a:rPr>
                        <a:t>Sí</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009911745"/>
                  </a:ext>
                </a:extLst>
              </a:tr>
              <a:tr h="370840">
                <a:tc>
                  <a:txBody>
                    <a:bodyPr/>
                    <a:lstStyle/>
                    <a:p>
                      <a:r>
                        <a:rPr lang="es-419" sz="1800" kern="1200" dirty="0">
                          <a:solidFill>
                            <a:schemeClr val="dk1"/>
                          </a:solidFill>
                          <a:effectLst/>
                          <a:latin typeface="+mn-lt"/>
                          <a:ea typeface="+mn-ea"/>
                          <a:cs typeface="+mn-cs"/>
                        </a:rPr>
                        <a:t>¿Se requiere el entrenamiento para Extintores de Incendio? </a:t>
                      </a:r>
                      <a:endParaRPr lang="en-US" sz="1800" kern="1200" dirty="0">
                        <a:solidFill>
                          <a:schemeClr val="dk1"/>
                        </a:solidFill>
                        <a:effectLst/>
                        <a:latin typeface="+mn-lt"/>
                        <a:ea typeface="+mn-ea"/>
                        <a:cs typeface="+mn-cs"/>
                      </a:endParaRPr>
                    </a:p>
                  </a:txBody>
                  <a:tcPr/>
                </a:tc>
                <a:tc>
                  <a:txBody>
                    <a:bodyPr/>
                    <a:lstStyle/>
                    <a:p>
                      <a:pPr algn="ctr"/>
                      <a:r>
                        <a:rPr lang="en-US" sz="1800" dirty="0"/>
                        <a:t>No</a:t>
                      </a:r>
                    </a:p>
                  </a:txBody>
                  <a:tcPr/>
                </a:tc>
                <a:tc>
                  <a:txBody>
                    <a:bodyPr/>
                    <a:lstStyle/>
                    <a:p>
                      <a:r>
                        <a:rPr lang="es-419" sz="1800" kern="1200" dirty="0">
                          <a:solidFill>
                            <a:schemeClr val="dk1"/>
                          </a:solidFill>
                          <a:effectLst/>
                          <a:latin typeface="+mn-lt"/>
                          <a:ea typeface="+mn-ea"/>
                          <a:cs typeface="+mn-cs"/>
                        </a:rPr>
                        <a:t>Cada empleado autorizado debe de entrenar anualmente </a:t>
                      </a:r>
                      <a:endParaRPr lang="en-US" sz="1800" kern="1200" dirty="0">
                        <a:solidFill>
                          <a:schemeClr val="dk1"/>
                        </a:solidFill>
                        <a:effectLst/>
                        <a:latin typeface="+mn-lt"/>
                        <a:ea typeface="+mn-ea"/>
                        <a:cs typeface="+mn-cs"/>
                      </a:endParaRPr>
                    </a:p>
                  </a:txBody>
                  <a:tcPr/>
                </a:tc>
                <a:tc>
                  <a:txBody>
                    <a:bodyPr/>
                    <a:lstStyle/>
                    <a:p>
                      <a:r>
                        <a:rPr lang="es-419" sz="1800" kern="1200" dirty="0">
                          <a:solidFill>
                            <a:schemeClr val="dk1"/>
                          </a:solidFill>
                          <a:effectLst/>
                          <a:latin typeface="+mn-lt"/>
                          <a:ea typeface="+mn-ea"/>
                          <a:cs typeface="+mn-cs"/>
                        </a:rPr>
                        <a:t>Todos los empleados autorizados deben de entrenar anualmente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141489046"/>
                  </a:ext>
                </a:extLst>
              </a:tr>
              <a:tr h="370840">
                <a:tc>
                  <a:txBody>
                    <a:bodyPr/>
                    <a:lstStyle/>
                    <a:p>
                      <a:r>
                        <a:rPr lang="es-419" sz="1800" kern="1200" dirty="0">
                          <a:solidFill>
                            <a:schemeClr val="dk1"/>
                          </a:solidFill>
                          <a:effectLst/>
                          <a:latin typeface="+mn-lt"/>
                          <a:ea typeface="+mn-ea"/>
                          <a:cs typeface="+mn-cs"/>
                        </a:rPr>
                        <a:t>Requisitos adicionales</a:t>
                      </a:r>
                      <a:endParaRPr lang="en-US" sz="1800" kern="1200" dirty="0">
                        <a:solidFill>
                          <a:schemeClr val="dk1"/>
                        </a:solidFill>
                        <a:effectLst/>
                        <a:latin typeface="+mn-lt"/>
                        <a:ea typeface="+mn-ea"/>
                        <a:cs typeface="+mn-cs"/>
                      </a:endParaRPr>
                    </a:p>
                  </a:txBody>
                  <a:tcPr/>
                </a:tc>
                <a:tc gridSpan="3">
                  <a:txBody>
                    <a:bodyPr/>
                    <a:lstStyle/>
                    <a:p>
                      <a:r>
                        <a:rPr lang="es-419" sz="1800" kern="1200" dirty="0">
                          <a:solidFill>
                            <a:schemeClr val="dk1"/>
                          </a:solidFill>
                          <a:effectLst/>
                          <a:latin typeface="+mn-lt"/>
                          <a:ea typeface="+mn-ea"/>
                          <a:cs typeface="+mn-cs"/>
                        </a:rPr>
                        <a:t>Los Extintores de Incendio son inspeccionados, probados, y mantenidos.</a:t>
                      </a:r>
                      <a:endParaRPr lang="en-US" sz="1800" kern="1200" dirty="0">
                        <a:solidFill>
                          <a:schemeClr val="dk1"/>
                        </a:solidFill>
                        <a:effectLst/>
                        <a:latin typeface="+mn-lt"/>
                        <a:ea typeface="+mn-ea"/>
                        <a:cs typeface="+mn-cs"/>
                      </a:endParaRP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900954" y="0"/>
            <a:ext cx="1240971" cy="2150264"/>
          </a:xfrm>
          <a:prstGeom prst="rect">
            <a:avLst/>
          </a:prstGeom>
        </p:spPr>
      </p:pic>
      <p:sp>
        <p:nvSpPr>
          <p:cNvPr id="4" name="Rectangle: Rounded Corners 3" descr="The red box shown indicates that Fire Extinguisher training applies to Options 2 and 3 only. Option 1 says that everyone evacuates and nobody fights a fire.">
            <a:extLst>
              <a:ext uri="{FF2B5EF4-FFF2-40B4-BE49-F238E27FC236}">
                <a16:creationId xmlns:a16="http://schemas.microsoft.com/office/drawing/2014/main" id="{EA87B8EB-B6B5-3FB2-B76A-BA09BB430077}"/>
              </a:ext>
            </a:extLst>
          </p:cNvPr>
          <p:cNvSpPr/>
          <p:nvPr/>
        </p:nvSpPr>
        <p:spPr>
          <a:xfrm>
            <a:off x="4907242" y="2561244"/>
            <a:ext cx="6357257" cy="38804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492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pPr algn="ctr"/>
            <a:r>
              <a:rPr lang="es-MX" dirty="0"/>
              <a:t>Definiciones </a:t>
            </a:r>
          </a:p>
        </p:txBody>
      </p:sp>
      <p:sp>
        <p:nvSpPr>
          <p:cNvPr id="4" name="Content Placeholder 3">
            <a:extLst>
              <a:ext uri="{FF2B5EF4-FFF2-40B4-BE49-F238E27FC236}">
                <a16:creationId xmlns:a16="http://schemas.microsoft.com/office/drawing/2014/main" id="{E7BC101C-3059-A020-2642-C72198BF369A}"/>
              </a:ext>
            </a:extLst>
          </p:cNvPr>
          <p:cNvSpPr>
            <a:spLocks noGrp="1"/>
          </p:cNvSpPr>
          <p:nvPr>
            <p:ph sz="half" idx="1"/>
          </p:nvPr>
        </p:nvSpPr>
        <p:spPr>
          <a:xfrm>
            <a:off x="401782" y="1825625"/>
            <a:ext cx="5618018" cy="4351338"/>
          </a:xfrm>
        </p:spPr>
        <p:txBody>
          <a:bodyPr>
            <a:normAutofit/>
          </a:bodyPr>
          <a:lstStyle/>
          <a:p>
            <a:pPr marL="0" indent="0">
              <a:buNone/>
            </a:pPr>
            <a:r>
              <a:rPr lang="en-US" dirty="0"/>
              <a:t>		OSHA</a:t>
            </a:r>
          </a:p>
          <a:p>
            <a:r>
              <a:rPr lang="es-419"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“Incendio en etapa incipiente” </a:t>
            </a: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significa un fuego en la etapa inicial o comenzando que puede ser controlado o extinguido por los extintores de incendios portátiles, Clase II tubo vertical, o con sistemas pequeños de manguera sin tener la necesidad de usar ropa protectora o un aparato para respirar.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Content Placeholder 4">
            <a:extLst>
              <a:ext uri="{FF2B5EF4-FFF2-40B4-BE49-F238E27FC236}">
                <a16:creationId xmlns:a16="http://schemas.microsoft.com/office/drawing/2014/main" id="{37ED2FE9-D868-2966-09C4-74FF3F07D5CC}"/>
              </a:ext>
            </a:extLst>
          </p:cNvPr>
          <p:cNvSpPr>
            <a:spLocks noGrp="1"/>
          </p:cNvSpPr>
          <p:nvPr>
            <p:ph sz="half" idx="2"/>
          </p:nvPr>
        </p:nvSpPr>
        <p:spPr>
          <a:xfrm>
            <a:off x="6172200" y="1825625"/>
            <a:ext cx="5514584" cy="4351338"/>
          </a:xfrm>
        </p:spPr>
        <p:txBody>
          <a:bodyPr>
            <a:normAutofit/>
          </a:bodyPr>
          <a:lstStyle/>
          <a:p>
            <a:pPr marL="0" indent="0">
              <a:buNone/>
            </a:pPr>
            <a:r>
              <a:rPr lang="en-US" dirty="0"/>
              <a:t>		NFPA</a:t>
            </a:r>
          </a:p>
          <a:p>
            <a:pPr marL="0" marR="0">
              <a:lnSpc>
                <a:spcPct val="107000"/>
              </a:lnSpc>
              <a:spcBef>
                <a:spcPts val="0"/>
              </a:spcBef>
              <a:spcAft>
                <a:spcPts val="800"/>
              </a:spcAft>
              <a:tabLst>
                <a:tab pos="2971800" algn="ctr"/>
              </a:tabLst>
            </a:pPr>
            <a:r>
              <a:rPr lang="en-US" altLang="en-US" sz="2400" u="sng" dirty="0">
                <a:solidFill>
                  <a:srgbClr val="FF0000"/>
                </a:solidFill>
              </a:rPr>
              <a:t>“</a:t>
            </a:r>
            <a:r>
              <a:rPr lang="es-419" sz="24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Incendio en etapa incipiente” </a:t>
            </a:r>
          </a:p>
          <a:p>
            <a:pPr marL="0" marR="0">
              <a:lnSpc>
                <a:spcPct val="107000"/>
              </a:lnSpc>
              <a:spcBef>
                <a:spcPts val="0"/>
              </a:spcBef>
              <a:spcAft>
                <a:spcPts val="800"/>
              </a:spcAft>
              <a:tabLst>
                <a:tab pos="2971800" algn="ctr"/>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Un incendio ha sobrepasado la etapa incipiente cuando se requiere del uso de ropa de protección térmica o cuando se requiere un aparato de respiración autónomo… </a:t>
            </a:r>
          </a:p>
          <a:p>
            <a:pPr marL="0" marR="0">
              <a:lnSpc>
                <a:spcPct val="107000"/>
              </a:lnSpc>
              <a:spcBef>
                <a:spcPts val="0"/>
              </a:spcBef>
              <a:spcAft>
                <a:spcPts val="800"/>
              </a:spcAft>
              <a:tabLst>
                <a:tab pos="2971800" algn="ctr"/>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636998" y="89703"/>
            <a:ext cx="11281024" cy="1325563"/>
          </a:xfrm>
        </p:spPr>
        <p:txBody>
          <a:bodyPr>
            <a:noAutofit/>
          </a:bodyPr>
          <a:lstStyle/>
          <a:p>
            <a:pPr marL="0" marR="0">
              <a:lnSpc>
                <a:spcPct val="107000"/>
              </a:lnSpc>
              <a:spcBef>
                <a:spcPts val="0"/>
              </a:spcBef>
              <a:spcAft>
                <a:spcPts val="800"/>
              </a:spcAft>
              <a:tabLst>
                <a:tab pos="2971800" algn="ctr"/>
              </a:tabLst>
            </a:pPr>
            <a:r>
              <a:rPr lang="es-419" sz="4000" kern="100" dirty="0">
                <a:effectLst/>
                <a:latin typeface="Calibri" panose="020F0502020204030204" pitchFamily="34" charset="0"/>
                <a:ea typeface="Calibri" panose="020F0502020204030204" pitchFamily="34" charset="0"/>
                <a:cs typeface="Times New Roman" panose="02020603050405020304" pitchFamily="18" charset="0"/>
              </a:rPr>
              <a:t>El Triángulo del Fuego: El Fuego Necesita 3 Elementos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2A1AC21B-5ACE-02A7-DABD-F56AD01D61EC}"/>
              </a:ext>
            </a:extLst>
          </p:cNvPr>
          <p:cNvSpPr>
            <a:spLocks noGrp="1"/>
          </p:cNvSpPr>
          <p:nvPr>
            <p:ph sz="half" idx="1"/>
          </p:nvPr>
        </p:nvSpPr>
        <p:spPr>
          <a:xfrm>
            <a:off x="729738" y="1318898"/>
            <a:ext cx="6684614" cy="4824557"/>
          </a:xfrm>
        </p:spPr>
        <p:txBody>
          <a:bodyPr>
            <a:noAutofit/>
          </a:bodyPr>
          <a:lstStyle/>
          <a:p>
            <a:pPr marL="0" marR="0" indent="0">
              <a:lnSpc>
                <a:spcPct val="107000"/>
              </a:lnSpc>
              <a:spcBef>
                <a:spcPts val="0"/>
              </a:spcBef>
              <a:spcAft>
                <a:spcPts val="800"/>
              </a:spcAft>
              <a:buNone/>
              <a:tabLst>
                <a:tab pos="2971800" algn="ctr"/>
              </a:tabLst>
            </a:pPr>
            <a:r>
              <a:rPr lang="es-419" b="1" kern="100" dirty="0">
                <a:effectLst/>
                <a:latin typeface="Calibri" panose="020F0502020204030204" pitchFamily="34" charset="0"/>
                <a:ea typeface="Calibri" panose="020F0502020204030204" pitchFamily="34" charset="0"/>
                <a:cs typeface="Times New Roman" panose="02020603050405020304" pitchFamily="18" charset="0"/>
              </a:rPr>
              <a:t>El fuego requiere 3 Elementos: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2971800" algn="ctr"/>
              </a:tabLst>
            </a:pPr>
            <a:r>
              <a:rPr lang="es-419" sz="2400" b="1" dirty="0">
                <a:effectLst/>
                <a:latin typeface="Calibri" panose="020F0502020204030204" pitchFamily="34" charset="0"/>
                <a:ea typeface="Calibri" panose="020F0502020204030204" pitchFamily="34" charset="0"/>
                <a:cs typeface="Times New Roman" panose="02020603050405020304" pitchFamily="18" charset="0"/>
              </a:rPr>
              <a:t>Si se elimina uno</a:t>
            </a:r>
            <a:r>
              <a:rPr lang="es-419"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ym typeface="Wingdings" panose="05000000000000000000" pitchFamily="2" charset="2"/>
              </a:rPr>
              <a:t> </a:t>
            </a:r>
            <a:r>
              <a:rPr lang="es-419" sz="2400" b="1" kern="100" dirty="0">
                <a:effectLst/>
                <a:latin typeface="Calibri" panose="020F0502020204030204" pitchFamily="34" charset="0"/>
                <a:ea typeface="Calibri" panose="020F0502020204030204" pitchFamily="34" charset="0"/>
                <a:cs typeface="Times New Roman" panose="02020603050405020304" pitchFamily="18" charset="0"/>
              </a:rPr>
              <a:t>el fuego no puede sobrevivir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971800" algn="ctr"/>
              </a:tabLst>
            </a:pPr>
            <a:r>
              <a:rPr lang="es-419" sz="1800" b="1" kern="100" dirty="0">
                <a:effectLst/>
                <a:latin typeface="Calibri" panose="020F0502020204030204" pitchFamily="34" charset="0"/>
                <a:ea typeface="Calibri" panose="020F0502020204030204" pitchFamily="34" charset="0"/>
                <a:cs typeface="Times New Roman" panose="02020603050405020304" pitchFamily="18" charset="0"/>
              </a:rPr>
              <a:t>Combustible:</a:t>
            </a: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 Sin combustible se detiene un incendio.</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2971800" algn="ctr"/>
              </a:tabLst>
            </a:pPr>
            <a:r>
              <a:rPr lang="es-419" sz="1800" b="1" kern="100" dirty="0">
                <a:latin typeface="Calibri" panose="020F0502020204030204" pitchFamily="34" charset="0"/>
                <a:ea typeface="Calibri" panose="020F0502020204030204" pitchFamily="34" charset="0"/>
                <a:cs typeface="Times New Roman" panose="02020603050405020304" pitchFamily="18" charset="0"/>
              </a:rPr>
              <a:t>O</a:t>
            </a:r>
            <a:r>
              <a:rPr lang="es-419" sz="1800" b="1" kern="100" dirty="0">
                <a:effectLst/>
                <a:latin typeface="Calibri" panose="020F0502020204030204" pitchFamily="34" charset="0"/>
                <a:ea typeface="Calibri" panose="020F0502020204030204" pitchFamily="34" charset="0"/>
                <a:cs typeface="Times New Roman" panose="02020603050405020304" pitchFamily="18" charset="0"/>
              </a:rPr>
              <a:t>xígeno</a:t>
            </a:r>
            <a:r>
              <a:rPr lang="es-MX"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Sin suficiente oxígeno, un incendio no puede comenzar, y no puede continuar.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2971800" algn="ctr"/>
              </a:tabLst>
            </a:pPr>
            <a:r>
              <a:rPr lang="es-419" sz="1800" b="1" kern="100" dirty="0">
                <a:effectLst/>
                <a:latin typeface="Calibri" panose="020F0502020204030204" pitchFamily="34" charset="0"/>
                <a:ea typeface="Calibri" panose="020F0502020204030204" pitchFamily="34" charset="0"/>
                <a:cs typeface="Times New Roman" panose="02020603050405020304" pitchFamily="18" charset="0"/>
              </a:rPr>
              <a:t>Calor:</a:t>
            </a: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 Sin suficiente calor un fuego no puede comenzar y no puede continuar.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1269365" algn="l"/>
              </a:tabLst>
            </a:pP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s-419" sz="2400" dirty="0">
                <a:effectLst/>
                <a:latin typeface="Calibri" panose="020F0502020204030204" pitchFamily="34" charset="0"/>
                <a:ea typeface="Calibri" panose="020F0502020204030204" pitchFamily="34" charset="0"/>
                <a:cs typeface="Times New Roman" panose="02020603050405020304" pitchFamily="18" charset="0"/>
              </a:rPr>
              <a:t>Nuestra estrategia en el uso del Extintor de Incendio </a:t>
            </a:r>
            <a:r>
              <a:rPr lang="en-US" dirty="0">
                <a:sym typeface="Wingdings" panose="05000000000000000000" pitchFamily="2" charset="2"/>
              </a:rPr>
              <a:t></a:t>
            </a:r>
            <a:r>
              <a:rPr lang="es-419"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Remover uno o más de estos elementos antes de que el fuego se pueda propagar sin control.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8" name="Content Placeholder 7" descr="The Fire Triangle shows that fire requires 1) fuel, 2) oxygen, and 3) heat in order to sustain a combustion reaction. 8kb jpg">
            <a:extLst>
              <a:ext uri="{FF2B5EF4-FFF2-40B4-BE49-F238E27FC236}">
                <a16:creationId xmlns:a16="http://schemas.microsoft.com/office/drawing/2014/main" id="{00BE8E59-2F04-DDE4-FA6E-7EE93401E2D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44257" y="2091494"/>
            <a:ext cx="3962833" cy="3874279"/>
          </a:xfrm>
        </p:spPr>
      </p:pic>
    </p:spTree>
    <p:extLst>
      <p:ext uri="{BB962C8B-B14F-4D97-AF65-F5344CB8AC3E}">
        <p14:creationId xmlns:p14="http://schemas.microsoft.com/office/powerpoint/2010/main" val="304815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129598"/>
            <a:ext cx="10515600" cy="1325563"/>
          </a:xfrm>
        </p:spPr>
        <p:txBody>
          <a:bodyPr>
            <a:normAutofit/>
          </a:bodyPr>
          <a:lstStyle/>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Cinco Categorías de Incendios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5E6295B-D0C3-4DE9-CFE7-940CD9054AF4}"/>
              </a:ext>
            </a:extLst>
          </p:cNvPr>
          <p:cNvSpPr txBox="1"/>
          <p:nvPr/>
        </p:nvSpPr>
        <p:spPr>
          <a:xfrm>
            <a:off x="531342" y="1984803"/>
            <a:ext cx="4149919" cy="407035"/>
          </a:xfrm>
          <a:prstGeom prst="rect">
            <a:avLst/>
          </a:prstGeom>
          <a:noFill/>
        </p:spPr>
        <p:txBody>
          <a:bodyPr wrap="none" rtlCol="0">
            <a:spAutoFit/>
          </a:bodyPr>
          <a:lstStyle/>
          <a:p>
            <a:pPr marL="0" marR="0">
              <a:lnSpc>
                <a:spcPct val="107000"/>
              </a:lnSpc>
              <a:spcBef>
                <a:spcPts val="0"/>
              </a:spcBef>
              <a:spcAft>
                <a:spcPts val="800"/>
              </a:spcAft>
              <a:tabLst>
                <a:tab pos="1269365" algn="l"/>
              </a:tabLst>
            </a:pPr>
            <a:r>
              <a:rPr lang="es-419" sz="2000" u="sng" kern="100" dirty="0">
                <a:effectLst/>
                <a:latin typeface="Calibri" panose="020F0502020204030204" pitchFamily="34" charset="0"/>
                <a:ea typeface="Calibri" panose="020F0502020204030204" pitchFamily="34" charset="0"/>
                <a:cs typeface="Times New Roman" panose="02020603050405020304" pitchFamily="18" charset="0"/>
              </a:rPr>
              <a:t>¿Cuál Esta Presente en su Operación? </a:t>
            </a:r>
            <a:endParaRPr lang="en-US" sz="2000" u="sng"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5">
            <a:extLst>
              <a:ext uri="{FF2B5EF4-FFF2-40B4-BE49-F238E27FC236}">
                <a16:creationId xmlns:a16="http://schemas.microsoft.com/office/drawing/2014/main" id="{772CBA04-21BD-9DA8-2169-7AFE29121263}"/>
              </a:ext>
            </a:extLst>
          </p:cNvPr>
          <p:cNvGraphicFramePr>
            <a:graphicFrameLocks noGrp="1"/>
          </p:cNvGraphicFramePr>
          <p:nvPr>
            <p:extLst>
              <p:ext uri="{D42A27DB-BD31-4B8C-83A1-F6EECF244321}">
                <p14:modId xmlns:p14="http://schemas.microsoft.com/office/powerpoint/2010/main" val="4065176787"/>
              </p:ext>
            </p:extLst>
          </p:nvPr>
        </p:nvGraphicFramePr>
        <p:xfrm>
          <a:off x="423841" y="2629451"/>
          <a:ext cx="11344317" cy="2710656"/>
        </p:xfrm>
        <a:graphic>
          <a:graphicData uri="http://schemas.openxmlformats.org/drawingml/2006/table">
            <a:tbl>
              <a:tblPr firstRow="1" bandRow="1">
                <a:tableStyleId>{073A0DAA-6AF3-43AB-8588-CEC1D06C72B9}</a:tableStyleId>
              </a:tblPr>
              <a:tblGrid>
                <a:gridCol w="534626">
                  <a:extLst>
                    <a:ext uri="{9D8B030D-6E8A-4147-A177-3AD203B41FA5}">
                      <a16:colId xmlns:a16="http://schemas.microsoft.com/office/drawing/2014/main" val="4262134067"/>
                    </a:ext>
                  </a:extLst>
                </a:gridCol>
                <a:gridCol w="536036">
                  <a:extLst>
                    <a:ext uri="{9D8B030D-6E8A-4147-A177-3AD203B41FA5}">
                      <a16:colId xmlns:a16="http://schemas.microsoft.com/office/drawing/2014/main" val="1190307809"/>
                    </a:ext>
                  </a:extLst>
                </a:gridCol>
                <a:gridCol w="2449536">
                  <a:extLst>
                    <a:ext uri="{9D8B030D-6E8A-4147-A177-3AD203B41FA5}">
                      <a16:colId xmlns:a16="http://schemas.microsoft.com/office/drawing/2014/main" val="2130582301"/>
                    </a:ext>
                  </a:extLst>
                </a:gridCol>
                <a:gridCol w="7824119">
                  <a:extLst>
                    <a:ext uri="{9D8B030D-6E8A-4147-A177-3AD203B41FA5}">
                      <a16:colId xmlns:a16="http://schemas.microsoft.com/office/drawing/2014/main" val="1848292278"/>
                    </a:ext>
                  </a:extLst>
                </a:gridCol>
              </a:tblGrid>
              <a:tr h="370840">
                <a:tc>
                  <a:txBody>
                    <a:bodyPr/>
                    <a:lstStyle/>
                    <a:p>
                      <a:pPr algn="ctr"/>
                      <a:r>
                        <a:rPr lang="es-419" sz="2000" b="1" u="sng" kern="1200" noProof="0" dirty="0" err="1">
                          <a:solidFill>
                            <a:schemeClr val="lt1"/>
                          </a:solidFill>
                          <a:effectLst/>
                          <a:latin typeface="+mn-lt"/>
                          <a:ea typeface="+mn-ea"/>
                          <a:cs typeface="+mn-cs"/>
                        </a:rPr>
                        <a:t>S</a:t>
                      </a:r>
                      <a:r>
                        <a:rPr lang="es-419" sz="2000" b="1" u="sng" kern="1200" noProof="0" dirty="0" err="1">
                          <a:solidFill>
                            <a:schemeClr val="tx1"/>
                          </a:solidFill>
                          <a:effectLst/>
                          <a:latin typeface="+mn-lt"/>
                          <a:ea typeface="+mn-ea"/>
                          <a:cs typeface="+mn-cs"/>
                        </a:rPr>
                        <a:t>Sí</a:t>
                      </a:r>
                      <a:endParaRPr lang="es-419" sz="2000" b="1" u="sng" kern="1200" noProof="0" dirty="0">
                        <a:solidFill>
                          <a:schemeClr val="lt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u="sng"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2000" u="sng" noProof="0" dirty="0">
                          <a:solidFill>
                            <a:schemeClr val="tx1"/>
                          </a:solidFill>
                        </a:rPr>
                        <a:t>Clase de Incendio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2000" u="sng" noProof="0" dirty="0">
                          <a:solidFill>
                            <a:schemeClr val="tx1"/>
                          </a:solidFill>
                        </a:rPr>
                        <a:t>Materiales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2026169"/>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2000" b="1" noProof="0" dirty="0"/>
                        <a:t>Clase A de Incendios</a:t>
                      </a:r>
                      <a:endParaRPr lang="es-MX" sz="2000"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419" sz="2000" kern="1200" dirty="0">
                          <a:solidFill>
                            <a:schemeClr val="dk1"/>
                          </a:solidFill>
                          <a:effectLst/>
                          <a:latin typeface="+mn-lt"/>
                          <a:ea typeface="+mn-ea"/>
                          <a:cs typeface="+mn-cs"/>
                        </a:rPr>
                        <a:t>Materiales combustibles (madera, tela, papel, hule y muchos plásticos)</a:t>
                      </a:r>
                      <a:endParaRPr lang="en-US"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285015"/>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2000" b="1" noProof="0" dirty="0"/>
                        <a:t>Clase B de Incendios</a:t>
                      </a:r>
                      <a:endParaRPr lang="es-MX" sz="2000"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419" sz="2000" kern="1200" dirty="0">
                          <a:solidFill>
                            <a:schemeClr val="dk1"/>
                          </a:solidFill>
                          <a:effectLst/>
                          <a:latin typeface="+mn-lt"/>
                          <a:ea typeface="+mn-ea"/>
                          <a:cs typeface="+mn-cs"/>
                        </a:rPr>
                        <a:t>Líquidos inflamables (gasolina, keroseno, propano, y alcoholes)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1228539"/>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2000" b="1" noProof="0" dirty="0"/>
                        <a:t>Clase C de Incendios</a:t>
                      </a:r>
                      <a:endParaRPr lang="es-MX" sz="2000"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2000" kern="1200" dirty="0">
                          <a:solidFill>
                            <a:schemeClr val="dk1"/>
                          </a:solidFill>
                          <a:effectLst/>
                          <a:latin typeface="+mn-lt"/>
                          <a:ea typeface="+mn-ea"/>
                          <a:cs typeface="+mn-cs"/>
                        </a:rPr>
                        <a:t>Equipo eléctrico</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5392635"/>
                  </a:ext>
                </a:extLst>
              </a:tr>
              <a:tr h="424656">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2000" b="1" noProof="0" dirty="0"/>
                        <a:t>Clase D de Incendios</a:t>
                      </a:r>
                      <a:endParaRPr lang="es-MX" sz="2000"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2000" kern="1200" dirty="0">
                          <a:solidFill>
                            <a:schemeClr val="dk1"/>
                          </a:solidFill>
                          <a:effectLst/>
                          <a:latin typeface="+mn-lt"/>
                          <a:ea typeface="+mn-ea"/>
                          <a:cs typeface="+mn-cs"/>
                        </a:rPr>
                        <a:t>Metales (magnesio, sodio, litio) </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7329284"/>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2000" b="1" noProof="0" dirty="0"/>
                        <a:t>Clase K de Incendios </a:t>
                      </a:r>
                      <a:r>
                        <a:rPr lang="es-MX" sz="2000" noProof="0" dirty="0"/>
                        <a:t>(Cocina)</a:t>
                      </a:r>
                      <a:endParaRPr lang="es-MX" sz="2000"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2000" kern="1200" dirty="0">
                          <a:solidFill>
                            <a:schemeClr val="dk1"/>
                          </a:solidFill>
                          <a:effectLst/>
                          <a:latin typeface="+mn-lt"/>
                          <a:ea typeface="+mn-ea"/>
                          <a:cs typeface="+mn-cs"/>
                        </a:rPr>
                        <a:t>Grasa/Aceites para Cocinar</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027900"/>
                  </a:ext>
                </a:extLst>
              </a:tr>
            </a:tbl>
          </a:graphicData>
        </a:graphic>
      </p:graphicFrame>
      <p:sp>
        <p:nvSpPr>
          <p:cNvPr id="3" name="TextBox 2">
            <a:extLst>
              <a:ext uri="{FF2B5EF4-FFF2-40B4-BE49-F238E27FC236}">
                <a16:creationId xmlns:a16="http://schemas.microsoft.com/office/drawing/2014/main" id="{58600386-3D23-7EF5-0D27-1C40B27EA892}"/>
              </a:ext>
            </a:extLst>
          </p:cNvPr>
          <p:cNvSpPr txBox="1"/>
          <p:nvPr/>
        </p:nvSpPr>
        <p:spPr>
          <a:xfrm>
            <a:off x="423841" y="5785591"/>
            <a:ext cx="10923375" cy="407035"/>
          </a:xfrm>
          <a:prstGeom prst="rect">
            <a:avLst/>
          </a:prstGeom>
          <a:noFill/>
        </p:spPr>
        <p:txBody>
          <a:bodyPr wrap="none" rtlCol="0">
            <a:spAutoFit/>
          </a:bodyPr>
          <a:lstStyle/>
          <a:p>
            <a:pPr marL="0" marR="0">
              <a:lnSpc>
                <a:spcPct val="107000"/>
              </a:lnSpc>
              <a:spcBef>
                <a:spcPts val="0"/>
              </a:spcBef>
              <a:spcAft>
                <a:spcPts val="800"/>
              </a:spcAft>
              <a:tabLst>
                <a:tab pos="1269365" algn="l"/>
              </a:tabLst>
            </a:pPr>
            <a:r>
              <a:rPr lang="es-419" sz="2000" u="sng" kern="100" dirty="0">
                <a:effectLst/>
                <a:latin typeface="Calibri" panose="020F0502020204030204" pitchFamily="34" charset="0"/>
                <a:ea typeface="Calibri" panose="020F0502020204030204" pitchFamily="34" charset="0"/>
                <a:cs typeface="Times New Roman" panose="02020603050405020304" pitchFamily="18" charset="0"/>
              </a:rPr>
              <a:t>¿Qué tan probable es que cada uno de estos estén presente en la mayoría de los Camiones de Comida?</a:t>
            </a:r>
            <a:endParaRPr lang="en-US" sz="2000" u="sng"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13" descr="OSHA Youth Restaurant 19 kb jpg">
            <a:extLst>
              <a:ext uri="{FF2B5EF4-FFF2-40B4-BE49-F238E27FC236}">
                <a16:creationId xmlns:a16="http://schemas.microsoft.com/office/drawing/2014/main" id="{C88F8539-F24D-00D0-74EE-BCCB6078EC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8258" y="150913"/>
            <a:ext cx="3009900" cy="2095500"/>
          </a:xfrm>
          <a:prstGeom prst="rect">
            <a:avLst/>
          </a:prstGeom>
        </p:spPr>
      </p:pic>
    </p:spTree>
    <p:extLst>
      <p:ext uri="{BB962C8B-B14F-4D97-AF65-F5344CB8AC3E}">
        <p14:creationId xmlns:p14="http://schemas.microsoft.com/office/powerpoint/2010/main" val="39071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sz="4800" kern="100" dirty="0">
                <a:effectLst/>
                <a:latin typeface="Calibri" panose="020F0502020204030204" pitchFamily="34" charset="0"/>
                <a:ea typeface="Calibri" panose="020F0502020204030204" pitchFamily="34" charset="0"/>
                <a:cs typeface="Times New Roman" panose="02020603050405020304" pitchFamily="18" charset="0"/>
              </a:rPr>
              <a:t>Tipos de Extintores de Incendio</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8390300-97FF-D8CF-9BBB-0C2759B9DB57}"/>
              </a:ext>
            </a:extLst>
          </p:cNvPr>
          <p:cNvSpPr>
            <a:spLocks noGrp="1"/>
          </p:cNvSpPr>
          <p:nvPr>
            <p:ph sz="half" idx="1"/>
          </p:nvPr>
        </p:nvSpPr>
        <p:spPr>
          <a:xfrm>
            <a:off x="444137" y="1825624"/>
            <a:ext cx="6609806" cy="4803775"/>
          </a:xfrm>
        </p:spPr>
        <p:txBody>
          <a:bodyPr>
            <a:normAutofit lnSpcReduction="10000"/>
          </a:bodyPr>
          <a:lstStyle/>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Los extintores tienen que corresponder con el tipo de riesgo presente</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Tipos: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Clase A – Madera, papel, plástico (Agua)</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Clase AB – Madera, papel, e inflamables (CO</a:t>
            </a:r>
            <a:r>
              <a:rPr lang="es-419"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s-419"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Clase BC – Inflamables + Eléctrico (CO</a:t>
            </a:r>
            <a:r>
              <a:rPr lang="es-419"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s-419"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Clase ABC – Multiuso (Polvo químico)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Clase K – Fuegos de Cocina (químico liquido)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Symbol" panose="05050102010706020507" pitchFamily="18" charset="2"/>
              <a:buChar char=""/>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Clase D – Incendios de Metales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¿Simplificar?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
        <p:nvSpPr>
          <p:cNvPr id="5" name="Isosceles Triangle 4">
            <a:extLst>
              <a:ext uri="{FF2B5EF4-FFF2-40B4-BE49-F238E27FC236}">
                <a16:creationId xmlns:a16="http://schemas.microsoft.com/office/drawing/2014/main" id="{E46A4EDC-5D27-01CC-F4A2-E39781A859D5}"/>
              </a:ext>
            </a:extLst>
          </p:cNvPr>
          <p:cNvSpPr/>
          <p:nvPr/>
        </p:nvSpPr>
        <p:spPr>
          <a:xfrm>
            <a:off x="8120743" y="2309018"/>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7" name="Rectangle 6">
            <a:extLst>
              <a:ext uri="{FF2B5EF4-FFF2-40B4-BE49-F238E27FC236}">
                <a16:creationId xmlns:a16="http://schemas.microsoft.com/office/drawing/2014/main" id="{26664CF8-5F8E-6873-E155-A71102AD5956}"/>
              </a:ext>
            </a:extLst>
          </p:cNvPr>
          <p:cNvSpPr/>
          <p:nvPr/>
        </p:nvSpPr>
        <p:spPr>
          <a:xfrm>
            <a:off x="9397093" y="2309018"/>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8" name="Oval 7">
            <a:extLst>
              <a:ext uri="{FF2B5EF4-FFF2-40B4-BE49-F238E27FC236}">
                <a16:creationId xmlns:a16="http://schemas.microsoft.com/office/drawing/2014/main" id="{96C0C461-09ED-AA29-3975-288E953CEA5C}"/>
              </a:ext>
            </a:extLst>
          </p:cNvPr>
          <p:cNvSpPr/>
          <p:nvPr/>
        </p:nvSpPr>
        <p:spPr>
          <a:xfrm>
            <a:off x="10925447" y="2309018"/>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9" name="Star: 5 Points 8">
            <a:extLst>
              <a:ext uri="{FF2B5EF4-FFF2-40B4-BE49-F238E27FC236}">
                <a16:creationId xmlns:a16="http://schemas.microsoft.com/office/drawing/2014/main" id="{0307CBEE-234F-8D86-99B2-08BEEF62B807}"/>
              </a:ext>
            </a:extLst>
          </p:cNvPr>
          <p:cNvSpPr/>
          <p:nvPr/>
        </p:nvSpPr>
        <p:spPr>
          <a:xfrm>
            <a:off x="8606517" y="3832223"/>
            <a:ext cx="1276351" cy="111998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chemeClr val="tx1"/>
                </a:solidFill>
              </a:rPr>
              <a:t>D</a:t>
            </a:r>
          </a:p>
        </p:txBody>
      </p:sp>
      <p:sp>
        <p:nvSpPr>
          <p:cNvPr id="10" name="Hexagon 9">
            <a:extLst>
              <a:ext uri="{FF2B5EF4-FFF2-40B4-BE49-F238E27FC236}">
                <a16:creationId xmlns:a16="http://schemas.microsoft.com/office/drawing/2014/main" id="{4C4AC8D0-4159-5EBC-418A-E99C104FAAB5}"/>
              </a:ext>
            </a:extLst>
          </p:cNvPr>
          <p:cNvSpPr/>
          <p:nvPr/>
        </p:nvSpPr>
        <p:spPr>
          <a:xfrm>
            <a:off x="10026015" y="383222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spTree>
    <p:extLst>
      <p:ext uri="{BB962C8B-B14F-4D97-AF65-F5344CB8AC3E}">
        <p14:creationId xmlns:p14="http://schemas.microsoft.com/office/powerpoint/2010/main" val="175743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 uri="{C183D7F6-B498-43B3-948B-1728B52AA6E4}">
                <adec:decorative xmlns:adec="http://schemas.microsoft.com/office/drawing/2017/decorative" val="0"/>
              </a:ext>
            </a:extLst>
          </p:cNvPr>
          <p:cNvSpPr>
            <a:spLocks noGrp="1"/>
          </p:cNvSpPr>
          <p:nvPr>
            <p:ph type="title"/>
          </p:nvPr>
        </p:nvSpPr>
        <p:spPr/>
        <p:txBody>
          <a:bodyPr>
            <a:normAutofit/>
          </a:bodyPr>
          <a:lstStyle/>
          <a:p>
            <a:pPr marL="0" marR="0">
              <a:lnSpc>
                <a:spcPct val="107000"/>
              </a:lnSpc>
              <a:spcBef>
                <a:spcPts val="0"/>
              </a:spcBef>
              <a:spcAft>
                <a:spcPts val="800"/>
              </a:spcAft>
              <a:tabLst>
                <a:tab pos="1269365" algn="l"/>
              </a:tabLst>
            </a:pPr>
            <a:r>
              <a:rPr lang="es-419" kern="100" dirty="0">
                <a:effectLst/>
                <a:latin typeface="Calibri" panose="020F0502020204030204" pitchFamily="34" charset="0"/>
                <a:ea typeface="Calibri" panose="020F0502020204030204" pitchFamily="34" charset="0"/>
                <a:cs typeface="Times New Roman" panose="02020603050405020304" pitchFamily="18" charset="0"/>
              </a:rPr>
              <a:t>Tipos de Extintores de Incendio</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8390300-97FF-D8CF-9BBB-0C2759B9DB57}"/>
              </a:ext>
              <a:ext uri="{C183D7F6-B498-43B3-948B-1728B52AA6E4}">
                <adec:decorative xmlns:adec="http://schemas.microsoft.com/office/drawing/2017/decorative" val="0"/>
              </a:ext>
            </a:extLst>
          </p:cNvPr>
          <p:cNvSpPr>
            <a:spLocks noGrp="1"/>
          </p:cNvSpPr>
          <p:nvPr>
            <p:ph sz="half" idx="1"/>
          </p:nvPr>
        </p:nvSpPr>
        <p:spPr>
          <a:xfrm>
            <a:off x="444137" y="1825624"/>
            <a:ext cx="6471013" cy="4803775"/>
          </a:xfrm>
        </p:spPr>
        <p:txBody>
          <a:bodyPr>
            <a:normAutofit/>
          </a:bodyPr>
          <a:lstStyle/>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Los extintores tienen que corresponder con el tipo de riesgo presente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1269365" algn="l"/>
              </a:tabLst>
            </a:pPr>
            <a:r>
              <a:rPr lang="es-419" sz="2400" kern="100" dirty="0">
                <a:effectLst/>
                <a:latin typeface="Calibri" panose="020F0502020204030204" pitchFamily="34" charset="0"/>
                <a:ea typeface="Calibri" panose="020F0502020204030204" pitchFamily="34" charset="0"/>
                <a:cs typeface="Times New Roman" panose="02020603050405020304" pitchFamily="18" charset="0"/>
              </a:rPr>
              <a:t>Tipos: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Clase A – Madera, papel, plástico (Agua)</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Clase AB – Madera, papel, e inflamables (CO</a:t>
            </a:r>
            <a:r>
              <a:rPr lang="es-419" sz="20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Clase BC – Inflamables + Eléctrico (CO</a:t>
            </a:r>
            <a:r>
              <a:rPr lang="es-419" sz="20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Clase ABC – Multiuso (Polvo químico)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Symbol" panose="05050102010706020507" pitchFamily="18" charset="2"/>
              <a:buChar char=""/>
              <a:tabLst>
                <a:tab pos="1269365" algn="l"/>
              </a:tabLst>
            </a:pPr>
            <a:r>
              <a:rPr lang="es-419" sz="2000" kern="100" dirty="0">
                <a:effectLst/>
                <a:latin typeface="Calibri" panose="020F0502020204030204" pitchFamily="34" charset="0"/>
                <a:ea typeface="Calibri" panose="020F0502020204030204" pitchFamily="34" charset="0"/>
                <a:cs typeface="Times New Roman" panose="02020603050405020304" pitchFamily="18" charset="0"/>
              </a:rPr>
              <a:t>Clase K – Fuegos de Cocina (químico liquido)</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s-419" sz="2000" dirty="0">
                <a:effectLst/>
                <a:latin typeface="Calibri" panose="020F0502020204030204" pitchFamily="34" charset="0"/>
                <a:ea typeface="Calibri" panose="020F0502020204030204" pitchFamily="34" charset="0"/>
                <a:cs typeface="Times New Roman" panose="02020603050405020304" pitchFamily="18" charset="0"/>
              </a:rPr>
              <a:t>Clase D – Incendios de Metales</a:t>
            </a:r>
            <a:endParaRPr lang="en-US" sz="2000" dirty="0"/>
          </a:p>
          <a:p>
            <a:endParaRPr lang="en-US" dirty="0"/>
          </a:p>
          <a:p>
            <a:endParaRPr lang="en-US" dirty="0"/>
          </a:p>
        </p:txBody>
      </p:sp>
      <p:grpSp>
        <p:nvGrpSpPr>
          <p:cNvPr id="5" name="Group 4" descr="Cross out all other extinguisher options">
            <a:extLst>
              <a:ext uri="{FF2B5EF4-FFF2-40B4-BE49-F238E27FC236}">
                <a16:creationId xmlns:a16="http://schemas.microsoft.com/office/drawing/2014/main" id="{303D721D-54AE-F67E-2D10-ABBEEF4A8F05}"/>
              </a:ext>
            </a:extLst>
          </p:cNvPr>
          <p:cNvGrpSpPr/>
          <p:nvPr/>
        </p:nvGrpSpPr>
        <p:grpSpPr>
          <a:xfrm>
            <a:off x="1047750" y="3335268"/>
            <a:ext cx="4648200" cy="1948657"/>
            <a:chOff x="1047750" y="3404393"/>
            <a:chExt cx="4648200" cy="1948657"/>
          </a:xfrm>
        </p:grpSpPr>
        <p:cxnSp>
          <p:nvCxnSpPr>
            <p:cNvPr id="7" name="Straight Connector 6" descr="Other kinds of fire extinguishers are not relevant for food trucks if they release water or carbon dioxide: Class A, Class AB, Class BC, and Class D">
              <a:extLst>
                <a:ext uri="{FF2B5EF4-FFF2-40B4-BE49-F238E27FC236}">
                  <a16:creationId xmlns:a16="http://schemas.microsoft.com/office/drawing/2014/main" id="{D4E1B30B-9ADA-7857-5188-7E55CD4D0327}"/>
                </a:ext>
              </a:extLst>
            </p:cNvPr>
            <p:cNvCxnSpPr>
              <a:cxnSpLocks/>
            </p:cNvCxnSpPr>
            <p:nvPr/>
          </p:nvCxnSpPr>
          <p:spPr>
            <a:xfrm flipH="1">
              <a:off x="1047750" y="3404393"/>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descr="Other kinds of fire extinguishers are not relevant for food trucks if they release water or carbon dioxide: Class A, Class AB, Class BC, and Class D">
              <a:extLst>
                <a:ext uri="{FF2B5EF4-FFF2-40B4-BE49-F238E27FC236}">
                  <a16:creationId xmlns:a16="http://schemas.microsoft.com/office/drawing/2014/main" id="{30429490-4D2D-A501-FC22-3B1CBD16C3B4}"/>
                </a:ext>
              </a:extLst>
            </p:cNvPr>
            <p:cNvCxnSpPr>
              <a:cxnSpLocks/>
            </p:cNvCxnSpPr>
            <p:nvPr/>
          </p:nvCxnSpPr>
          <p:spPr>
            <a:xfrm flipH="1">
              <a:off x="1047750" y="3810000"/>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descr="Other kinds of fire extinguishers are not relevant for food trucks if they release water or carbon dioxide: Class A, Class AB, Class BC, and Class D">
              <a:extLst>
                <a:ext uri="{FF2B5EF4-FFF2-40B4-BE49-F238E27FC236}">
                  <a16:creationId xmlns:a16="http://schemas.microsoft.com/office/drawing/2014/main" id="{3D316B74-7B3D-6F7D-8D72-08A5E6871863}"/>
                </a:ext>
              </a:extLst>
            </p:cNvPr>
            <p:cNvCxnSpPr>
              <a:cxnSpLocks/>
            </p:cNvCxnSpPr>
            <p:nvPr/>
          </p:nvCxnSpPr>
          <p:spPr>
            <a:xfrm flipH="1">
              <a:off x="1047750" y="4191000"/>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descr="Other kinds of fire extinguishers are not relevant for food trucks if they release water or carbon dioxide: Class A, Class AB, Class BC, and Class D">
              <a:extLst>
                <a:ext uri="{FF2B5EF4-FFF2-40B4-BE49-F238E27FC236}">
                  <a16:creationId xmlns:a16="http://schemas.microsoft.com/office/drawing/2014/main" id="{C9C0A129-ACF7-2D40-2343-402EA6D1C2A8}"/>
                </a:ext>
              </a:extLst>
            </p:cNvPr>
            <p:cNvCxnSpPr/>
            <p:nvPr/>
          </p:nvCxnSpPr>
          <p:spPr>
            <a:xfrm flipH="1">
              <a:off x="1047750" y="5353050"/>
              <a:ext cx="40005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8" name="Group 7" descr="Only Class ABC and Class K Extinguishers are needed">
            <a:extLst>
              <a:ext uri="{FF2B5EF4-FFF2-40B4-BE49-F238E27FC236}">
                <a16:creationId xmlns:a16="http://schemas.microsoft.com/office/drawing/2014/main" id="{627C747B-BD0E-6E79-A28B-7605C15B3405}"/>
              </a:ext>
            </a:extLst>
          </p:cNvPr>
          <p:cNvGrpSpPr/>
          <p:nvPr/>
        </p:nvGrpSpPr>
        <p:grpSpPr>
          <a:xfrm>
            <a:off x="838200" y="3963752"/>
            <a:ext cx="11144250" cy="1143000"/>
            <a:chOff x="1047750" y="4062410"/>
            <a:chExt cx="11144250" cy="1143000"/>
          </a:xfrm>
        </p:grpSpPr>
        <p:sp>
          <p:nvSpPr>
            <p:cNvPr id="11" name="Rectangle: Rounded Corners 10" descr="Only ABC and Class K Fire Extinguishers are relevant for food trucks. Class ABC Extinguishers can be used on most types of fires, while Class K extinguishers are for oil fires and only after electricity has been turned off.">
              <a:extLst>
                <a:ext uri="{FF2B5EF4-FFF2-40B4-BE49-F238E27FC236}">
                  <a16:creationId xmlns:a16="http://schemas.microsoft.com/office/drawing/2014/main" id="{5316FC5C-CD80-0EE2-484E-5D11C2C311D2}"/>
                </a:ext>
              </a:extLst>
            </p:cNvPr>
            <p:cNvSpPr/>
            <p:nvPr/>
          </p:nvSpPr>
          <p:spPr>
            <a:xfrm>
              <a:off x="1047750" y="4344987"/>
              <a:ext cx="5638799" cy="860423"/>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4D6F72D5-50D8-D09B-1EC2-2A32C817B976}"/>
                </a:ext>
              </a:extLst>
            </p:cNvPr>
            <p:cNvGrpSpPr/>
            <p:nvPr/>
          </p:nvGrpSpPr>
          <p:grpSpPr>
            <a:xfrm>
              <a:off x="7268935" y="4062410"/>
              <a:ext cx="4923065" cy="1143000"/>
              <a:chOff x="7206343" y="3404393"/>
              <a:chExt cx="4923065" cy="1143000"/>
            </a:xfrm>
          </p:grpSpPr>
          <p:sp>
            <p:nvSpPr>
              <p:cNvPr id="12" name="Isosceles Triangle 11">
                <a:extLst>
                  <a:ext uri="{FF2B5EF4-FFF2-40B4-BE49-F238E27FC236}">
                    <a16:creationId xmlns:a16="http://schemas.microsoft.com/office/drawing/2014/main" id="{D05FB1AA-08FC-3DF5-2B92-2EB91ADF7AD4}"/>
                  </a:ext>
                </a:extLst>
              </p:cNvPr>
              <p:cNvSpPr/>
              <p:nvPr/>
            </p:nvSpPr>
            <p:spPr>
              <a:xfrm>
                <a:off x="7206343" y="3404393"/>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13" name="Rectangle 12">
                <a:extLst>
                  <a:ext uri="{FF2B5EF4-FFF2-40B4-BE49-F238E27FC236}">
                    <a16:creationId xmlns:a16="http://schemas.microsoft.com/office/drawing/2014/main" id="{1D9925B5-EA37-78D8-83F1-DC2F9AB0A0C2}"/>
                  </a:ext>
                </a:extLst>
              </p:cNvPr>
              <p:cNvSpPr/>
              <p:nvPr/>
            </p:nvSpPr>
            <p:spPr>
              <a:xfrm>
                <a:off x="8380640" y="3404393"/>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14" name="Oval 13">
                <a:extLst>
                  <a:ext uri="{FF2B5EF4-FFF2-40B4-BE49-F238E27FC236}">
                    <a16:creationId xmlns:a16="http://schemas.microsoft.com/office/drawing/2014/main" id="{D979E565-EF49-6B4A-6E85-5A47A78165A0}"/>
                  </a:ext>
                </a:extLst>
              </p:cNvPr>
              <p:cNvSpPr/>
              <p:nvPr/>
            </p:nvSpPr>
            <p:spPr>
              <a:xfrm>
                <a:off x="9539968" y="3427411"/>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16" name="Hexagon 15">
                <a:extLst>
                  <a:ext uri="{FF2B5EF4-FFF2-40B4-BE49-F238E27FC236}">
                    <a16:creationId xmlns:a16="http://schemas.microsoft.com/office/drawing/2014/main" id="{E3BE2D56-1FD8-1F97-1276-7145BA24513E}"/>
                  </a:ext>
                </a:extLst>
              </p:cNvPr>
              <p:cNvSpPr/>
              <p:nvPr/>
            </p:nvSpPr>
            <p:spPr>
              <a:xfrm>
                <a:off x="10853058" y="340439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grpSp>
      </p:grpSp>
    </p:spTree>
    <p:extLst>
      <p:ext uri="{BB962C8B-B14F-4D97-AF65-F5344CB8AC3E}">
        <p14:creationId xmlns:p14="http://schemas.microsoft.com/office/powerpoint/2010/main" val="6600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12509</TotalTime>
  <Words>2258</Words>
  <Application>Microsoft Office PowerPoint</Application>
  <PresentationFormat>Widescreen</PresentationFormat>
  <Paragraphs>254</Paragraphs>
  <Slides>20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Courier New</vt:lpstr>
      <vt:lpstr>Symbol</vt:lpstr>
      <vt:lpstr>Wingdings</vt:lpstr>
      <vt:lpstr>Office Theme</vt:lpstr>
      <vt:lpstr>Camión de Comida Móvil Entrenamiento para la Seguridad</vt:lpstr>
      <vt:lpstr>Objetivos</vt:lpstr>
      <vt:lpstr>El Propósito de un Extintor de Fuego </vt:lpstr>
      <vt:lpstr>Análisis: Planes de Acción para las Emergencias  (PAE)</vt:lpstr>
      <vt:lpstr>Definiciones </vt:lpstr>
      <vt:lpstr>El Triángulo del Fuego: El Fuego Necesita 3 Elementos</vt:lpstr>
      <vt:lpstr>Cinco Categorías de Incendios</vt:lpstr>
      <vt:lpstr>Tipos de Extintores de Incendio</vt:lpstr>
      <vt:lpstr>Tipos de Extintores de Incendio</vt:lpstr>
      <vt:lpstr>Clase de Extintor ABC</vt:lpstr>
      <vt:lpstr>Clase de Extintor K</vt:lpstr>
      <vt:lpstr>Lugar y Ubicación  </vt:lpstr>
      <vt:lpstr>Procedimientos para Responder a un Incendio</vt:lpstr>
      <vt:lpstr>¿Es seguro combatir un incendio? </vt:lpstr>
      <vt:lpstr>Use E.A.P.B. para Incendios Pequeños </vt:lpstr>
      <vt:lpstr>Inspección, Mantenimiento, y Prueba </vt:lpstr>
      <vt:lpstr>Inspecciones Mensuales</vt:lpstr>
      <vt:lpstr>Inspecciones Anuales </vt:lpstr>
      <vt:lpstr>Entrenamiento sobre el Uso del Extintor de Incendios</vt:lpstr>
      <vt:lpstr>En Resumen: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Virginia Gil-Rivas</cp:lastModifiedBy>
  <cp:revision>17</cp:revision>
  <cp:lastPrinted>2023-03-01T14:43:19Z</cp:lastPrinted>
  <dcterms:created xsi:type="dcterms:W3CDTF">2023-01-01T03:33:26Z</dcterms:created>
  <dcterms:modified xsi:type="dcterms:W3CDTF">2023-09-23T20:21:09Z</dcterms:modified>
</cp:coreProperties>
</file>