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57" r:id="rId4"/>
    <p:sldId id="269" r:id="rId5"/>
    <p:sldId id="271" r:id="rId6"/>
    <p:sldId id="276" r:id="rId7"/>
    <p:sldId id="258" r:id="rId8"/>
    <p:sldId id="272" r:id="rId9"/>
    <p:sldId id="273" r:id="rId10"/>
    <p:sldId id="278" r:id="rId11"/>
    <p:sldId id="277" r:id="rId12"/>
    <p:sldId id="280" r:id="rId13"/>
    <p:sldId id="261" r:id="rId14"/>
    <p:sldId id="262" r:id="rId15"/>
    <p:sldId id="282" r:id="rId1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6600262-373E-48CB-B122-519D4A725480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489A67A-2637-4996-A599-E9EDBF8A9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24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This section will take ~20-25 minutes, depending on questions that trainees may have about individual circumstances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75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r>
              <a:rPr lang="en-US" dirty="0">
                <a:sym typeface="Wingdings" panose="05000000000000000000" pitchFamily="2" charset="2"/>
              </a:rPr>
              <a:t>I</a:t>
            </a:r>
            <a:r>
              <a:rPr lang="en-US" dirty="0"/>
              <a:t>f water expands </a:t>
            </a:r>
            <a:r>
              <a:rPr lang="en-US" u="sng" dirty="0"/>
              <a:t>1 cm</a:t>
            </a:r>
            <a:r>
              <a:rPr lang="en-US" u="sng" baseline="30000" dirty="0"/>
              <a:t>3</a:t>
            </a:r>
            <a:r>
              <a:rPr lang="en-US" baseline="30000" dirty="0"/>
              <a:t> </a:t>
            </a:r>
            <a:r>
              <a:rPr lang="en-US" dirty="0"/>
              <a:t>for a 20</a:t>
            </a:r>
            <a:r>
              <a:rPr lang="en-US" baseline="30000" dirty="0"/>
              <a:t>o</a:t>
            </a:r>
            <a:r>
              <a:rPr lang="en-US" dirty="0"/>
              <a:t>F rise, the same amount of propane expands </a:t>
            </a:r>
            <a:r>
              <a:rPr lang="en-US" u="sng" dirty="0"/>
              <a:t>17 cm</a:t>
            </a:r>
            <a:r>
              <a:rPr lang="en-US" u="sng" baseline="30000" dirty="0"/>
              <a:t>3 </a:t>
            </a:r>
            <a:endParaRPr lang="en-US" u="sng" dirty="0"/>
          </a:p>
          <a:p>
            <a:r>
              <a:rPr lang="en-US" dirty="0"/>
              <a:t>https://www.amerigas.com/amerigas-blog/propane-tanks/propane-tanks-and-the-80-percent-fill-rule</a:t>
            </a:r>
          </a:p>
          <a:p>
            <a:endParaRPr lang="en-US" dirty="0"/>
          </a:p>
          <a:p>
            <a:r>
              <a:rPr lang="en-US" dirty="0"/>
              <a:t>There is some debate on the best method for determining 80% full.  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38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15-pound Tare Weight is just an example. Actual tank weights will vary.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7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Realize that what is allowed may not be the safest option. Local regulations may be slow to be updated.</a:t>
            </a:r>
          </a:p>
          <a:p>
            <a:endParaRPr lang="en-US" dirty="0"/>
          </a:p>
          <a:p>
            <a:r>
              <a:rPr lang="en-US" dirty="0"/>
              <a:t>Taking a tank to be “topped off” may lead to overflow and increased risk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0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72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BLEVE can also mean Blast Leveling Everything Very Effectively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31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64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99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NC Dept of Agriculture Regulations are based on the NFPA 58, Liquefied Petroleum Gas Code: 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24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NC Dept of Agriculture Regulations are based on the NFPA 58, Liquefied Petroleum Gas Code: 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92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NC Dept of Agriculture Regulations are based on the NFPA 58, Liquefied Petroleum Gas Code: 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61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NC Dept of Agriculture Regulations are based on the NFPA 58, Liquefied Petroleum Gas Code: https://www.ncagr.gov/standard/LP/LPgasConcerns/documents/FoodTruckInspectionItems.pdf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89A67A-2637-4996-A599-E9EDBF8A9F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9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https://youtu.be/2GA4vwg8ay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1YLLfOreaV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HRwS2B3Vv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hyperlink" Target="https://youtu.be/vCSi6tXcRJ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112" y="1041400"/>
            <a:ext cx="9144000" cy="2387600"/>
          </a:xfrm>
        </p:spPr>
        <p:txBody>
          <a:bodyPr>
            <a:normAutofit/>
          </a:bodyPr>
          <a:lstStyle/>
          <a:p>
            <a:r>
              <a:rPr lang="es-419" sz="4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Camión de Comida Móvil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Entrenamiento para la seguridad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 4: Seguridad para Tanques de Propano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4E2DF-30B9-4D29-1C58-E15F3A7CC501}"/>
              </a:ext>
            </a:extLst>
          </p:cNvPr>
          <p:cNvSpPr txBox="1"/>
          <p:nvPr/>
        </p:nvSpPr>
        <p:spPr>
          <a:xfrm>
            <a:off x="270352" y="5127431"/>
            <a:ext cx="11670311" cy="15724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MX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material fue producido por el proyecto número SH-39170-SH2 de la Administración de Seguridad y Salud Ocupacional.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material no necesariamente representa los puntos de vista o las normas del Departamento del Trabajo de los EE. UU</a:t>
            </a:r>
            <a:r>
              <a:rPr lang="es-MX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 </a:t>
            </a:r>
            <a:r>
              <a:rPr lang="es-MX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mención de los nombres comerciales, productos comerciales, u organizaciones, implica la aprobación por el Gobierno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los EE. UU.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1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555"/>
            <a:ext cx="10515600" cy="1325563"/>
          </a:xfrm>
        </p:spPr>
        <p:txBody>
          <a:bodyPr/>
          <a:lstStyle/>
          <a:p>
            <a:r>
              <a:rPr lang="en-US" dirty="0"/>
              <a:t>Propane Lines/Piping Systems (cont.)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9637"/>
              </p:ext>
            </p:extLst>
          </p:nvPr>
        </p:nvGraphicFramePr>
        <p:xfrm>
          <a:off x="482427" y="1581339"/>
          <a:ext cx="8937146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0488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8016658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Check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Piping materials used must be approved for LP Gas service. Install a flexible connector between the regulator outlet and the fixed piping system.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Piping must be protected from vibration, abrasion, and damage.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527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Piping systems must be tested for leaks at the normal operating pressure to ensure a gas-tight system.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Leak tests must be performed after every transit event. Vibrations and bumps may cause fittings to loosen.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Leak tests are performed by spraying the joints with an approved liquid leak detecting solution. (Bubble test)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If leaks are found, the unit will not be operated until permanently fixed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</a:tbl>
          </a:graphicData>
        </a:graphic>
      </p:graphicFrame>
      <p:pic>
        <p:nvPicPr>
          <p:cNvPr id="5" name="Picture 4" descr="20 Gallon Propane Tank 8kb jpg">
            <a:extLst>
              <a:ext uri="{FF2B5EF4-FFF2-40B4-BE49-F238E27FC236}">
                <a16:creationId xmlns:a16="http://schemas.microsoft.com/office/drawing/2014/main" id="{DDAECFD1-CF72-FD82-71C9-B3304811A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95DF3C-23B6-38BB-CBF0-4B8C10A16DC9}"/>
              </a:ext>
            </a:extLst>
          </p:cNvPr>
          <p:cNvSpPr txBox="1"/>
          <p:nvPr/>
        </p:nvSpPr>
        <p:spPr>
          <a:xfrm>
            <a:off x="1568885" y="5746440"/>
            <a:ext cx="60939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Bubble Test: </a:t>
            </a:r>
            <a:r>
              <a:rPr lang="en-US" sz="2400" dirty="0">
                <a:hlinkClick r:id="rId4"/>
              </a:rPr>
              <a:t>https://youtu.be/2GA4vwg8ay4</a:t>
            </a:r>
            <a:r>
              <a:rPr lang="en-US" sz="2400" dirty="0"/>
              <a:t> </a:t>
            </a:r>
          </a:p>
        </p:txBody>
      </p:sp>
      <p:pic>
        <p:nvPicPr>
          <p:cNvPr id="8" name="Picture 7" descr="Two Propane Tanks on Hitch 89kb jpg&#10;">
            <a:extLst>
              <a:ext uri="{FF2B5EF4-FFF2-40B4-BE49-F238E27FC236}">
                <a16:creationId xmlns:a16="http://schemas.microsoft.com/office/drawing/2014/main" id="{300C8163-8E19-6AC1-EC7E-25391A31E2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909" y="3056349"/>
            <a:ext cx="2555831" cy="340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24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34835-23B0-2F42-658E-E0B5DD0F5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38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Recargando los Tanques: La regla del 80%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777D4-1674-E5C1-A4A7-C0226E8A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0" y="1825624"/>
            <a:ext cx="8630432" cy="5032375"/>
          </a:xfrm>
        </p:spPr>
        <p:txBody>
          <a:bodyPr>
            <a:normAutofit/>
          </a:bodyPr>
          <a:lstStyle/>
          <a:p>
            <a:pPr marL="1238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¡El propano, como el agua, se expande cuando se calienta, pero la expansión del propano es 17 veces mayor! (Por el mismo volumen y cambio de temperatura)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el tanque está lleno al 80% (por volumen) en un día templado de abril, el mismo tanque pude estar 85% o más (por volumen) el 4 de julio.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1712595" algn="l"/>
              </a:tabLst>
            </a:pPr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misma </a:t>
            </a:r>
            <a:r>
              <a:rPr lang="es-419" sz="1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 </a:t>
            </a:r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propano, pero tiene un mayor </a:t>
            </a:r>
            <a:r>
              <a:rPr lang="es-419" sz="1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VOLUMEN</a:t>
            </a:r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38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2595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Dejando un espacio del 20% en el tanque es un amortiguador en contra de este incremento en clima caliente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38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2595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¿Quién recarga los tanques? ¿Qué método utilizan?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38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2595" algn="l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Solamente los profesionales que están entrenados para manejar el propano, no una gasolinera o super tienda (por ejemplo ¿pueden explicarle cómo funciona?)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 descr="Diagram of propane tank showing 80% capacity ">
            <a:extLst>
              <a:ext uri="{FF2B5EF4-FFF2-40B4-BE49-F238E27FC236}">
                <a16:creationId xmlns:a16="http://schemas.microsoft.com/office/drawing/2014/main" id="{C043F274-C11D-60B6-6719-7C7BC0ABE4D7}"/>
              </a:ext>
            </a:extLst>
          </p:cNvPr>
          <p:cNvGrpSpPr/>
          <p:nvPr/>
        </p:nvGrpSpPr>
        <p:grpSpPr>
          <a:xfrm>
            <a:off x="9889301" y="1027906"/>
            <a:ext cx="2064705" cy="3710525"/>
            <a:chOff x="10127295" y="746381"/>
            <a:chExt cx="2064705" cy="371052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1A761F3-968A-4DCA-AA78-23FFD037313D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37EDA24-FA54-FA85-3012-55BBDC26E61E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" name="Picture 6" descr="Propane Tank Valves 15kb jpg&#10;">
              <a:extLst>
                <a:ext uri="{FF2B5EF4-FFF2-40B4-BE49-F238E27FC236}">
                  <a16:creationId xmlns:a16="http://schemas.microsoft.com/office/drawing/2014/main" id="{149E140A-2452-672B-47CB-FD8AFAD5EA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F6BE93F-A498-D0DA-77DF-A1776668E6CF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solidFill>
                    <a:schemeClr val="tx1"/>
                  </a:solidFill>
                </a:rPr>
                <a:t>Liquid Propane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1B9E3BC-85F9-035E-3B23-2BBC374C853E}"/>
                </a:ext>
              </a:extLst>
            </p:cNvPr>
            <p:cNvSpPr txBox="1"/>
            <p:nvPr/>
          </p:nvSpPr>
          <p:spPr>
            <a:xfrm>
              <a:off x="11448181" y="3136612"/>
              <a:ext cx="74381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en-US" sz="1200" dirty="0"/>
                <a:t>Capacity</a:t>
              </a:r>
            </a:p>
          </p:txBody>
        </p:sp>
        <p:sp>
          <p:nvSpPr>
            <p:cNvPr id="10" name="Right Brace 9">
              <a:extLst>
                <a:ext uri="{FF2B5EF4-FFF2-40B4-BE49-F238E27FC236}">
                  <a16:creationId xmlns:a16="http://schemas.microsoft.com/office/drawing/2014/main" id="{3D13E7A0-70B7-DDC3-E7BE-4CB8BE833316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25D6FC5-F627-0A00-4439-AD1BA731FDAD}"/>
                </a:ext>
              </a:extLst>
            </p:cNvPr>
            <p:cNvSpPr txBox="1"/>
            <p:nvPr/>
          </p:nvSpPr>
          <p:spPr>
            <a:xfrm>
              <a:off x="10489992" y="1729029"/>
              <a:ext cx="8374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Propane </a:t>
              </a:r>
            </a:p>
            <a:p>
              <a:pPr algn="ctr"/>
              <a:r>
                <a:rPr lang="en-US" sz="1400" dirty="0"/>
                <a:t>Gas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4701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D478E-DC04-0FD1-9257-A4D7F376F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399" y="404652"/>
            <a:ext cx="10515600" cy="1325563"/>
          </a:xfrm>
        </p:spPr>
        <p:txBody>
          <a:bodyPr>
            <a:noAutofit/>
          </a:bodyPr>
          <a:lstStyle/>
          <a:p>
            <a:pPr marL="1238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2595" algn="l"/>
              </a:tabLst>
            </a:pPr>
            <a:r>
              <a:rPr lang="es-419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Recargando los Tanques – </a:t>
            </a:r>
            <a:br>
              <a:rPr lang="es-419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Válvula de Seguridad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70D0-94FD-E83C-4E1E-063657724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005" y="2081463"/>
            <a:ext cx="8693063" cy="493843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1712595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**NO llene el tanque a su máxima capacidad, y después deje que la válvula de rebose suelte el “exceso” al aire.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1712595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varios aspectos esto es peligros: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tabLst>
                <a:tab pos="1712595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¿Puede predecir cuándo lo soltara al aire?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1712595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¿Cuándo </a:t>
            </a:r>
            <a:r>
              <a:rPr lang="es-419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usted lo</a:t>
            </a: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esperaba y al aire libre?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1712595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¿Cuándo este en un evento con gente alrededor?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tabLst>
                <a:tab pos="1712595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¿A dónde va el propano que</a:t>
            </a:r>
            <a:r>
              <a:rPr lang="es-419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soltó</a:t>
            </a: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2595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cae y </a:t>
            </a:r>
            <a:r>
              <a:rPr lang="es-419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fluje</a:t>
            </a: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el piso. Si una fuente de ignición está cerca…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38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2595" algn="l"/>
              </a:tabLst>
            </a:pPr>
            <a:r>
              <a:rPr lang="es-419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  <p:grpSp>
        <p:nvGrpSpPr>
          <p:cNvPr id="4" name="Group 3" descr="Diagram of propane tank showing 80% capacity ">
            <a:extLst>
              <a:ext uri="{FF2B5EF4-FFF2-40B4-BE49-F238E27FC236}">
                <a16:creationId xmlns:a16="http://schemas.microsoft.com/office/drawing/2014/main" id="{466C921F-19FA-CC5E-C85C-7A229624CE9F}"/>
              </a:ext>
            </a:extLst>
          </p:cNvPr>
          <p:cNvGrpSpPr/>
          <p:nvPr/>
        </p:nvGrpSpPr>
        <p:grpSpPr>
          <a:xfrm>
            <a:off x="9529176" y="2289443"/>
            <a:ext cx="2064705" cy="3710525"/>
            <a:chOff x="10127295" y="746381"/>
            <a:chExt cx="2064705" cy="371052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5624DC9-254A-776A-CD49-1C3D16F290DA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9ACA7AD-1D07-16CE-D7F6-FE15BB193BCD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" name="Picture 6" descr="Propane Tank Valves 15kb jpg&#10;">
              <a:extLst>
                <a:ext uri="{FF2B5EF4-FFF2-40B4-BE49-F238E27FC236}">
                  <a16:creationId xmlns:a16="http://schemas.microsoft.com/office/drawing/2014/main" id="{8BC49092-F458-475B-384F-240AC88701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5A265B-AAD6-BF72-4A19-725A662A9C33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solidFill>
                    <a:schemeClr val="tx1"/>
                  </a:solidFill>
                </a:rPr>
                <a:t>Liquid Propane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8DD6CD9-2B57-0393-8B5B-7C2C200F097D}"/>
                </a:ext>
              </a:extLst>
            </p:cNvPr>
            <p:cNvSpPr txBox="1"/>
            <p:nvPr/>
          </p:nvSpPr>
          <p:spPr>
            <a:xfrm>
              <a:off x="11448181" y="3136612"/>
              <a:ext cx="74381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en-US" sz="1200" dirty="0"/>
                <a:t>Capacity</a:t>
              </a:r>
            </a:p>
          </p:txBody>
        </p:sp>
        <p:sp>
          <p:nvSpPr>
            <p:cNvPr id="10" name="Right Brace 9">
              <a:extLst>
                <a:ext uri="{FF2B5EF4-FFF2-40B4-BE49-F238E27FC236}">
                  <a16:creationId xmlns:a16="http://schemas.microsoft.com/office/drawing/2014/main" id="{CF734AF5-11A7-3F5A-618F-B72F633171B9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B11379F-93AC-E5F5-98AE-A4031B31DA46}"/>
                </a:ext>
              </a:extLst>
            </p:cNvPr>
            <p:cNvSpPr txBox="1"/>
            <p:nvPr/>
          </p:nvSpPr>
          <p:spPr>
            <a:xfrm>
              <a:off x="10489992" y="1729029"/>
              <a:ext cx="8374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Propane </a:t>
              </a:r>
            </a:p>
            <a:p>
              <a:pPr algn="ctr"/>
              <a:r>
                <a:rPr lang="en-US" sz="1400" dirty="0"/>
                <a:t>Gas</a:t>
              </a:r>
            </a:p>
          </p:txBody>
        </p:sp>
      </p:grpSp>
      <p:pic>
        <p:nvPicPr>
          <p:cNvPr id="12" name="Picture 11" descr="Propane Tank Valves 15kb jpg&#10;">
            <a:extLst>
              <a:ext uri="{FF2B5EF4-FFF2-40B4-BE49-F238E27FC236}">
                <a16:creationId xmlns:a16="http://schemas.microsoft.com/office/drawing/2014/main" id="{A4973859-B21C-09D0-2D05-6698E0EAB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724" y="245422"/>
            <a:ext cx="3849666" cy="16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94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5" y="365125"/>
            <a:ext cx="11363325" cy="132556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917700" algn="l"/>
              </a:tabLst>
            </a:pPr>
            <a:r>
              <a:rPr lang="es-419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Recargando los Tanques – ¿Como puedo saber si está lleno al 80%?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5275" y="1568450"/>
            <a:ext cx="7390356" cy="4351338"/>
          </a:xfrm>
        </p:spPr>
        <p:txBody>
          <a:bodyPr>
            <a:normAutofit/>
          </a:bodyPr>
          <a:lstStyle/>
          <a:p>
            <a:r>
              <a:rPr lang="es-419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Encuentre la “El Peso de Tara” del tanque </a:t>
            </a:r>
          </a:p>
          <a:p>
            <a:pPr lvl="1"/>
            <a:r>
              <a:rPr lang="es-419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Pese el tanque cuando este vacío 	</a:t>
            </a:r>
            <a:endParaRPr lang="en-US" dirty="0"/>
          </a:p>
          <a:p>
            <a:r>
              <a:rPr lang="es-419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Pese el tanque de propano antes de recargarlo</a:t>
            </a:r>
            <a:endParaRPr lang="es-41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el peso del tanque es &gt; que el peso de tara queda propano en el tanque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Calcule cuanto más peso necesita en total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s-419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Peso del tanque (Tara) + Peso del Propano x 80% </a:t>
            </a:r>
          </a:p>
          <a:p>
            <a:pPr lvl="1"/>
            <a:r>
              <a:rPr lang="es-419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Eje., 18 lb. vacío + (20 lb. x 80%) = 18 lb. + 16lb. = 34 lb.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E9CFB-92A8-C7FC-9F30-8055A5FED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85631" y="1690688"/>
            <a:ext cx="4326829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Tara: 	15 lb.</a:t>
            </a:r>
          </a:p>
          <a:p>
            <a:pPr marL="0" indent="0">
              <a:buNone/>
            </a:pPr>
            <a:r>
              <a:rPr lang="en-US" sz="2400" dirty="0"/>
              <a:t>	 (= </a:t>
            </a:r>
            <a:r>
              <a:rPr lang="en-US" sz="2400" dirty="0" err="1"/>
              <a:t>tanque</a:t>
            </a:r>
            <a:r>
              <a:rPr lang="en-US" sz="2400" dirty="0"/>
              <a:t> </a:t>
            </a:r>
            <a:r>
              <a:rPr lang="en-US" sz="2400" dirty="0" err="1"/>
              <a:t>vacio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Actual:	           17 lb.</a:t>
            </a:r>
          </a:p>
          <a:p>
            <a:pPr marL="0" indent="0">
              <a:buNone/>
            </a:pPr>
            <a:r>
              <a:rPr lang="en-US" sz="2400" dirty="0"/>
              <a:t>          (= 15 </a:t>
            </a:r>
            <a:r>
              <a:rPr lang="en-US" sz="2400" dirty="0" err="1"/>
              <a:t>lb</a:t>
            </a:r>
            <a:r>
              <a:rPr lang="en-US" sz="2400" dirty="0"/>
              <a:t> Tanque + 2 </a:t>
            </a:r>
            <a:r>
              <a:rPr lang="en-US" sz="2400" dirty="0" err="1"/>
              <a:t>lb</a:t>
            </a:r>
            <a:r>
              <a:rPr lang="en-US" sz="2400" dirty="0"/>
              <a:t> 	</a:t>
            </a:r>
            <a:r>
              <a:rPr lang="en-US" sz="2400" dirty="0" err="1"/>
              <a:t>Propano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Peso total= </a:t>
            </a:r>
          </a:p>
          <a:p>
            <a:pPr marL="0" indent="0">
              <a:buNone/>
            </a:pPr>
            <a:r>
              <a:rPr lang="en-US" sz="2400" dirty="0"/>
              <a:t>Peso Tare + Peso </a:t>
            </a:r>
            <a:r>
              <a:rPr lang="en-US" sz="2400" dirty="0" err="1"/>
              <a:t>Propano</a:t>
            </a:r>
            <a:r>
              <a:rPr lang="en-US" sz="2400" dirty="0"/>
              <a:t> x 80%</a:t>
            </a:r>
          </a:p>
        </p:txBody>
      </p:sp>
    </p:spTree>
    <p:extLst>
      <p:ext uri="{BB962C8B-B14F-4D97-AF65-F5344CB8AC3E}">
        <p14:creationId xmlns:p14="http://schemas.microsoft.com/office/powerpoint/2010/main" val="3048152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917700" algn="l"/>
              </a:tabLst>
            </a:pPr>
            <a:r>
              <a:rPr lang="es-419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Recargando los Tanques de Propanos – Discusión de los Desafíos 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AB42-B0E1-CDA8-658B-F5BA4E333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164" y="1825625"/>
            <a:ext cx="553963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 1:</a:t>
            </a:r>
            <a:r>
              <a:rPr lang="es-419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¿Tanques pequeños o grandes (20-100 lb)? </a:t>
            </a:r>
          </a:p>
          <a:p>
            <a:pPr marL="0" indent="0">
              <a:buNone/>
            </a:pPr>
            <a:r>
              <a:rPr lang="es-419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Opción 1: Tanques pequeños </a:t>
            </a:r>
          </a:p>
          <a:p>
            <a:pPr marL="0" indent="0">
              <a:buNone/>
            </a:pPr>
            <a:r>
              <a:rPr lang="es-419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419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¿Eventos? ¿Comodidad?</a:t>
            </a:r>
            <a:endParaRPr lang="en-US" sz="2400" dirty="0"/>
          </a:p>
          <a:p>
            <a:pPr marL="0" indent="0">
              <a:buNone/>
            </a:pPr>
            <a:r>
              <a:rPr lang="es-419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Opción 2: Tanques grandes </a:t>
            </a:r>
          </a:p>
          <a:p>
            <a:pPr lvl="1"/>
            <a:r>
              <a:rPr lang="es-419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¿Mas capacidad para eventos llenos?	</a:t>
            </a:r>
            <a:endParaRPr lang="en-US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917700" algn="l"/>
              </a:tabLs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tan fácilmente se puede remover para recargarlo? 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917700" algn="l"/>
              </a:tabLs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¿Debe de removerlo para recargarlo?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D4544E-53B0-005D-0A77-A7A5C7751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3963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 2:</a:t>
            </a:r>
            <a:r>
              <a:rPr lang="es-419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¿Cuándo y cómo se llenarán los tanques? </a:t>
            </a:r>
          </a:p>
          <a:p>
            <a:pPr marL="0" indent="0">
              <a:buNone/>
            </a:pPr>
            <a:r>
              <a:rPr lang="es-419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Opción 1: Un tanque no está lleno antes del evento</a:t>
            </a:r>
          </a:p>
          <a:p>
            <a:r>
              <a:rPr lang="es-419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¿Es correcto llenarlo por completo?</a:t>
            </a:r>
            <a:endParaRPr lang="en-US" sz="1800" dirty="0"/>
          </a:p>
          <a:p>
            <a:pPr marL="0" indent="0">
              <a:buNone/>
            </a:pPr>
            <a:r>
              <a:rPr lang="es-419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Opción 2: 2 tanques de 100 lb. </a:t>
            </a:r>
          </a:p>
          <a:p>
            <a:r>
              <a:rPr lang="es-419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Use uno hasta que este casi vacío, después cambie al segundo tanque y llene el primero</a:t>
            </a:r>
            <a:endParaRPr lang="en-US" sz="1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648487-8E96-8792-C695-8F4308C5E874}"/>
              </a:ext>
            </a:extLst>
          </p:cNvPr>
          <p:cNvSpPr txBox="1"/>
          <p:nvPr/>
        </p:nvSpPr>
        <p:spPr>
          <a:xfrm>
            <a:off x="838200" y="5665569"/>
            <a:ext cx="10289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Dueños: ¿Cuándo han considerado sus opciones, tomaron en cuenta la seguridad? Y, ¿A que riesgos está usted dispuesto a exponer a su negocio?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0716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52D412-DE3F-F4C4-7F08-352316BF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Resumir: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5086A6-5657-C8EE-07E9-ABE78954E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59" y="1825625"/>
            <a:ext cx="11193517" cy="435133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tanques de propano representan un peligro excepcional para la industria de los camiones de comida en comparación con los restaurantes tradicionales.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Muchos sistemas de control de riesgos pueden usarse para controlar los peligros de los tanques de propano.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se recargan los tanques, se tiene que seguir la regla de llenar al 80%.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compañías deben de usar solamente profesionales con entrenamiento en el uso de propano y experiencia con las necesidades de la recarga y la instalación de tubería.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05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C3289-FEDD-4006-7F27-9E3CAEEFE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MX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36B63-75C5-E2AD-D145-F204F63C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5" y="1825625"/>
            <a:ext cx="10730345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MX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termino de este módulo el aprendiz podrá: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MX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las propiedades básicas del propano y los riesgos relacionados con el use de un tanque de propano</a:t>
            </a:r>
            <a:endParaRPr lang="en-US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MX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Reconocer y usar los controles de riesgos para reducir el riesgo de esos peligros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85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7263-392B-29D3-BE95-B52B2F95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302895" algn="l"/>
              </a:tabLst>
            </a:pPr>
            <a:r>
              <a:rPr lang="es-MX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del Tanque de Propano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3E30D-6B1D-7115-9B27-DD16CD870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48" y="1825625"/>
            <a:ext cx="9595981" cy="4351338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302895" algn="l"/>
              </a:tabLst>
            </a:pPr>
            <a:r>
              <a:rPr lang="es-MX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Propano: Un material peligroso que merece respeto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1775" lvl="1" indent="-23177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302895" algn="l"/>
              </a:tabLst>
            </a:pPr>
            <a:r>
              <a:rPr lang="es-MX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propano es un tipo de gas licuado de petróleo (LP-Gas) que puede ser transportado en tanques y es usado para las operaciones de cocina.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302895" algn="l"/>
              </a:tabLst>
            </a:pPr>
            <a:r>
              <a:rPr lang="es-MX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acuerdo con la NFPA, el 88% de los incendios en los camiones de comida son el resultado de fugas o fallos estructurales en los tanques de propano.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302895" algn="l"/>
              </a:tabLst>
            </a:pPr>
            <a:r>
              <a:rPr lang="es-MX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tanque de propano de 20-libras = energía de explosión equivalente a 120 cartuchos de dinamita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302895" algn="l"/>
              </a:tabLst>
            </a:pPr>
            <a:r>
              <a:rPr lang="es-MX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 Los abogados de lesiones personales han empezado a incluir a los Accidentes de Camiones de Comida como una especialidad </a:t>
            </a:r>
            <a:r>
              <a:rPr lang="es-MX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s-MX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servicio.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3507C-4C60-26C6-99F0-8AC036C02332}"/>
              </a:ext>
            </a:extLst>
          </p:cNvPr>
          <p:cNvSpPr txBox="1"/>
          <p:nvPr/>
        </p:nvSpPr>
        <p:spPr>
          <a:xfrm>
            <a:off x="222294" y="5790913"/>
            <a:ext cx="9956712" cy="106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302895" algn="l"/>
              </a:tabLst>
            </a:pPr>
            <a:r>
              <a:rPr lang="es-MX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AVISO LEGAL: </a:t>
            </a:r>
            <a:r>
              <a:rPr lang="es-MX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Reglas Estatales y Locales pueden variar; las recomendaciones que se presentan aquí están basadas en la recomendación de la NFPA Y la expectativa es que los supervisores/gerentes consultaran con las autoridades locales y con profesionales entrenados cuando sea necesario. 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20 Gallon Propane Tank 8kb jpg">
            <a:extLst>
              <a:ext uri="{FF2B5EF4-FFF2-40B4-BE49-F238E27FC236}">
                <a16:creationId xmlns:a16="http://schemas.microsoft.com/office/drawing/2014/main" id="{046CE118-EE50-355A-1F89-1022AB9227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pic>
        <p:nvPicPr>
          <p:cNvPr id="9" name="Picture 8" descr="100 gallon propane tank 13kb jpg">
            <a:extLst>
              <a:ext uri="{FF2B5EF4-FFF2-40B4-BE49-F238E27FC236}">
                <a16:creationId xmlns:a16="http://schemas.microsoft.com/office/drawing/2014/main" id="{A5E104FE-5154-F9A7-BC1B-AFFDD12DDF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855238"/>
            <a:ext cx="17907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10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6288-A1EB-A677-5EAF-A879C230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3" y="92713"/>
            <a:ext cx="10515600" cy="132556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hace peligroso al tanque de propano?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B3AAF-AC3E-EC30-6E5D-42B29806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989" y="1367886"/>
            <a:ext cx="9030831" cy="5348229"/>
          </a:xfrm>
        </p:spPr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propano es un gas a la temperatura ambiente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Cotizado por el galón, pero vendido por peso 	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libra de propano = 0.236 galones (60 </a:t>
            </a:r>
            <a:r>
              <a:rPr lang="es-419" sz="2000" kern="1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s-419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así </a:t>
            </a:r>
            <a:r>
              <a:rPr lang="es-419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libras = 23.6 galones </a:t>
            </a:r>
            <a:endParaRPr lang="en-US" sz="2000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galón = 4.24 libras (el gas es más pesado que el aire, pero más ligero que el agua)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4300" algn="l"/>
                <a:tab pos="228600" algn="l"/>
                <a:tab pos="2971800" algn="ctr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propano es presurizado para convertirlo en liquido dentro del tanque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se abre la válvula, el propano en fase gaseosa viaja a los quemadores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calentamiento de un tanque que contiene propano hace que se expanda, incrementa la presión dentro del tanque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Retos: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Climas calientes: necesita espacio para la expansión dentro del tanque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Climas fríos: las bajas presiones pueden requerir que se rellene, aunque el tanque no este vacío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Picture 10" descr="Propane Tank Valves 15kb jpg&#10;">
            <a:extLst>
              <a:ext uri="{FF2B5EF4-FFF2-40B4-BE49-F238E27FC236}">
                <a16:creationId xmlns:a16="http://schemas.microsoft.com/office/drawing/2014/main" id="{A3EA3FD4-A1C5-0C56-A1AC-FF0A5D37B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042" y="4778191"/>
            <a:ext cx="3103958" cy="1325563"/>
          </a:xfrm>
          <a:prstGeom prst="rect">
            <a:avLst/>
          </a:prstGeom>
        </p:spPr>
      </p:pic>
      <p:grpSp>
        <p:nvGrpSpPr>
          <p:cNvPr id="26" name="Group 25" descr="Diagram of propane tank showing 80% capacity ">
            <a:extLst>
              <a:ext uri="{FF2B5EF4-FFF2-40B4-BE49-F238E27FC236}">
                <a16:creationId xmlns:a16="http://schemas.microsoft.com/office/drawing/2014/main" id="{5B2F4371-381F-31B7-78F8-CD6D739E95EA}"/>
              </a:ext>
            </a:extLst>
          </p:cNvPr>
          <p:cNvGrpSpPr/>
          <p:nvPr/>
        </p:nvGrpSpPr>
        <p:grpSpPr>
          <a:xfrm>
            <a:off x="10127295" y="925347"/>
            <a:ext cx="2064705" cy="3710525"/>
            <a:chOff x="10127295" y="746381"/>
            <a:chExt cx="2064705" cy="371052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F1D624A-3045-0C76-04B4-E0B12BFD16A5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2E866B-F0D7-DDBD-6C52-3DD600F32FFE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9" name="Picture 18" descr="Propane Tank Valves 15kb jpg&#10;">
              <a:extLst>
                <a:ext uri="{FF2B5EF4-FFF2-40B4-BE49-F238E27FC236}">
                  <a16:creationId xmlns:a16="http://schemas.microsoft.com/office/drawing/2014/main" id="{217E7498-7D92-E3BB-6B4A-862FE048F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37DEEE-81E3-432D-846B-CD27FCE827E3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solidFill>
                    <a:schemeClr val="tx1"/>
                  </a:solidFill>
                </a:rPr>
                <a:t>Liquid Propane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A96359E-F79A-182D-3985-7E52F46F92D6}"/>
                </a:ext>
              </a:extLst>
            </p:cNvPr>
            <p:cNvSpPr txBox="1"/>
            <p:nvPr/>
          </p:nvSpPr>
          <p:spPr>
            <a:xfrm>
              <a:off x="11448181" y="3136612"/>
              <a:ext cx="74381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en-US" sz="1200" dirty="0"/>
                <a:t>Capacity</a:t>
              </a:r>
            </a:p>
          </p:txBody>
        </p:sp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D4811BDA-5F48-2F5B-2AAC-622D14D12552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A4563B8-9A12-D582-0154-E14ECCE51FCB}"/>
                </a:ext>
              </a:extLst>
            </p:cNvPr>
            <p:cNvSpPr txBox="1"/>
            <p:nvPr/>
          </p:nvSpPr>
          <p:spPr>
            <a:xfrm>
              <a:off x="10489992" y="1729029"/>
              <a:ext cx="8374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Propane </a:t>
              </a:r>
            </a:p>
            <a:p>
              <a:pPr algn="ctr"/>
              <a:r>
                <a:rPr lang="en-US" sz="1400" dirty="0"/>
                <a:t>Gas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70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6EF2-8483-DF95-0068-3974F4AB4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causo el accidente en Filadelfia en el 2014?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BC626-BC1A-78C8-AB5D-875D1CA78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de julio, 2014: Explosión de un Camión de Comida en Filadelfia mata a 2, lesiona 13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Explicación: </a:t>
            </a:r>
            <a:r>
              <a:rPr lang="en-US" dirty="0">
                <a:hlinkClick r:id="rId3"/>
              </a:rPr>
              <a:t>https://youtu.be/1YLLfOreaVE</a:t>
            </a:r>
            <a:r>
              <a:rPr lang="en-US" dirty="0"/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Factores/Secuencia de los Eventos: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cilindro de 100-galones de propano fechados 1948, no tenía una válvula de seguridad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altas temperaturas causaron que el propano se expandiera, la presión se incrementó sin la válvula de seguridad 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Eventualmente, el líquido se escapó, se convirtió en gas 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una fracción de segundo en el video se puede ver una nube antes de que se encendiera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fuente de ignición cercana hace que el propano se encienda 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90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6288-A1EB-A677-5EAF-A879C230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223" y="18255"/>
            <a:ext cx="10515600" cy="132556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l"/>
              </a:tabLst>
            </a:pPr>
            <a:r>
              <a:rPr lang="es-419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hace peligroso al tanque de propano?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B3AAF-AC3E-EC30-6E5D-42B298069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989" y="1367886"/>
            <a:ext cx="9030831" cy="5348229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propano es presurizado para convertirlo en liquido dentro del tanque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la válvula se abre, el propano en la fase gaseosa viaja a los quemadores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Controles para la prevención de accidentes (Ingeniería, Practicas en el Trabajo)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llene el tanque a más del 80%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2971800" algn="ctr"/>
              </a:tabLst>
            </a:pPr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días calurosos, el propano necesita espacio para expandirse sin representar un peligro 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válvula de seguridad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2971800" algn="ctr"/>
              </a:tabLst>
            </a:pPr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Permit</a:t>
            </a:r>
            <a:r>
              <a:rPr lang="es-419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se libere el propano si la presión interior aumenta 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Exterior Blanco/Lustroso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2971800" algn="ctr"/>
              </a:tabLst>
            </a:pPr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Refleja el calor en lugar de absorberlo 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2971800" algn="ctr"/>
              </a:tabLst>
            </a:pPr>
            <a:r>
              <a:rPr lang="es-419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Manténgalo lejos de fuentes de ignición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2971800" algn="ctr"/>
              </a:tabLst>
            </a:pPr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propano liberado es más denso que el aire, puede viajar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 descr="Propane Tank Valves 15kb jpg&#10;">
            <a:extLst>
              <a:ext uri="{FF2B5EF4-FFF2-40B4-BE49-F238E27FC236}">
                <a16:creationId xmlns:a16="http://schemas.microsoft.com/office/drawing/2014/main" id="{A3EA3FD4-A1C5-0C56-A1AC-FF0A5D37B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100" y="4751393"/>
            <a:ext cx="4787900" cy="2044700"/>
          </a:xfrm>
          <a:prstGeom prst="rect">
            <a:avLst/>
          </a:prstGeom>
        </p:spPr>
      </p:pic>
      <p:grpSp>
        <p:nvGrpSpPr>
          <p:cNvPr id="26" name="Group 25" descr="Diagram of propane tank showing 80% capacity ">
            <a:extLst>
              <a:ext uri="{FF2B5EF4-FFF2-40B4-BE49-F238E27FC236}">
                <a16:creationId xmlns:a16="http://schemas.microsoft.com/office/drawing/2014/main" id="{5B2F4371-381F-31B7-78F8-CD6D739E95EA}"/>
              </a:ext>
            </a:extLst>
          </p:cNvPr>
          <p:cNvGrpSpPr/>
          <p:nvPr/>
        </p:nvGrpSpPr>
        <p:grpSpPr>
          <a:xfrm>
            <a:off x="10127295" y="746381"/>
            <a:ext cx="2064705" cy="3710525"/>
            <a:chOff x="10127295" y="746381"/>
            <a:chExt cx="2064705" cy="3710525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F1D624A-3045-0C76-04B4-E0B12BFD16A5}"/>
                </a:ext>
              </a:extLst>
            </p:cNvPr>
            <p:cNvSpPr/>
            <p:nvPr/>
          </p:nvSpPr>
          <p:spPr>
            <a:xfrm>
              <a:off x="10484285" y="1367887"/>
              <a:ext cx="810538" cy="38088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2E866B-F0D7-DDBD-6C52-3DD600F32FFE}"/>
                </a:ext>
              </a:extLst>
            </p:cNvPr>
            <p:cNvSpPr/>
            <p:nvPr/>
          </p:nvSpPr>
          <p:spPr>
            <a:xfrm>
              <a:off x="10484285" y="1558327"/>
              <a:ext cx="810538" cy="2898579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9" name="Picture 18" descr="Propane Tank Valves 15kb jpg&#10;">
              <a:extLst>
                <a:ext uri="{FF2B5EF4-FFF2-40B4-BE49-F238E27FC236}">
                  <a16:creationId xmlns:a16="http://schemas.microsoft.com/office/drawing/2014/main" id="{217E7498-7D92-E3BB-6B4A-862FE048F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658"/>
            <a:stretch/>
          </p:blipFill>
          <p:spPr>
            <a:xfrm>
              <a:off x="10127295" y="746381"/>
              <a:ext cx="1957626" cy="621506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937DEEE-81E3-432D-846B-CD27FCE827E3}"/>
                </a:ext>
              </a:extLst>
            </p:cNvPr>
            <p:cNvSpPr/>
            <p:nvPr/>
          </p:nvSpPr>
          <p:spPr>
            <a:xfrm>
              <a:off x="10484285" y="2292263"/>
              <a:ext cx="776614" cy="216464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solidFill>
                    <a:schemeClr val="tx1"/>
                  </a:solidFill>
                </a:rPr>
                <a:t>Liquid Propane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A96359E-F79A-182D-3985-7E52F46F92D6}"/>
                </a:ext>
              </a:extLst>
            </p:cNvPr>
            <p:cNvSpPr txBox="1"/>
            <p:nvPr/>
          </p:nvSpPr>
          <p:spPr>
            <a:xfrm>
              <a:off x="11448181" y="3136612"/>
              <a:ext cx="74381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dirty="0"/>
                <a:t>80% </a:t>
              </a:r>
            </a:p>
            <a:p>
              <a:r>
                <a:rPr lang="en-US" sz="1200" dirty="0"/>
                <a:t>Capacity</a:t>
              </a:r>
            </a:p>
          </p:txBody>
        </p:sp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D4811BDA-5F48-2F5B-2AAC-622D14D12552}"/>
                </a:ext>
              </a:extLst>
            </p:cNvPr>
            <p:cNvSpPr/>
            <p:nvPr/>
          </p:nvSpPr>
          <p:spPr>
            <a:xfrm>
              <a:off x="11356931" y="2352234"/>
              <a:ext cx="179540" cy="20447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A4563B8-9A12-D582-0154-E14ECCE51FCB}"/>
                </a:ext>
              </a:extLst>
            </p:cNvPr>
            <p:cNvSpPr txBox="1"/>
            <p:nvPr/>
          </p:nvSpPr>
          <p:spPr>
            <a:xfrm>
              <a:off x="10489992" y="1729029"/>
              <a:ext cx="8374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Propane </a:t>
              </a:r>
            </a:p>
            <a:p>
              <a:pPr algn="ctr"/>
              <a:r>
                <a:rPr lang="en-US" sz="1400" dirty="0"/>
                <a:t>Gas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3784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317" y="365125"/>
            <a:ext cx="10515600" cy="132556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Lista General de Verificación para la Seguridad del Tanque </a:t>
            </a:r>
            <a:br>
              <a:rPr lang="es-419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Propano 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758978"/>
              </p:ext>
            </p:extLst>
          </p:nvPr>
        </p:nvGraphicFramePr>
        <p:xfrm>
          <a:off x="711374" y="1690688"/>
          <a:ext cx="812800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972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6856028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Marque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Descripción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Contenedores del gas-LP no pueden exceder los 200 galones individualmente o en capacidad total combinada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tanques tienen que ser de un material resistente a la corrosión (tal come el aluminio) y deben de estar libres de áreas oxidadas o de daño físico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están pintados, no se requiere un color en especial, pero se sugiere que sean de un color que refleje la luz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tanques deben tener una fecha de calificación actual.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419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Primera Recalificación: Dentro de los 12 años del día de manufactura.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419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siguientes: después de cada 5 años.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cilindros no se deben de dejar dentro de un vehículo por ninguna razón, incluyendo durante el uso o el transporte.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8081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5981473-26C5-3B21-7897-A2E1668B3537}"/>
              </a:ext>
            </a:extLst>
          </p:cNvPr>
          <p:cNvSpPr txBox="1"/>
          <p:nvPr/>
        </p:nvSpPr>
        <p:spPr>
          <a:xfrm>
            <a:off x="711374" y="6169709"/>
            <a:ext cx="73428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 1 de Seguridad del Propano </a:t>
            </a:r>
            <a:r>
              <a:rPr lang="en-US" sz="1400" dirty="0"/>
              <a:t>(WorkSafe BC):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https://youtu.be/rHRwS2B3Vv0</a:t>
            </a:r>
            <a:r>
              <a:rPr lang="en-US" dirty="0"/>
              <a:t> </a:t>
            </a:r>
          </a:p>
          <a:p>
            <a:r>
              <a:rPr lang="es-419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 2 de Seguridad del Propano </a:t>
            </a:r>
            <a:r>
              <a:rPr lang="en-US" sz="1400" dirty="0"/>
              <a:t>(WorkSafe BC): </a:t>
            </a:r>
            <a:r>
              <a:rPr lang="en-US" dirty="0">
                <a:hlinkClick r:id="rId4"/>
              </a:rPr>
              <a:t>https://youtu.be/vCSi6tXcRJs</a:t>
            </a:r>
            <a:r>
              <a:rPr lang="en-US" dirty="0"/>
              <a:t> </a:t>
            </a:r>
          </a:p>
        </p:txBody>
      </p:sp>
      <p:pic>
        <p:nvPicPr>
          <p:cNvPr id="5" name="Picture 4" descr="20 Gallon Propane Tank 8kb jpg">
            <a:extLst>
              <a:ext uri="{FF2B5EF4-FFF2-40B4-BE49-F238E27FC236}">
                <a16:creationId xmlns:a16="http://schemas.microsoft.com/office/drawing/2014/main" id="{DDAECFD1-CF72-FD82-71C9-B3304811AF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pic>
        <p:nvPicPr>
          <p:cNvPr id="6" name="Picture 5" descr="100 gallon propane tank 13kb jpg">
            <a:extLst>
              <a:ext uri="{FF2B5EF4-FFF2-40B4-BE49-F238E27FC236}">
                <a16:creationId xmlns:a16="http://schemas.microsoft.com/office/drawing/2014/main" id="{72132ED4-DFDE-BAA2-BE5C-F4808BF973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855238"/>
            <a:ext cx="17907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5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11847"/>
            <a:ext cx="10515600" cy="1325563"/>
          </a:xfrm>
        </p:spPr>
        <p:txBody>
          <a:bodyPr>
            <a:normAutofit/>
          </a:bodyPr>
          <a:lstStyle/>
          <a:p>
            <a:pPr marL="123825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971800" algn="ctr"/>
              </a:tabLst>
            </a:pPr>
            <a:r>
              <a:rPr lang="es-419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Ubicación/Montaje del Tanque de Propano 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864296"/>
              </p:ext>
            </p:extLst>
          </p:nvPr>
        </p:nvGraphicFramePr>
        <p:xfrm>
          <a:off x="543056" y="1885839"/>
          <a:ext cx="7743694" cy="382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6651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6767043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Descripción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tanques tienen que estar montados de forma segura en el exterior del vehículo en un área aprobada. No pueden estar en la parte delantera o lateral de la unidad.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Asegure que los tanques portátiles de gas estén en una posición vertical y asegurados para evitar que se vuelquen. Los contenedores tienen que estar montados de forma segura para prevenir que se suelten, se resbalen, o giren.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tanques tienen que estar protegidos de daños que puedan ser ocasionados por objetos sueltos y por daños ocasionados por volcaduras u otros accidentes de vehículos similares.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paragolpes/tope que proteja a los tanques montados en la parte trasera del vehículo tiene que sobresalir del tanque por lo menos seis pulgadas y tiene que estar fabricado de una substancia con una resistencia igual o mayor que la resistencia del paragolpes existente para proteger al tanque en caso de una colisión trasera.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camino de salido no debe de estar bloqueado en caso de emergencia.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419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Tiene que estar ubicado a por lo menos a 10 pies de una fuente de ignición.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311681"/>
                  </a:ext>
                </a:extLst>
              </a:tr>
            </a:tbl>
          </a:graphicData>
        </a:graphic>
      </p:graphicFrame>
      <p:pic>
        <p:nvPicPr>
          <p:cNvPr id="11" name="Picture 10" descr="Two Propane Tanks on Hitch 89kb jpg&#10;">
            <a:extLst>
              <a:ext uri="{FF2B5EF4-FFF2-40B4-BE49-F238E27FC236}">
                <a16:creationId xmlns:a16="http://schemas.microsoft.com/office/drawing/2014/main" id="{D0D9CA8C-647F-AA2A-04CF-89D71141A6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889" y="2574899"/>
            <a:ext cx="2855055" cy="3806740"/>
          </a:xfrm>
          <a:prstGeom prst="rect">
            <a:avLst/>
          </a:prstGeom>
        </p:spPr>
      </p:pic>
      <p:pic>
        <p:nvPicPr>
          <p:cNvPr id="3" name="Picture 2" descr="Food Truck Diagram 69kb jpg&#10;">
            <a:extLst>
              <a:ext uri="{FF2B5EF4-FFF2-40B4-BE49-F238E27FC236}">
                <a16:creationId xmlns:a16="http://schemas.microsoft.com/office/drawing/2014/main" id="{BF35E71C-C623-A4B9-8521-3F8387DDFC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798" y="231886"/>
            <a:ext cx="3709202" cy="204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886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Propane Lines/Piping Systems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4C5337-D1BF-8474-CC38-CDE682919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105288"/>
              </p:ext>
            </p:extLst>
          </p:nvPr>
        </p:nvGraphicFramePr>
        <p:xfrm>
          <a:off x="711374" y="1690688"/>
          <a:ext cx="8128000" cy="3672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2062">
                  <a:extLst>
                    <a:ext uri="{9D8B030D-6E8A-4147-A177-3AD203B41FA5}">
                      <a16:colId xmlns:a16="http://schemas.microsoft.com/office/drawing/2014/main" val="3836321010"/>
                    </a:ext>
                  </a:extLst>
                </a:gridCol>
                <a:gridCol w="7185938">
                  <a:extLst>
                    <a:ext uri="{9D8B030D-6E8A-4147-A177-3AD203B41FA5}">
                      <a16:colId xmlns:a16="http://schemas.microsoft.com/office/drawing/2014/main" val="2828354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Check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4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Check that the main shutoff valve on all gas containers is readily accessible.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01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Ensure that portable gas containers are in the upright position and secured to prevent tipping over.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Perform leak testing on all new gas connections of the gas system.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0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Perform leak testing on all gas connections affected by replacement of an exchangeable container.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54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Document leak testing and make documentation available for review by the authorized official.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01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Ensure that on gas system piping, a flexible connector is installed between the regulator outlet and the fixed piping system.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43935"/>
                  </a:ext>
                </a:extLst>
              </a:tr>
            </a:tbl>
          </a:graphicData>
        </a:graphic>
      </p:graphicFrame>
      <p:pic>
        <p:nvPicPr>
          <p:cNvPr id="5" name="Picture 4" descr="20 Gallon Propane Tank 8kb jpg">
            <a:extLst>
              <a:ext uri="{FF2B5EF4-FFF2-40B4-BE49-F238E27FC236}">
                <a16:creationId xmlns:a16="http://schemas.microsoft.com/office/drawing/2014/main" id="{DDAECFD1-CF72-FD82-71C9-B3304811A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983" y="243562"/>
            <a:ext cx="1663700" cy="2387600"/>
          </a:xfrm>
          <a:prstGeom prst="rect">
            <a:avLst/>
          </a:prstGeom>
        </p:spPr>
      </p:pic>
      <p:pic>
        <p:nvPicPr>
          <p:cNvPr id="3" name="Picture 2" descr="Two Propane Tanks on Hitch 89kb jpg&#10;">
            <a:extLst>
              <a:ext uri="{FF2B5EF4-FFF2-40B4-BE49-F238E27FC236}">
                <a16:creationId xmlns:a16="http://schemas.microsoft.com/office/drawing/2014/main" id="{2C0769F4-34BD-294E-8E08-E94F4B614F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248" y="2807698"/>
            <a:ext cx="2855055" cy="380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96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15244</TotalTime>
  <Words>2209</Words>
  <Application>Microsoft Office PowerPoint</Application>
  <PresentationFormat>Widescreen</PresentationFormat>
  <Paragraphs>187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Symbol</vt:lpstr>
      <vt:lpstr>Wingdings</vt:lpstr>
      <vt:lpstr>Office Theme</vt:lpstr>
      <vt:lpstr>Camión de Comida Móvil Entrenamiento para la seguridad </vt:lpstr>
      <vt:lpstr>Objetivos</vt:lpstr>
      <vt:lpstr>Seguridad del Tanque de Propano</vt:lpstr>
      <vt:lpstr>¿Qué hace peligroso al tanque de propano?</vt:lpstr>
      <vt:lpstr>¿Qué causo el accidente en Filadelfia en el 2014?</vt:lpstr>
      <vt:lpstr>¿Qué hace peligroso al tanque de propano?</vt:lpstr>
      <vt:lpstr>Lista General de Verificación para la Seguridad del Tanque  de Propano </vt:lpstr>
      <vt:lpstr>Ubicación/Montaje del Tanque de Propano </vt:lpstr>
      <vt:lpstr>Propane Lines/Piping Systems</vt:lpstr>
      <vt:lpstr>Propane Lines/Piping Systems (cont.)</vt:lpstr>
      <vt:lpstr>Recargando los Tanques: La regla del 80%</vt:lpstr>
      <vt:lpstr>Recargando los Tanques –  La Válvula de Seguridad</vt:lpstr>
      <vt:lpstr>Recargando los Tanques – ¿Como puedo saber si está lleno al 80%?</vt:lpstr>
      <vt:lpstr>Recargando los Tanques de Propanos – Discusión de los Desafíos </vt:lpstr>
      <vt:lpstr>Para Resumir: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Virginia Gil-Rivas</cp:lastModifiedBy>
  <cp:revision>11</cp:revision>
  <cp:lastPrinted>2023-03-01T14:58:42Z</cp:lastPrinted>
  <dcterms:created xsi:type="dcterms:W3CDTF">2023-01-01T03:33:26Z</dcterms:created>
  <dcterms:modified xsi:type="dcterms:W3CDTF">2023-09-22T20:29:18Z</dcterms:modified>
</cp:coreProperties>
</file>