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1" r:id="rId4"/>
    <p:sldId id="270" r:id="rId5"/>
    <p:sldId id="259" r:id="rId6"/>
    <p:sldId id="272" r:id="rId7"/>
    <p:sldId id="273" r:id="rId8"/>
    <p:sldId id="260" r:id="rId9"/>
    <p:sldId id="261" r:id="rId10"/>
    <p:sldId id="274" r:id="rId11"/>
    <p:sldId id="263" r:id="rId12"/>
    <p:sldId id="258" r:id="rId13"/>
    <p:sldId id="262" r:id="rId14"/>
    <p:sldId id="275"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7B0E45-8442-47B0-8BC7-41823B9E595D}" v="27" dt="2023-02-17T05:18:27.9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87150" autoAdjust="0"/>
  </p:normalViewPr>
  <p:slideViewPr>
    <p:cSldViewPr snapToGrid="0">
      <p:cViewPr varScale="1">
        <p:scale>
          <a:sx n="104" d="100"/>
          <a:sy n="104" d="100"/>
        </p:scale>
        <p:origin x="50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639ece72d218a8ff" providerId="LiveId" clId="{197B0E45-8442-47B0-8BC7-41823B9E595D}"/>
    <pc:docChg chg="undo redo custSel addSld delSld modSld sldOrd">
      <pc:chgData name="m b" userId="639ece72d218a8ff" providerId="LiveId" clId="{197B0E45-8442-47B0-8BC7-41823B9E595D}" dt="2023-03-01T15:16:42.916" v="13488" actId="27636"/>
      <pc:docMkLst>
        <pc:docMk/>
      </pc:docMkLst>
      <pc:sldChg chg="addSp modSp mod modNotesTx">
        <pc:chgData name="m b" userId="639ece72d218a8ff" providerId="LiveId" clId="{197B0E45-8442-47B0-8BC7-41823B9E595D}" dt="2023-02-17T13:04:57.323" v="12827" actId="20577"/>
        <pc:sldMkLst>
          <pc:docMk/>
          <pc:sldMk cId="1916103630" sldId="256"/>
        </pc:sldMkLst>
        <pc:spChg chg="mod">
          <ac:chgData name="m b" userId="639ece72d218a8ff" providerId="LiveId" clId="{197B0E45-8442-47B0-8BC7-41823B9E595D}" dt="2023-01-01T03:41:41.913" v="54" actId="20577"/>
          <ac:spMkLst>
            <pc:docMk/>
            <pc:sldMk cId="1916103630" sldId="256"/>
            <ac:spMk id="2" creationId="{A443E9A3-6807-1586-0C5E-086CCAEAFF69}"/>
          </ac:spMkLst>
        </pc:spChg>
        <pc:spChg chg="mod">
          <ac:chgData name="m b" userId="639ece72d218a8ff" providerId="LiveId" clId="{197B0E45-8442-47B0-8BC7-41823B9E595D}" dt="2023-02-17T03:34:20.370" v="7322" actId="20577"/>
          <ac:spMkLst>
            <pc:docMk/>
            <pc:sldMk cId="1916103630" sldId="256"/>
            <ac:spMk id="3" creationId="{7CFEF0DD-E633-7D0E-175F-A5DD6204FD39}"/>
          </ac:spMkLst>
        </pc:spChg>
        <pc:spChg chg="add mod">
          <ac:chgData name="m b" userId="639ece72d218a8ff" providerId="LiveId" clId="{197B0E45-8442-47B0-8BC7-41823B9E595D}" dt="2023-01-01T03:40:42.504" v="20" actId="20577"/>
          <ac:spMkLst>
            <pc:docMk/>
            <pc:sldMk cId="1916103630" sldId="256"/>
            <ac:spMk id="4" creationId="{6784E2DF-30B9-4D29-1C58-E15F3A7CC501}"/>
          </ac:spMkLst>
        </pc:spChg>
      </pc:sldChg>
      <pc:sldChg chg="modSp new del mod">
        <pc:chgData name="m b" userId="639ece72d218a8ff" providerId="LiveId" clId="{197B0E45-8442-47B0-8BC7-41823B9E595D}" dt="2023-02-14T16:49:02.055" v="3294" actId="2696"/>
        <pc:sldMkLst>
          <pc:docMk/>
          <pc:sldMk cId="3006102308" sldId="257"/>
        </pc:sldMkLst>
        <pc:spChg chg="mod">
          <ac:chgData name="m b" userId="639ece72d218a8ff" providerId="LiveId" clId="{197B0E45-8442-47B0-8BC7-41823B9E595D}" dt="2023-02-04T18:41:47.559" v="98" actId="20577"/>
          <ac:spMkLst>
            <pc:docMk/>
            <pc:sldMk cId="3006102308" sldId="257"/>
            <ac:spMk id="3" creationId="{9843E30D-6B1D-7115-9B27-DD16CD870FD7}"/>
          </ac:spMkLst>
        </pc:spChg>
      </pc:sldChg>
      <pc:sldChg chg="addSp delSp modSp new mod ord">
        <pc:chgData name="m b" userId="639ece72d218a8ff" providerId="LiveId" clId="{197B0E45-8442-47B0-8BC7-41823B9E595D}" dt="2023-02-17T13:08:12.683" v="12870" actId="20577"/>
        <pc:sldMkLst>
          <pc:docMk/>
          <pc:sldMk cId="4097850286" sldId="258"/>
        </pc:sldMkLst>
        <pc:spChg chg="mod">
          <ac:chgData name="m b" userId="639ece72d218a8ff" providerId="LiveId" clId="{197B0E45-8442-47B0-8BC7-41823B9E595D}" dt="2023-02-13T10:21:24.539" v="1063" actId="20577"/>
          <ac:spMkLst>
            <pc:docMk/>
            <pc:sldMk cId="4097850286" sldId="258"/>
            <ac:spMk id="2" creationId="{B4180FF6-EE70-2944-5AAB-B3F0DDBCE827}"/>
          </ac:spMkLst>
        </pc:spChg>
        <pc:spChg chg="mod">
          <ac:chgData name="m b" userId="639ece72d218a8ff" providerId="LiveId" clId="{197B0E45-8442-47B0-8BC7-41823B9E595D}" dt="2023-02-17T13:08:12.683" v="12870" actId="20577"/>
          <ac:spMkLst>
            <pc:docMk/>
            <pc:sldMk cId="4097850286" sldId="258"/>
            <ac:spMk id="3" creationId="{D7705557-B19A-EF63-14A9-8F98F63B2B11}"/>
          </ac:spMkLst>
        </pc:spChg>
        <pc:picChg chg="add mod">
          <ac:chgData name="m b" userId="639ece72d218a8ff" providerId="LiveId" clId="{197B0E45-8442-47B0-8BC7-41823B9E595D}" dt="2023-02-17T05:40:32.502" v="12620" actId="1076"/>
          <ac:picMkLst>
            <pc:docMk/>
            <pc:sldMk cId="4097850286" sldId="258"/>
            <ac:picMk id="5" creationId="{C063AA37-DABA-3668-A189-9C120903D4EE}"/>
          </ac:picMkLst>
        </pc:picChg>
        <pc:picChg chg="add del mod">
          <ac:chgData name="m b" userId="639ece72d218a8ff" providerId="LiveId" clId="{197B0E45-8442-47B0-8BC7-41823B9E595D}" dt="2023-02-17T04:46:09.747" v="10725" actId="478"/>
          <ac:picMkLst>
            <pc:docMk/>
            <pc:sldMk cId="4097850286" sldId="258"/>
            <ac:picMk id="6" creationId="{2F96FB2D-564C-5386-CA3F-6A7BFF782B2A}"/>
          </ac:picMkLst>
        </pc:picChg>
        <pc:picChg chg="add del mod">
          <ac:chgData name="m b" userId="639ece72d218a8ff" providerId="LiveId" clId="{197B0E45-8442-47B0-8BC7-41823B9E595D}" dt="2023-02-14T16:47:48.393" v="3293" actId="478"/>
          <ac:picMkLst>
            <pc:docMk/>
            <pc:sldMk cId="4097850286" sldId="258"/>
            <ac:picMk id="7" creationId="{6B56F7C6-B343-487B-F593-3C1AE6F95281}"/>
          </ac:picMkLst>
        </pc:picChg>
        <pc:picChg chg="add del mod">
          <ac:chgData name="m b" userId="639ece72d218a8ff" providerId="LiveId" clId="{197B0E45-8442-47B0-8BC7-41823B9E595D}" dt="2023-02-17T04:46:46.474" v="10729" actId="478"/>
          <ac:picMkLst>
            <pc:docMk/>
            <pc:sldMk cId="4097850286" sldId="258"/>
            <ac:picMk id="8" creationId="{9169420A-8343-5BD6-F629-CC8996581BB1}"/>
          </ac:picMkLst>
        </pc:picChg>
      </pc:sldChg>
      <pc:sldChg chg="modSp new mod modNotesTx">
        <pc:chgData name="m b" userId="639ece72d218a8ff" providerId="LiveId" clId="{197B0E45-8442-47B0-8BC7-41823B9E595D}" dt="2023-02-17T13:05:17.790" v="12828" actId="113"/>
        <pc:sldMkLst>
          <pc:docMk/>
          <pc:sldMk cId="550473080" sldId="259"/>
        </pc:sldMkLst>
        <pc:spChg chg="mod">
          <ac:chgData name="m b" userId="639ece72d218a8ff" providerId="LiveId" clId="{197B0E45-8442-47B0-8BC7-41823B9E595D}" dt="2023-02-17T03:07:24.135" v="7127" actId="20577"/>
          <ac:spMkLst>
            <pc:docMk/>
            <pc:sldMk cId="550473080" sldId="259"/>
            <ac:spMk id="2" creationId="{26803F19-31A2-053C-A744-258387D1A523}"/>
          </ac:spMkLst>
        </pc:spChg>
        <pc:spChg chg="mod">
          <ac:chgData name="m b" userId="639ece72d218a8ff" providerId="LiveId" clId="{197B0E45-8442-47B0-8BC7-41823B9E595D}" dt="2023-02-17T13:05:17.790" v="12828" actId="113"/>
          <ac:spMkLst>
            <pc:docMk/>
            <pc:sldMk cId="550473080" sldId="259"/>
            <ac:spMk id="3" creationId="{4D5090F9-32BD-1639-6BF5-1BA6E44200D0}"/>
          </ac:spMkLst>
        </pc:spChg>
      </pc:sldChg>
      <pc:sldChg chg="modSp new mod modNotesTx">
        <pc:chgData name="m b" userId="639ece72d218a8ff" providerId="LiveId" clId="{197B0E45-8442-47B0-8BC7-41823B9E595D}" dt="2023-03-01T03:49:29.958" v="12898" actId="20577"/>
        <pc:sldMkLst>
          <pc:docMk/>
          <pc:sldMk cId="1509178575" sldId="260"/>
        </pc:sldMkLst>
        <pc:spChg chg="mod">
          <ac:chgData name="m b" userId="639ece72d218a8ff" providerId="LiveId" clId="{197B0E45-8442-47B0-8BC7-41823B9E595D}" dt="2023-03-01T03:49:29.958" v="12898" actId="20577"/>
          <ac:spMkLst>
            <pc:docMk/>
            <pc:sldMk cId="1509178575" sldId="260"/>
            <ac:spMk id="2" creationId="{79936CEB-7EE6-FF1E-7068-8890D5B22A8F}"/>
          </ac:spMkLst>
        </pc:spChg>
        <pc:spChg chg="mod">
          <ac:chgData name="m b" userId="639ece72d218a8ff" providerId="LiveId" clId="{197B0E45-8442-47B0-8BC7-41823B9E595D}" dt="2023-02-17T04:19:43.481" v="9442" actId="20577"/>
          <ac:spMkLst>
            <pc:docMk/>
            <pc:sldMk cId="1509178575" sldId="260"/>
            <ac:spMk id="3" creationId="{7FF9ED52-AF3F-70E8-EA1D-C62A23FFC2F8}"/>
          </ac:spMkLst>
        </pc:spChg>
      </pc:sldChg>
      <pc:sldChg chg="addSp delSp modSp new mod ord modNotesTx">
        <pc:chgData name="m b" userId="639ece72d218a8ff" providerId="LiveId" clId="{197B0E45-8442-47B0-8BC7-41823B9E595D}" dt="2023-03-01T03:49:55.368" v="12914" actId="255"/>
        <pc:sldMkLst>
          <pc:docMk/>
          <pc:sldMk cId="3048152476" sldId="261"/>
        </pc:sldMkLst>
        <pc:spChg chg="mod">
          <ac:chgData name="m b" userId="639ece72d218a8ff" providerId="LiveId" clId="{197B0E45-8442-47B0-8BC7-41823B9E595D}" dt="2023-03-01T03:49:55.368" v="12914" actId="255"/>
          <ac:spMkLst>
            <pc:docMk/>
            <pc:sldMk cId="3048152476" sldId="261"/>
            <ac:spMk id="2" creationId="{A4281AA4-0B08-972D-13CB-16420D21D4B6}"/>
          </ac:spMkLst>
        </pc:spChg>
        <pc:spChg chg="mod">
          <ac:chgData name="m b" userId="639ece72d218a8ff" providerId="LiveId" clId="{197B0E45-8442-47B0-8BC7-41823B9E595D}" dt="2023-02-17T04:54:45.540" v="10770" actId="1076"/>
          <ac:spMkLst>
            <pc:docMk/>
            <pc:sldMk cId="3048152476" sldId="261"/>
            <ac:spMk id="3" creationId="{3DF96A42-DE70-99DB-CCC0-5995D99DEF1E}"/>
          </ac:spMkLst>
        </pc:spChg>
        <pc:spChg chg="add del mod">
          <ac:chgData name="m b" userId="639ece72d218a8ff" providerId="LiveId" clId="{197B0E45-8442-47B0-8BC7-41823B9E595D}" dt="2023-02-17T04:01:30.836" v="8573" actId="478"/>
          <ac:spMkLst>
            <pc:docMk/>
            <pc:sldMk cId="3048152476" sldId="261"/>
            <ac:spMk id="4" creationId="{275CF6A4-A970-9030-47BF-F3FF8888AEA4}"/>
          </ac:spMkLst>
        </pc:spChg>
        <pc:spChg chg="add del mod">
          <ac:chgData name="m b" userId="639ece72d218a8ff" providerId="LiveId" clId="{197B0E45-8442-47B0-8BC7-41823B9E595D}" dt="2023-02-17T04:04:27.892" v="8795" actId="478"/>
          <ac:spMkLst>
            <pc:docMk/>
            <pc:sldMk cId="3048152476" sldId="261"/>
            <ac:spMk id="5" creationId="{E2031233-02D3-6290-1F4D-4E69FA056527}"/>
          </ac:spMkLst>
        </pc:spChg>
        <pc:graphicFrameChg chg="add mod modGraphic">
          <ac:chgData name="m b" userId="639ece72d218a8ff" providerId="LiveId" clId="{197B0E45-8442-47B0-8BC7-41823B9E595D}" dt="2023-02-17T05:46:03.814" v="12747" actId="122"/>
          <ac:graphicFrameMkLst>
            <pc:docMk/>
            <pc:sldMk cId="3048152476" sldId="261"/>
            <ac:graphicFrameMk id="6" creationId="{3F18EFEC-D44B-D1C9-AE75-56B9C846C2E1}"/>
          </ac:graphicFrameMkLst>
        </pc:graphicFrameChg>
        <pc:picChg chg="add mod modCrop">
          <ac:chgData name="m b" userId="639ece72d218a8ff" providerId="LiveId" clId="{197B0E45-8442-47B0-8BC7-41823B9E595D}" dt="2023-02-17T04:54:33.212" v="10769" actId="962"/>
          <ac:picMkLst>
            <pc:docMk/>
            <pc:sldMk cId="3048152476" sldId="261"/>
            <ac:picMk id="8" creationId="{ECBF78EA-7DAF-8C1D-1D49-7DA34BAEBEC2}"/>
          </ac:picMkLst>
        </pc:picChg>
      </pc:sldChg>
      <pc:sldChg chg="modSp new mod ord modNotesTx">
        <pc:chgData name="m b" userId="639ece72d218a8ff" providerId="LiveId" clId="{197B0E45-8442-47B0-8BC7-41823B9E595D}" dt="2023-02-17T13:08:34.036" v="12882" actId="20577"/>
        <pc:sldMkLst>
          <pc:docMk/>
          <pc:sldMk cId="390716212" sldId="262"/>
        </pc:sldMkLst>
        <pc:spChg chg="mod">
          <ac:chgData name="m b" userId="639ece72d218a8ff" providerId="LiveId" clId="{197B0E45-8442-47B0-8BC7-41823B9E595D}" dt="2023-02-17T05:49:48.423" v="12795" actId="1076"/>
          <ac:spMkLst>
            <pc:docMk/>
            <pc:sldMk cId="390716212" sldId="262"/>
            <ac:spMk id="2" creationId="{CAB51C75-97F0-A2A6-AA46-3805205606DF}"/>
          </ac:spMkLst>
        </pc:spChg>
        <pc:spChg chg="mod">
          <ac:chgData name="m b" userId="639ece72d218a8ff" providerId="LiveId" clId="{197B0E45-8442-47B0-8BC7-41823B9E595D}" dt="2023-02-17T13:08:34.036" v="12882" actId="20577"/>
          <ac:spMkLst>
            <pc:docMk/>
            <pc:sldMk cId="390716212" sldId="262"/>
            <ac:spMk id="3" creationId="{F4BEAB42-B0E1-CDA8-658B-F5BA4E333A42}"/>
          </ac:spMkLst>
        </pc:spChg>
      </pc:sldChg>
      <pc:sldChg chg="addSp modSp new mod modNotesTx">
        <pc:chgData name="m b" userId="639ece72d218a8ff" providerId="LiveId" clId="{197B0E45-8442-47B0-8BC7-41823B9E595D}" dt="2023-02-17T05:43:34.268" v="12711" actId="27636"/>
        <pc:sldMkLst>
          <pc:docMk/>
          <pc:sldMk cId="467183572" sldId="263"/>
        </pc:sldMkLst>
        <pc:spChg chg="mod">
          <ac:chgData name="m b" userId="639ece72d218a8ff" providerId="LiveId" clId="{197B0E45-8442-47B0-8BC7-41823B9E595D}" dt="2023-02-13T10:59:33.487" v="2489" actId="20577"/>
          <ac:spMkLst>
            <pc:docMk/>
            <pc:sldMk cId="467183572" sldId="263"/>
            <ac:spMk id="2" creationId="{0BCCE56E-FF10-916C-BA45-CE5BA04585C6}"/>
          </ac:spMkLst>
        </pc:spChg>
        <pc:spChg chg="mod">
          <ac:chgData name="m b" userId="639ece72d218a8ff" providerId="LiveId" clId="{197B0E45-8442-47B0-8BC7-41823B9E595D}" dt="2023-02-17T05:43:34.268" v="12711" actId="27636"/>
          <ac:spMkLst>
            <pc:docMk/>
            <pc:sldMk cId="467183572" sldId="263"/>
            <ac:spMk id="3" creationId="{5E26CC24-8A4B-9112-CBE6-F1E1137FF83D}"/>
          </ac:spMkLst>
        </pc:spChg>
        <pc:picChg chg="add mod modCrop">
          <ac:chgData name="m b" userId="639ece72d218a8ff" providerId="LiveId" clId="{197B0E45-8442-47B0-8BC7-41823B9E595D}" dt="2023-02-17T05:19:20.467" v="11622" actId="1076"/>
          <ac:picMkLst>
            <pc:docMk/>
            <pc:sldMk cId="467183572" sldId="263"/>
            <ac:picMk id="5" creationId="{0562B740-3752-0FD2-6E70-28B1B746408B}"/>
          </ac:picMkLst>
        </pc:picChg>
      </pc:sldChg>
      <pc:sldChg chg="modSp new mod ord">
        <pc:chgData name="m b" userId="639ece72d218a8ff" providerId="LiveId" clId="{197B0E45-8442-47B0-8BC7-41823B9E595D}" dt="2023-02-17T04:40:02.286" v="10714" actId="27636"/>
        <pc:sldMkLst>
          <pc:docMk/>
          <pc:sldMk cId="2122711597" sldId="264"/>
        </pc:sldMkLst>
        <pc:spChg chg="mod">
          <ac:chgData name="m b" userId="639ece72d218a8ff" providerId="LiveId" clId="{197B0E45-8442-47B0-8BC7-41823B9E595D}" dt="2023-02-14T15:27:24.720" v="3093" actId="20577"/>
          <ac:spMkLst>
            <pc:docMk/>
            <pc:sldMk cId="2122711597" sldId="264"/>
            <ac:spMk id="2" creationId="{CB6AD1F2-2A1F-D55A-2F52-3484A4392FAB}"/>
          </ac:spMkLst>
        </pc:spChg>
        <pc:spChg chg="mod">
          <ac:chgData name="m b" userId="639ece72d218a8ff" providerId="LiveId" clId="{197B0E45-8442-47B0-8BC7-41823B9E595D}" dt="2023-02-17T04:40:02.286" v="10714" actId="27636"/>
          <ac:spMkLst>
            <pc:docMk/>
            <pc:sldMk cId="2122711597" sldId="264"/>
            <ac:spMk id="3" creationId="{C3A24533-C7D4-C619-9622-986DBDEF5D13}"/>
          </ac:spMkLst>
        </pc:spChg>
      </pc:sldChg>
      <pc:sldChg chg="modSp new del mod">
        <pc:chgData name="m b" userId="639ece72d218a8ff" providerId="LiveId" clId="{197B0E45-8442-47B0-8BC7-41823B9E595D}" dt="2023-02-17T04:40:07.365" v="10715" actId="47"/>
        <pc:sldMkLst>
          <pc:docMk/>
          <pc:sldMk cId="1163430114" sldId="265"/>
        </pc:sldMkLst>
        <pc:spChg chg="mod">
          <ac:chgData name="m b" userId="639ece72d218a8ff" providerId="LiveId" clId="{197B0E45-8442-47B0-8BC7-41823B9E595D}" dt="2023-02-17T04:35:12.680" v="10508" actId="20577"/>
          <ac:spMkLst>
            <pc:docMk/>
            <pc:sldMk cId="1163430114" sldId="265"/>
            <ac:spMk id="2" creationId="{6B75BBFF-DBD6-36EC-14AB-67FA976B383B}"/>
          </ac:spMkLst>
        </pc:spChg>
        <pc:spChg chg="mod">
          <ac:chgData name="m b" userId="639ece72d218a8ff" providerId="LiveId" clId="{197B0E45-8442-47B0-8BC7-41823B9E595D}" dt="2023-02-17T04:39:29.080" v="10699" actId="21"/>
          <ac:spMkLst>
            <pc:docMk/>
            <pc:sldMk cId="1163430114" sldId="265"/>
            <ac:spMk id="3" creationId="{1435B081-CE96-BF85-2B19-F1D481306C8E}"/>
          </ac:spMkLst>
        </pc:spChg>
      </pc:sldChg>
      <pc:sldChg chg="modSp add mod modNotesTx">
        <pc:chgData name="m b" userId="639ece72d218a8ff" providerId="LiveId" clId="{197B0E45-8442-47B0-8BC7-41823B9E595D}" dt="2023-03-01T05:58:42.949" v="12934" actId="6549"/>
        <pc:sldMkLst>
          <pc:docMk/>
          <pc:sldMk cId="75195230" sldId="269"/>
        </pc:sldMkLst>
        <pc:spChg chg="mod">
          <ac:chgData name="m b" userId="639ece72d218a8ff" providerId="LiveId" clId="{197B0E45-8442-47B0-8BC7-41823B9E595D}" dt="2023-03-01T05:58:42.949" v="12934" actId="6549"/>
          <ac:spMkLst>
            <pc:docMk/>
            <pc:sldMk cId="75195230" sldId="269"/>
            <ac:spMk id="3" creationId="{C56A1FFE-EDB9-6A32-B2A9-3212AAC6478B}"/>
          </ac:spMkLst>
        </pc:spChg>
      </pc:sldChg>
      <pc:sldChg chg="addSp delSp modSp new mod modNotesTx">
        <pc:chgData name="m b" userId="639ece72d218a8ff" providerId="LiveId" clId="{197B0E45-8442-47B0-8BC7-41823B9E595D}" dt="2023-02-17T03:47:49.542" v="8035" actId="27636"/>
        <pc:sldMkLst>
          <pc:docMk/>
          <pc:sldMk cId="2728756483" sldId="270"/>
        </pc:sldMkLst>
        <pc:spChg chg="mod">
          <ac:chgData name="m b" userId="639ece72d218a8ff" providerId="LiveId" clId="{197B0E45-8442-47B0-8BC7-41823B9E595D}" dt="2023-02-14T17:59:16.200" v="4264" actId="1076"/>
          <ac:spMkLst>
            <pc:docMk/>
            <pc:sldMk cId="2728756483" sldId="270"/>
            <ac:spMk id="2" creationId="{355CB31E-E42A-A064-8CE7-0389DA37A2A7}"/>
          </ac:spMkLst>
        </pc:spChg>
        <pc:spChg chg="mod">
          <ac:chgData name="m b" userId="639ece72d218a8ff" providerId="LiveId" clId="{197B0E45-8442-47B0-8BC7-41823B9E595D}" dt="2023-02-17T03:47:49.542" v="8035" actId="27636"/>
          <ac:spMkLst>
            <pc:docMk/>
            <pc:sldMk cId="2728756483" sldId="270"/>
            <ac:spMk id="3" creationId="{6EA162E5-731D-4977-51D7-D7D834864EA3}"/>
          </ac:spMkLst>
        </pc:spChg>
        <pc:picChg chg="add del mod modCrop">
          <ac:chgData name="m b" userId="639ece72d218a8ff" providerId="LiveId" clId="{197B0E45-8442-47B0-8BC7-41823B9E595D}" dt="2023-02-14T18:01:05.412" v="4268" actId="478"/>
          <ac:picMkLst>
            <pc:docMk/>
            <pc:sldMk cId="2728756483" sldId="270"/>
            <ac:picMk id="5" creationId="{71E12AEC-6012-A21C-2F54-7B8E1180800B}"/>
          </ac:picMkLst>
        </pc:picChg>
        <pc:picChg chg="add mod">
          <ac:chgData name="m b" userId="639ece72d218a8ff" providerId="LiveId" clId="{197B0E45-8442-47B0-8BC7-41823B9E595D}" dt="2023-02-17T02:37:15.322" v="5649" actId="962"/>
          <ac:picMkLst>
            <pc:docMk/>
            <pc:sldMk cId="2728756483" sldId="270"/>
            <ac:picMk id="7" creationId="{761BE87E-C2E7-25E3-278C-D073DA954925}"/>
          </ac:picMkLst>
        </pc:picChg>
      </pc:sldChg>
      <pc:sldChg chg="addSp delSp modSp new mod modNotesTx">
        <pc:chgData name="m b" userId="639ece72d218a8ff" providerId="LiveId" clId="{197B0E45-8442-47B0-8BC7-41823B9E595D}" dt="2023-02-17T05:45:32.240" v="12745" actId="20577"/>
        <pc:sldMkLst>
          <pc:docMk/>
          <pc:sldMk cId="788421359" sldId="271"/>
        </pc:sldMkLst>
        <pc:spChg chg="mod">
          <ac:chgData name="m b" userId="639ece72d218a8ff" providerId="LiveId" clId="{197B0E45-8442-47B0-8BC7-41823B9E595D}" dt="2023-02-14T17:49:36.894" v="3837" actId="1076"/>
          <ac:spMkLst>
            <pc:docMk/>
            <pc:sldMk cId="788421359" sldId="271"/>
            <ac:spMk id="2" creationId="{73A73612-F4B7-225B-FA9A-80A458544558}"/>
          </ac:spMkLst>
        </pc:spChg>
        <pc:spChg chg="mod">
          <ac:chgData name="m b" userId="639ece72d218a8ff" providerId="LiveId" clId="{197B0E45-8442-47B0-8BC7-41823B9E595D}" dt="2023-02-17T05:45:32.240" v="12745" actId="20577"/>
          <ac:spMkLst>
            <pc:docMk/>
            <pc:sldMk cId="788421359" sldId="271"/>
            <ac:spMk id="3" creationId="{E5273FE3-CED0-593D-7CAB-08D11C543629}"/>
          </ac:spMkLst>
        </pc:spChg>
        <pc:spChg chg="add del mod">
          <ac:chgData name="m b" userId="639ece72d218a8ff" providerId="LiveId" clId="{197B0E45-8442-47B0-8BC7-41823B9E595D}" dt="2023-02-15T18:38:09.150" v="4311"/>
          <ac:spMkLst>
            <pc:docMk/>
            <pc:sldMk cId="788421359" sldId="271"/>
            <ac:spMk id="4" creationId="{E1F1379E-EDCB-FD6E-4A58-DE6F78CDD6A5}"/>
          </ac:spMkLst>
        </pc:spChg>
        <pc:picChg chg="add mod">
          <ac:chgData name="m b" userId="639ece72d218a8ff" providerId="LiveId" clId="{197B0E45-8442-47B0-8BC7-41823B9E595D}" dt="2023-02-17T02:16:21.180" v="4536" actId="1076"/>
          <ac:picMkLst>
            <pc:docMk/>
            <pc:sldMk cId="788421359" sldId="271"/>
            <ac:picMk id="4" creationId="{C99E8484-CB16-F1E1-00EF-FB871530C5A0}"/>
          </ac:picMkLst>
        </pc:picChg>
      </pc:sldChg>
      <pc:sldChg chg="modSp add mod modNotesTx">
        <pc:chgData name="m b" userId="639ece72d218a8ff" providerId="LiveId" clId="{197B0E45-8442-47B0-8BC7-41823B9E595D}" dt="2023-02-17T13:05:52.474" v="12833" actId="115"/>
        <pc:sldMkLst>
          <pc:docMk/>
          <pc:sldMk cId="2452343724" sldId="272"/>
        </pc:sldMkLst>
        <pc:spChg chg="mod">
          <ac:chgData name="m b" userId="639ece72d218a8ff" providerId="LiveId" clId="{197B0E45-8442-47B0-8BC7-41823B9E595D}" dt="2023-02-17T03:41:56.676" v="7863" actId="20577"/>
          <ac:spMkLst>
            <pc:docMk/>
            <pc:sldMk cId="2452343724" sldId="272"/>
            <ac:spMk id="2" creationId="{26803F19-31A2-053C-A744-258387D1A523}"/>
          </ac:spMkLst>
        </pc:spChg>
        <pc:spChg chg="mod">
          <ac:chgData name="m b" userId="639ece72d218a8ff" providerId="LiveId" clId="{197B0E45-8442-47B0-8BC7-41823B9E595D}" dt="2023-02-17T13:05:52.474" v="12833" actId="115"/>
          <ac:spMkLst>
            <pc:docMk/>
            <pc:sldMk cId="2452343724" sldId="272"/>
            <ac:spMk id="3" creationId="{4D5090F9-32BD-1639-6BF5-1BA6E44200D0}"/>
          </ac:spMkLst>
        </pc:spChg>
      </pc:sldChg>
      <pc:sldChg chg="modSp add mod modNotesTx">
        <pc:chgData name="m b" userId="639ece72d218a8ff" providerId="LiveId" clId="{197B0E45-8442-47B0-8BC7-41823B9E595D}" dt="2023-03-01T03:49:11.959" v="12888" actId="20577"/>
        <pc:sldMkLst>
          <pc:docMk/>
          <pc:sldMk cId="2033982096" sldId="273"/>
        </pc:sldMkLst>
        <pc:spChg chg="mod">
          <ac:chgData name="m b" userId="639ece72d218a8ff" providerId="LiveId" clId="{197B0E45-8442-47B0-8BC7-41823B9E595D}" dt="2023-03-01T03:49:11.959" v="12888" actId="20577"/>
          <ac:spMkLst>
            <pc:docMk/>
            <pc:sldMk cId="2033982096" sldId="273"/>
            <ac:spMk id="2" creationId="{26803F19-31A2-053C-A744-258387D1A523}"/>
          </ac:spMkLst>
        </pc:spChg>
        <pc:spChg chg="mod">
          <ac:chgData name="m b" userId="639ece72d218a8ff" providerId="LiveId" clId="{197B0E45-8442-47B0-8BC7-41823B9E595D}" dt="2023-02-17T04:31:13.404" v="10394" actId="20577"/>
          <ac:spMkLst>
            <pc:docMk/>
            <pc:sldMk cId="2033982096" sldId="273"/>
            <ac:spMk id="3" creationId="{4D5090F9-32BD-1639-6BF5-1BA6E44200D0}"/>
          </ac:spMkLst>
        </pc:spChg>
      </pc:sldChg>
      <pc:sldChg chg="addSp modSp new mod modNotesTx">
        <pc:chgData name="m b" userId="639ece72d218a8ff" providerId="LiveId" clId="{197B0E45-8442-47B0-8BC7-41823B9E595D}" dt="2023-02-17T05:47:25.199" v="12766" actId="948"/>
        <pc:sldMkLst>
          <pc:docMk/>
          <pc:sldMk cId="3492535665" sldId="274"/>
        </pc:sldMkLst>
        <pc:spChg chg="mod">
          <ac:chgData name="m b" userId="639ece72d218a8ff" providerId="LiveId" clId="{197B0E45-8442-47B0-8BC7-41823B9E595D}" dt="2023-02-17T04:23:41.039" v="9698" actId="1076"/>
          <ac:spMkLst>
            <pc:docMk/>
            <pc:sldMk cId="3492535665" sldId="274"/>
            <ac:spMk id="2" creationId="{2C74BC07-B862-0D88-8BF1-DFF486DD13C0}"/>
          </ac:spMkLst>
        </pc:spChg>
        <pc:spChg chg="mod">
          <ac:chgData name="m b" userId="639ece72d218a8ff" providerId="LiveId" clId="{197B0E45-8442-47B0-8BC7-41823B9E595D}" dt="2023-02-17T05:47:25.199" v="12766" actId="948"/>
          <ac:spMkLst>
            <pc:docMk/>
            <pc:sldMk cId="3492535665" sldId="274"/>
            <ac:spMk id="3" creationId="{CA4C3627-B13A-978F-A236-F2D00919DD21}"/>
          </ac:spMkLst>
        </pc:spChg>
        <pc:picChg chg="add mod">
          <ac:chgData name="m b" userId="639ece72d218a8ff" providerId="LiveId" clId="{197B0E45-8442-47B0-8BC7-41823B9E595D}" dt="2023-02-17T04:56:09.749" v="10775" actId="1076"/>
          <ac:picMkLst>
            <pc:docMk/>
            <pc:sldMk cId="3492535665" sldId="274"/>
            <ac:picMk id="4" creationId="{EAB96D05-4AE8-7EEC-2226-56E3C944C87D}"/>
          </ac:picMkLst>
        </pc:picChg>
        <pc:picChg chg="add mod modCrop">
          <ac:chgData name="m b" userId="639ece72d218a8ff" providerId="LiveId" clId="{197B0E45-8442-47B0-8BC7-41823B9E595D}" dt="2023-02-17T05:00:58.150" v="10829" actId="14100"/>
          <ac:picMkLst>
            <pc:docMk/>
            <pc:sldMk cId="3492535665" sldId="274"/>
            <ac:picMk id="6" creationId="{7B3FDF5E-6B8F-4BFF-6280-63DD88BD1960}"/>
          </ac:picMkLst>
        </pc:picChg>
      </pc:sldChg>
      <pc:sldChg chg="modSp new mod">
        <pc:chgData name="m b" userId="639ece72d218a8ff" providerId="LiveId" clId="{197B0E45-8442-47B0-8BC7-41823B9E595D}" dt="2023-03-01T15:16:42.916" v="13488" actId="27636"/>
        <pc:sldMkLst>
          <pc:docMk/>
          <pc:sldMk cId="3923189325" sldId="275"/>
        </pc:sldMkLst>
        <pc:spChg chg="mod">
          <ac:chgData name="m b" userId="639ece72d218a8ff" providerId="LiveId" clId="{197B0E45-8442-47B0-8BC7-41823B9E595D}" dt="2023-03-01T15:03:07.373" v="12965" actId="6549"/>
          <ac:spMkLst>
            <pc:docMk/>
            <pc:sldMk cId="3923189325" sldId="275"/>
            <ac:spMk id="2" creationId="{2A83F78A-E5E3-93E6-42B2-1803A943F210}"/>
          </ac:spMkLst>
        </pc:spChg>
        <pc:spChg chg="mod">
          <ac:chgData name="m b" userId="639ece72d218a8ff" providerId="LiveId" clId="{197B0E45-8442-47B0-8BC7-41823B9E595D}" dt="2023-03-01T15:16:42.916" v="13488" actId="27636"/>
          <ac:spMkLst>
            <pc:docMk/>
            <pc:sldMk cId="3923189325" sldId="275"/>
            <ac:spMk id="3" creationId="{AAC480E3-48F7-1D20-D4EC-B6700AC3710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A2B3C-435F-47BC-9C1D-3F5603652898}" type="datetimeFigureOut">
              <a:rPr lang="en-US" smtClean="0"/>
              <a:t>9/23/2023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47ADC6-8A86-4F5F-8FD0-34B70812992D}" type="slidenum">
              <a:rPr lang="en-US" smtClean="0"/>
              <a:t>‹#›</a:t>
            </a:fld>
            <a:endParaRPr lang="en-US"/>
          </a:p>
        </p:txBody>
      </p:sp>
    </p:spTree>
    <p:extLst>
      <p:ext uri="{BB962C8B-B14F-4D97-AF65-F5344CB8AC3E}">
        <p14:creationId xmlns:p14="http://schemas.microsoft.com/office/powerpoint/2010/main" val="91307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sha.gov/laws-regs/regulations/standardnumber/1910/1910.39#1910.39(b)"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osha.gov/laws-regs/regulations/standardnumber/1910/1910.7" TargetMode="External"/><Relationship Id="rId3" Type="http://schemas.openxmlformats.org/officeDocument/2006/relationships/hyperlink" Target="https://www.osha.gov/laws-regs/regulations/standardnumber/1910/1910.36#1910.36(a)(3)" TargetMode="External"/><Relationship Id="rId7" Type="http://schemas.openxmlformats.org/officeDocument/2006/relationships/hyperlink" Target="https://www.osha.gov/laws-regs/regulations/standardnumber/1910/1910.7AppA" TargetMode="External"/><Relationship Id="rId12" Type="http://schemas.openxmlformats.org/officeDocument/2006/relationships/hyperlink" Target="https://www.osha.gov/laws-regs/regulations/standardnumber/1910/1910.36#1910.36(b)(3)"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osha.gov/laws-regs/regulations/standardnumber/1910/1910.155#1910.155(c)(3)(iv)(A)" TargetMode="External"/><Relationship Id="rId11" Type="http://schemas.openxmlformats.org/officeDocument/2006/relationships/hyperlink" Target="https://www.osha.gov/laws-regs/regulations/standardnumber/1910/1910.36#1910.36(b)(2)" TargetMode="External"/><Relationship Id="rId5" Type="http://schemas.openxmlformats.org/officeDocument/2006/relationships/hyperlink" Target="https://www.osha.gov/laws-regs/regulations/standardnumber/1910/1910.36#1910.36(a)(2)" TargetMode="External"/><Relationship Id="rId10" Type="http://schemas.openxmlformats.org/officeDocument/2006/relationships/hyperlink" Target="https://www.osha.gov/laws-regs/regulations/standardnumber/1910/1910.36#1910.36(b)(1)" TargetMode="External"/><Relationship Id="rId4" Type="http://schemas.openxmlformats.org/officeDocument/2006/relationships/hyperlink" Target="https://www.osha.gov/laws-regs/regulations/standardnumber/1910/1910.36#1910.36(a)(1)" TargetMode="External"/><Relationship Id="rId9" Type="http://schemas.openxmlformats.org/officeDocument/2006/relationships/hyperlink" Target="https://www.osha.gov/laws-regs/regulations/standardnumber/1910/1910.36#1910.36(b)"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hrdailyadvisor.blr.com/2023/01/18/workplace-emergency-preparedness-damar-hamlins-sudden-collaps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will take ~20-25 minutes, depending on questions that trainees may have about individual circumstances</a:t>
            </a:r>
          </a:p>
        </p:txBody>
      </p:sp>
      <p:sp>
        <p:nvSpPr>
          <p:cNvPr id="4" name="Slide Number Placeholder 3"/>
          <p:cNvSpPr>
            <a:spLocks noGrp="1"/>
          </p:cNvSpPr>
          <p:nvPr>
            <p:ph type="sldNum" sz="quarter" idx="5"/>
          </p:nvPr>
        </p:nvSpPr>
        <p:spPr/>
        <p:txBody>
          <a:bodyPr/>
          <a:lstStyle/>
          <a:p>
            <a:fld id="{F447ADC6-8A86-4F5F-8FD0-34B70812992D}" type="slidenum">
              <a:rPr lang="en-US" smtClean="0"/>
              <a:t>1</a:t>
            </a:fld>
            <a:endParaRPr lang="en-US"/>
          </a:p>
        </p:txBody>
      </p:sp>
    </p:spTree>
    <p:extLst>
      <p:ext uri="{BB962C8B-B14F-4D97-AF65-F5344CB8AC3E}">
        <p14:creationId xmlns:p14="http://schemas.microsoft.com/office/powerpoint/2010/main" val="15702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about Fire Prevention Plan Requirements can be found here: https://www.osha.gov/etools/evacuation-plans-procedures/emergency-standards/fire-prevention</a:t>
            </a:r>
          </a:p>
          <a:p>
            <a:endParaRPr lang="en-US" dirty="0"/>
          </a:p>
          <a:p>
            <a:r>
              <a:rPr lang="en-US" b="0" i="0" dirty="0">
                <a:solidFill>
                  <a:srgbClr val="333333"/>
                </a:solidFill>
                <a:effectLst/>
                <a:latin typeface="Helvetica Neue"/>
              </a:rPr>
              <a:t>A fire prevention plan must be in writing, be kept in the workplace, and be made available to employees for review. However, an employer with 10 or fewer employees may communicate the plan orally to employees. [</a:t>
            </a:r>
            <a:r>
              <a:rPr lang="en-US" b="0" i="0" u="none" strike="noStrike" dirty="0">
                <a:solidFill>
                  <a:srgbClr val="003399"/>
                </a:solidFill>
                <a:effectLst/>
                <a:latin typeface="Helvetica Neue"/>
                <a:hlinkClick r:id="rId3" tooltip="29 CFR 1910.39(b)"/>
              </a:rPr>
              <a:t>29 CFR 1910.39(b)</a:t>
            </a:r>
            <a:r>
              <a:rPr lang="en-US" b="0" i="0" dirty="0">
                <a:solidFill>
                  <a:srgbClr val="333333"/>
                </a:solidFill>
                <a:effectLst/>
                <a:latin typeface="Helvetica Neue"/>
              </a:rPr>
              <a:t>]</a:t>
            </a:r>
          </a:p>
          <a:p>
            <a:endParaRPr lang="en-US" dirty="0"/>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10</a:t>
            </a:fld>
            <a:endParaRPr lang="en-US"/>
          </a:p>
        </p:txBody>
      </p:sp>
    </p:spTree>
    <p:extLst>
      <p:ext uri="{BB962C8B-B14F-4D97-AF65-F5344CB8AC3E}">
        <p14:creationId xmlns:p14="http://schemas.microsoft.com/office/powerpoint/2010/main" val="150599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OSHA Standards for Exit Routes can be found here: https://www.osha.gov/etools/evacuation-plans-procedures/emergency-standards/maintenance-safeguards-features</a:t>
            </a:r>
          </a:p>
          <a:p>
            <a:endParaRPr lang="en-US" dirty="0"/>
          </a:p>
          <a:p>
            <a:pPr algn="l"/>
            <a:r>
              <a:rPr lang="en-US" b="0" i="0" dirty="0">
                <a:solidFill>
                  <a:srgbClr val="333333"/>
                </a:solidFill>
                <a:effectLst/>
                <a:latin typeface="Helvetica Neue"/>
              </a:rPr>
              <a:t>An exit route is a continuous and unobstructed path of exit travel from any point within a workplace to a place of safety. An exit route consists of three parts:</a:t>
            </a:r>
          </a:p>
          <a:p>
            <a:pPr algn="l">
              <a:buFont typeface="Arial" panose="020B0604020202020204" pitchFamily="34" charset="0"/>
              <a:buChar char="•"/>
            </a:pPr>
            <a:r>
              <a:rPr lang="en-US" b="0" i="0" dirty="0">
                <a:solidFill>
                  <a:srgbClr val="333333"/>
                </a:solidFill>
                <a:effectLst/>
                <a:latin typeface="Helvetica Neue"/>
              </a:rPr>
              <a:t>Exit access - portion of an exit route that leads to an exit. [</a:t>
            </a:r>
            <a:r>
              <a:rPr lang="en-US" b="0" i="0" u="none" strike="noStrike" dirty="0">
                <a:solidFill>
                  <a:srgbClr val="003399"/>
                </a:solidFill>
                <a:effectLst/>
                <a:latin typeface="Helvetica Neue"/>
                <a:hlinkClick r:id="rId3" tooltip="29 CFR 1910.36(a)(3)"/>
              </a:rPr>
              <a:t>29 CFR 1910.36(a)(3)</a:t>
            </a:r>
            <a:r>
              <a:rPr lang="en-US" b="0" i="0" dirty="0">
                <a:solidFill>
                  <a:srgbClr val="333333"/>
                </a:solidFill>
                <a:effectLst/>
                <a:latin typeface="Helvetica Neue"/>
              </a:rPr>
              <a:t>]</a:t>
            </a:r>
          </a:p>
          <a:p>
            <a:pPr algn="l">
              <a:buFont typeface="Arial" panose="020B0604020202020204" pitchFamily="34" charset="0"/>
              <a:buChar char="•"/>
            </a:pPr>
            <a:r>
              <a:rPr lang="en-US" b="0" i="0" dirty="0">
                <a:solidFill>
                  <a:srgbClr val="333333"/>
                </a:solidFill>
                <a:effectLst/>
                <a:latin typeface="Helvetica Neue"/>
              </a:rPr>
              <a:t>Exit - portion of an exit route that is generally separated from other areas to provide a protected way of travel to the exit discharge.</a:t>
            </a:r>
          </a:p>
          <a:p>
            <a:pPr algn="l">
              <a:buFont typeface="Arial" panose="020B0604020202020204" pitchFamily="34" charset="0"/>
              <a:buChar char="•"/>
            </a:pPr>
            <a:r>
              <a:rPr lang="en-US" b="0" i="0" dirty="0">
                <a:solidFill>
                  <a:srgbClr val="333333"/>
                </a:solidFill>
                <a:effectLst/>
                <a:latin typeface="Helvetica Neue"/>
              </a:rPr>
              <a:t>Exit discharge - part of the exit route that leads directly outside or to a street, walkway, refuge area, public way, or open space with access to the outside.</a:t>
            </a:r>
          </a:p>
          <a:p>
            <a:endParaRPr lang="en-US" dirty="0"/>
          </a:p>
          <a:p>
            <a:r>
              <a:rPr lang="en-US" dirty="0"/>
              <a:t>Basic Requirements:</a:t>
            </a:r>
          </a:p>
          <a:p>
            <a:pPr algn="l"/>
            <a:r>
              <a:rPr lang="en-US" b="0" i="0" dirty="0">
                <a:solidFill>
                  <a:srgbClr val="333333"/>
                </a:solidFill>
                <a:effectLst/>
                <a:latin typeface="Helvetica Neue"/>
              </a:rPr>
              <a:t>An exit route must be permanent. Each exit route must be a permanent part of the workplace. [</a:t>
            </a:r>
            <a:r>
              <a:rPr lang="en-US" b="0" i="0" u="none" strike="noStrike" dirty="0">
                <a:solidFill>
                  <a:srgbClr val="003399"/>
                </a:solidFill>
                <a:effectLst/>
                <a:latin typeface="Helvetica Neue"/>
                <a:hlinkClick r:id="rId4" tooltip="29 CFR 1910.36(a)(1)"/>
              </a:rPr>
              <a:t>29 CFR 1910.36(a)(1)</a:t>
            </a:r>
            <a:r>
              <a:rPr lang="en-US" b="0" i="0" dirty="0">
                <a:solidFill>
                  <a:srgbClr val="333333"/>
                </a:solidFill>
                <a:effectLst/>
                <a:latin typeface="Helvetica Neue"/>
              </a:rPr>
              <a:t>]</a:t>
            </a:r>
          </a:p>
          <a:p>
            <a:pPr algn="l"/>
            <a:r>
              <a:rPr lang="en-US" b="0" i="0" dirty="0">
                <a:solidFill>
                  <a:srgbClr val="333333"/>
                </a:solidFill>
                <a:effectLst/>
                <a:latin typeface="Helvetica Neue"/>
              </a:rPr>
              <a:t>An exit must be separated by fire resistant materials. Construction materials used to separate an exit from other parts of the workplace must have a one-hour fire resistance-rating if the exit connects three or fewer stories and a two-hour fire resistance-rating if the exit connects four or more stories. [</a:t>
            </a:r>
            <a:r>
              <a:rPr lang="en-US" b="0" i="0" u="none" strike="noStrike" dirty="0">
                <a:solidFill>
                  <a:srgbClr val="003399"/>
                </a:solidFill>
                <a:effectLst/>
                <a:latin typeface="Helvetica Neue"/>
                <a:hlinkClick r:id="rId5" tooltip="29 CFR 1910.36(a)(2)"/>
              </a:rPr>
              <a:t>29 CFR 1910.36(a)(2)</a:t>
            </a:r>
            <a:r>
              <a:rPr lang="en-US" b="0" i="0" dirty="0">
                <a:solidFill>
                  <a:srgbClr val="333333"/>
                </a:solidFill>
                <a:effectLst/>
                <a:latin typeface="Helvetica Neue"/>
              </a:rPr>
              <a:t>]</a:t>
            </a:r>
          </a:p>
          <a:p>
            <a:pPr algn="l"/>
            <a:r>
              <a:rPr lang="en-US" b="0" i="0" dirty="0">
                <a:solidFill>
                  <a:srgbClr val="333333"/>
                </a:solidFill>
                <a:effectLst/>
                <a:latin typeface="Helvetica Neue"/>
              </a:rPr>
              <a:t>Openings into an exit must be limited. An exit is permitted to have only those openings necessary to allow access to the exit from occupied areas of the workplace, or to the exit discharge. An opening into an exit must be protected by a self-closing fire door that remains closed or automatically closes in an emergency upon the sounding of a fire alarm or employee alarm system. Each fire door, including its frame and hardware, must be listed or approved by a nationally recognized testing laboratory. Section </a:t>
            </a:r>
            <a:r>
              <a:rPr lang="en-US" b="0" i="0" u="none" strike="noStrike" dirty="0">
                <a:solidFill>
                  <a:srgbClr val="003399"/>
                </a:solidFill>
                <a:effectLst/>
                <a:latin typeface="Helvetica Neue"/>
                <a:hlinkClick r:id="rId6" tooltip="29 CFR 1910.155(c)(3)(iv)(A)"/>
              </a:rPr>
              <a:t>29 CFR 1910.155(c)(3)(iv)(A)</a:t>
            </a:r>
            <a:r>
              <a:rPr lang="en-US" b="0" i="0" dirty="0">
                <a:solidFill>
                  <a:srgbClr val="333333"/>
                </a:solidFill>
                <a:effectLst/>
                <a:latin typeface="Helvetica Neue"/>
              </a:rPr>
              <a:t> of this part defines "listed" and </a:t>
            </a:r>
            <a:r>
              <a:rPr lang="en-US" b="0" i="0" u="none" strike="noStrike" dirty="0">
                <a:solidFill>
                  <a:srgbClr val="003399"/>
                </a:solidFill>
                <a:effectLst/>
                <a:latin typeface="Helvetica Neue"/>
                <a:hlinkClick r:id="rId7" tooltip="Appendix A"/>
              </a:rPr>
              <a:t>Appendix A</a:t>
            </a:r>
            <a:r>
              <a:rPr lang="en-US" b="0" i="0" dirty="0">
                <a:solidFill>
                  <a:srgbClr val="333333"/>
                </a:solidFill>
                <a:effectLst/>
                <a:latin typeface="Helvetica Neue"/>
              </a:rPr>
              <a:t> of section </a:t>
            </a:r>
            <a:r>
              <a:rPr lang="en-US" b="0" i="0" u="none" strike="noStrike" dirty="0">
                <a:solidFill>
                  <a:srgbClr val="003399"/>
                </a:solidFill>
                <a:effectLst/>
                <a:latin typeface="Helvetica Neue"/>
                <a:hlinkClick r:id="rId8" tooltip="29 CFR 1910.7"/>
              </a:rPr>
              <a:t>29 CFR 1910.7</a:t>
            </a:r>
            <a:r>
              <a:rPr lang="en-US" b="0" i="0" dirty="0">
                <a:solidFill>
                  <a:srgbClr val="333333"/>
                </a:solidFill>
                <a:effectLst/>
                <a:latin typeface="Helvetica Neue"/>
              </a:rPr>
              <a:t> defines a "nationally recognized testing laboratory". [</a:t>
            </a:r>
            <a:r>
              <a:rPr lang="en-US" b="0" i="0" u="none" strike="noStrike" dirty="0">
                <a:solidFill>
                  <a:srgbClr val="003399"/>
                </a:solidFill>
                <a:effectLst/>
                <a:latin typeface="Helvetica Neue"/>
                <a:hlinkClick r:id="rId3" tooltip="29 CFR 1910.36(a)(3)"/>
              </a:rPr>
              <a:t>29 CFR 1910.36(a)(3)</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pPr algn="l"/>
            <a:r>
              <a:rPr lang="en-US" b="0" i="0" dirty="0">
                <a:solidFill>
                  <a:srgbClr val="333333"/>
                </a:solidFill>
                <a:effectLst/>
                <a:latin typeface="Helvetica Neue"/>
              </a:rPr>
              <a:t>The number of exit routes must be adequate. [</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r>
              <a:rPr lang="en-US" b="0" i="0" dirty="0">
                <a:solidFill>
                  <a:srgbClr val="333333"/>
                </a:solidFill>
                <a:effectLst/>
                <a:latin typeface="Helvetica Neue"/>
              </a:rPr>
              <a:t>At least two exit routes must be available in a workplace to permit prompt evacuation of employees and other building occupants during an emergency, except as allowed in paragraph (b)(3) of this section. The exit routes must be located as far away as practical from each other so that if one exit route is blocked by fire or smoke, employees can evacuate using the second exit route. [</a:t>
            </a:r>
            <a:r>
              <a:rPr lang="en-US" b="0" i="0" u="none" strike="noStrike" dirty="0">
                <a:solidFill>
                  <a:srgbClr val="003399"/>
                </a:solidFill>
                <a:effectLst/>
                <a:latin typeface="Helvetica Neue"/>
                <a:hlinkClick r:id="rId10" tooltip="29 CFR 1910.36(b)(1)"/>
              </a:rPr>
              <a:t>29 CFR 1910.36(b)(1)</a:t>
            </a:r>
            <a:r>
              <a:rPr lang="en-US" b="0" i="0" dirty="0">
                <a:solidFill>
                  <a:srgbClr val="333333"/>
                </a:solidFill>
                <a:effectLst/>
                <a:latin typeface="Helvetica Neue"/>
              </a:rPr>
              <a:t>]</a:t>
            </a:r>
          </a:p>
          <a:p>
            <a:pPr algn="l"/>
            <a:r>
              <a:rPr lang="en-US" b="0" i="0" dirty="0">
                <a:solidFill>
                  <a:srgbClr val="333333"/>
                </a:solidFill>
                <a:effectLst/>
                <a:latin typeface="Helvetica Neue"/>
              </a:rPr>
              <a:t>More than two exit routes must be available in a workplace if the number of employees, the size of the building, its occupancy, or the arrangement of the workplace is such that all employees would not be able to evacuate safely during an emergency. [</a:t>
            </a:r>
            <a:r>
              <a:rPr lang="en-US" b="0" i="0" u="none" strike="noStrike" dirty="0">
                <a:solidFill>
                  <a:srgbClr val="003399"/>
                </a:solidFill>
                <a:effectLst/>
                <a:latin typeface="Helvetica Neue"/>
                <a:hlinkClick r:id="rId11" tooltip="29 CFR 1910.36(b)(2)"/>
              </a:rPr>
              <a:t>29 CFR 1910.36(b)(2)</a:t>
            </a:r>
            <a:r>
              <a:rPr lang="en-US" b="0" i="0" dirty="0">
                <a:solidFill>
                  <a:srgbClr val="333333"/>
                </a:solidFill>
                <a:effectLst/>
                <a:latin typeface="Helvetica Neue"/>
              </a:rPr>
              <a:t>]</a:t>
            </a:r>
          </a:p>
          <a:p>
            <a:pPr algn="l"/>
            <a:r>
              <a:rPr lang="en-US" b="0" i="0" dirty="0">
                <a:solidFill>
                  <a:srgbClr val="333333"/>
                </a:solidFill>
                <a:effectLst/>
                <a:latin typeface="Helvetica Neue"/>
              </a:rPr>
              <a:t>A single exit route is permitted where the number of employees, the size of the building, its occupancy, or the arrangement of the workplace is such that all employees would be able to evacuate safely during an emergency. [</a:t>
            </a:r>
            <a:r>
              <a:rPr lang="en-US" b="0" i="0" u="none" strike="noStrike" dirty="0">
                <a:solidFill>
                  <a:srgbClr val="003399"/>
                </a:solidFill>
                <a:effectLst/>
                <a:latin typeface="Helvetica Neue"/>
                <a:hlinkClick r:id="rId12" tooltip="29 CFR 1910.36(b)(3)"/>
              </a:rPr>
              <a:t>29 CFR 1910.36(b)(3)</a:t>
            </a:r>
            <a:r>
              <a:rPr lang="en-US" b="0" i="0" dirty="0">
                <a:solidFill>
                  <a:srgbClr val="333333"/>
                </a:solidFill>
                <a:effectLst/>
                <a:latin typeface="Helvetica Neue"/>
              </a:rPr>
              <a:t>]</a:t>
            </a:r>
          </a:p>
          <a:p>
            <a:pPr algn="l"/>
            <a:r>
              <a:rPr lang="en-US" b="0" i="0" dirty="0">
                <a:solidFill>
                  <a:srgbClr val="333333"/>
                </a:solidFill>
                <a:effectLst/>
                <a:latin typeface="Helvetica Neue"/>
              </a:rPr>
              <a:t>Note to paragraph: For assistance in determining the number of exit routes necessary for your workplace, consult NFPA 101-2009, Life Safety Code, or IFC-2009, International Fire Code (incorporated by reference, see 1910.6). [</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11</a:t>
            </a:fld>
            <a:endParaRPr lang="en-US"/>
          </a:p>
        </p:txBody>
      </p:sp>
    </p:spTree>
    <p:extLst>
      <p:ext uri="{BB962C8B-B14F-4D97-AF65-F5344CB8AC3E}">
        <p14:creationId xmlns:p14="http://schemas.microsoft.com/office/powerpoint/2010/main" val="2991991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Restaurant Safety for Young Workers have many helpful tips: https://www.osha.gov/etools/young-workers-restaurant-safety/cooking</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13</a:t>
            </a:fld>
            <a:endParaRPr lang="en-US"/>
          </a:p>
        </p:txBody>
      </p:sp>
    </p:spTree>
    <p:extLst>
      <p:ext uri="{BB962C8B-B14F-4D97-AF65-F5344CB8AC3E}">
        <p14:creationId xmlns:p14="http://schemas.microsoft.com/office/powerpoint/2010/main" val="3683704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2</a:t>
            </a:fld>
            <a:endParaRPr lang="en-US"/>
          </a:p>
        </p:txBody>
      </p:sp>
    </p:spTree>
    <p:extLst>
      <p:ext uri="{BB962C8B-B14F-4D97-AF65-F5344CB8AC3E}">
        <p14:creationId xmlns:p14="http://schemas.microsoft.com/office/powerpoint/2010/main" val="3560791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dirty="0">
                <a:hlinkClick r:id="rId3"/>
              </a:rPr>
              <a:t>https://hrdailyadvisor.blr.com/2023/01/18/workplace-emergency-preparedness-damar-hamlins-sudden-collapse/</a:t>
            </a:r>
            <a:r>
              <a:rPr lang="en-US" dirty="0"/>
              <a:t> </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3</a:t>
            </a:fld>
            <a:endParaRPr lang="en-US"/>
          </a:p>
        </p:txBody>
      </p:sp>
    </p:spTree>
    <p:extLst>
      <p:ext uri="{BB962C8B-B14F-4D97-AF65-F5344CB8AC3E}">
        <p14:creationId xmlns:p14="http://schemas.microsoft.com/office/powerpoint/2010/main" val="422390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 may consider fires and severe weather to be the main concerns for emergencies, food truck businesses may also want to consider how to respond if their customers or people in the surrounding community behave unexpectedly.</a:t>
            </a:r>
          </a:p>
          <a:p>
            <a:endParaRPr lang="en-US" dirty="0"/>
          </a:p>
          <a:p>
            <a:r>
              <a:rPr lang="en-US" dirty="0"/>
              <a:t>Examples:</a:t>
            </a:r>
          </a:p>
          <a:p>
            <a:r>
              <a:rPr lang="en-US" dirty="0"/>
              <a:t>-providing food at events where alcohol is also served (concerts, outside breweries, </a:t>
            </a:r>
            <a:r>
              <a:rPr lang="en-US" dirty="0" err="1"/>
              <a:t>etc</a:t>
            </a:r>
            <a:r>
              <a:rPr lang="en-US" dirty="0"/>
              <a:t>) i.e. if customers become disorderly while intoxicated</a:t>
            </a:r>
          </a:p>
          <a:p>
            <a:r>
              <a:rPr lang="en-US" dirty="0"/>
              <a:t>-if violence occurs- robberies, mass shootings, armed individuals</a:t>
            </a:r>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3590478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EAP Requirements can be found at: https://www.osha.gov/etools/evacuation-plans-procedures/eap/minimum-requirements</a:t>
            </a:r>
          </a:p>
          <a:p>
            <a:endParaRPr lang="en-US" dirty="0"/>
          </a:p>
          <a:p>
            <a:r>
              <a:rPr lang="en-US" dirty="0"/>
              <a:t>Not all of the requirements apply to Food Trucks, such as procedures for employees who remain to operate critical plant operations before they evacuate. While not exactly the same, some expectations may still apply- for example, how will propane tanks or other equipment be turned off?</a:t>
            </a:r>
          </a:p>
        </p:txBody>
      </p:sp>
      <p:sp>
        <p:nvSpPr>
          <p:cNvPr id="4" name="Slide Number Placeholder 3"/>
          <p:cNvSpPr>
            <a:spLocks noGrp="1"/>
          </p:cNvSpPr>
          <p:nvPr>
            <p:ph type="sldNum" sz="quarter" idx="5"/>
          </p:nvPr>
        </p:nvSpPr>
        <p:spPr/>
        <p:txBody>
          <a:bodyPr/>
          <a:lstStyle/>
          <a:p>
            <a:fld id="{F447ADC6-8A86-4F5F-8FD0-34B70812992D}" type="slidenum">
              <a:rPr lang="en-US" smtClean="0"/>
              <a:t>5</a:t>
            </a:fld>
            <a:endParaRPr lang="en-US"/>
          </a:p>
        </p:txBody>
      </p:sp>
    </p:spTree>
    <p:extLst>
      <p:ext uri="{BB962C8B-B14F-4D97-AF65-F5344CB8AC3E}">
        <p14:creationId xmlns:p14="http://schemas.microsoft.com/office/powerpoint/2010/main" val="410859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EAP Requirements can be found at: https://www.osha.gov/etools/evacuation-plans-procedures/eap/minimum-requirements</a:t>
            </a:r>
          </a:p>
          <a:p>
            <a:endParaRPr lang="en-US" dirty="0"/>
          </a:p>
          <a:p>
            <a:pPr marL="0" indent="0">
              <a:buFont typeface="Arial" panose="020B0604020202020204" pitchFamily="34" charset="0"/>
              <a:buNone/>
            </a:pPr>
            <a:r>
              <a:rPr lang="en-US" dirty="0"/>
              <a:t>Safe Distances</a:t>
            </a:r>
          </a:p>
          <a:p>
            <a:pPr marL="0" indent="0">
              <a:buFont typeface="Arial" panose="020B0604020202020204" pitchFamily="34" charset="0"/>
              <a:buNone/>
            </a:pPr>
            <a:r>
              <a:rPr lang="en-US" dirty="0"/>
              <a:t>The safe distances for a fire may depend on what materials are in your business. Flammable liquids such as gasoline (for generators) or use of propane tanks will mean much greater distances will be needed. If propane tanks are involved in a fire, the liquid propane inside the tanks can be heated, expand, and lead to an explosion. </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6</a:t>
            </a:fld>
            <a:endParaRPr lang="en-US"/>
          </a:p>
        </p:txBody>
      </p:sp>
    </p:spTree>
    <p:extLst>
      <p:ext uri="{BB962C8B-B14F-4D97-AF65-F5344CB8AC3E}">
        <p14:creationId xmlns:p14="http://schemas.microsoft.com/office/powerpoint/2010/main" val="356703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EAP Requirements can be found at: https://www.osha.gov/etools/evacuation-plans-procedures/eap/minimum-requirements</a:t>
            </a:r>
          </a:p>
        </p:txBody>
      </p:sp>
      <p:sp>
        <p:nvSpPr>
          <p:cNvPr id="4" name="Slide Number Placeholder 3"/>
          <p:cNvSpPr>
            <a:spLocks noGrp="1"/>
          </p:cNvSpPr>
          <p:nvPr>
            <p:ph type="sldNum" sz="quarter" idx="5"/>
          </p:nvPr>
        </p:nvSpPr>
        <p:spPr/>
        <p:txBody>
          <a:bodyPr/>
          <a:lstStyle/>
          <a:p>
            <a:fld id="{F447ADC6-8A86-4F5F-8FD0-34B70812992D}" type="slidenum">
              <a:rPr lang="en-US" smtClean="0"/>
              <a:t>7</a:t>
            </a:fld>
            <a:endParaRPr lang="en-US"/>
          </a:p>
        </p:txBody>
      </p:sp>
    </p:spTree>
    <p:extLst>
      <p:ext uri="{BB962C8B-B14F-4D97-AF65-F5344CB8AC3E}">
        <p14:creationId xmlns:p14="http://schemas.microsoft.com/office/powerpoint/2010/main" val="563925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8</a:t>
            </a:fld>
            <a:endParaRPr lang="en-US"/>
          </a:p>
        </p:txBody>
      </p:sp>
    </p:spTree>
    <p:extLst>
      <p:ext uri="{BB962C8B-B14F-4D97-AF65-F5344CB8AC3E}">
        <p14:creationId xmlns:p14="http://schemas.microsoft.com/office/powerpoint/2010/main" val="3578398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Recommendations can be found here: https://www.osha.gov/etools/evacuation-plans-procedures/eap/fight-or-flee</a:t>
            </a:r>
          </a:p>
          <a:p>
            <a:endParaRPr lang="en-US" dirty="0"/>
          </a:p>
          <a:p>
            <a:r>
              <a:rPr lang="en-US" dirty="0"/>
              <a:t>There is a 4</a:t>
            </a:r>
            <a:r>
              <a:rPr lang="en-US" baseline="30000" dirty="0"/>
              <a:t>th</a:t>
            </a:r>
            <a:r>
              <a:rPr lang="en-US" dirty="0"/>
              <a:t> option: Extinguishers are provided but not intended for employee use. While this may be added to the list of options, it may just add confusion to the response needed, which is why it is not included here.</a:t>
            </a:r>
          </a:p>
        </p:txBody>
      </p:sp>
      <p:sp>
        <p:nvSpPr>
          <p:cNvPr id="4" name="Slide Number Placeholder 3"/>
          <p:cNvSpPr>
            <a:spLocks noGrp="1"/>
          </p:cNvSpPr>
          <p:nvPr>
            <p:ph type="sldNum" sz="quarter" idx="5"/>
          </p:nvPr>
        </p:nvSpPr>
        <p:spPr/>
        <p:txBody>
          <a:bodyPr/>
          <a:lstStyle/>
          <a:p>
            <a:fld id="{F447ADC6-8A86-4F5F-8FD0-34B70812992D}" type="slidenum">
              <a:rPr lang="en-US" smtClean="0"/>
              <a:t>9</a:t>
            </a:fld>
            <a:endParaRPr lang="en-US"/>
          </a:p>
        </p:txBody>
      </p:sp>
    </p:spTree>
    <p:extLst>
      <p:ext uri="{BB962C8B-B14F-4D97-AF65-F5344CB8AC3E}">
        <p14:creationId xmlns:p14="http://schemas.microsoft.com/office/powerpoint/2010/main" val="142570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sha.gov/etools/young-workers-restaurant-safety/posters" TargetMode="External"/><Relationship Id="rId2" Type="http://schemas.openxmlformats.org/officeDocument/2006/relationships/hyperlink" Target="https://www.osha.gov/etools/evacuation-plans-procedur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normAutofit fontScale="90000"/>
          </a:bodyPr>
          <a:lstStyle/>
          <a:p>
            <a:r>
              <a:rPr lang="es-419" kern="100" dirty="0">
                <a:effectLst/>
                <a:latin typeface="Calibri" panose="020F0502020204030204" pitchFamily="34" charset="0"/>
                <a:ea typeface="Calibri" panose="020F0502020204030204" pitchFamily="34" charset="0"/>
                <a:cs typeface="Times New Roman" panose="02020603050405020304" pitchFamily="18" charset="0"/>
              </a:rPr>
              <a:t>Camiones de Comida Móviles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s-419" kern="100">
                <a:effectLst/>
                <a:latin typeface="Calibri" panose="020F0502020204030204" pitchFamily="34" charset="0"/>
                <a:ea typeface="Calibri" panose="020F0502020204030204" pitchFamily="34" charset="0"/>
                <a:cs typeface="Times New Roman" panose="02020603050405020304" pitchFamily="18" charset="0"/>
              </a:rPr>
              <a:t>Entrenamiento para la </a:t>
            </a:r>
            <a:r>
              <a:rPr lang="es-419" kern="100" dirty="0">
                <a:effectLst/>
                <a:latin typeface="Calibri" panose="020F0502020204030204" pitchFamily="34" charset="0"/>
                <a:ea typeface="Calibri" panose="020F0502020204030204" pitchFamily="34" charset="0"/>
                <a:cs typeface="Times New Roman" panose="02020603050405020304" pitchFamily="18" charset="0"/>
              </a:rPr>
              <a:t>seguridad</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es-MX" dirty="0"/>
              <a:t>Parte 2: Peligros para la Seguridad en General</a:t>
            </a:r>
          </a:p>
        </p:txBody>
      </p:sp>
      <p:sp>
        <p:nvSpPr>
          <p:cNvPr id="4" name="TextBox 3">
            <a:extLst>
              <a:ext uri="{FF2B5EF4-FFF2-40B4-BE49-F238E27FC236}">
                <a16:creationId xmlns:a16="http://schemas.microsoft.com/office/drawing/2014/main" id="{6784E2DF-30B9-4D29-1C58-E15F3A7CC501}"/>
              </a:ext>
            </a:extLst>
          </p:cNvPr>
          <p:cNvSpPr txBox="1"/>
          <p:nvPr/>
        </p:nvSpPr>
        <p:spPr>
          <a:xfrm>
            <a:off x="287294" y="5257800"/>
            <a:ext cx="11617411" cy="1200329"/>
          </a:xfrm>
          <a:prstGeom prst="rect">
            <a:avLst/>
          </a:prstGeom>
          <a:noFill/>
        </p:spPr>
        <p:txBody>
          <a:bodyPr wrap="none" rtlCol="0">
            <a:spAutoFit/>
          </a:bodyPr>
          <a:lstStyle/>
          <a:p>
            <a:pPr marL="0" marR="0">
              <a:spcBef>
                <a:spcPts val="0"/>
              </a:spcBef>
            </a:pPr>
            <a:r>
              <a:rPr lang="es-419" sz="1800" i="1" kern="100" dirty="0">
                <a:effectLst/>
                <a:latin typeface="Calibri" panose="020F0502020204030204" pitchFamily="34" charset="0"/>
                <a:ea typeface="Calibri" panose="020F0502020204030204" pitchFamily="34" charset="0"/>
                <a:cs typeface="Times New Roman" panose="02020603050405020304" pitchFamily="18" charset="0"/>
              </a:rPr>
              <a:t>Este material fue producido por el proyecto número SH-39170-SH2 de la Administración de Seguridad y Salud Ocupacional.</a:t>
            </a:r>
          </a:p>
          <a:p>
            <a:pPr marL="0" marR="0">
              <a:spcBef>
                <a:spcPts val="0"/>
              </a:spcBef>
            </a:pPr>
            <a:r>
              <a:rPr lang="es-419" sz="1800" i="1" kern="100" dirty="0">
                <a:effectLst/>
                <a:latin typeface="Calibri" panose="020F0502020204030204" pitchFamily="34" charset="0"/>
                <a:ea typeface="Calibri" panose="020F0502020204030204" pitchFamily="34" charset="0"/>
                <a:cs typeface="Times New Roman" panose="02020603050405020304" pitchFamily="18" charset="0"/>
              </a:rPr>
              <a:t>Este material no necesariamente representa los puntos de vista o las normas del Departamento del Trabajo de los EE.UU., </a:t>
            </a:r>
          </a:p>
          <a:p>
            <a:pPr marL="0" marR="0">
              <a:spcBef>
                <a:spcPts val="0"/>
              </a:spcBef>
            </a:pPr>
            <a:r>
              <a:rPr lang="es-419" sz="1800" i="1" kern="100" dirty="0">
                <a:effectLst/>
                <a:latin typeface="Calibri" panose="020F0502020204030204" pitchFamily="34" charset="0"/>
                <a:ea typeface="Calibri" panose="020F0502020204030204" pitchFamily="34" charset="0"/>
                <a:cs typeface="Times New Roman" panose="02020603050405020304" pitchFamily="18" charset="0"/>
              </a:rPr>
              <a:t>ni la mención de los nombres comerciales, productos comerciales, u organizaciones, implica la aprobación </a:t>
            </a:r>
          </a:p>
          <a:p>
            <a:pPr marL="0" marR="0">
              <a:spcBef>
                <a:spcPts val="0"/>
              </a:spcBef>
            </a:pPr>
            <a:r>
              <a:rPr lang="es-419" sz="1800" i="1" kern="100" dirty="0">
                <a:effectLst/>
                <a:latin typeface="Calibri" panose="020F0502020204030204" pitchFamily="34" charset="0"/>
                <a:ea typeface="Calibri" panose="020F0502020204030204" pitchFamily="34" charset="0"/>
                <a:cs typeface="Times New Roman" panose="02020603050405020304" pitchFamily="18" charset="0"/>
              </a:rPr>
              <a:t>por el Gobierno de los EE. UU.</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BC07-B862-0D88-8BF1-DFF486DD13C0}"/>
              </a:ext>
            </a:extLst>
          </p:cNvPr>
          <p:cNvSpPr>
            <a:spLocks noGrp="1"/>
          </p:cNvSpPr>
          <p:nvPr>
            <p:ph type="title"/>
          </p:nvPr>
        </p:nvSpPr>
        <p:spPr>
          <a:xfrm>
            <a:off x="143837" y="18255"/>
            <a:ext cx="11830447" cy="1325563"/>
          </a:xfrm>
        </p:spPr>
        <p:txBody>
          <a:bodyPr>
            <a:noAutofit/>
          </a:bodyPr>
          <a:lstStyle/>
          <a:p>
            <a:pPr marL="0" marR="0">
              <a:lnSpc>
                <a:spcPct val="107000"/>
              </a:lnSpc>
              <a:spcBef>
                <a:spcPts val="0"/>
              </a:spcBef>
              <a:spcAft>
                <a:spcPts val="800"/>
              </a:spcAft>
            </a:pPr>
            <a:r>
              <a:rPr lang="es-419" sz="3600" kern="100" dirty="0">
                <a:effectLst/>
                <a:latin typeface="Calibri" panose="020F0502020204030204" pitchFamily="34" charset="0"/>
                <a:ea typeface="Calibri" panose="020F0502020204030204" pitchFamily="34" charset="0"/>
                <a:cs typeface="Times New Roman" panose="02020603050405020304" pitchFamily="18" charset="0"/>
              </a:rPr>
              <a:t>Peligro de Incendios y Planes para la Prevención de Incendios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A4C3627-B13A-978F-A236-F2D00919DD21}"/>
              </a:ext>
            </a:extLst>
          </p:cNvPr>
          <p:cNvSpPr>
            <a:spLocks noGrp="1"/>
          </p:cNvSpPr>
          <p:nvPr>
            <p:ph idx="1"/>
          </p:nvPr>
        </p:nvSpPr>
        <p:spPr>
          <a:xfrm>
            <a:off x="381001" y="1200124"/>
            <a:ext cx="10121536" cy="5545060"/>
          </a:xfrm>
        </p:spPr>
        <p:txBody>
          <a:bodyPr>
            <a:normAutofit/>
          </a:bodyPr>
          <a:lstStyle/>
          <a:p>
            <a:pPr marL="0" marR="0">
              <a:lnSpc>
                <a:spcPct val="107000"/>
              </a:lnSpc>
              <a:spcBef>
                <a:spcPts val="0"/>
              </a:spcBef>
              <a:spcAft>
                <a:spcPts val="800"/>
              </a:spcAft>
            </a:pPr>
            <a:r>
              <a:rPr lang="es-419" sz="2200" b="1" u="sng" kern="100" dirty="0">
                <a:effectLst/>
                <a:latin typeface="Calibri" panose="020F0502020204030204" pitchFamily="34" charset="0"/>
                <a:ea typeface="Calibri" panose="020F0502020204030204" pitchFamily="34" charset="0"/>
                <a:cs typeface="Times New Roman" panose="02020603050405020304" pitchFamily="18" charset="0"/>
              </a:rPr>
              <a:t>Propósito:</a:t>
            </a: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 Prevenir los incendios en el trabajo.</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225425" marR="0" indent="-225425">
              <a:lnSpc>
                <a:spcPct val="107000"/>
              </a:lnSpc>
              <a:spcBef>
                <a:spcPts val="0"/>
              </a:spcBef>
              <a:spcAft>
                <a:spcPts val="800"/>
              </a:spcAft>
              <a:tabLst>
                <a:tab pos="22542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Describe las fuentes de combustibles que podrían iniciar o contribuir a la propagación de incendios Y el equipo disponible para controlar un incendio (alarmas, sistema de extintores).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s-419" sz="2200" b="1" u="sng" kern="100" dirty="0">
                <a:effectLst/>
                <a:latin typeface="Calibri" panose="020F0502020204030204" pitchFamily="34" charset="0"/>
                <a:ea typeface="Calibri" panose="020F0502020204030204" pitchFamily="34" charset="0"/>
                <a:cs typeface="Times New Roman" panose="02020603050405020304" pitchFamily="18" charset="0"/>
              </a:rPr>
              <a:t>Requisitos: </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Lista de los peligros de incendio, las posibles fuentes de combustible, y el equipo de protección para los incendios.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Procedimientos para controlar la acumulación de materiales inflamables/residuos combustibles.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000" kern="100" dirty="0">
                <a:latin typeface="Calibri" panose="020F0502020204030204" pitchFamily="34" charset="0"/>
                <a:ea typeface="Calibri" panose="020F0502020204030204" pitchFamily="34" charset="0"/>
                <a:cs typeface="Times New Roman" panose="02020603050405020304" pitchFamily="18" charset="0"/>
              </a:rPr>
              <a:t>Dar un </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mantenimiento de salvaguardas regularmente a los equipos que emiten calor.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El nombre/el cargo de la persona responsable de las fuentes de combustible, y el mantenimiento del equipo.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Los empleados tienen que ser informados de los riesgos de incendio a los que están expuestos y los métodos para protegerse.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*Mas información en el módulo de Seguridad contra los Incendios*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fire extinguisher on a wall jpg 28KB">
            <a:extLst>
              <a:ext uri="{FF2B5EF4-FFF2-40B4-BE49-F238E27FC236}">
                <a16:creationId xmlns:a16="http://schemas.microsoft.com/office/drawing/2014/main" id="{EAB96D05-4AE8-7EEC-2226-56E3C944C87D}"/>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570028" y="2987212"/>
            <a:ext cx="1240971" cy="2150264"/>
          </a:xfrm>
          <a:prstGeom prst="rect">
            <a:avLst/>
          </a:prstGeom>
        </p:spPr>
      </p:pic>
      <p:pic>
        <p:nvPicPr>
          <p:cNvPr id="6" name="Picture 5" descr="Fire Alarm 29.5 KB jpg">
            <a:extLst>
              <a:ext uri="{FF2B5EF4-FFF2-40B4-BE49-F238E27FC236}">
                <a16:creationId xmlns:a16="http://schemas.microsoft.com/office/drawing/2014/main" id="{7B3FDF5E-6B8F-4BFF-6280-63DD88BD1960}"/>
              </a:ext>
            </a:extLst>
          </p:cNvPr>
          <p:cNvPicPr>
            <a:picLocks noChangeAspect="1"/>
          </p:cNvPicPr>
          <p:nvPr/>
        </p:nvPicPr>
        <p:blipFill rotWithShape="1">
          <a:blip r:embed="rId4">
            <a:extLst>
              <a:ext uri="{28A0092B-C50C-407E-A947-70E740481C1C}">
                <a14:useLocalDpi xmlns:a14="http://schemas.microsoft.com/office/drawing/2010/main" val="0"/>
              </a:ext>
            </a:extLst>
          </a:blip>
          <a:srcRect l="14429" t="11643" r="20321" b="6499"/>
          <a:stretch/>
        </p:blipFill>
        <p:spPr>
          <a:xfrm>
            <a:off x="10337835" y="903318"/>
            <a:ext cx="1724298" cy="1622369"/>
          </a:xfrm>
          <a:prstGeom prst="rect">
            <a:avLst/>
          </a:prstGeom>
        </p:spPr>
      </p:pic>
    </p:spTree>
    <p:extLst>
      <p:ext uri="{BB962C8B-B14F-4D97-AF65-F5344CB8AC3E}">
        <p14:creationId xmlns:p14="http://schemas.microsoft.com/office/powerpoint/2010/main" val="3492535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56E-FF10-916C-BA45-CE5BA04585C6}"/>
              </a:ext>
            </a:extLst>
          </p:cNvPr>
          <p:cNvSpPr>
            <a:spLocks noGrp="1"/>
          </p:cNvSpPr>
          <p:nvPr>
            <p:ph type="title"/>
          </p:nvPr>
        </p:nvSpPr>
        <p:spPr/>
        <p:txBody>
          <a:bodyPr>
            <a:normAutofit/>
          </a:bodyPr>
          <a:lstStyle/>
          <a:p>
            <a:pPr marL="0" marR="0">
              <a:lnSpc>
                <a:spcPct val="107000"/>
              </a:lnSpc>
              <a:spcBef>
                <a:spcPts val="0"/>
              </a:spcBef>
              <a:spcAft>
                <a:spcPts val="800"/>
              </a:spcAf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Evacuación (Salidas) </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E26CC24-8A4B-9112-CBE6-F1E1137FF83D}"/>
              </a:ext>
            </a:extLst>
          </p:cNvPr>
          <p:cNvSpPr>
            <a:spLocks noGrp="1"/>
          </p:cNvSpPr>
          <p:nvPr>
            <p:ph idx="1"/>
          </p:nvPr>
        </p:nvSpPr>
        <p:spPr>
          <a:xfrm>
            <a:off x="838200" y="1825625"/>
            <a:ext cx="10515600" cy="4836432"/>
          </a:xfrm>
        </p:spPr>
        <p:txBody>
          <a:bodyPr>
            <a:normAutofit/>
          </a:bodyPr>
          <a:lstStyle/>
          <a:p>
            <a:pPr marL="0" marR="0">
              <a:lnSpc>
                <a:spcPct val="107000"/>
              </a:lnSpc>
              <a:spcBef>
                <a:spcPts val="0"/>
              </a:spcBef>
              <a:spcAft>
                <a:spcPts val="800"/>
              </a:spcAft>
            </a:pPr>
            <a:r>
              <a:rPr lang="es-419" sz="3600" u="sng" kern="100" dirty="0">
                <a:effectLst/>
                <a:latin typeface="Calibri" panose="020F0502020204030204" pitchFamily="34" charset="0"/>
                <a:ea typeface="Calibri" panose="020F0502020204030204" pitchFamily="34" charset="0"/>
                <a:cs typeface="Times New Roman" panose="02020603050405020304" pitchFamily="18" charset="0"/>
              </a:rPr>
              <a:t>Requisitos: </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tabLst>
                <a:tab pos="2971800"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Las salidas tienen que ser permanentes, estar marcadas, con la cerradura abierta, y sin obstrucciones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5425" marR="0" indent="-225425">
              <a:lnSpc>
                <a:spcPct val="107000"/>
              </a:lnSpc>
              <a:spcBef>
                <a:spcPts val="0"/>
              </a:spcBef>
              <a:spcAft>
                <a:spcPts val="800"/>
              </a:spcAft>
              <a:tabLst>
                <a:tab pos="2971800"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No se puede poner materiales o equipo (permanente o temporalmente) en la ruta de salida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tabLst>
                <a:tab pos="2971800"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Las puertas tienen que estar con la cerradura abierta en el interior del negocio y los trabajadores deben de poder abrir una puerta de salida en cualquier momento sin tener llaves, herramientas, o conocimientos especializados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5425" marR="0" indent="-225425">
              <a:lnSpc>
                <a:spcPct val="107000"/>
              </a:lnSpc>
              <a:spcBef>
                <a:spcPts val="0"/>
              </a:spcBef>
              <a:spcAft>
                <a:spcPts val="800"/>
              </a:spcAft>
              <a:tabLst>
                <a:tab pos="225425" algn="l"/>
                <a:tab pos="2971800"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Se debe usar una puerta de salida con bisagras laterales y la puerta tiene que oscilar hacia el exterior en la dirección de la salida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5" name="Picture 4" descr="Arrow to Designate Emergency Exit jpg 27KB">
            <a:extLst>
              <a:ext uri="{FF2B5EF4-FFF2-40B4-BE49-F238E27FC236}">
                <a16:creationId xmlns:a16="http://schemas.microsoft.com/office/drawing/2014/main" id="{0562B740-3752-0FD2-6E70-28B1B746408B}"/>
              </a:ext>
            </a:extLst>
          </p:cNvPr>
          <p:cNvPicPr>
            <a:picLocks noChangeAspect="1"/>
          </p:cNvPicPr>
          <p:nvPr/>
        </p:nvPicPr>
        <p:blipFill rotWithShape="1">
          <a:blip r:embed="rId3">
            <a:extLst>
              <a:ext uri="{28A0092B-C50C-407E-A947-70E740481C1C}">
                <a14:useLocalDpi xmlns:a14="http://schemas.microsoft.com/office/drawing/2010/main" val="0"/>
              </a:ext>
            </a:extLst>
          </a:blip>
          <a:srcRect t="27461" b="19397"/>
          <a:stretch/>
        </p:blipFill>
        <p:spPr>
          <a:xfrm>
            <a:off x="8008983" y="365125"/>
            <a:ext cx="4064000" cy="1619796"/>
          </a:xfrm>
          <a:prstGeom prst="rect">
            <a:avLst/>
          </a:prstGeom>
        </p:spPr>
      </p:pic>
    </p:spTree>
    <p:extLst>
      <p:ext uri="{BB962C8B-B14F-4D97-AF65-F5344CB8AC3E}">
        <p14:creationId xmlns:p14="http://schemas.microsoft.com/office/powerpoint/2010/main" val="46718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a:xfrm>
            <a:off x="185932" y="470816"/>
            <a:ext cx="10515600" cy="1325563"/>
          </a:xfrm>
        </p:spPr>
        <p:txBody>
          <a:bodyPr>
            <a:normAutofit/>
          </a:bodyPr>
          <a:lstStyle/>
          <a:p>
            <a:pPr marL="0" marR="0">
              <a:lnSpc>
                <a:spcPct val="107000"/>
              </a:lnSpc>
              <a:spcBef>
                <a:spcPts val="0"/>
              </a:spcBef>
              <a:spcAft>
                <a:spcPts val="800"/>
              </a:spcAft>
              <a:tabLst>
                <a:tab pos="2971800" algn="l"/>
              </a:tabLst>
            </a:pPr>
            <a:r>
              <a:rPr lang="es-419" sz="3600" kern="100" dirty="0">
                <a:effectLst/>
                <a:latin typeface="Calibri" panose="020F0502020204030204" pitchFamily="34" charset="0"/>
                <a:ea typeface="Calibri" panose="020F0502020204030204" pitchFamily="34" charset="0"/>
                <a:cs typeface="Times New Roman" panose="02020603050405020304" pitchFamily="18" charset="0"/>
              </a:rPr>
              <a:t>Servicios Médicos, Botiquín de Primeros Auxilios </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a:xfrm>
            <a:off x="463138" y="1825625"/>
            <a:ext cx="9595262" cy="4836432"/>
          </a:xfrm>
        </p:spPr>
        <p:txBody>
          <a:bodyPr>
            <a:normAutofit/>
          </a:bodyPr>
          <a:lstStyle/>
          <a:p>
            <a:pPr marL="0" marR="0" indent="0">
              <a:lnSpc>
                <a:spcPct val="107000"/>
              </a:lnSpc>
              <a:spcBef>
                <a:spcPts val="0"/>
              </a:spcBef>
              <a:spcAft>
                <a:spcPts val="800"/>
              </a:spcAft>
              <a:buNone/>
            </a:pPr>
            <a:r>
              <a:rPr lang="es-419" sz="2400" b="1" u="sng" kern="100" dirty="0">
                <a:effectLst/>
                <a:latin typeface="Calibri" panose="020F0502020204030204" pitchFamily="34" charset="0"/>
                <a:ea typeface="Calibri" panose="020F0502020204030204" pitchFamily="34" charset="0"/>
                <a:cs typeface="Times New Roman" panose="02020603050405020304" pitchFamily="18" charset="0"/>
              </a:rPr>
              <a:t>Requisitos: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Acceso fácil a servicios médicos o a una persona entrenada en Primeros Auxilios tienen que estar disponible en el sitio de trabajo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Un sistema de comunicación para contactar a los servicios de ambulancia</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Los números de emergencia tienen que ser publicados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800"/>
              </a:spcAft>
              <a:buFont typeface="Symbol" panose="05050102010706020507" pitchFamily="18" charset="2"/>
              <a:buChar char=""/>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Tiene que publicar la identificación del lugar de trabajo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Suministros de Primeros Auxilios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Los materiales tienen que ser aprobados por un médico de consulta/asesor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En un recipiente resistente a la intemperie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Checar periódicamente que se hayan remplazado los materiales </a:t>
            </a:r>
            <a:r>
              <a:rPr lang="es-419" sz="2000" kern="100" dirty="0">
                <a:latin typeface="Calibri" panose="020F0502020204030204" pitchFamily="34" charset="0"/>
                <a:ea typeface="Calibri" panose="020F0502020204030204" pitchFamily="34" charset="0"/>
                <a:cs typeface="Times New Roman" panose="02020603050405020304" pitchFamily="18" charset="0"/>
              </a:rPr>
              <a:t>después de su uso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Portable First Aid Kit- JPEG 11KB">
            <a:extLst>
              <a:ext uri="{FF2B5EF4-FFF2-40B4-BE49-F238E27FC236}">
                <a16:creationId xmlns:a16="http://schemas.microsoft.com/office/drawing/2014/main" id="{C063AA37-DABA-3668-A189-9C120903D4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20697" y="97971"/>
            <a:ext cx="2761671" cy="2071254"/>
          </a:xfrm>
          <a:prstGeom prst="rect">
            <a:avLst/>
          </a:prstGeom>
        </p:spPr>
      </p:pic>
    </p:spTree>
    <p:extLst>
      <p:ext uri="{BB962C8B-B14F-4D97-AF65-F5344CB8AC3E}">
        <p14:creationId xmlns:p14="http://schemas.microsoft.com/office/powerpoint/2010/main" val="409785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0"/>
            <a:ext cx="10515600" cy="1325563"/>
          </a:xfrm>
        </p:spPr>
        <p:txBody>
          <a:bodyPr/>
          <a:lstStyle/>
          <a:p>
            <a:r>
              <a:rPr lang="es-419" kern="100" dirty="0">
                <a:effectLst/>
                <a:latin typeface="Calibri" panose="020F0502020204030204" pitchFamily="34" charset="0"/>
                <a:ea typeface="Calibri" panose="020F0502020204030204" pitchFamily="34" charset="0"/>
                <a:cs typeface="Times New Roman" panose="02020603050405020304" pitchFamily="18" charset="0"/>
              </a:rPr>
              <a:t>Resbalones, Tropezones, Caídas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idx="1"/>
          </p:nvPr>
        </p:nvSpPr>
        <p:spPr>
          <a:xfrm>
            <a:off x="478603" y="842481"/>
            <a:ext cx="10309261" cy="5855877"/>
          </a:xfrm>
        </p:spPr>
        <p:txBody>
          <a:bodyPr>
            <a:normAutofit fontScale="70000" lnSpcReduction="20000"/>
          </a:bodyPr>
          <a:lstStyle/>
          <a:p>
            <a:pPr marL="342900" marR="0" lvl="0" indent="-342900">
              <a:lnSpc>
                <a:spcPct val="107000"/>
              </a:lnSpc>
              <a:spcBef>
                <a:spcPts val="0"/>
              </a:spcBef>
              <a:spcAft>
                <a:spcPts val="800"/>
              </a:spcAft>
              <a:buFont typeface="Symbol" panose="05050102010706020507" pitchFamily="18" charset="2"/>
              <a:buChar char=""/>
              <a:tabLst>
                <a:tab pos="2971800" algn="l"/>
              </a:tabLst>
            </a:pPr>
            <a:r>
              <a:rPr lang="es-419" sz="3800" kern="100" dirty="0">
                <a:effectLst/>
                <a:latin typeface="Calibri" panose="020F0502020204030204" pitchFamily="34" charset="0"/>
                <a:ea typeface="Calibri" panose="020F0502020204030204" pitchFamily="34" charset="0"/>
                <a:cs typeface="Times New Roman" panose="02020603050405020304" pitchFamily="18" charset="0"/>
              </a:rPr>
              <a:t>Estos son los peligros más frecuentes en muchos de los trabajos</a:t>
            </a:r>
            <a:endParaRPr lang="en-US" sz="3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2971800"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Las áreas en que se cocina pueden estar desordenadas (tropezones) o los pisos pueden estar resbalosos debido al aceite, el agua, o comida (resbalones)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spcBef>
                <a:spcPts val="600"/>
              </a:spcBef>
              <a:spcAft>
                <a:spcPts val="600"/>
              </a:spcAft>
            </a:pPr>
            <a:r>
              <a:rPr lang="es-419" sz="3800" dirty="0">
                <a:effectLst/>
                <a:latin typeface="Calibri" panose="020F0502020204030204" pitchFamily="34" charset="0"/>
                <a:ea typeface="Calibri" panose="020F0502020204030204" pitchFamily="34" charset="0"/>
                <a:cs typeface="Times New Roman" panose="02020603050405020304" pitchFamily="18" charset="0"/>
              </a:rPr>
              <a:t>Que tan serios serán los resultados depende de que más esté presente: </a:t>
            </a:r>
          </a:p>
          <a:p>
            <a:pPr marL="742950" marR="0" lvl="1" indent="-285750">
              <a:lnSpc>
                <a:spcPct val="107000"/>
              </a:lnSpc>
              <a:spcBef>
                <a:spcPts val="0"/>
              </a:spcBef>
              <a:spcAft>
                <a:spcPts val="800"/>
              </a:spcAft>
              <a:buFont typeface="Courier New" panose="02070309020205020404" pitchFamily="49" charset="0"/>
              <a:buChar char="o"/>
              <a:tabLst>
                <a:tab pos="2971800" algn="l"/>
              </a:tabLst>
            </a:pPr>
            <a:r>
              <a:rPr lang="es-419" sz="2900" kern="100" dirty="0">
                <a:effectLst/>
                <a:latin typeface="Calibri" panose="020F0502020204030204" pitchFamily="34" charset="0"/>
                <a:ea typeface="Calibri" panose="020F0502020204030204" pitchFamily="34" charset="0"/>
                <a:cs typeface="Times New Roman" panose="02020603050405020304" pitchFamily="18" charset="0"/>
              </a:rPr>
              <a:t>Superficies calientes con las que se puede tener contacto durante la caída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2971800" algn="l"/>
              </a:tabLst>
            </a:pPr>
            <a:r>
              <a:rPr lang="es-419" sz="2900" kern="100" dirty="0">
                <a:effectLst/>
                <a:latin typeface="Calibri" panose="020F0502020204030204" pitchFamily="34" charset="0"/>
                <a:ea typeface="Calibri" panose="020F0502020204030204" pitchFamily="34" charset="0"/>
                <a:cs typeface="Times New Roman" panose="02020603050405020304" pitchFamily="18" charset="0"/>
              </a:rPr>
              <a:t>Objetos afilados/punzantes con los que alguien pude tener contacto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2971800" algn="l"/>
              </a:tabLst>
            </a:pPr>
            <a:r>
              <a:rPr lang="es-419" sz="3800" kern="100" dirty="0">
                <a:effectLst/>
                <a:latin typeface="Calibri" panose="020F0502020204030204" pitchFamily="34" charset="0"/>
                <a:ea typeface="Calibri" panose="020F0502020204030204" pitchFamily="34" charset="0"/>
                <a:cs typeface="Times New Roman" panose="02020603050405020304" pitchFamily="18" charset="0"/>
              </a:rPr>
              <a:t>Soluciones:</a:t>
            </a:r>
            <a:endParaRPr lang="en-US" sz="38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10000"/>
              </a:lnSpc>
              <a:spcBef>
                <a:spcPts val="600"/>
              </a:spcBef>
              <a:spcAft>
                <a:spcPts val="600"/>
              </a:spcAft>
            </a:pPr>
            <a:r>
              <a:rPr lang="es-MX" sz="2900" dirty="0"/>
              <a:t>Limpie todos los derrames inmediatamente </a:t>
            </a:r>
          </a:p>
          <a:p>
            <a:pPr lvl="1">
              <a:lnSpc>
                <a:spcPct val="110000"/>
              </a:lnSpc>
              <a:spcBef>
                <a:spcPts val="600"/>
              </a:spcBef>
              <a:spcAft>
                <a:spcPts val="600"/>
              </a:spcAft>
            </a:pPr>
            <a:r>
              <a:rPr lang="es-MX" sz="2900" dirty="0"/>
              <a:t>No almacene aceite para cocinar en el piso</a:t>
            </a:r>
          </a:p>
          <a:p>
            <a:pPr lvl="1">
              <a:lnSpc>
                <a:spcPct val="110000"/>
              </a:lnSpc>
              <a:spcBef>
                <a:spcPts val="600"/>
              </a:spcBef>
              <a:spcAft>
                <a:spcPts val="600"/>
              </a:spcAft>
            </a:pPr>
            <a:r>
              <a:rPr lang="es-MX" sz="2900" dirty="0"/>
              <a:t>Elimine áreas de trabajo desordenadas u obstruidas (!Sin desorden en el camino de salida!)</a:t>
            </a:r>
          </a:p>
          <a:p>
            <a:pPr lvl="1">
              <a:lnSpc>
                <a:spcPct val="110000"/>
              </a:lnSpc>
              <a:spcBef>
                <a:spcPts val="600"/>
              </a:spcBef>
              <a:spcAft>
                <a:spcPts val="600"/>
              </a:spcAft>
            </a:pPr>
            <a:r>
              <a:rPr lang="es-MX" sz="2900" dirty="0"/>
              <a:t>Use alfombras antideslizantes</a:t>
            </a:r>
          </a:p>
          <a:p>
            <a:pPr lvl="1">
              <a:lnSpc>
                <a:spcPct val="110000"/>
              </a:lnSpc>
              <a:spcBef>
                <a:spcPts val="600"/>
              </a:spcBef>
              <a:spcAft>
                <a:spcPts val="600"/>
              </a:spcAft>
            </a:pPr>
            <a:r>
              <a:rPr lang="es-MX" sz="2900" dirty="0"/>
              <a:t>Repare todas las superficies de piso irregulares</a:t>
            </a:r>
          </a:p>
        </p:txBody>
      </p:sp>
    </p:spTree>
    <p:extLst>
      <p:ext uri="{BB962C8B-B14F-4D97-AF65-F5344CB8AC3E}">
        <p14:creationId xmlns:p14="http://schemas.microsoft.com/office/powerpoint/2010/main" val="39071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3F78A-E5E3-93E6-42B2-1803A943F210}"/>
              </a:ext>
            </a:extLst>
          </p:cNvPr>
          <p:cNvSpPr>
            <a:spLocks noGrp="1"/>
          </p:cNvSpPr>
          <p:nvPr>
            <p:ph type="title"/>
          </p:nvPr>
        </p:nvSpPr>
        <p:spPr/>
        <p:txBody>
          <a:bodyPr>
            <a:normAutofit/>
          </a:bodyPr>
          <a:lstStyle/>
          <a:p>
            <a:pPr marL="0" marR="0">
              <a:lnSpc>
                <a:spcPct val="107000"/>
              </a:lnSpc>
              <a:spcBef>
                <a:spcPts val="0"/>
              </a:spcBef>
              <a:spcAft>
                <a:spcPts val="800"/>
              </a:spcAft>
              <a:tabLst>
                <a:tab pos="2971800" algn="l"/>
              </a:tabLst>
            </a:pPr>
            <a:r>
              <a:rPr lang="es-419" kern="100">
                <a:effectLst/>
                <a:latin typeface="Calibri" panose="020F0502020204030204" pitchFamily="34" charset="0"/>
                <a:ea typeface="Calibri" panose="020F0502020204030204" pitchFamily="34" charset="0"/>
                <a:cs typeface="Times New Roman" panose="02020603050405020304" pitchFamily="18" charset="0"/>
              </a:rPr>
              <a:t>En resumen</a:t>
            </a:r>
          </a:p>
        </p:txBody>
      </p:sp>
      <p:sp>
        <p:nvSpPr>
          <p:cNvPr id="3" name="Content Placeholder 2">
            <a:extLst>
              <a:ext uri="{FF2B5EF4-FFF2-40B4-BE49-F238E27FC236}">
                <a16:creationId xmlns:a16="http://schemas.microsoft.com/office/drawing/2014/main" id="{AAC480E3-48F7-1D20-D4EC-B6700AC37106}"/>
              </a:ext>
            </a:extLst>
          </p:cNvPr>
          <p:cNvSpPr>
            <a:spLocks noGrp="1"/>
          </p:cNvSpPr>
          <p:nvPr>
            <p:ph idx="1"/>
          </p:nvPr>
        </p:nvSpPr>
        <p:spPr>
          <a:xfrm>
            <a:off x="838200" y="1825625"/>
            <a:ext cx="10515600" cy="4667250"/>
          </a:xfrm>
        </p:spPr>
        <p:txBody>
          <a:bodyPr>
            <a:normAutofit/>
          </a:bodyPr>
          <a:lstStyle/>
          <a:p>
            <a:pPr>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Una variedad de peligros a la seguridad puede existir en los camiones de comida, algunos son más universales, algunos son específicos para algunos lugares de trabajo.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5425" marR="0" indent="-225425">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Se necesitan Planes de Acción de Emergencia (PAE) para todos los lugares de trabajo para que los   trabajadores puedan responder en un caso de emergencia.</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174625" marR="0" indent="-174625">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Las Rutas de Salida siempre tienen que estar libres y disponibles para salir rápidamente en casos de emergencias como en el caso de los incendios.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Se tiene que planear los Servicios Médicos y de Primeros Auxilios en case de emergencia.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5425" marR="0" indent="-225425">
              <a:lnSpc>
                <a:spcPct val="107000"/>
              </a:lnSpc>
              <a:spcBef>
                <a:spcPts val="0"/>
              </a:spcBef>
              <a:spcAft>
                <a:spcPts val="800"/>
              </a:spcAft>
              <a:tabLst>
                <a:tab pos="2971800"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Los Resbalones, Tropezones, y Caídas son un origen común de lesiones y pueden ser abordados con una variedad de controles de peligros.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2318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AD1F2-2A1F-D55A-2F52-3484A4392FAB}"/>
              </a:ext>
            </a:extLst>
          </p:cNvPr>
          <p:cNvSpPr>
            <a:spLocks noGrp="1"/>
          </p:cNvSpPr>
          <p:nvPr>
            <p:ph type="title"/>
          </p:nvPr>
        </p:nvSpPr>
        <p:spPr/>
        <p:txBody>
          <a:bodyPr>
            <a:normAutofit/>
          </a:bodyPr>
          <a:lstStyle/>
          <a:p>
            <a:pPr marL="0" marR="0">
              <a:lnSpc>
                <a:spcPct val="107000"/>
              </a:lnSpc>
              <a:spcBef>
                <a:spcPts val="0"/>
              </a:spcBef>
              <a:spcAft>
                <a:spcPts val="800"/>
              </a:spcAft>
              <a:tabLst>
                <a:tab pos="2971800"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Información de Seguridad Adicional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3A24533-C7D4-C619-9622-986DBDEF5D13}"/>
              </a:ext>
            </a:extLst>
          </p:cNvPr>
          <p:cNvSpPr>
            <a:spLocks noGrp="1"/>
          </p:cNvSpPr>
          <p:nvPr>
            <p:ph idx="1"/>
          </p:nvPr>
        </p:nvSpPr>
        <p:spPr>
          <a:xfrm>
            <a:off x="838200" y="1825624"/>
            <a:ext cx="10878178" cy="4784181"/>
          </a:xfrm>
        </p:spPr>
        <p:txBody>
          <a:bodyPr>
            <a:normAutofit fontScale="70000" lnSpcReduction="20000"/>
          </a:bodyPr>
          <a:lstStyle/>
          <a:p>
            <a:pPr marL="0" marR="0" indent="0">
              <a:lnSpc>
                <a:spcPct val="107000"/>
              </a:lnSpc>
              <a:spcBef>
                <a:spcPts val="0"/>
              </a:spcBef>
              <a:spcAft>
                <a:spcPts val="800"/>
              </a:spcAft>
              <a:buNone/>
              <a:tabLst>
                <a:tab pos="2971800" algn="l"/>
              </a:tabLst>
            </a:pPr>
            <a:r>
              <a:rPr lang="es-419" sz="3200" kern="100" dirty="0">
                <a:effectLst/>
                <a:latin typeface="Calibri" panose="020F0502020204030204" pitchFamily="34" charset="0"/>
                <a:ea typeface="Calibri" panose="020F0502020204030204" pitchFamily="34" charset="0"/>
                <a:cs typeface="Times New Roman" panose="02020603050405020304" pitchFamily="18" charset="0"/>
              </a:rPr>
              <a:t>El sitio web de la OSHA tiene disponibles muchos recursos, especialmente PAE y temas relacionados: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hlinkClick r:id="rId2"/>
              </a:rPr>
              <a:t>https://www.osha.gov/etools/evacuation-plans-procedures</a:t>
            </a:r>
            <a:r>
              <a:rPr lang="en-US" dirty="0"/>
              <a:t> </a:t>
            </a:r>
          </a:p>
          <a:p>
            <a:pPr marL="0" indent="0">
              <a:buNone/>
            </a:pPr>
            <a:endParaRPr lang="en-US" sz="3200" dirty="0"/>
          </a:p>
          <a:p>
            <a:pPr marL="0" marR="0" indent="0">
              <a:lnSpc>
                <a:spcPct val="107000"/>
              </a:lnSpc>
              <a:spcBef>
                <a:spcPts val="0"/>
              </a:spcBef>
              <a:spcAft>
                <a:spcPts val="800"/>
              </a:spcAft>
              <a:buNone/>
              <a:tabLst>
                <a:tab pos="2971800" algn="l"/>
              </a:tabLst>
            </a:pPr>
            <a:r>
              <a:rPr lang="es-419" sz="3200" kern="100" dirty="0">
                <a:effectLst/>
                <a:latin typeface="Calibri" panose="020F0502020204030204" pitchFamily="34" charset="0"/>
                <a:ea typeface="Calibri" panose="020F0502020204030204" pitchFamily="34" charset="0"/>
                <a:cs typeface="Times New Roman" panose="02020603050405020304" pitchFamily="18" charset="0"/>
              </a:rPr>
              <a:t>La OSHA tiene materiales de seguridad para los trabajadores (jóvenes) adicionales: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hlinkClick r:id="rId3"/>
              </a:rPr>
              <a:t>https://www.osha.gov/etools/young-workers-restaurant-safety/posters</a:t>
            </a:r>
            <a:endParaRPr lang="en-US" dirty="0"/>
          </a:p>
          <a:p>
            <a:pPr marL="0" marR="0">
              <a:lnSpc>
                <a:spcPct val="107000"/>
              </a:lnSpc>
              <a:spcBef>
                <a:spcPts val="0"/>
              </a:spcBef>
              <a:spcAft>
                <a:spcPts val="800"/>
              </a:spcAft>
              <a:tabLst>
                <a:tab pos="2971800" algn="l"/>
              </a:tabLst>
            </a:pPr>
            <a:r>
              <a:rPr lang="es-419" sz="2300" kern="100" dirty="0">
                <a:effectLst/>
                <a:latin typeface="Calibri" panose="020F0502020204030204" pitchFamily="34" charset="0"/>
                <a:ea typeface="Calibri" panose="020F0502020204030204" pitchFamily="34" charset="0"/>
                <a:cs typeface="Times New Roman" panose="02020603050405020304" pitchFamily="18" charset="0"/>
              </a:rPr>
              <a:t>Seguridad para la limpieza </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300" kern="100" dirty="0">
                <a:effectLst/>
                <a:latin typeface="Calibri" panose="020F0502020204030204" pitchFamily="34" charset="0"/>
                <a:ea typeface="Calibri" panose="020F0502020204030204" pitchFamily="34" charset="0"/>
                <a:cs typeface="Times New Roman" panose="02020603050405020304" pitchFamily="18" charset="0"/>
              </a:rPr>
              <a:t>El manejo seguro de cuchillos </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300" kern="100" dirty="0">
                <a:effectLst/>
                <a:latin typeface="Calibri" panose="020F0502020204030204" pitchFamily="34" charset="0"/>
                <a:ea typeface="Calibri" panose="020F0502020204030204" pitchFamily="34" charset="0"/>
                <a:cs typeface="Times New Roman" panose="02020603050405020304" pitchFamily="18" charset="0"/>
              </a:rPr>
              <a:t>Prevención de quemaduras</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300" kern="100" dirty="0">
                <a:effectLst/>
                <a:latin typeface="Calibri" panose="020F0502020204030204" pitchFamily="34" charset="0"/>
                <a:ea typeface="Calibri" panose="020F0502020204030204" pitchFamily="34" charset="0"/>
                <a:cs typeface="Times New Roman" panose="02020603050405020304" pitchFamily="18" charset="0"/>
              </a:rPr>
              <a:t>Cargar cosas con más seguridad</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300" kern="100" dirty="0">
                <a:effectLst/>
                <a:latin typeface="Calibri" panose="020F0502020204030204" pitchFamily="34" charset="0"/>
                <a:ea typeface="Calibri" panose="020F0502020204030204" pitchFamily="34" charset="0"/>
                <a:cs typeface="Times New Roman" panose="02020603050405020304" pitchFamily="18" charset="0"/>
              </a:rPr>
              <a:t>Servicio desde el automóvil</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971800" algn="l"/>
              </a:tabLst>
            </a:pPr>
            <a:r>
              <a:rPr lang="es-419" sz="2300" kern="100" dirty="0">
                <a:effectLst/>
                <a:latin typeface="Calibri" panose="020F0502020204030204" pitchFamily="34" charset="0"/>
                <a:ea typeface="Calibri" panose="020F0502020204030204" pitchFamily="34" charset="0"/>
                <a:cs typeface="Times New Roman" panose="02020603050405020304" pitchFamily="18" charset="0"/>
              </a:rPr>
              <a:t>Leyes Laborales para los menores de edad</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2971800" algn="l"/>
              </a:tabLst>
            </a:pPr>
            <a:endParaRPr lang="es-419"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2971800" algn="l"/>
              </a:tabLst>
            </a:pPr>
            <a:r>
              <a:rPr lang="es-419" sz="2600" kern="100" dirty="0">
                <a:latin typeface="Calibri" panose="020F0502020204030204" pitchFamily="34" charset="0"/>
                <a:ea typeface="Calibri" panose="020F0502020204030204" pitchFamily="34" charset="0"/>
                <a:cs typeface="Times New Roman" panose="02020603050405020304" pitchFamily="18" charset="0"/>
              </a:rPr>
              <a:t>*</a:t>
            </a:r>
            <a:r>
              <a:rPr lang="es-419" sz="2600" kern="100" dirty="0">
                <a:effectLst/>
                <a:latin typeface="Calibri" panose="020F0502020204030204" pitchFamily="34" charset="0"/>
                <a:ea typeface="Calibri" panose="020F0502020204030204" pitchFamily="34" charset="0"/>
                <a:cs typeface="Times New Roman" panose="02020603050405020304" pitchFamily="18" charset="0"/>
              </a:rPr>
              <a:t>Vea el folleto/panfleto con recursos adicionales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2271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8999-6D0D-3373-896D-8FD1AF27F90F}"/>
              </a:ext>
            </a:extLst>
          </p:cNvPr>
          <p:cNvSpPr>
            <a:spLocks noGrp="1"/>
          </p:cNvSpPr>
          <p:nvPr>
            <p:ph type="title"/>
          </p:nvPr>
        </p:nvSpPr>
        <p:spPr/>
        <p:txBody>
          <a:bodyPr>
            <a:normAutofit/>
          </a:bodyPr>
          <a:lstStyle/>
          <a:p>
            <a:pPr marL="0" marR="0">
              <a:lnSpc>
                <a:spcPct val="107000"/>
              </a:lnSpc>
              <a:spcBef>
                <a:spcPts val="0"/>
              </a:spcBef>
              <a:spcAft>
                <a:spcPts val="800"/>
              </a:spcAft>
            </a:pPr>
            <a:r>
              <a:rPr lang="es-419" b="1" kern="100" dirty="0">
                <a:effectLst/>
                <a:latin typeface="Calibri" panose="020F0502020204030204" pitchFamily="34" charset="0"/>
                <a:ea typeface="Calibri" panose="020F0502020204030204" pitchFamily="34" charset="0"/>
                <a:cs typeface="Times New Roman" panose="02020603050405020304" pitchFamily="18" charset="0"/>
              </a:rPr>
              <a:t>Seguridad General del Trabajador</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56A1FFE-EDB9-6A32-B2A9-3212AAC6478B}"/>
              </a:ext>
            </a:extLst>
          </p:cNvPr>
          <p:cNvSpPr>
            <a:spLocks noGrp="1"/>
          </p:cNvSpPr>
          <p:nvPr>
            <p:ph idx="1"/>
          </p:nvPr>
        </p:nvSpPr>
        <p:spPr/>
        <p:txBody>
          <a:bodyPr/>
          <a:lstStyle/>
          <a:p>
            <a:pPr marL="0" marR="0">
              <a:lnSpc>
                <a:spcPct val="107000"/>
              </a:lnSpc>
              <a:spcBef>
                <a:spcPts val="0"/>
              </a:spcBef>
              <a:spcAft>
                <a:spcPts val="800"/>
              </a:spcAft>
            </a:pPr>
            <a:r>
              <a:rPr lang="es-419" kern="100" dirty="0">
                <a:effectLst/>
                <a:latin typeface="Calibri" panose="020F0502020204030204" pitchFamily="34" charset="0"/>
                <a:ea typeface="Calibri" panose="020F0502020204030204" pitchFamily="34" charset="0"/>
                <a:cs typeface="Times New Roman" panose="02020603050405020304" pitchFamily="18" charset="0"/>
              </a:rPr>
              <a:t>Planes de Acción de Emergencias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419" kern="100" dirty="0">
                <a:effectLst/>
                <a:latin typeface="Calibri" panose="020F0502020204030204" pitchFamily="34" charset="0"/>
                <a:ea typeface="Calibri" panose="020F0502020204030204" pitchFamily="34" charset="0"/>
                <a:cs typeface="Times New Roman" panose="02020603050405020304" pitchFamily="18" charset="0"/>
              </a:rPr>
              <a:t>Medios de Salida</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419" kern="100" dirty="0">
                <a:effectLst/>
                <a:latin typeface="Calibri" panose="020F0502020204030204" pitchFamily="34" charset="0"/>
                <a:ea typeface="Calibri" panose="020F0502020204030204" pitchFamily="34" charset="0"/>
                <a:cs typeface="Times New Roman" panose="02020603050405020304" pitchFamily="18" charset="0"/>
              </a:rPr>
              <a:t>Servicios Médicos, Primeros Auxilios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419" kern="100" dirty="0">
                <a:effectLst/>
                <a:latin typeface="Calibri" panose="020F0502020204030204" pitchFamily="34" charset="0"/>
                <a:ea typeface="Calibri" panose="020F0502020204030204" pitchFamily="34" charset="0"/>
                <a:cs typeface="Times New Roman" panose="02020603050405020304" pitchFamily="18" charset="0"/>
              </a:rPr>
              <a:t>Resbalones, Tropiezos, Caídas </a:t>
            </a:r>
          </a:p>
          <a:p>
            <a:pPr marL="174625" indent="-174625">
              <a:lnSpc>
                <a:spcPct val="107000"/>
              </a:lnSpc>
              <a:spcBef>
                <a:spcPts val="0"/>
              </a:spcBef>
              <a:spcAft>
                <a:spcPts val="800"/>
              </a:spcAft>
              <a:tabLst>
                <a:tab pos="17462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Como encontrar recursos adicionales que pueden ser pertinentes para su negocio de camión de comida móvil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19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3612-F4B7-225B-FA9A-80A458544558}"/>
              </a:ext>
            </a:extLst>
          </p:cNvPr>
          <p:cNvSpPr>
            <a:spLocks noGrp="1"/>
          </p:cNvSpPr>
          <p:nvPr>
            <p:ph type="title"/>
          </p:nvPr>
        </p:nvSpPr>
        <p:spPr>
          <a:xfrm>
            <a:off x="838200" y="93819"/>
            <a:ext cx="10515600" cy="1325563"/>
          </a:xfrm>
        </p:spPr>
        <p:txBody>
          <a:bodyPr>
            <a:normAutofit/>
          </a:bodyPr>
          <a:lstStyle/>
          <a:p>
            <a:r>
              <a:rPr lang="es-419" sz="4000" b="1" dirty="0">
                <a:effectLst/>
                <a:latin typeface="Calibri" panose="020F0502020204030204" pitchFamily="34" charset="0"/>
                <a:ea typeface="Calibri" panose="020F0502020204030204" pitchFamily="34" charset="0"/>
                <a:cs typeface="Times New Roman" panose="02020603050405020304" pitchFamily="18" charset="0"/>
              </a:rPr>
              <a:t>¿Porque son importantes la planeación y la preparación?</a:t>
            </a:r>
            <a:endParaRPr lang="en-US" sz="4000" dirty="0"/>
          </a:p>
        </p:txBody>
      </p:sp>
      <p:sp>
        <p:nvSpPr>
          <p:cNvPr id="3" name="Content Placeholder 2">
            <a:extLst>
              <a:ext uri="{FF2B5EF4-FFF2-40B4-BE49-F238E27FC236}">
                <a16:creationId xmlns:a16="http://schemas.microsoft.com/office/drawing/2014/main" id="{E5273FE3-CED0-593D-7CAB-08D11C543629}"/>
              </a:ext>
            </a:extLst>
          </p:cNvPr>
          <p:cNvSpPr>
            <a:spLocks noGrp="1"/>
          </p:cNvSpPr>
          <p:nvPr>
            <p:ph idx="1"/>
          </p:nvPr>
        </p:nvSpPr>
        <p:spPr>
          <a:xfrm>
            <a:off x="514806" y="1419382"/>
            <a:ext cx="11372393" cy="5037397"/>
          </a:xfrm>
        </p:spPr>
        <p:txBody>
          <a:bodyPr>
            <a:normAutofit/>
          </a:bodyPr>
          <a:lstStyle/>
          <a:p>
            <a:pPr marL="0" marR="0">
              <a:lnSpc>
                <a:spcPct val="107000"/>
              </a:lnSpc>
              <a:spcBef>
                <a:spcPts val="0"/>
              </a:spcBef>
              <a:spcAft>
                <a:spcPts val="800"/>
              </a:spcAft>
            </a:pPr>
            <a:r>
              <a:rPr lang="es-419" u="sng" kern="100" dirty="0">
                <a:effectLst/>
                <a:latin typeface="Calibri" panose="020F0502020204030204" pitchFamily="34" charset="0"/>
                <a:ea typeface="Calibri" panose="020F0502020204030204" pitchFamily="34" charset="0"/>
                <a:cs typeface="Times New Roman" panose="02020603050405020304" pitchFamily="18" charset="0"/>
              </a:rPr>
              <a:t>Planeando para lo inesperado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419" sz="2000" dirty="0">
                <a:effectLst/>
                <a:latin typeface="Calibri" panose="020F0502020204030204" pitchFamily="34" charset="0"/>
                <a:ea typeface="Calibri" panose="020F0502020204030204" pitchFamily="34" charset="0"/>
                <a:cs typeface="Times New Roman" panose="02020603050405020304" pitchFamily="18" charset="0"/>
              </a:rPr>
              <a:t>El 2 de enero del 2023 – El juego de la NFL entre los Cincinnati </a:t>
            </a:r>
            <a:r>
              <a:rPr lang="es-419" sz="2000" dirty="0" err="1">
                <a:effectLst/>
                <a:latin typeface="Calibri" panose="020F0502020204030204" pitchFamily="34" charset="0"/>
                <a:ea typeface="Calibri" panose="020F0502020204030204" pitchFamily="34" charset="0"/>
                <a:cs typeface="Times New Roman" panose="02020603050405020304" pitchFamily="18" charset="0"/>
              </a:rPr>
              <a:t>Bengals</a:t>
            </a:r>
            <a:r>
              <a:rPr lang="es-419" sz="2000" dirty="0">
                <a:effectLst/>
                <a:latin typeface="Calibri" panose="020F0502020204030204" pitchFamily="34" charset="0"/>
                <a:ea typeface="Calibri" panose="020F0502020204030204" pitchFamily="34" charset="0"/>
                <a:cs typeface="Times New Roman" panose="02020603050405020304" pitchFamily="18" charset="0"/>
              </a:rPr>
              <a:t>/</a:t>
            </a:r>
            <a:r>
              <a:rPr lang="es-419" sz="2000" dirty="0" err="1">
                <a:effectLst/>
                <a:latin typeface="Calibri" panose="020F0502020204030204" pitchFamily="34" charset="0"/>
                <a:ea typeface="Calibri" panose="020F0502020204030204" pitchFamily="34" charset="0"/>
                <a:cs typeface="Times New Roman" panose="02020603050405020304" pitchFamily="18" charset="0"/>
              </a:rPr>
              <a:t>Buffalo</a:t>
            </a:r>
            <a:r>
              <a:rPr lang="es-419" sz="2000" dirty="0">
                <a:effectLst/>
                <a:latin typeface="Calibri" panose="020F0502020204030204" pitchFamily="34" charset="0"/>
                <a:ea typeface="Calibri" panose="020F0502020204030204" pitchFamily="34" charset="0"/>
                <a:cs typeface="Times New Roman" panose="02020603050405020304" pitchFamily="18" charset="0"/>
              </a:rPr>
              <a:t> </a:t>
            </a:r>
            <a:r>
              <a:rPr lang="es-419" sz="2000" dirty="0" err="1">
                <a:effectLst/>
                <a:latin typeface="Calibri" panose="020F0502020204030204" pitchFamily="34" charset="0"/>
                <a:ea typeface="Calibri" panose="020F0502020204030204" pitchFamily="34" charset="0"/>
                <a:cs typeface="Times New Roman" panose="02020603050405020304" pitchFamily="18" charset="0"/>
              </a:rPr>
              <a:t>Bills</a:t>
            </a:r>
            <a:r>
              <a:rPr lang="es-419" sz="2000" dirty="0">
                <a:effectLst/>
                <a:latin typeface="Calibri" panose="020F0502020204030204" pitchFamily="34" charset="0"/>
                <a:ea typeface="Calibri" panose="020F0502020204030204" pitchFamily="34" charset="0"/>
                <a:cs typeface="Times New Roman" panose="02020603050405020304" pitchFamily="18" charset="0"/>
              </a:rPr>
              <a:t> </a:t>
            </a:r>
          </a:p>
          <a:p>
            <a:r>
              <a:rPr lang="es-419" sz="2000" kern="100" dirty="0" err="1">
                <a:effectLst/>
                <a:latin typeface="Calibri" panose="020F0502020204030204" pitchFamily="34" charset="0"/>
                <a:ea typeface="Calibri" panose="020F0502020204030204" pitchFamily="34" charset="0"/>
                <a:cs typeface="Times New Roman" panose="02020603050405020304" pitchFamily="18" charset="0"/>
              </a:rPr>
              <a:t>Damar</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s-419" sz="2000" kern="100" dirty="0" err="1">
                <a:effectLst/>
                <a:latin typeface="Calibri" panose="020F0502020204030204" pitchFamily="34" charset="0"/>
                <a:ea typeface="Calibri" panose="020F0502020204030204" pitchFamily="34" charset="0"/>
                <a:cs typeface="Times New Roman" panose="02020603050405020304" pitchFamily="18" charset="0"/>
              </a:rPr>
              <a:t>Hamlin</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realizo un tacle, se paró, tambaleo, y se desplomo de espalda</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El personal médico en el campo evaluó su condición, utilizo RCP y un desfibrilador para reiniciar su corazón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Recibió los servicios médicos necesarios en unos cuantos minutos, lo que incremento sus posibilidades de sobrevivir y recuperarse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La NFL tenía un Plan de Acción para las Emergencias (PAE) – que se practica antes de cada temporada</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El Equipo/Personal Médico se reúne antes de cada juego para discutir los procedimientos de Salud/Seguridad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Puede ser que el </a:t>
            </a:r>
            <a:r>
              <a:rPr lang="es-419" sz="2000" kern="100" dirty="0">
                <a:latin typeface="Calibri" panose="020F0502020204030204" pitchFamily="34" charset="0"/>
                <a:ea typeface="Calibri" panose="020F0502020204030204" pitchFamily="34" charset="0"/>
                <a:cs typeface="Times New Roman" panose="02020603050405020304" pitchFamily="18" charset="0"/>
              </a:rPr>
              <a:t>PAE no sea necesaria en cada jugada, pero es esencial que lo tenga cuando sea necesario</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s-419" sz="2000" dirty="0">
                <a:effectLst/>
                <a:latin typeface="Calibri" panose="020F0502020204030204" pitchFamily="34" charset="0"/>
                <a:ea typeface="Calibri" panose="020F0502020204030204" pitchFamily="34" charset="0"/>
                <a:cs typeface="Times New Roman" panose="02020603050405020304" pitchFamily="18" charset="0"/>
              </a:rPr>
              <a:t>¿Está listo si ocurre una emergencia? </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¿Tiene planes de emergencia para su negocio?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0" dirty="0"/>
          </a:p>
        </p:txBody>
      </p:sp>
      <p:pic>
        <p:nvPicPr>
          <p:cNvPr id="4" name="Picture 3" descr="Portable First Aid Kit- JPEG 11KB">
            <a:extLst>
              <a:ext uri="{FF2B5EF4-FFF2-40B4-BE49-F238E27FC236}">
                <a16:creationId xmlns:a16="http://schemas.microsoft.com/office/drawing/2014/main" id="{C99E8484-CB16-F1E1-00EF-FB871530C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4671" y="1090247"/>
            <a:ext cx="1932528" cy="1449397"/>
          </a:xfrm>
          <a:prstGeom prst="rect">
            <a:avLst/>
          </a:prstGeom>
        </p:spPr>
      </p:pic>
    </p:spTree>
    <p:extLst>
      <p:ext uri="{BB962C8B-B14F-4D97-AF65-F5344CB8AC3E}">
        <p14:creationId xmlns:p14="http://schemas.microsoft.com/office/powerpoint/2010/main" val="7884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B31E-E42A-A064-8CE7-0389DA37A2A7}"/>
              </a:ext>
            </a:extLst>
          </p:cNvPr>
          <p:cNvSpPr>
            <a:spLocks noGrp="1"/>
          </p:cNvSpPr>
          <p:nvPr>
            <p:ph type="title"/>
          </p:nvPr>
        </p:nvSpPr>
        <p:spPr>
          <a:xfrm>
            <a:off x="938683" y="3384"/>
            <a:ext cx="10515600" cy="1325563"/>
          </a:xfrm>
        </p:spPr>
        <p:txBody>
          <a:bodyPr>
            <a:normAutofit/>
          </a:bodyPr>
          <a:lstStyle/>
          <a:p>
            <a:pPr marL="0" marR="0">
              <a:lnSpc>
                <a:spcPct val="107000"/>
              </a:lnSpc>
              <a:spcBef>
                <a:spcPts val="0"/>
              </a:spcBef>
              <a:spcAft>
                <a:spcPts val="800"/>
              </a:spcAf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Plan de Acción para las Emergencias (PAE)</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EA162E5-731D-4977-51D7-D7D834864EA3}"/>
              </a:ext>
            </a:extLst>
          </p:cNvPr>
          <p:cNvSpPr>
            <a:spLocks noGrp="1"/>
          </p:cNvSpPr>
          <p:nvPr>
            <p:ph idx="1"/>
          </p:nvPr>
        </p:nvSpPr>
        <p:spPr>
          <a:xfrm>
            <a:off x="522514" y="1328947"/>
            <a:ext cx="7576457" cy="4982730"/>
          </a:xfrm>
        </p:spPr>
        <p:txBody>
          <a:bodyPr>
            <a:normAutofit fontScale="70000" lnSpcReduction="20000"/>
          </a:bodyPr>
          <a:lstStyle/>
          <a:p>
            <a:pPr marL="231775" marR="0" indent="-231775">
              <a:lnSpc>
                <a:spcPct val="170000"/>
              </a:lnSpc>
              <a:spcBef>
                <a:spcPts val="0"/>
              </a:spcBef>
              <a:spcAft>
                <a:spcPts val="800"/>
              </a:spcAft>
            </a:pPr>
            <a:r>
              <a:rPr lang="es-419" sz="2900" u="sng" kern="100" dirty="0">
                <a:effectLst/>
                <a:latin typeface="Calibri" panose="020F0502020204030204" pitchFamily="34" charset="0"/>
                <a:ea typeface="Calibri" panose="020F0502020204030204" pitchFamily="34" charset="0"/>
                <a:cs typeface="Times New Roman" panose="02020603050405020304" pitchFamily="18" charset="0"/>
              </a:rPr>
              <a:t>Propósito:</a:t>
            </a:r>
            <a:r>
              <a:rPr lang="es-419" sz="2900" kern="100" dirty="0">
                <a:effectLst/>
                <a:latin typeface="Calibri" panose="020F0502020204030204" pitchFamily="34" charset="0"/>
                <a:ea typeface="Calibri" panose="020F0502020204030204" pitchFamily="34" charset="0"/>
                <a:cs typeface="Times New Roman" panose="02020603050405020304" pitchFamily="18" charset="0"/>
              </a:rPr>
              <a:t> </a:t>
            </a:r>
            <a:r>
              <a:rPr lang="es-MX" sz="2900" kern="100" dirty="0">
                <a:effectLst/>
                <a:latin typeface="Calibri" panose="020F0502020204030204" pitchFamily="34" charset="0"/>
                <a:ea typeface="Calibri" panose="020F0502020204030204" pitchFamily="34" charset="0"/>
                <a:cs typeface="Times New Roman" panose="02020603050405020304" pitchFamily="18" charset="0"/>
              </a:rPr>
              <a:t>El describir las acciones que deben realizarse para asegurar la seguridad de los trabajadores durante una emergencia </a:t>
            </a:r>
          </a:p>
          <a:p>
            <a:pPr marL="0" marR="0">
              <a:lnSpc>
                <a:spcPct val="170000"/>
              </a:lnSpc>
              <a:spcBef>
                <a:spcPts val="0"/>
              </a:spcBef>
              <a:spcAft>
                <a:spcPts val="800"/>
              </a:spcAft>
            </a:pPr>
            <a:r>
              <a:rPr lang="es-419" sz="2900" u="sng" kern="100" dirty="0">
                <a:effectLst/>
                <a:latin typeface="Calibri" panose="020F0502020204030204" pitchFamily="34" charset="0"/>
                <a:ea typeface="Calibri" panose="020F0502020204030204" pitchFamily="34" charset="0"/>
                <a:cs typeface="Times New Roman" panose="02020603050405020304" pitchFamily="18" charset="0"/>
              </a:rPr>
              <a:t>Beneficios: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20000"/>
              </a:lnSpc>
              <a:spcBef>
                <a:spcPts val="0"/>
              </a:spcBef>
              <a:buFont typeface="Symbol" panose="05050102010706020507" pitchFamily="18" charset="2"/>
              <a:buChar char=""/>
            </a:pPr>
            <a:r>
              <a:rPr lang="es-419" sz="2900" kern="100" dirty="0">
                <a:effectLst/>
                <a:latin typeface="Calibri" panose="020F0502020204030204" pitchFamily="34" charset="0"/>
                <a:ea typeface="Calibri" panose="020F0502020204030204" pitchFamily="34" charset="0"/>
                <a:cs typeface="Times New Roman" panose="02020603050405020304" pitchFamily="18" charset="0"/>
              </a:rPr>
              <a:t>Menos confusión cuando un documento escrito organiza las acciones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70000"/>
              </a:lnSpc>
              <a:spcBef>
                <a:spcPts val="0"/>
              </a:spcBef>
              <a:buFont typeface="Symbol" panose="05050102010706020507" pitchFamily="18" charset="2"/>
              <a:buChar char=""/>
            </a:pPr>
            <a:r>
              <a:rPr lang="es-419" sz="2900" kern="100" dirty="0">
                <a:effectLst/>
                <a:latin typeface="Calibri" panose="020F0502020204030204" pitchFamily="34" charset="0"/>
                <a:ea typeface="Calibri" panose="020F0502020204030204" pitchFamily="34" charset="0"/>
                <a:cs typeface="Times New Roman" panose="02020603050405020304" pitchFamily="18" charset="0"/>
              </a:rPr>
              <a:t>Menos lesiones y menos graves</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70000"/>
              </a:lnSpc>
              <a:spcBef>
                <a:spcPts val="0"/>
              </a:spcBef>
              <a:buFont typeface="Symbol" panose="05050102010706020507" pitchFamily="18" charset="2"/>
              <a:buChar char=""/>
            </a:pPr>
            <a:r>
              <a:rPr lang="es-MX" sz="2900" kern="100" dirty="0">
                <a:effectLst/>
                <a:latin typeface="Calibri" panose="020F0502020204030204" pitchFamily="34" charset="0"/>
                <a:ea typeface="Calibri" panose="020F0502020204030204" pitchFamily="34" charset="0"/>
                <a:cs typeface="Times New Roman" panose="02020603050405020304" pitchFamily="18" charset="0"/>
              </a:rPr>
              <a:t>Da</a:t>
            </a:r>
            <a:r>
              <a:rPr lang="es-419" sz="2900" kern="100" dirty="0">
                <a:effectLst/>
                <a:latin typeface="Calibri" panose="020F0502020204030204" pitchFamily="34" charset="0"/>
                <a:ea typeface="Calibri" panose="020F0502020204030204" pitchFamily="34" charset="0"/>
                <a:cs typeface="Times New Roman" panose="02020603050405020304" pitchFamily="18" charset="0"/>
              </a:rPr>
              <a:t>ñ</a:t>
            </a:r>
            <a:r>
              <a:rPr lang="es-MX" sz="2900" kern="100" dirty="0">
                <a:effectLst/>
                <a:latin typeface="Calibri" panose="020F0502020204030204" pitchFamily="34" charset="0"/>
                <a:ea typeface="Calibri" panose="020F0502020204030204" pitchFamily="34" charset="0"/>
                <a:cs typeface="Times New Roman" panose="02020603050405020304" pitchFamily="18" charset="0"/>
              </a:rPr>
              <a:t>os estructurales menores</a:t>
            </a:r>
          </a:p>
          <a:p>
            <a:pPr marL="342900" indent="-342900">
              <a:lnSpc>
                <a:spcPct val="170000"/>
              </a:lnSpc>
              <a:spcBef>
                <a:spcPts val="0"/>
              </a:spcBef>
              <a:buFont typeface="Symbol" panose="05050102010706020507" pitchFamily="18" charset="2"/>
              <a:buChar char=""/>
            </a:pPr>
            <a:r>
              <a:rPr lang="es-ES" sz="2900" u="sng" kern="100" dirty="0">
                <a:effectLst/>
                <a:latin typeface="Calibri" panose="020F0502020204030204" pitchFamily="34" charset="0"/>
                <a:ea typeface="Calibri" panose="020F0502020204030204" pitchFamily="34" charset="0"/>
                <a:cs typeface="Times New Roman" panose="02020603050405020304" pitchFamily="18" charset="0"/>
              </a:rPr>
              <a:t>¿Cuáles son las emergencias que tener su negocio?</a:t>
            </a:r>
          </a:p>
          <a:p>
            <a:pPr marL="800100" lvl="1" indent="-342900">
              <a:lnSpc>
                <a:spcPct val="170000"/>
              </a:lnSpc>
              <a:spcBef>
                <a:spcPts val="0"/>
              </a:spcBef>
              <a:buFont typeface="Symbol" panose="05050102010706020507" pitchFamily="18" charset="2"/>
              <a:buChar char=""/>
            </a:pPr>
            <a:r>
              <a:rPr lang="es-ES" sz="2900" kern="100" dirty="0">
                <a:latin typeface="Calibri" panose="020F0502020204030204" pitchFamily="34" charset="0"/>
                <a:ea typeface="Calibri" panose="020F0502020204030204" pitchFamily="34" charset="0"/>
                <a:cs typeface="Times New Roman" panose="02020603050405020304" pitchFamily="18" charset="0"/>
              </a:rPr>
              <a:t>¿Incendios? ¿Tornado u otro tipo de clima severo?</a:t>
            </a:r>
          </a:p>
          <a:p>
            <a:pPr marL="800100" lvl="1" indent="-342900">
              <a:lnSpc>
                <a:spcPct val="170000"/>
              </a:lnSpc>
              <a:spcBef>
                <a:spcPts val="0"/>
              </a:spcBef>
              <a:buFont typeface="Symbol" panose="05050102010706020507" pitchFamily="18" charset="2"/>
              <a:buChar char=""/>
            </a:pPr>
            <a:r>
              <a:rPr lang="es-ES" sz="2900" kern="100" dirty="0">
                <a:effectLst/>
                <a:latin typeface="Calibri" panose="020F0502020204030204" pitchFamily="34" charset="0"/>
                <a:ea typeface="Calibri" panose="020F0502020204030204" pitchFamily="34" charset="0"/>
                <a:cs typeface="Times New Roman" panose="02020603050405020304" pitchFamily="18" charset="0"/>
              </a:rPr>
              <a:t>¿Violencia de los clientes? ¿Disturbios civiles?</a:t>
            </a:r>
          </a:p>
          <a:p>
            <a:pPr marL="800100" lvl="1" indent="-342900">
              <a:lnSpc>
                <a:spcPct val="170000"/>
              </a:lnSpc>
              <a:spcBef>
                <a:spcPts val="0"/>
              </a:spcBef>
              <a:buFont typeface="Symbol" panose="05050102010706020507" pitchFamily="18" charset="2"/>
              <a:buChar char=""/>
            </a:pPr>
            <a:r>
              <a:rPr lang="es-ES" sz="2900" kern="100" dirty="0">
                <a:latin typeface="Calibri" panose="020F0502020204030204" pitchFamily="34" charset="0"/>
                <a:ea typeface="Calibri" panose="020F0502020204030204" pitchFamily="34" charset="0"/>
                <a:cs typeface="Times New Roman" panose="02020603050405020304" pitchFamily="18" charset="0"/>
              </a:rPr>
              <a:t>¿Otros?</a:t>
            </a:r>
            <a:endParaRPr lang="es-MX" sz="29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descr="Emergency Evacuation Route Maps are useful for building emergencies but may need modified for food truck wrkers (19.5 KB-JPEG)">
            <a:extLst>
              <a:ext uri="{FF2B5EF4-FFF2-40B4-BE49-F238E27FC236}">
                <a16:creationId xmlns:a16="http://schemas.microsoft.com/office/drawing/2014/main" id="{761BE87E-C2E7-25E3-278C-D073DA954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5499" y="2048469"/>
            <a:ext cx="3759200" cy="2540000"/>
          </a:xfrm>
          <a:prstGeom prst="rect">
            <a:avLst/>
          </a:prstGeom>
        </p:spPr>
      </p:pic>
    </p:spTree>
    <p:extLst>
      <p:ext uri="{BB962C8B-B14F-4D97-AF65-F5344CB8AC3E}">
        <p14:creationId xmlns:p14="http://schemas.microsoft.com/office/powerpoint/2010/main" val="272875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normAutofit/>
          </a:bodyPr>
          <a:lstStyle/>
          <a:p>
            <a:pPr marL="0" marR="0">
              <a:lnSpc>
                <a:spcPct val="107000"/>
              </a:lnSpc>
              <a:spcBef>
                <a:spcPts val="0"/>
              </a:spcBef>
              <a:spcAft>
                <a:spcPts val="800"/>
              </a:spcAft>
            </a:pPr>
            <a:r>
              <a:rPr lang="es-419" kern="100" dirty="0">
                <a:effectLst/>
                <a:latin typeface="Calibri" panose="020F0502020204030204" pitchFamily="34" charset="0"/>
                <a:ea typeface="Calibri" panose="020F0502020204030204" pitchFamily="34" charset="0"/>
                <a:cs typeface="Times New Roman" panose="02020603050405020304" pitchFamily="18" charset="0"/>
              </a:rPr>
              <a:t>Plan de Acción para las Emergencias (PAE)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825624"/>
            <a:ext cx="10515600" cy="4769139"/>
          </a:xfrm>
        </p:spPr>
        <p:txBody>
          <a:bodyPr/>
          <a:lstStyle/>
          <a:p>
            <a:pPr marL="0" marR="0">
              <a:lnSpc>
                <a:spcPct val="107000"/>
              </a:lnSpc>
              <a:spcBef>
                <a:spcPts val="0"/>
              </a:spcBef>
              <a:spcAft>
                <a:spcPts val="800"/>
              </a:spcAft>
            </a:pPr>
            <a:r>
              <a:rPr lang="es-MX" sz="2200" u="sng" kern="100" dirty="0">
                <a:effectLst/>
                <a:latin typeface="Calibri" panose="020F0502020204030204" pitchFamily="34" charset="0"/>
                <a:ea typeface="Calibri" panose="020F0502020204030204" pitchFamily="34" charset="0"/>
                <a:cs typeface="Times New Roman" panose="02020603050405020304" pitchFamily="18" charset="0"/>
              </a:rPr>
              <a:t>Requisitos principales:</a:t>
            </a:r>
            <a:endParaRPr lang="es-MX"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r>
              <a:rPr lang="es-MX" sz="2200" kern="100" dirty="0">
                <a:effectLst/>
                <a:latin typeface="Calibri" panose="020F0502020204030204" pitchFamily="34" charset="0"/>
                <a:ea typeface="Calibri" panose="020F0502020204030204" pitchFamily="34" charset="0"/>
                <a:cs typeface="Times New Roman" panose="02020603050405020304" pitchFamily="18" charset="0"/>
              </a:rPr>
              <a:t>Muchas maneras para reportar incendios y otras emergencias</a:t>
            </a:r>
          </a:p>
          <a:p>
            <a:pPr marL="800100" lvl="1" indent="-342900">
              <a:lnSpc>
                <a:spcPct val="107000"/>
              </a:lnSpc>
              <a:spcBef>
                <a:spcPts val="0"/>
              </a:spcBef>
              <a:buFont typeface="Symbol" panose="05050102010706020507" pitchFamily="18" charset="2"/>
              <a:buChar char=""/>
            </a:pPr>
            <a:r>
              <a:rPr lang="es-MX" sz="2200" kern="100" dirty="0">
                <a:effectLst/>
                <a:latin typeface="Calibri" panose="020F0502020204030204" pitchFamily="34" charset="0"/>
                <a:ea typeface="Calibri" panose="020F0502020204030204" pitchFamily="34" charset="0"/>
                <a:cs typeface="Times New Roman" panose="02020603050405020304" pitchFamily="18" charset="0"/>
              </a:rPr>
              <a:t>Métodos de evacuación (Incendios vs. Tornados vs. Otras Emergencias)</a:t>
            </a:r>
          </a:p>
          <a:p>
            <a:pPr marL="800100" lvl="1" indent="-342900">
              <a:lnSpc>
                <a:spcPct val="107000"/>
              </a:lnSpc>
              <a:spcBef>
                <a:spcPts val="0"/>
              </a:spcBef>
              <a:buFont typeface="Symbol" panose="05050102010706020507" pitchFamily="18" charset="2"/>
              <a:buChar char=""/>
            </a:pPr>
            <a:r>
              <a:rPr lang="es-MX" sz="2200" kern="100" dirty="0">
                <a:effectLst/>
                <a:latin typeface="Calibri" panose="020F0502020204030204" pitchFamily="34" charset="0"/>
                <a:ea typeface="Calibri" panose="020F0502020204030204" pitchFamily="34" charset="0"/>
                <a:cs typeface="Times New Roman" panose="02020603050405020304" pitchFamily="18" charset="0"/>
              </a:rPr>
              <a:t>Rescate y Obligaciones Medicas para los Empleados </a:t>
            </a:r>
          </a:p>
          <a:p>
            <a:pPr marL="800100" lvl="1" indent="-342900">
              <a:lnSpc>
                <a:spcPct val="107000"/>
              </a:lnSpc>
              <a:spcBef>
                <a:spcPts val="0"/>
              </a:spcBef>
              <a:buFont typeface="Symbol" panose="05050102010706020507" pitchFamily="18" charset="2"/>
              <a:buChar char=""/>
            </a:pPr>
            <a:r>
              <a:rPr lang="es-MX" sz="2200" kern="100" dirty="0">
                <a:effectLst/>
                <a:latin typeface="Calibri" panose="020F0502020204030204" pitchFamily="34" charset="0"/>
                <a:ea typeface="Calibri" panose="020F0502020204030204" pitchFamily="34" charset="0"/>
                <a:cs typeface="Times New Roman" panose="02020603050405020304" pitchFamily="18" charset="0"/>
              </a:rPr>
              <a:t>Tomar en cuenta a todos los empleados después de una evacuación de emergencia </a:t>
            </a:r>
          </a:p>
          <a:p>
            <a:pPr marL="800100" lvl="1" indent="-342900">
              <a:lnSpc>
                <a:spcPct val="107000"/>
              </a:lnSpc>
              <a:spcBef>
                <a:spcPts val="0"/>
              </a:spcBef>
              <a:spcAft>
                <a:spcPts val="800"/>
              </a:spcAft>
              <a:buFont typeface="Symbol" panose="05050102010706020507" pitchFamily="18" charset="2"/>
              <a:buChar char=""/>
            </a:pPr>
            <a:r>
              <a:rPr lang="es-MX" sz="2200" kern="100" dirty="0">
                <a:effectLst/>
                <a:latin typeface="Calibri" panose="020F0502020204030204" pitchFamily="34" charset="0"/>
                <a:ea typeface="Calibri" panose="020F0502020204030204" pitchFamily="34" charset="0"/>
                <a:cs typeface="Times New Roman" panose="02020603050405020304" pitchFamily="18" charset="0"/>
              </a:rPr>
              <a:t>Información de Contacto en Caso de Emergencia </a:t>
            </a:r>
          </a:p>
          <a:p>
            <a:pPr marL="0">
              <a:lnSpc>
                <a:spcPct val="107000"/>
              </a:lnSpc>
              <a:spcBef>
                <a:spcPts val="0"/>
              </a:spcBef>
              <a:spcAft>
                <a:spcPts val="800"/>
              </a:spcAft>
            </a:pPr>
            <a:r>
              <a:rPr lang="es-419" sz="2200" u="sng" kern="100" dirty="0">
                <a:effectLst/>
                <a:latin typeface="Calibri" panose="020F0502020204030204" pitchFamily="34" charset="0"/>
                <a:ea typeface="Calibri" panose="020F0502020204030204" pitchFamily="34" charset="0"/>
                <a:cs typeface="Times New Roman" panose="02020603050405020304" pitchFamily="18" charset="0"/>
              </a:rPr>
              <a:t>No es obligatorio, pero puede ser útil:</a:t>
            </a:r>
          </a:p>
          <a:p>
            <a:pPr marL="457200" lvl="1">
              <a:lnSpc>
                <a:spcPct val="107000"/>
              </a:lnSpc>
              <a:spcBef>
                <a:spcPts val="0"/>
              </a:spcBef>
              <a:spcAft>
                <a:spcPts val="800"/>
              </a:spcAft>
            </a:pPr>
            <a:r>
              <a:rPr lang="es-419" sz="2200" kern="100" dirty="0">
                <a:latin typeface="Calibri" panose="020F0502020204030204" pitchFamily="34" charset="0"/>
                <a:ea typeface="Calibri" panose="020F0502020204030204" pitchFamily="34" charset="0"/>
                <a:cs typeface="Times New Roman" panose="02020603050405020304" pitchFamily="18" charset="0"/>
              </a:rPr>
              <a:t>Un lugar ubicado fuera del sitio para almacenar los registros esenciales originales o copias </a:t>
            </a: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199" y="156119"/>
            <a:ext cx="11079823" cy="1325563"/>
          </a:xfrm>
        </p:spPr>
        <p:txBody>
          <a:bodyPr>
            <a:noAutofit/>
          </a:bodyPr>
          <a:lstStyle/>
          <a:p>
            <a:pPr marL="0" marR="0">
              <a:lnSpc>
                <a:spcPct val="107000"/>
              </a:lnSpc>
              <a:spcBef>
                <a:spcPts val="0"/>
              </a:spcBef>
              <a:spcAft>
                <a:spcPts val="800"/>
              </a:spcAf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Plan de Acción para las Emergencias (PAE) – continuación </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627017" y="1481682"/>
            <a:ext cx="10726783" cy="5376318"/>
          </a:xfrm>
        </p:spPr>
        <p:txBody>
          <a:bodyPr>
            <a:normAutofit fontScale="92500"/>
          </a:bodyPr>
          <a:lstStyle/>
          <a:p>
            <a:pPr marL="342900" marR="0" lvl="0" indent="-342900">
              <a:lnSpc>
                <a:spcPct val="107000"/>
              </a:lnSpc>
              <a:spcBef>
                <a:spcPts val="0"/>
              </a:spcBef>
              <a:spcAft>
                <a:spcPts val="800"/>
              </a:spcAft>
              <a:buFont typeface="Symbol" panose="05050102010706020507" pitchFamily="18" charset="2"/>
              <a:buChar char=""/>
            </a:pPr>
            <a:r>
              <a:rPr lang="es-419" sz="3000" b="1" u="sng" kern="100" dirty="0">
                <a:effectLst/>
                <a:latin typeface="Calibri" panose="020F0502020204030204" pitchFamily="34" charset="0"/>
                <a:ea typeface="Calibri" panose="020F0502020204030204" pitchFamily="34" charset="0"/>
                <a:cs typeface="Times New Roman" panose="02020603050405020304" pitchFamily="18" charset="0"/>
              </a:rPr>
              <a:t>Reporte de Incendios y otras Emergencias: 911, y posiblemente otros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¿Como pueden saber su ubicación los encargados de las respuestas iniciales?</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sz="2200" b="1" kern="100" dirty="0">
                <a:effectLst/>
                <a:latin typeface="Calibri" panose="020F0502020204030204" pitchFamily="34" charset="0"/>
                <a:ea typeface="Calibri" panose="020F0502020204030204" pitchFamily="34" charset="0"/>
                <a:cs typeface="Times New Roman" panose="02020603050405020304" pitchFamily="18" charset="0"/>
              </a:rPr>
              <a:t>Recomendación:</a:t>
            </a: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 ponga una carpeta con bolsillos en la puerta de salida, que pueda tomarla cuando salga del lugar</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La portada: </a:t>
            </a:r>
            <a:r>
              <a:rPr lang="es-419" sz="2200" b="1" kern="100" dirty="0">
                <a:effectLst/>
                <a:latin typeface="Calibri" panose="020F0502020204030204" pitchFamily="34" charset="0"/>
                <a:ea typeface="Calibri" panose="020F0502020204030204" pitchFamily="34" charset="0"/>
                <a:cs typeface="Times New Roman" panose="02020603050405020304" pitchFamily="18" charset="0"/>
              </a:rPr>
              <a:t>detalles de la</a:t>
            </a: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s-419" sz="2200" b="1" kern="100" dirty="0">
                <a:effectLst/>
                <a:latin typeface="Calibri" panose="020F0502020204030204" pitchFamily="34" charset="0"/>
                <a:ea typeface="Calibri" panose="020F0502020204030204" pitchFamily="34" charset="0"/>
                <a:cs typeface="Times New Roman" panose="02020603050405020304" pitchFamily="18" charset="0"/>
              </a:rPr>
              <a:t>ubicación</a:t>
            </a: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 del camión/tráiler/carpa/carrito para ese turno</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Información de como contactar a los Bomberos, la Policía, Ambulancias, El Dueño/Encargado </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s-419" sz="2200" kern="100" dirty="0">
                <a:effectLst/>
                <a:latin typeface="Calibri" panose="020F0502020204030204" pitchFamily="34" charset="0"/>
                <a:ea typeface="Calibri" panose="020F0502020204030204" pitchFamily="34" charset="0"/>
                <a:cs typeface="Times New Roman" panose="02020603050405020304" pitchFamily="18" charset="0"/>
              </a:rPr>
              <a:t>Procedimientos para todas las emergencias (Incendio, Tornado, Violencia) </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en-US" dirty="0"/>
          </a:p>
          <a:p>
            <a:pPr marL="342900" marR="0" lvl="0" indent="-342900">
              <a:lnSpc>
                <a:spcPct val="107000"/>
              </a:lnSpc>
              <a:spcBef>
                <a:spcPts val="0"/>
              </a:spcBef>
              <a:spcAft>
                <a:spcPts val="0"/>
              </a:spcAft>
              <a:buFont typeface="Symbol" panose="05050102010706020507" pitchFamily="18" charset="2"/>
              <a:buChar char=""/>
            </a:pPr>
            <a:r>
              <a:rPr lang="es-419" sz="2000" b="1" u="sng" kern="100" dirty="0">
                <a:effectLst/>
                <a:latin typeface="Calibri" panose="020F0502020204030204" pitchFamily="34" charset="0"/>
                <a:ea typeface="Calibri" panose="020F0502020204030204" pitchFamily="34" charset="0"/>
                <a:cs typeface="Times New Roman" panose="02020603050405020304" pitchFamily="18" charset="0"/>
              </a:rPr>
              <a:t>Métodos de evacuación:</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(Incendio vs. Tornado vs. Otro tipo de Emergencias)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Incendios – cuando tiene que evacuar, donde evacuar/distancia segura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Tornado/Inundación/Clima Severo – ¿refugiarse en el lugar? ¿Evacuar?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¿Asistencia a los visitantes/clientes?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*Los métodos pueden que tengan que cambiar dependiendo de su ubicación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spcAft>
                <a:spcPts val="600"/>
              </a:spcAft>
              <a:buNone/>
            </a:pPr>
            <a:endParaRPr lang="en-US" dirty="0"/>
          </a:p>
        </p:txBody>
      </p:sp>
    </p:spTree>
    <p:extLst>
      <p:ext uri="{BB962C8B-B14F-4D97-AF65-F5344CB8AC3E}">
        <p14:creationId xmlns:p14="http://schemas.microsoft.com/office/powerpoint/2010/main" val="245234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03868"/>
            <a:ext cx="10515600" cy="1325563"/>
          </a:xfrm>
        </p:spPr>
        <p:txBody>
          <a:bodyPr/>
          <a:lstStyle/>
          <a:p>
            <a:r>
              <a:rPr lang="es-419" kern="100" dirty="0">
                <a:effectLst/>
                <a:latin typeface="Calibri" panose="020F0502020204030204" pitchFamily="34" charset="0"/>
                <a:ea typeface="Calibri" panose="020F0502020204030204" pitchFamily="34" charset="0"/>
                <a:cs typeface="Times New Roman" panose="02020603050405020304" pitchFamily="18" charset="0"/>
              </a:rPr>
              <a:t>Requisitos para el PAE (continuación)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606381" y="1051835"/>
            <a:ext cx="10515600" cy="5066409"/>
          </a:xfrm>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s-419" sz="2400" b="1" u="sng" kern="100" dirty="0">
                <a:effectLst/>
                <a:latin typeface="Calibri" panose="020F0502020204030204" pitchFamily="34" charset="0"/>
                <a:ea typeface="Calibri" panose="020F0502020204030204" pitchFamily="34" charset="0"/>
                <a:cs typeface="Times New Roman" panose="02020603050405020304" pitchFamily="18" charset="0"/>
              </a:rPr>
              <a:t>Los deberes del Rescate y Atención Medica para los Empleados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Quitarse del peligro inmediato, llamar por ayuda al personal de emergencia</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¿Si alguien está lesionado, quien está presente para ayudarle?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¿Entrenamiento de Primeros Auxilios? ¿Entrenamiento en RCP?</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400" b="1" u="sng" kern="100" dirty="0">
                <a:effectLst/>
                <a:latin typeface="Calibri" panose="020F0502020204030204" pitchFamily="34" charset="0"/>
                <a:ea typeface="Calibri" panose="020F0502020204030204" pitchFamily="34" charset="0"/>
                <a:cs typeface="Times New Roman" panose="02020603050405020304" pitchFamily="18" charset="0"/>
              </a:rPr>
              <a:t>Localizar a todos los Empleados después de una Emergencia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¿Lugar de encuentro para todos? ¿Llamada telefónica/mensaje de texto?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¿Quién es responsable por la verificación?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b="1" kern="100" dirty="0">
                <a:effectLst/>
                <a:latin typeface="Calibri" panose="020F0502020204030204" pitchFamily="34" charset="0"/>
                <a:ea typeface="Calibri" panose="020F0502020204030204" pitchFamily="34" charset="0"/>
                <a:cs typeface="Times New Roman" panose="02020603050405020304" pitchFamily="18" charset="0"/>
              </a:rPr>
              <a:t>Artículos necesarios:</a:t>
            </a:r>
            <a:r>
              <a:rPr lang="es-419" kern="100" dirty="0">
                <a:effectLst/>
                <a:latin typeface="Calibri" panose="020F0502020204030204" pitchFamily="34" charset="0"/>
                <a:ea typeface="Calibri" panose="020F0502020204030204" pitchFamily="34" charset="0"/>
                <a:cs typeface="Times New Roman" panose="02020603050405020304" pitchFamily="18" charset="0"/>
              </a:rPr>
              <a:t> La lista de los trabajadores en el sitio, la información de contacto para todos los trabajadores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400" b="1" u="sng" kern="100" dirty="0">
                <a:effectLst/>
                <a:latin typeface="Calibri" panose="020F0502020204030204" pitchFamily="34" charset="0"/>
                <a:ea typeface="Calibri" panose="020F0502020204030204" pitchFamily="34" charset="0"/>
                <a:cs typeface="Times New Roman" panose="02020603050405020304" pitchFamily="18" charset="0"/>
              </a:rPr>
              <a:t>Información de los Contactos de Emergencia</a:t>
            </a:r>
            <a:endParaRPr lang="en-US" sz="24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Si alguien es transportado al hospital, ¿cómo se pondrá en contacto con su familia?</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Artículos necesarios: Información para los casos de emergencia (CE)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600"/>
              </a:spcAft>
            </a:pPr>
            <a:endParaRPr lang="en-US" dirty="0"/>
          </a:p>
        </p:txBody>
      </p:sp>
    </p:spTree>
    <p:extLst>
      <p:ext uri="{BB962C8B-B14F-4D97-AF65-F5344CB8AC3E}">
        <p14:creationId xmlns:p14="http://schemas.microsoft.com/office/powerpoint/2010/main" val="203398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6CEB-7EE6-FF1E-7068-8890D5B22A8F}"/>
              </a:ext>
            </a:extLst>
          </p:cNvPr>
          <p:cNvSpPr>
            <a:spLocks noGrp="1"/>
          </p:cNvSpPr>
          <p:nvPr>
            <p:ph type="title"/>
          </p:nvPr>
        </p:nvSpPr>
        <p:spPr>
          <a:xfrm>
            <a:off x="838200" y="365125"/>
            <a:ext cx="11079822" cy="1325563"/>
          </a:xfrm>
        </p:spPr>
        <p:txBody>
          <a:bodyPr>
            <a:noAutofit/>
          </a:bodyPr>
          <a:lstStyle/>
          <a:p>
            <a:pPr marL="0" marR="0">
              <a:lnSpc>
                <a:spcPct val="107000"/>
              </a:lnSpc>
              <a:spcBef>
                <a:spcPts val="0"/>
              </a:spcBef>
              <a:spcAft>
                <a:spcPts val="800"/>
              </a:spcAft>
            </a:pPr>
            <a:r>
              <a:rPr lang="es-419" sz="3600" kern="100" dirty="0">
                <a:effectLst/>
                <a:latin typeface="Calibri" panose="020F0502020204030204" pitchFamily="34" charset="0"/>
                <a:ea typeface="Calibri" panose="020F0502020204030204" pitchFamily="34" charset="0"/>
                <a:cs typeface="Times New Roman" panose="02020603050405020304" pitchFamily="18" charset="0"/>
              </a:rPr>
              <a:t>Planes de Acción de Emergencia (PAE) – Entrenamiento</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FF9ED52-AF3F-70E8-EA1D-C62A23FFC2F8}"/>
              </a:ext>
            </a:extLst>
          </p:cNvPr>
          <p:cNvSpPr>
            <a:spLocks noGrp="1"/>
          </p:cNvSpPr>
          <p:nvPr>
            <p:ph idx="1"/>
          </p:nvPr>
        </p:nvSpPr>
        <p:spPr>
          <a:xfrm>
            <a:off x="838200" y="1690688"/>
            <a:ext cx="10515600" cy="4917929"/>
          </a:xfrm>
        </p:spPr>
        <p:txBody>
          <a:bodyPr>
            <a:normAutofit fontScale="92500"/>
          </a:bodyPr>
          <a:lstStyle/>
          <a:p>
            <a:pPr marL="0" marR="0">
              <a:lnSpc>
                <a:spcPct val="107000"/>
              </a:lnSpc>
              <a:spcBef>
                <a:spcPts val="0"/>
              </a:spcBef>
              <a:spcAft>
                <a:spcPts val="800"/>
              </a:spcAft>
            </a:pPr>
            <a:r>
              <a:rPr lang="es-419" b="1" u="sng" kern="100" dirty="0">
                <a:effectLst/>
                <a:latin typeface="Calibri" panose="020F0502020204030204" pitchFamily="34" charset="0"/>
                <a:ea typeface="Calibri" panose="020F0502020204030204" pitchFamily="34" charset="0"/>
                <a:cs typeface="Times New Roman" panose="02020603050405020304" pitchFamily="18" charset="0"/>
              </a:rPr>
              <a:t>Entrenamiento de los trabajadores: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Revisar el plan con cada uno de los empleados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Acabando de contratar al empleado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Si hay cambios en el plan o cambios en las acciones/responsabilidades del empleado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indent="0">
              <a:lnSpc>
                <a:spcPct val="107000"/>
              </a:lnSpc>
              <a:spcBef>
                <a:spcPts val="0"/>
              </a:spcBef>
              <a:spcAft>
                <a:spcPts val="0"/>
              </a:spcAft>
              <a:buNone/>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Educar/entrenar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Tipos de emergencias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Planes de acción (evacuar o refugiarse en el lugar)</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Ubicación/uso del equipo de emergencia</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Riesgos especiales (generadores, propano)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Riesgos de incendio y plan para prevenir los incendios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s-419" kern="100" dirty="0">
                <a:effectLst/>
                <a:latin typeface="Calibri" panose="020F0502020204030204" pitchFamily="34" charset="0"/>
                <a:ea typeface="Calibri" panose="020F0502020204030204" pitchFamily="34" charset="0"/>
                <a:cs typeface="Times New Roman" panose="02020603050405020304" pitchFamily="18" charset="0"/>
              </a:rPr>
              <a:t>Apagado de emergencia</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0917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385354" y="111550"/>
            <a:ext cx="10515600" cy="1325563"/>
          </a:xfrm>
        </p:spPr>
        <p:txBody>
          <a:bodyPr>
            <a:noAutofit/>
          </a:bodyPr>
          <a:lstStyle/>
          <a:p>
            <a:pPr marL="0" marR="0">
              <a:lnSpc>
                <a:spcPct val="107000"/>
              </a:lnSpc>
              <a:spcBef>
                <a:spcPts val="0"/>
              </a:spcBef>
              <a:spcAft>
                <a:spcPts val="800"/>
              </a:spcAft>
            </a:pPr>
            <a:r>
              <a:rPr lang="es-419" sz="3600" kern="100" dirty="0">
                <a:effectLst/>
                <a:latin typeface="Calibri" panose="020F0502020204030204" pitchFamily="34" charset="0"/>
                <a:ea typeface="Calibri" panose="020F0502020204030204" pitchFamily="34" charset="0"/>
                <a:cs typeface="Times New Roman" panose="02020603050405020304" pitchFamily="18" charset="0"/>
              </a:rPr>
              <a:t>Planes de Acción de Emergencia (PAE) – Respuesta a Incendios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287383" y="1253331"/>
            <a:ext cx="10792097" cy="4351338"/>
          </a:xfrm>
        </p:spPr>
        <p:txBody>
          <a:bodyPr/>
          <a:lstStyle/>
          <a:p>
            <a:pPr marL="0" marR="0">
              <a:lnSpc>
                <a:spcPct val="107000"/>
              </a:lnSpc>
              <a:spcBef>
                <a:spcPts val="0"/>
              </a:spcBef>
              <a:spcAft>
                <a:spcPts val="800"/>
              </a:spcAf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El tipo de emergencia más común para los negocios son los </a:t>
            </a:r>
            <a:r>
              <a:rPr lang="es-419" sz="2000" u="sng" kern="100" dirty="0">
                <a:effectLst/>
                <a:latin typeface="Calibri" panose="020F0502020204030204" pitchFamily="34" charset="0"/>
                <a:ea typeface="Calibri" panose="020F0502020204030204" pitchFamily="34" charset="0"/>
                <a:cs typeface="Times New Roman" panose="02020603050405020304" pitchFamily="18" charset="0"/>
              </a:rPr>
              <a:t>incendios.</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419" sz="2000" b="1" kern="100" dirty="0">
                <a:effectLst/>
                <a:latin typeface="Calibri" panose="020F0502020204030204" pitchFamily="34" charset="0"/>
                <a:ea typeface="Calibri" panose="020F0502020204030204" pitchFamily="34" charset="0"/>
                <a:cs typeface="Times New Roman" panose="02020603050405020304" pitchFamily="18" charset="0"/>
              </a:rPr>
              <a:t>Decisión:</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¿Deben te estar entrenados todos los trabajadores para evacuar o para apagar los incendios pequeños?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a:p>
            <a:endParaRPr lang="en-US" dirty="0"/>
          </a:p>
          <a:p>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extLst>
              <p:ext uri="{D42A27DB-BD31-4B8C-83A1-F6EECF244321}">
                <p14:modId xmlns:p14="http://schemas.microsoft.com/office/powerpoint/2010/main" val="2434100009"/>
              </p:ext>
            </p:extLst>
          </p:nvPr>
        </p:nvGraphicFramePr>
        <p:xfrm>
          <a:off x="287383" y="2388288"/>
          <a:ext cx="11451774" cy="4591124"/>
        </p:xfrm>
        <a:graphic>
          <a:graphicData uri="http://schemas.openxmlformats.org/drawingml/2006/table">
            <a:tbl>
              <a:tblPr firstRow="1" bandRow="1">
                <a:tableStyleId>{073A0DAA-6AF3-43AB-8588-CEC1D06C72B9}</a:tableStyleId>
              </a:tblPr>
              <a:tblGrid>
                <a:gridCol w="3267475">
                  <a:extLst>
                    <a:ext uri="{9D8B030D-6E8A-4147-A177-3AD203B41FA5}">
                      <a16:colId xmlns:a16="http://schemas.microsoft.com/office/drawing/2014/main" val="2685140335"/>
                    </a:ext>
                  </a:extLst>
                </a:gridCol>
                <a:gridCol w="1597953">
                  <a:extLst>
                    <a:ext uri="{9D8B030D-6E8A-4147-A177-3AD203B41FA5}">
                      <a16:colId xmlns:a16="http://schemas.microsoft.com/office/drawing/2014/main" val="2687867278"/>
                    </a:ext>
                  </a:extLst>
                </a:gridCol>
                <a:gridCol w="3405799">
                  <a:extLst>
                    <a:ext uri="{9D8B030D-6E8A-4147-A177-3AD203B41FA5}">
                      <a16:colId xmlns:a16="http://schemas.microsoft.com/office/drawing/2014/main" val="134297466"/>
                    </a:ext>
                  </a:extLst>
                </a:gridCol>
                <a:gridCol w="3180547">
                  <a:extLst>
                    <a:ext uri="{9D8B030D-6E8A-4147-A177-3AD203B41FA5}">
                      <a16:colId xmlns:a16="http://schemas.microsoft.com/office/drawing/2014/main" val="1822887774"/>
                    </a:ext>
                  </a:extLst>
                </a:gridCol>
              </a:tblGrid>
              <a:tr h="0">
                <a:tc>
                  <a:txBody>
                    <a:bodyPr/>
                    <a:lstStyle/>
                    <a:p>
                      <a:endParaRPr lang="en-US" sz="2000" dirty="0"/>
                    </a:p>
                  </a:txBody>
                  <a:tcPr/>
                </a:tc>
                <a:tc>
                  <a:txBody>
                    <a:bodyPr/>
                    <a:lstStyle/>
                    <a:p>
                      <a:r>
                        <a:rPr lang="es-MX" sz="2000" noProof="0" dirty="0"/>
                        <a:t>Opción 1</a:t>
                      </a:r>
                    </a:p>
                  </a:txBody>
                  <a:tcPr/>
                </a:tc>
                <a:tc>
                  <a:txBody>
                    <a:bodyPr/>
                    <a:lstStyle/>
                    <a:p>
                      <a:r>
                        <a:rPr lang="es-MX" sz="2000" noProof="0" dirty="0"/>
                        <a:t>Opción 2</a:t>
                      </a:r>
                    </a:p>
                  </a:txBody>
                  <a:tcPr/>
                </a:tc>
                <a:tc>
                  <a:txBody>
                    <a:bodyPr/>
                    <a:lstStyle/>
                    <a:p>
                      <a:r>
                        <a:rPr lang="es-MX" sz="2000" noProof="0" dirty="0"/>
                        <a:t>Opción 3</a:t>
                      </a:r>
                    </a:p>
                  </a:txBody>
                  <a:tcPr/>
                </a:tc>
                <a:extLst>
                  <a:ext uri="{0D108BD9-81ED-4DB2-BD59-A6C34878D82A}">
                    <a16:rowId xmlns:a16="http://schemas.microsoft.com/office/drawing/2014/main" val="1575357139"/>
                  </a:ext>
                </a:extLst>
              </a:tr>
              <a:tr h="760765">
                <a:tc>
                  <a:txBody>
                    <a:bodyPr/>
                    <a:lstStyle/>
                    <a:p>
                      <a:r>
                        <a:rPr lang="es-419" sz="1800" kern="1200" dirty="0">
                          <a:solidFill>
                            <a:schemeClr val="dk1"/>
                          </a:solidFill>
                          <a:effectLst/>
                          <a:latin typeface="+mn-lt"/>
                          <a:ea typeface="+mn-ea"/>
                          <a:cs typeface="+mn-cs"/>
                        </a:rPr>
                        <a:t>¿Quién usa los extintores de incendio?  </a:t>
                      </a:r>
                      <a:endParaRPr lang="en-US" sz="1800" kern="1200" dirty="0">
                        <a:solidFill>
                          <a:schemeClr val="dk1"/>
                        </a:solidFill>
                        <a:effectLst/>
                        <a:latin typeface="+mn-lt"/>
                        <a:ea typeface="+mn-ea"/>
                        <a:cs typeface="+mn-cs"/>
                      </a:endParaRPr>
                    </a:p>
                  </a:txBody>
                  <a:tcPr/>
                </a:tc>
                <a:tc>
                  <a:txBody>
                    <a:bodyPr/>
                    <a:lstStyle/>
                    <a:p>
                      <a:r>
                        <a:rPr lang="es-419" sz="1800" kern="1200" dirty="0">
                          <a:solidFill>
                            <a:schemeClr val="dk1"/>
                          </a:solidFill>
                          <a:effectLst/>
                          <a:latin typeface="+mn-lt"/>
                          <a:ea typeface="+mn-ea"/>
                          <a:cs typeface="+mn-cs"/>
                        </a:rPr>
                        <a:t>Nadie	</a:t>
                      </a:r>
                      <a:endParaRPr lang="en-US" sz="2000" dirty="0"/>
                    </a:p>
                  </a:txBody>
                  <a:tcPr/>
                </a:tc>
                <a:tc>
                  <a:txBody>
                    <a:bodyPr/>
                    <a:lstStyle/>
                    <a:p>
                      <a:r>
                        <a:rPr lang="es-419" sz="1800" kern="1200" dirty="0">
                          <a:solidFill>
                            <a:schemeClr val="dk1"/>
                          </a:solidFill>
                          <a:effectLst/>
                          <a:latin typeface="+mn-lt"/>
                          <a:ea typeface="+mn-ea"/>
                          <a:cs typeface="+mn-cs"/>
                        </a:rPr>
                        <a:t>Solamente los trabajadores designados para usarlos </a:t>
                      </a:r>
                      <a:endParaRPr lang="en-US" sz="2000" dirty="0"/>
                    </a:p>
                  </a:txBody>
                  <a:tcPr/>
                </a:tc>
                <a:tc>
                  <a:txBody>
                    <a:bodyPr/>
                    <a:lstStyle/>
                    <a:p>
                      <a:r>
                        <a:rPr lang="es-419" sz="1800" kern="1200" dirty="0">
                          <a:solidFill>
                            <a:schemeClr val="dk1"/>
                          </a:solidFill>
                          <a:effectLst/>
                          <a:latin typeface="+mn-lt"/>
                          <a:ea typeface="+mn-ea"/>
                          <a:cs typeface="+mn-cs"/>
                        </a:rPr>
                        <a:t>Todos los empleados están autorizados para usarlos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255699995"/>
                  </a:ext>
                </a:extLst>
              </a:tr>
              <a:tr h="373292">
                <a:tc>
                  <a:txBody>
                    <a:bodyPr/>
                    <a:lstStyle/>
                    <a:p>
                      <a:r>
                        <a:rPr lang="es-419" sz="1800" kern="1200" dirty="0">
                          <a:solidFill>
                            <a:schemeClr val="dk1"/>
                          </a:solidFill>
                          <a:effectLst/>
                          <a:latin typeface="+mn-lt"/>
                          <a:ea typeface="+mn-ea"/>
                          <a:cs typeface="+mn-cs"/>
                        </a:rPr>
                        <a:t> ¿Quién evacua?  </a:t>
                      </a:r>
                      <a:endParaRPr lang="en-US" sz="1800" kern="1200" dirty="0">
                        <a:solidFill>
                          <a:schemeClr val="dk1"/>
                        </a:solidFill>
                        <a:effectLst/>
                        <a:latin typeface="+mn-lt"/>
                        <a:ea typeface="+mn-ea"/>
                        <a:cs typeface="+mn-cs"/>
                      </a:endParaRPr>
                    </a:p>
                  </a:txBody>
                  <a:tcPr/>
                </a:tc>
                <a:tc>
                  <a:txBody>
                    <a:bodyPr/>
                    <a:lstStyle/>
                    <a:p>
                      <a:r>
                        <a:rPr lang="es-419" sz="1800" kern="1200" dirty="0">
                          <a:solidFill>
                            <a:schemeClr val="dk1"/>
                          </a:solidFill>
                          <a:effectLst/>
                          <a:latin typeface="+mn-lt"/>
                          <a:ea typeface="+mn-ea"/>
                          <a:cs typeface="+mn-cs"/>
                        </a:rPr>
                        <a:t>Todos</a:t>
                      </a:r>
                      <a:endParaRPr lang="en-US" sz="2000" dirty="0"/>
                    </a:p>
                  </a:txBody>
                  <a:tcPr/>
                </a:tc>
                <a:tc>
                  <a:txBody>
                    <a:bodyPr/>
                    <a:lstStyle/>
                    <a:p>
                      <a:r>
                        <a:rPr lang="es-419" sz="1800" kern="1200" dirty="0">
                          <a:solidFill>
                            <a:schemeClr val="dk1"/>
                          </a:solidFill>
                          <a:effectLst/>
                          <a:latin typeface="+mn-lt"/>
                          <a:ea typeface="+mn-ea"/>
                          <a:cs typeface="+mn-cs"/>
                        </a:rPr>
                        <a:t>Solamente quienes no están autorizados	</a:t>
                      </a:r>
                      <a:endParaRPr lang="en-US" sz="1800" kern="1200" dirty="0">
                        <a:solidFill>
                          <a:schemeClr val="dk1"/>
                        </a:solidFill>
                        <a:effectLst/>
                        <a:latin typeface="+mn-lt"/>
                        <a:ea typeface="+mn-ea"/>
                        <a:cs typeface="+mn-cs"/>
                      </a:endParaRPr>
                    </a:p>
                  </a:txBody>
                  <a:tcPr/>
                </a:tc>
                <a:tc>
                  <a:txBody>
                    <a:bodyPr/>
                    <a:lstStyle/>
                    <a:p>
                      <a:r>
                        <a:rPr lang="es-419" sz="1800" kern="1200" dirty="0">
                          <a:solidFill>
                            <a:schemeClr val="dk1"/>
                          </a:solidFill>
                          <a:effectLst/>
                          <a:latin typeface="+mn-lt"/>
                          <a:ea typeface="+mn-ea"/>
                          <a:cs typeface="+mn-cs"/>
                        </a:rPr>
                        <a:t>Los que no están autorizados</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559181219"/>
                  </a:ext>
                </a:extLst>
              </a:tr>
              <a:tr h="172289">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extLst>
                  <a:ext uri="{0D108BD9-81ED-4DB2-BD59-A6C34878D82A}">
                    <a16:rowId xmlns:a16="http://schemas.microsoft.com/office/drawing/2014/main" val="1431588007"/>
                  </a:ext>
                </a:extLst>
              </a:tr>
              <a:tr h="660439">
                <a:tc>
                  <a:txBody>
                    <a:bodyPr/>
                    <a:lstStyle/>
                    <a:p>
                      <a:r>
                        <a:rPr lang="es-419" sz="1800" kern="1200" dirty="0">
                          <a:solidFill>
                            <a:schemeClr val="dk1"/>
                          </a:solidFill>
                          <a:effectLst/>
                          <a:latin typeface="+mn-lt"/>
                          <a:ea typeface="+mn-ea"/>
                          <a:cs typeface="+mn-cs"/>
                        </a:rPr>
                        <a:t>¿PAE, prevención de incendios, y el entrenamiento requerido?</a:t>
                      </a:r>
                      <a:endParaRPr lang="en-US" sz="1800" kern="1200" dirty="0">
                        <a:solidFill>
                          <a:schemeClr val="dk1"/>
                        </a:solidFill>
                        <a:effectLst/>
                        <a:latin typeface="+mn-lt"/>
                        <a:ea typeface="+mn-ea"/>
                        <a:cs typeface="+mn-cs"/>
                      </a:endParaRPr>
                    </a:p>
                  </a:txBody>
                  <a:tcPr/>
                </a:tc>
                <a:tc>
                  <a:txBody>
                    <a:bodyPr/>
                    <a:lstStyle/>
                    <a:p>
                      <a:pPr algn="ctr"/>
                      <a:r>
                        <a:rPr lang="es-MX" sz="2000" noProof="0" dirty="0"/>
                        <a:t>Sí</a:t>
                      </a:r>
                    </a:p>
                  </a:txBody>
                  <a:tcPr/>
                </a:tc>
                <a:tc>
                  <a:txBody>
                    <a:bodyPr/>
                    <a:lstStyle/>
                    <a:p>
                      <a:pPr algn="ctr"/>
                      <a:r>
                        <a:rPr lang="es-MX" sz="2000" noProof="0" dirty="0"/>
                        <a:t>Sí</a:t>
                      </a:r>
                    </a:p>
                  </a:txBody>
                  <a:tcPr/>
                </a:tc>
                <a:tc>
                  <a:txBody>
                    <a:bodyPr/>
                    <a:lstStyle/>
                    <a:p>
                      <a:pPr algn="ctr"/>
                      <a:r>
                        <a:rPr lang="es-MX" sz="2000" noProof="0" dirty="0"/>
                        <a:t>Sí</a:t>
                      </a:r>
                    </a:p>
                  </a:txBody>
                  <a:tcPr/>
                </a:tc>
                <a:extLst>
                  <a:ext uri="{0D108BD9-81ED-4DB2-BD59-A6C34878D82A}">
                    <a16:rowId xmlns:a16="http://schemas.microsoft.com/office/drawing/2014/main" val="1009911745"/>
                  </a:ext>
                </a:extLst>
              </a:tr>
              <a:tr h="691433">
                <a:tc>
                  <a:txBody>
                    <a:bodyPr/>
                    <a:lstStyle/>
                    <a:p>
                      <a:r>
                        <a:rPr lang="es-419" sz="1800"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es-419" sz="1800" kern="1200" dirty="0">
                          <a:solidFill>
                            <a:schemeClr val="dk1"/>
                          </a:solidFill>
                          <a:effectLst/>
                          <a:latin typeface="+mn-lt"/>
                          <a:ea typeface="+mn-ea"/>
                          <a:cs typeface="+mn-cs"/>
                        </a:rPr>
                        <a:t>¿Entrenamiento de los trabajadores para el uso del extintor de incendios?</a:t>
                      </a:r>
                      <a:endParaRPr lang="en-US" sz="2000" dirty="0"/>
                    </a:p>
                  </a:txBody>
                  <a:tcPr/>
                </a:tc>
                <a:tc>
                  <a:txBody>
                    <a:bodyPr/>
                    <a:lstStyle/>
                    <a:p>
                      <a:pPr algn="ctr"/>
                      <a:r>
                        <a:rPr lang="en-US" sz="2000" dirty="0"/>
                        <a:t>No</a:t>
                      </a:r>
                    </a:p>
                  </a:txBody>
                  <a:tcPr/>
                </a:tc>
                <a:tc>
                  <a:txBody>
                    <a:bodyPr/>
                    <a:lstStyle/>
                    <a:p>
                      <a:r>
                        <a:rPr lang="es-MX" sz="2000" noProof="0" dirty="0"/>
                        <a:t>Cada empleado autorizado tiene que recibir entrenamiento anualmente</a:t>
                      </a:r>
                    </a:p>
                  </a:txBody>
                  <a:tcPr/>
                </a:tc>
                <a:tc>
                  <a:txBody>
                    <a:bodyPr/>
                    <a:lstStyle/>
                    <a:p>
                      <a:r>
                        <a:rPr lang="es-MX" sz="2000" noProof="0" dirty="0"/>
                        <a:t>Todos los empleados autorizados tienen que recibir entrenamiento anualmente</a:t>
                      </a:r>
                    </a:p>
                  </a:txBody>
                  <a:tcPr/>
                </a:tc>
                <a:extLst>
                  <a:ext uri="{0D108BD9-81ED-4DB2-BD59-A6C34878D82A}">
                    <a16:rowId xmlns:a16="http://schemas.microsoft.com/office/drawing/2014/main" val="2141489046"/>
                  </a:ext>
                </a:extLst>
              </a:tr>
              <a:tr h="373292">
                <a:tc>
                  <a:txBody>
                    <a:bodyPr/>
                    <a:lstStyle/>
                    <a:p>
                      <a:r>
                        <a:rPr lang="es-419" sz="1800" kern="1200" dirty="0">
                          <a:solidFill>
                            <a:schemeClr val="dk1"/>
                          </a:solidFill>
                          <a:effectLst/>
                          <a:latin typeface="+mn-lt"/>
                          <a:ea typeface="+mn-ea"/>
                          <a:cs typeface="+mn-cs"/>
                        </a:rPr>
                        <a:t>Requisitos adicionales</a:t>
                      </a:r>
                      <a:endParaRPr lang="en-US" sz="1800" kern="1200" dirty="0">
                        <a:solidFill>
                          <a:schemeClr val="dk1"/>
                        </a:solidFill>
                        <a:effectLst/>
                        <a:latin typeface="+mn-lt"/>
                        <a:ea typeface="+mn-ea"/>
                        <a:cs typeface="+mn-cs"/>
                      </a:endParaRPr>
                    </a:p>
                  </a:txBody>
                  <a:tcPr/>
                </a:tc>
                <a:tc gridSpan="3">
                  <a:txBody>
                    <a:bodyPr/>
                    <a:lstStyle/>
                    <a:p>
                      <a:r>
                        <a:rPr lang="es-419" sz="1800" kern="1200" dirty="0">
                          <a:solidFill>
                            <a:schemeClr val="dk1"/>
                          </a:solidFill>
                          <a:effectLst/>
                          <a:latin typeface="+mn-lt"/>
                          <a:ea typeface="+mn-ea"/>
                          <a:cs typeface="+mn-cs"/>
                        </a:rPr>
                        <a:t>Los extintores de incendios tienen que ser inspeccionados, evaluados, y recibir mantenimiento anualmente</a:t>
                      </a:r>
                      <a:endParaRPr lang="en-US" sz="1800" kern="1200" dirty="0">
                        <a:solidFill>
                          <a:schemeClr val="dk1"/>
                        </a:solidFill>
                        <a:effectLst/>
                        <a:latin typeface="+mn-lt"/>
                        <a:ea typeface="+mn-ea"/>
                        <a:cs typeface="+mn-cs"/>
                      </a:endParaRP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900954" y="0"/>
            <a:ext cx="1240971" cy="2150264"/>
          </a:xfrm>
          <a:prstGeom prst="rect">
            <a:avLst/>
          </a:prstGeom>
        </p:spPr>
      </p:pic>
    </p:spTree>
    <p:extLst>
      <p:ext uri="{BB962C8B-B14F-4D97-AF65-F5344CB8AC3E}">
        <p14:creationId xmlns:p14="http://schemas.microsoft.com/office/powerpoint/2010/main" val="304815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9891</TotalTime>
  <Words>2801</Words>
  <Application>Microsoft Office PowerPoint</Application>
  <PresentationFormat>Widescreen</PresentationFormat>
  <Paragraphs>215</Paragraphs>
  <Slides>15</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Courier New</vt:lpstr>
      <vt:lpstr>Helvetica Neue</vt:lpstr>
      <vt:lpstr>Symbol</vt:lpstr>
      <vt:lpstr>Office Theme</vt:lpstr>
      <vt:lpstr>Camiones de Comida Móviles Entrenamiento para la seguridad </vt:lpstr>
      <vt:lpstr>Seguridad General del Trabajador</vt:lpstr>
      <vt:lpstr>¿Porque son importantes la planeación y la preparación?</vt:lpstr>
      <vt:lpstr>Plan de Acción para las Emergencias (PAE)</vt:lpstr>
      <vt:lpstr>Plan de Acción para las Emergencias (PAE) </vt:lpstr>
      <vt:lpstr>Plan de Acción para las Emergencias (PAE) – continuación </vt:lpstr>
      <vt:lpstr>Requisitos para el PAE (continuación)  </vt:lpstr>
      <vt:lpstr>Planes de Acción de Emergencia (PAE) – Entrenamiento</vt:lpstr>
      <vt:lpstr>Planes de Acción de Emergencia (PAE) – Respuesta a Incendios</vt:lpstr>
      <vt:lpstr>Peligro de Incendios y Planes para la Prevención de Incendios</vt:lpstr>
      <vt:lpstr>Evacuación (Salidas) </vt:lpstr>
      <vt:lpstr>Servicios Médicos, Botiquín de Primeros Auxilios </vt:lpstr>
      <vt:lpstr>Resbalones, Tropezones, Caídas </vt:lpstr>
      <vt:lpstr>En resumen</vt:lpstr>
      <vt:lpstr>Información de Seguridad Adicional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Virginia Gil-Rivas</cp:lastModifiedBy>
  <cp:revision>10</cp:revision>
  <dcterms:created xsi:type="dcterms:W3CDTF">2023-01-01T03:33:26Z</dcterms:created>
  <dcterms:modified xsi:type="dcterms:W3CDTF">2023-09-23T20:59:11Z</dcterms:modified>
</cp:coreProperties>
</file>