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1" r:id="rId4"/>
    <p:sldId id="275" r:id="rId5"/>
    <p:sldId id="273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3" r:id="rId14"/>
    <p:sldId id="274" r:id="rId15"/>
    <p:sldId id="276" r:id="rId16"/>
    <p:sldId id="264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0971" autoAdjust="0"/>
  </p:normalViewPr>
  <p:slideViewPr>
    <p:cSldViewPr snapToGrid="0">
      <p:cViewPr varScale="1">
        <p:scale>
          <a:sx n="74" d="100"/>
          <a:sy n="74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CD8127-C7B8-4135-9709-61580F3AED4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E45005-0BCA-4781-B1DC-7BCB14EB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-/media/Files/News-and-Research/Fire-statistics-and-reports/Building-and-life-safety/oseating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smv.com/2022/11/17/clarksville-police-say-propane-gas-leak-caused-food-truck-explosion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-/media/Files/News-and-Research/Fire-statistics-and-reports/Building-and-life-safety/oseating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section/introduction to the training modules should take 20-25 minutes.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r>
              <a:rPr lang="en-US" sz="1900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Only Philadelphia Incident will be discussed in class</a:t>
            </a:r>
          </a:p>
          <a:p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Business statistics from </a:t>
            </a:r>
            <a:r>
              <a:rPr lang="en-US" dirty="0" err="1"/>
              <a:t>Koorsen</a:t>
            </a:r>
            <a:r>
              <a:rPr lang="en-US" dirty="0"/>
              <a:t> Fire Blogs:</a:t>
            </a:r>
          </a:p>
          <a:p>
            <a:pPr defTabSz="966612">
              <a:defRPr/>
            </a:pPr>
            <a:r>
              <a:rPr lang="en-US" dirty="0"/>
              <a:t>October 15, 2019: https://blog.koorsen.com/top-tips-from-new-fire-safety-regulations-to-make-mobile-and-temporary-cooking-operations-safer</a:t>
            </a:r>
          </a:p>
          <a:p>
            <a:pPr defTabSz="966612">
              <a:defRPr/>
            </a:pPr>
            <a:r>
              <a:rPr lang="en-US" dirty="0"/>
              <a:t>July 30, 2018: https://blog.koorsen.com/how-koorsen-is-protecting-food-truck-from-cooking-fires </a:t>
            </a:r>
          </a:p>
          <a:p>
            <a:pPr defTabSz="966612">
              <a:defRPr/>
            </a:pPr>
            <a:r>
              <a:rPr lang="en-US" dirty="0"/>
              <a:t>May 16, 2018: https://blog.koorsen.com/food-trucks-a-growing-industry-brimming-with-fire-hazards 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/>
              <a:t>Source of Restaurant Fire Statistics: </a:t>
            </a:r>
            <a:r>
              <a:rPr lang="en-US" dirty="0">
                <a:hlinkClick r:id="rId3"/>
              </a:rPr>
              <a:t>https://www.nfpa.org/-/media/Files/News-and-Research/Fire-statistics-and-reports/Building-and-life-safety/oseating.pdf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Clarksville police say propane gas leak caused food truck explosion (wsmv.com)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Business statistics from </a:t>
            </a:r>
            <a:r>
              <a:rPr lang="en-US" dirty="0" err="1"/>
              <a:t>Koorsen</a:t>
            </a:r>
            <a:r>
              <a:rPr lang="en-US" dirty="0"/>
              <a:t> Fire Blogs:</a:t>
            </a:r>
          </a:p>
          <a:p>
            <a:pPr defTabSz="966612">
              <a:defRPr/>
            </a:pPr>
            <a:r>
              <a:rPr lang="en-US" dirty="0"/>
              <a:t>October 15, 2019: https://blog.koorsen.com/top-tips-from-new-fire-safety-regulations-to-make-mobile-and-temporary-cooking-operations-safer</a:t>
            </a:r>
          </a:p>
          <a:p>
            <a:pPr defTabSz="966612">
              <a:defRPr/>
            </a:pPr>
            <a:r>
              <a:rPr lang="en-US" dirty="0"/>
              <a:t>July 30, 2018: https://blog.koorsen.com/how-koorsen-is-protecting-food-truck-from-cooking-fires </a:t>
            </a:r>
          </a:p>
          <a:p>
            <a:pPr defTabSz="966612">
              <a:defRPr/>
            </a:pPr>
            <a:r>
              <a:rPr lang="en-US" dirty="0"/>
              <a:t>May 16, 2018: https://blog.koorsen.com/food-trucks-a-growing-industry-brimming-with-fire-hazards 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/>
              <a:t>Source of Restaurant Fire Statistics: </a:t>
            </a:r>
            <a:r>
              <a:rPr lang="en-US" dirty="0">
                <a:hlinkClick r:id="rId3"/>
              </a:rPr>
              <a:t>https://www.nfpa.org/-/media/Files/News-and-Research/Fire-statistics-and-reports/Building-and-life-safety/oseating.pdf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poster outlines the rights of workers, the responsibilities of employers, and is available free from OSHA: https://www.osha.gov/sites/default/files/publications/osha3165.pdf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poster outlines the rights of workers, the responsibilities of employers, and is available free from OSHA: https://www.osha.gov/sites/default/files/publications/osha3165.pdf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The above screenshot from the OSHA website, </a:t>
            </a:r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, which may change at any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OSHA provides Free Worker Safety/Health consulting services to small businesses</a:t>
            </a:r>
          </a:p>
          <a:p>
            <a:endParaRPr lang="en-US" dirty="0"/>
          </a:p>
          <a:p>
            <a:r>
              <a:rPr lang="en-US" dirty="0"/>
              <a:t>The OSHA SHARP Program recognizes small business employers who have exemplary safety and health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www.osha.gov/sharp" TargetMode="External"/><Relationship Id="rId4" Type="http://schemas.openxmlformats.org/officeDocument/2006/relationships/hyperlink" Target="https://www.osha.gov/consulta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bc30.com/planet-vegan-fresno-food-truck-fire-explosion/11999243/" TargetMode="External"/><Relationship Id="rId3" Type="http://schemas.openxmlformats.org/officeDocument/2006/relationships/hyperlink" Target="https://www.youtube.com/watch?v=20czSI6c0EU" TargetMode="External"/><Relationship Id="rId7" Type="http://schemas.openxmlformats.org/officeDocument/2006/relationships/hyperlink" Target="https://peninsulachronicle.com/2023/01/03/food-truck-catches-fire-at-newport-news-shipbuilding/" TargetMode="External"/><Relationship Id="rId12" Type="http://schemas.openxmlformats.org/officeDocument/2006/relationships/hyperlink" Target="https://www.youtube.com/watch?v=yDr_8kqmxL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ral.com/entertainment/out_and_about/video/17528953/" TargetMode="External"/><Relationship Id="rId11" Type="http://schemas.openxmlformats.org/officeDocument/2006/relationships/hyperlink" Target="https://www.wbrc.com/2022/04/15/1-injured-forestdale-food-truck-explosion/" TargetMode="External"/><Relationship Id="rId5" Type="http://schemas.openxmlformats.org/officeDocument/2006/relationships/hyperlink" Target="https://www.wfmynews2.com/article/news/local/firefighter-injured-in-food-truck-explosion-released-from-hospital/223788823" TargetMode="External"/><Relationship Id="rId10" Type="http://schemas.openxmlformats.org/officeDocument/2006/relationships/hyperlink" Target="https://www.tcpalm.com/story/news/2022/05/14/vendor-injured-food-truck-explosion-vero-beach-seafood-festival/9776119002/" TargetMode="External"/><Relationship Id="rId4" Type="http://schemas.openxmlformats.org/officeDocument/2006/relationships/hyperlink" Target="https://m.youtube.com/watch?v=a79DX5OW6oY" TargetMode="External"/><Relationship Id="rId9" Type="http://schemas.openxmlformats.org/officeDocument/2006/relationships/hyperlink" Target="https://www.wctv.tv/2022/10/24/food-truck-explosion-sends-two-hospit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mv.com/2022/11/17/clarksville-police-say-propane-gas-leak-caused-food-truck-explos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osha.gov/statepla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419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Camión de Comida </a:t>
            </a:r>
            <a:r>
              <a:rPr lang="es-419" sz="5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419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óvil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r>
              <a:rPr lang="es-MX" dirty="0"/>
              <a:t>Entrenamiento</a:t>
            </a:r>
            <a:r>
              <a:rPr lang="en-US" dirty="0"/>
              <a:t> para la </a:t>
            </a:r>
            <a:r>
              <a:rPr lang="es-MX" dirty="0"/>
              <a:t>seguridad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Introducción y lo Básico de OSHA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4E2DF-30B9-4D29-1C58-E15F3A7CC501}"/>
              </a:ext>
            </a:extLst>
          </p:cNvPr>
          <p:cNvSpPr txBox="1"/>
          <p:nvPr/>
        </p:nvSpPr>
        <p:spPr>
          <a:xfrm>
            <a:off x="226142" y="5135472"/>
            <a:ext cx="11493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material fue producido por el proyecto número SH-39170-SH2 de la Administración de Seguridad y Salud Ocupacional. Este material no necesariamente representa los puntos de vista o las normas del Departamento del Trabajo de los EE.UU., ni la mención de los nombres comerciales, productos comerciales, u organizaciones, implica la aprobación por el Gobierno de los EE.UU.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MX" sz="4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Derechos de los trabajadores</a:t>
            </a:r>
            <a:endParaRPr lang="en-US" sz="4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E8110-8902-9327-46FB-2C76650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1815922"/>
            <a:ext cx="6778295" cy="431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Todos los trabajadores tienen el derecho a:</a:t>
            </a:r>
          </a:p>
          <a:p>
            <a:r>
              <a:rPr lang="es-MX" sz="2000" dirty="0"/>
              <a:t>Un lugar de trabajo seguro</a:t>
            </a:r>
          </a:p>
          <a:p>
            <a:r>
              <a:rPr lang="es-MX" sz="2000" dirty="0"/>
              <a:t>Decir algo a su empleador o la OSHA sobre preocupaciones de seguridad o de salud, sin sufrir represalias </a:t>
            </a:r>
          </a:p>
          <a:p>
            <a:r>
              <a:rPr lang="es-MX" sz="2000" dirty="0"/>
              <a:t>Recibir información y entrenamiento sobre los peligros en el trabajo </a:t>
            </a:r>
          </a:p>
          <a:p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una queja con la OSHA dentro de 30 días si usted ha sufrido represalias por ejercer sus derechos (Ley de protección al denunciante)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000" dirty="0"/>
          </a:p>
        </p:txBody>
      </p:sp>
      <p:pic>
        <p:nvPicPr>
          <p:cNvPr id="4" name="Picture 3" descr="A blue and green brochure with text&#10;&#10;Description automatically generated">
            <a:extLst>
              <a:ext uri="{FF2B5EF4-FFF2-40B4-BE49-F238E27FC236}">
                <a16:creationId xmlns:a16="http://schemas.microsoft.com/office/drawing/2014/main" id="{5FBEABA5-93BC-B9FA-8C98-745848F32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r="2" b="2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MX" sz="4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Responsabilidades de los Empleadores </a:t>
            </a:r>
            <a:endParaRPr lang="en-US" sz="4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E8110-8902-9327-46FB-2C76650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1879600"/>
            <a:ext cx="6550756" cy="424948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empleadores deben de: 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Proveer un lugar de trabajo seguro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</a:pP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Cumplir con todas las normas aplicables de la OSHA 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6688" marR="0" indent="-166688">
              <a:spcBef>
                <a:spcPts val="0"/>
              </a:spcBef>
              <a:spcAft>
                <a:spcPts val="800"/>
              </a:spcAft>
            </a:pP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Proveer entrenamiento acerca de los peligros en el trabajo en el idioma y vocabulario que puedan entender 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6688" marR="0" indent="-166688">
              <a:spcBef>
                <a:spcPts val="0"/>
              </a:spcBef>
              <a:spcAft>
                <a:spcPts val="800"/>
              </a:spcAft>
              <a:tabLst>
                <a:tab pos="166688" algn="l"/>
              </a:tabLst>
            </a:pP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Notificar a la OSHA acerca de las muertes o las lesiones serias tal y como hospitalizaciones o amputaciones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419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Mostrar </a:t>
            </a: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citaciones legales en/cerca de la zona en la que la violación ocurrió 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ilegal </a:t>
            </a:r>
            <a:r>
              <a:rPr lang="es-419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419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vengarse en contra de un empleado por hacer uso de sus derechos, incluyendo el plantear un problema de seguridad o de salud con su empleador o con la OSHA (Ley de protección al denunciante)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BD32D-CC86-C5D6-928C-5D8868440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r="2" b="2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9423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70089"/>
            <a:ext cx="10695039" cy="1325563"/>
          </a:xfrm>
        </p:spPr>
        <p:txBody>
          <a:bodyPr/>
          <a:lstStyle/>
          <a:p>
            <a:r>
              <a:rPr lang="en-US" b="1" dirty="0"/>
              <a:t>OSHA 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 asistencia a los pequeños negocios/empresas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5D12C-4603-3258-33D4-883B219943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35" y="1255474"/>
            <a:ext cx="8012197" cy="45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400148"/>
            <a:ext cx="11685638" cy="917376"/>
          </a:xfrm>
        </p:spPr>
        <p:txBody>
          <a:bodyPr>
            <a:normAutofit fontScale="90000"/>
          </a:bodyPr>
          <a:lstStyle/>
          <a:p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 de Consulta en el Sitio de la OSHA, SHARP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Picture 7" descr="OSHA provides Free Worker Safety/Health consulting services to small businesses jpg 26 kb">
            <a:extLst>
              <a:ext uri="{FF2B5EF4-FFF2-40B4-BE49-F238E27FC236}">
                <a16:creationId xmlns:a16="http://schemas.microsoft.com/office/drawing/2014/main" id="{EEC96450-5283-895B-B685-DAFC688F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7" y="1158470"/>
            <a:ext cx="384810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1304707" y="3817759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https://www.osha.gov/consultation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4282183"/>
            <a:ext cx="5410201" cy="2548107"/>
          </a:xfrm>
        </p:spPr>
        <p:txBody>
          <a:bodyPr>
            <a:normAutofit lnSpcReduction="10000"/>
          </a:bodyPr>
          <a:lstStyle/>
          <a:p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gratuitos de consulta para la seguridad/salud para l</a:t>
            </a:r>
            <a:r>
              <a:rPr lang="es-419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pequeños negocios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servicios de consulta para asistir a los empleadores para establecer, mejorar programas de seguridad/salud y lograr el cumplimiento son independientes de los esfuerzos para asegurar la ejecución de las reglas.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7304454" y="3836002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https://www.osha.gov/sharp</a:t>
            </a:r>
            <a:r>
              <a:rPr lang="en-US" dirty="0"/>
              <a:t> 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D8872BEC-5721-D175-B413-7718A815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22" y="1317524"/>
            <a:ext cx="6428704" cy="36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580F0E-81C0-2D48-9FAB-91B0017D09CE}"/>
              </a:ext>
            </a:extLst>
          </p:cNvPr>
          <p:cNvSpPr txBox="1"/>
          <p:nvPr/>
        </p:nvSpPr>
        <p:spPr>
          <a:xfrm>
            <a:off x="7304454" y="5383369"/>
            <a:ext cx="392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https://www.osha.gov/sharp</a:t>
            </a:r>
          </a:p>
        </p:txBody>
      </p:sp>
    </p:spTree>
    <p:extLst>
      <p:ext uri="{BB962C8B-B14F-4D97-AF65-F5344CB8AC3E}">
        <p14:creationId xmlns:p14="http://schemas.microsoft.com/office/powerpoint/2010/main" val="46718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4605-931B-41F0-9046-FF25833E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vs Las Mejores Practicas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5232-F249-2032-EDBA-99C03B2A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64949" cy="435133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Regulaciones de la OSHA = El nivel mínimo de cumplimiento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  <a:p>
            <a:pPr marL="231775" marR="0" indent="-2317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Otras organizaciones/guías pueden tener unos niveles más altos que el cumplimiento – las mejores practicas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¿Porque podrían ser diferentes?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reglas de la OSHA requieren más tiempo para cambiarlas/actualizarlas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marR="0" indent="-1809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Nuevas industrias/condiciones de trabajo, el uso de nuevos productos, investigaciones nuevas para evaluar- los cambios a las guías toman tiempo, frecuentemente respuestas reaccionarias.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3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89FD-F3A3-B032-B3FF-6744BA4F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Meta: Implementar Soluciones </a:t>
            </a:r>
            <a:r>
              <a:rPr lang="es-419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fectivas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71A7-1D9A-9179-0DEA-B0493170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825625"/>
            <a:ext cx="5973417" cy="4667250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jerarquía de controles de la OSHA: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 un marco para el control de los riesgos en el trabajo.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MX" dirty="0"/>
              <a:t>Eliminación</a:t>
            </a:r>
          </a:p>
          <a:p>
            <a:pPr lvl="1"/>
            <a:r>
              <a:rPr lang="es-MX" dirty="0"/>
              <a:t>Sustitución</a:t>
            </a:r>
          </a:p>
          <a:p>
            <a:pPr lvl="1"/>
            <a:r>
              <a:rPr lang="es-MX" dirty="0"/>
              <a:t>Ingeniería </a:t>
            </a:r>
          </a:p>
          <a:p>
            <a:pPr lvl="1"/>
            <a:r>
              <a:rPr lang="es-MX" dirty="0"/>
              <a:t>Administrativa (Practicas del trabajo)</a:t>
            </a:r>
          </a:p>
          <a:p>
            <a:pPr lvl="1"/>
            <a:r>
              <a:rPr lang="es-MX" dirty="0"/>
              <a:t>Equipo de protección personal (PPE)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 controles pueden ser más efectivos que el implementar solamente uno.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IOSH Hierarchy of Controls jpg 71 kb">
            <a:extLst>
              <a:ext uri="{FF2B5EF4-FFF2-40B4-BE49-F238E27FC236}">
                <a16:creationId xmlns:a16="http://schemas.microsoft.com/office/drawing/2014/main" id="{24D139F8-F1B3-BBB4-A53B-D160F4060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953444"/>
            <a:ext cx="5974080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D1F2-2A1F-D55A-2F52-3484A439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Los Puntos Principales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4533-C7D4-C619-9622-986DBDEF5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misión de la OSHA es proteger a los trabajadores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OSHA puede lograr esa misión de varias maneras y provee recursos para asistir a los negocios pequeños que tienen recursos limitados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6688" marR="0" indent="-166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6688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 soluciones efectivas existen para responder a los peligros en el trabajo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recomiendan mucho los controles de ingeniería y administración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marR="0" indent="-2317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información y la asistencia pueden ayudar a proteger a sus trabajadores, su compañía, y su propiedad.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1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D792-CAD6-8757-3678-B8678B70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1" y="18255"/>
            <a:ext cx="10515600" cy="1325563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¡Bienvenidos!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B4B4-5C34-0EF3-9F3C-20A7DDE9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25830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MX" dirty="0"/>
              <a:t>Introducciones</a:t>
            </a:r>
          </a:p>
          <a:p>
            <a:pPr>
              <a:spcAft>
                <a:spcPts val="1200"/>
              </a:spcAft>
            </a:pPr>
            <a:r>
              <a:rPr lang="es-MX" dirty="0"/>
              <a:t>Logística de nuestro espacio </a:t>
            </a:r>
          </a:p>
          <a:p>
            <a:pPr lvl="1">
              <a:spcAft>
                <a:spcPts val="1200"/>
              </a:spcAft>
            </a:pPr>
            <a:r>
              <a:rPr lang="es-MX" dirty="0"/>
              <a:t>Salidas, Baños</a:t>
            </a:r>
          </a:p>
          <a:p>
            <a:pPr>
              <a:spcAft>
                <a:spcPts val="1200"/>
              </a:spcAft>
            </a:pPr>
            <a:r>
              <a:rPr lang="es-MX" dirty="0"/>
              <a:t>El Esquema de hoy/agenda</a:t>
            </a:r>
          </a:p>
          <a:p>
            <a:pPr lvl="1">
              <a:spcAft>
                <a:spcPts val="1200"/>
              </a:spcAft>
            </a:pPr>
            <a:r>
              <a:rPr lang="es-MX" dirty="0"/>
              <a:t>Introducción a la OSHA</a:t>
            </a:r>
          </a:p>
          <a:p>
            <a:pPr lvl="1">
              <a:spcAft>
                <a:spcPts val="1200"/>
              </a:spcAft>
            </a:pPr>
            <a:r>
              <a:rPr lang="es-MX" dirty="0"/>
              <a:t>Seguridad General de los Trabajadores</a:t>
            </a:r>
          </a:p>
          <a:p>
            <a:pPr lvl="1">
              <a:spcAft>
                <a:spcPts val="1200"/>
              </a:spcAft>
            </a:pPr>
            <a:r>
              <a:rPr lang="es-MX" dirty="0"/>
              <a:t>Seguridad contra Incendios en Operaciones de la Cocina</a:t>
            </a:r>
          </a:p>
          <a:p>
            <a:pPr lvl="1">
              <a:spcAft>
                <a:spcPts val="1200"/>
              </a:spcAft>
            </a:pPr>
            <a:r>
              <a:rPr lang="es-MX" dirty="0"/>
              <a:t>Seguridad con el Propano</a:t>
            </a:r>
          </a:p>
          <a:p>
            <a:pPr lvl="1">
              <a:spcAft>
                <a:spcPts val="1200"/>
              </a:spcAft>
            </a:pPr>
            <a:r>
              <a:rPr lang="es-MX" dirty="0"/>
              <a:t>Uso de los Extintores de Incendio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FB47-6135-D557-D069-DE5C5B88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9838"/>
            <a:ext cx="10515600" cy="1325563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entrenar? Incidentes de los Camiones de Comida en las Noticias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D4466-96CE-397C-647B-BED7760C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176" y="3429000"/>
            <a:ext cx="5181600" cy="36855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North Carolina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Charlotte 2022- sin lesiones, perdida de hogar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Charlotte (South </a:t>
            </a:r>
            <a:r>
              <a:rPr lang="es-419" sz="20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End</a:t>
            </a:r>
            <a:r>
              <a:rPr lang="es-419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) 2020- 1 </a:t>
            </a: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lesionado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Greensboro 2021- bombero lesionado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Raleigh 2018:  sin</a:t>
            </a: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lesiones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AE0A76-EE13-C1D9-E914-C87EC8641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16921"/>
            <a:ext cx="5794514" cy="33012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u="sng" dirty="0"/>
              <a:t>Otros Accidentes</a:t>
            </a:r>
          </a:p>
          <a:p>
            <a:r>
              <a:rPr lang="es-MX" sz="2400" dirty="0">
                <a:hlinkClick r:id="rId7"/>
              </a:rPr>
              <a:t>Newport News Jan 2023- 2 </a:t>
            </a:r>
            <a:r>
              <a:rPr lang="es-MX" sz="2400" dirty="0"/>
              <a:t>lesionados</a:t>
            </a:r>
          </a:p>
          <a:p>
            <a:r>
              <a:rPr lang="es-MX" sz="2400" dirty="0">
                <a:hlinkClick r:id="rId8"/>
              </a:rPr>
              <a:t>Fresno 2022- 2 lesionados con quemaduras </a:t>
            </a:r>
            <a:endParaRPr lang="es-MX" sz="2400" dirty="0"/>
          </a:p>
          <a:p>
            <a:r>
              <a:rPr lang="es-MX" sz="2400" dirty="0">
                <a:hlinkClick r:id="rId9"/>
              </a:rPr>
              <a:t>Tallahassee 2022- 2 lesionados</a:t>
            </a:r>
            <a:endParaRPr lang="es-MX" sz="2400" dirty="0"/>
          </a:p>
          <a:p>
            <a:r>
              <a:rPr lang="es-MX" sz="2400" dirty="0">
                <a:hlinkClick r:id="rId10"/>
              </a:rPr>
              <a:t>Orlando 2022-  una persona con lesiones critica</a:t>
            </a:r>
            <a:r>
              <a:rPr lang="es-MX" sz="2400" dirty="0"/>
              <a:t>s</a:t>
            </a:r>
          </a:p>
          <a:p>
            <a:r>
              <a:rPr lang="en-US" sz="2400" dirty="0">
                <a:hlinkClick r:id="rId11"/>
              </a:rPr>
              <a:t>Alabama 2022- 1 </a:t>
            </a:r>
            <a:r>
              <a:rPr lang="es-419" sz="2400" dirty="0"/>
              <a:t>lesionado</a:t>
            </a:r>
          </a:p>
          <a:p>
            <a:r>
              <a:rPr lang="es-MX" sz="2400" dirty="0"/>
              <a:t>Muchos </a:t>
            </a:r>
            <a:r>
              <a:rPr lang="es-419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s-MX" sz="2400" dirty="0"/>
              <a:t> -Google </a:t>
            </a:r>
            <a:r>
              <a:rPr lang="es-419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Incendios de Camiones de Comida </a:t>
            </a:r>
            <a:r>
              <a:rPr lang="es-MX" sz="2400" dirty="0"/>
              <a:t>(Noticias)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74A45-1AD2-3F62-AEE6-D0C3A3015B08}"/>
              </a:ext>
            </a:extLst>
          </p:cNvPr>
          <p:cNvSpPr txBox="1"/>
          <p:nvPr/>
        </p:nvSpPr>
        <p:spPr>
          <a:xfrm>
            <a:off x="433588" y="1465401"/>
            <a:ext cx="117584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hlinkClick r:id="rId12"/>
              </a:rPr>
              <a:t>Philadelphia, 2014: </a:t>
            </a:r>
            <a:r>
              <a:rPr lang="es-MX" sz="2600" dirty="0"/>
              <a:t>Un tanque de propano de un camión de comida exploto matando </a:t>
            </a:r>
          </a:p>
          <a:p>
            <a:r>
              <a:rPr lang="es-MX" sz="2600" dirty="0"/>
              <a:t>a dos personas y lesionando a una docena de personas en la cercanía. La explosión </a:t>
            </a:r>
          </a:p>
          <a:p>
            <a:r>
              <a:rPr lang="es-MX" sz="2600" dirty="0"/>
              <a:t>incito una seria discusión sobre la necesidad de regulaciones específicas para la </a:t>
            </a:r>
          </a:p>
          <a:p>
            <a:r>
              <a:rPr lang="es-MX" sz="2600" dirty="0"/>
              <a:t>seguridad de los tanques de propano para la Industria de los Camiones de Comida.</a:t>
            </a:r>
          </a:p>
        </p:txBody>
      </p:sp>
    </p:spTree>
    <p:extLst>
      <p:ext uri="{BB962C8B-B14F-4D97-AF65-F5344CB8AC3E}">
        <p14:creationId xmlns:p14="http://schemas.microsoft.com/office/powerpoint/2010/main" val="93925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AD8F-3556-B1F5-46C4-218B8036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</a:t>
            </a:r>
            <a:r>
              <a:rPr lang="es-419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entrenar a</a:t>
            </a:r>
            <a:r>
              <a:rPr lang="es-419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trabajadores de los camiones de comida? 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9F73-282A-5C31-F2B6-4E06B96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482869"/>
            <a:ext cx="11396870" cy="5217823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enorme crecimiento de la industria de los camiones de comida durante los últimos 15 a</a:t>
            </a: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os.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Cubiertos por múltiples agencias: DOT (vehículos), los departamentos de salud locales (seguridad Alimenticia), los departamentos de bomberos locales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NFPA (La Administración Nacional de Protección contra Incendios) actualizo sus normas para la mejor </a:t>
            </a:r>
            <a:r>
              <a:rPr lang="es-MX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guías</a:t>
            </a:r>
            <a:r>
              <a:rPr lang="es-MX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Seguridad contra Incendios en el 2018, pero las normas de seguridad pueden variar hasta en las comunidades cercanas.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ejemplo: La policía de </a:t>
            </a:r>
            <a:r>
              <a:rPr lang="es-MX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Clarksville (TN) dice que una fuga de gas propano causo la explosión de un camión de comida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camión de comida tenía permiso en Nashville (2022), no se requieren detectores de gas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explosión ocurrió en la casa del dueño en las cercanías de Clarksville, en donde se requieren los detectores de </a:t>
            </a:r>
            <a:r>
              <a:rPr lang="es-419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óxido de carbono/propano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9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AD8F-3556-B1F5-46C4-218B8036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entrenar a los trabajadores de los camiones de comida?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9F73-282A-5C31-F2B6-4E06B96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69"/>
            <a:ext cx="10515600" cy="521782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similitudes con los restaurantes, vulnerables a fuegos de cocina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~7500 Incendios de restaurantes/por año, promediando 3 muertes, 110 lesiones, y $165 millones en daños a la propiedad cada año (NFPA 2017)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61% de los incendios fueron ocasionados por el equipo para cocinar (NFPA 2017)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peligros únicos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Tanques de propano- con potencial de crear condiciones para las explosiones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Pequeños espacios dentro de los camiones/remolques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Movibles, potencial de tener diferentes ubicaciones, peligro en los caminos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negocios pequeños tienen desafíos únicos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 nunca tienen asignado un profesional de la seguridad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seguridad/Recursos de Salud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¿Otras razones?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6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propósito del entrenamiento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825624"/>
            <a:ext cx="10763865" cy="4509861"/>
          </a:xfrm>
        </p:spPr>
        <p:txBody>
          <a:bodyPr>
            <a:normAutofit/>
          </a:bodyPr>
          <a:lstStyle/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Propósito: </a:t>
            </a: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Educar a los dueños, gerentes, y a los trabajadores que operan los camiones de comida para prevenir lesiones, la perdida de vida, y las perdidas financiaras debido a los riesgos para la seguridad, especialmente con incidentes relacionados con el fuego.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educación en el aula y con practicar el use del extintor de incendios, tenemos como objetivo el incrementar la confianza de los trabajadores para responder a los riesgos en el trabajo.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CB31EC-5CB5-034B-294C-B8E42037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/>
              <a:t>Introducción a la OSHA</a:t>
            </a:r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3F19-31A2-053C-A744-258387D1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es la OSHA y que hacen ellos?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90F9-32BD-1639-6BF5-1BA6E44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825624"/>
            <a:ext cx="11236037" cy="479148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OSHA = </a:t>
            </a:r>
            <a:r>
              <a:rPr lang="es-419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de Seguridad y Salud Laboral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del Departamento del Trabajo de los EE. UU.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Establecida en 1970 (Williams Steiger Ley de Seguridad y Salud en el Trabajo)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Misión: Salvar vidas, prevenir lesiones, y proteger a los trabajadores Americanos en contra de peligros a la salud y seguridad en el lugar de trabajo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 responsabilidades y derechos de los empleadores y los trabajadores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indent="-2254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Mantiene un sistema de reporte/registro de las lesiones en el lugar de trabajo, fallecimientos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 programas de entrenamiento de seguridad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 y pone en rigor las normas de seguridad 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7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OSHA al nivel </a:t>
            </a:r>
            <a:r>
              <a:rPr lang="es-419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deral y Estatal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7" y="1325563"/>
            <a:ext cx="5742709" cy="534143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El Decreto de OSH cubre a los empleadores y a sus empleados vía la OSHA federal o vía un programa estatal aprobado por la OSHA</a:t>
            </a:r>
          </a:p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estados han aprobado planes que incluyen tanto a los trabajadores del sector privado como a los empleados del gobierno local (desde enero del 2023)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planes estales para proteger a los trabajadores tienen que ser por lo menos tan efectivos como los de OSHA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DFC8E-D2FA-E86B-18E0-BEA6465B94B8}"/>
              </a:ext>
            </a:extLst>
          </p:cNvPr>
          <p:cNvSpPr txBox="1"/>
          <p:nvPr/>
        </p:nvSpPr>
        <p:spPr>
          <a:xfrm>
            <a:off x="6567055" y="6031303"/>
            <a:ext cx="33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https://www.osha.gov/stateplans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D461D-05E7-FBD7-46AD-F2D061E089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1343"/>
            <a:ext cx="5512231" cy="4704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1639D8-AC9B-FC66-9319-A28252414D5D}"/>
              </a:ext>
            </a:extLst>
          </p:cNvPr>
          <p:cNvSpPr txBox="1"/>
          <p:nvPr/>
        </p:nvSpPr>
        <p:spPr>
          <a:xfrm>
            <a:off x="7561231" y="1217406"/>
            <a:ext cx="4201984" cy="9368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Seleccione un estado/territorio en el mapa para ver la información para el contacto del estado/territorio</a:t>
            </a:r>
          </a:p>
        </p:txBody>
      </p:sp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27473</TotalTime>
  <Words>1700</Words>
  <Application>Microsoft Office PowerPoint</Application>
  <PresentationFormat>Widescreen</PresentationFormat>
  <Paragraphs>146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Camión de Comida Móvil  Entrenamiento para la seguridad</vt:lpstr>
      <vt:lpstr>¡Bienvenidos!</vt:lpstr>
      <vt:lpstr>¿Por qué entrenar? Incidentes de los Camiones de Comida en las Noticias</vt:lpstr>
      <vt:lpstr>¿Por qué entrenar a los trabajadores de los camiones de comida? </vt:lpstr>
      <vt:lpstr>¿Por qué entrenar a los trabajadores de los camiones de comida? </vt:lpstr>
      <vt:lpstr>El propósito del entrenamiento </vt:lpstr>
      <vt:lpstr>Introducción a la OSHA</vt:lpstr>
      <vt:lpstr>¿Quién es la OSHA y que hacen ellos?</vt:lpstr>
      <vt:lpstr>OSHA al nivel Federal y Estatal </vt:lpstr>
      <vt:lpstr>Derechos de los trabajadores</vt:lpstr>
      <vt:lpstr>Responsabilidades de los Empleadores </vt:lpstr>
      <vt:lpstr>OSHA provee asistencia a los pequeños negocios/empresas </vt:lpstr>
      <vt:lpstr>El Programa de Consulta en el Sitio de la OSHA, SHARP </vt:lpstr>
      <vt:lpstr>Cumplimiento vs Las Mejores Practicas </vt:lpstr>
      <vt:lpstr>Meta: Implementar Soluciones Efectivas </vt:lpstr>
      <vt:lpstr>Los Puntos Principales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Virginia Gil-Rivas</cp:lastModifiedBy>
  <cp:revision>12</cp:revision>
  <cp:lastPrinted>2023-03-01T04:50:06Z</cp:lastPrinted>
  <dcterms:created xsi:type="dcterms:W3CDTF">2023-01-01T03:33:26Z</dcterms:created>
  <dcterms:modified xsi:type="dcterms:W3CDTF">2023-09-22T00:14:22Z</dcterms:modified>
</cp:coreProperties>
</file>