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89794" autoAdjust="0"/>
  </p:normalViewPr>
  <p:slideViewPr>
    <p:cSldViewPr snapToGrid="0">
      <p:cViewPr varScale="1">
        <p:scale>
          <a:sx n="60" d="100"/>
          <a:sy n="60" d="100"/>
        </p:scale>
        <p:origin x="7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b" userId="639ece72d218a8ff" providerId="LiveId" clId="{8FCDE0BF-8AD6-4B9A-9881-EED10E0C0B17}"/>
    <pc:docChg chg="modSld">
      <pc:chgData name="m b" userId="639ece72d218a8ff" providerId="LiveId" clId="{8FCDE0BF-8AD6-4B9A-9881-EED10E0C0B17}" dt="2023-03-01T19:27:20.769" v="0" actId="207"/>
      <pc:docMkLst>
        <pc:docMk/>
      </pc:docMkLst>
      <pc:sldChg chg="modSp mod">
        <pc:chgData name="m b" userId="639ece72d218a8ff" providerId="LiveId" clId="{8FCDE0BF-8AD6-4B9A-9881-EED10E0C0B17}" dt="2023-03-01T19:27:20.769" v="0" actId="207"/>
        <pc:sldMkLst>
          <pc:docMk/>
          <pc:sldMk cId="3723291019" sldId="301"/>
        </pc:sldMkLst>
        <pc:spChg chg="mod">
          <ac:chgData name="m b" userId="639ece72d218a8ff" providerId="LiveId" clId="{8FCDE0BF-8AD6-4B9A-9881-EED10E0C0B17}" dt="2023-03-01T19:27:20.769" v="0" actId="207"/>
          <ac:spMkLst>
            <pc:docMk/>
            <pc:sldMk cId="3723291019" sldId="301"/>
            <ac:spMk id="10" creationId="{B373A132-4B26-07C1-C3E5-A5098BFE494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2500E-B61F-44BF-8EF4-6765A6F57D48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66E14-7FF6-4ADD-83FC-C3CF97B9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4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smallbusiness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https://www.osha.gov/businesscase/benefits </a:t>
            </a:r>
          </a:p>
          <a:p>
            <a:endParaRPr lang="en-US" dirty="0"/>
          </a:p>
          <a:p>
            <a:r>
              <a:rPr lang="en-US" dirty="0"/>
              <a:t>There are multiple reasons to strive for best practices- safe workplaces (with lower injury rates) spend less on insurance, have lower employee turnover, and have higher employee morale (leading to higher productivity).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66E14-7FF6-4ADD-83FC-C3CF97B9C2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58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 </a:t>
            </a:r>
            <a:r>
              <a:rPr lang="en-US" dirty="0" err="1"/>
              <a:t>cópia</a:t>
            </a:r>
            <a:r>
              <a:rPr lang="en-US" dirty="0"/>
              <a:t> da </a:t>
            </a:r>
            <a:r>
              <a:rPr lang="en-US" dirty="0" err="1"/>
              <a:t>página</a:t>
            </a:r>
            <a:r>
              <a:rPr lang="en-US" dirty="0"/>
              <a:t> do website da OSHA </a:t>
            </a:r>
            <a:r>
              <a:rPr lang="en-US" dirty="0" err="1"/>
              <a:t>acima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https://www.osha.gov/smallbusiness</a:t>
            </a:r>
            <a:r>
              <a:rPr lang="en-US" dirty="0"/>
              <a:t> , </a:t>
            </a:r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alterado</a:t>
            </a:r>
            <a:r>
              <a:rPr lang="en-US" dirty="0"/>
              <a:t> a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momento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12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OSHA </a:t>
            </a:r>
            <a:r>
              <a:rPr lang="en-US" dirty="0" err="1"/>
              <a:t>fornece</a:t>
            </a:r>
            <a:r>
              <a:rPr lang="en-US" dirty="0"/>
              <a:t> </a:t>
            </a:r>
            <a:r>
              <a:rPr lang="en-US" dirty="0" err="1"/>
              <a:t>serviços</a:t>
            </a:r>
            <a:r>
              <a:rPr lang="en-US" dirty="0"/>
              <a:t> de </a:t>
            </a:r>
            <a:r>
              <a:rPr lang="en-US" dirty="0" err="1"/>
              <a:t>consultoria</a:t>
            </a:r>
            <a:r>
              <a:rPr lang="en-US" dirty="0"/>
              <a:t> </a:t>
            </a:r>
            <a:r>
              <a:rPr lang="en-US" dirty="0" err="1"/>
              <a:t>gratuitos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e </a:t>
            </a:r>
            <a:r>
              <a:rPr lang="en-US" dirty="0" err="1"/>
              <a:t>Saúde</a:t>
            </a:r>
            <a:r>
              <a:rPr lang="en-US" dirty="0"/>
              <a:t> do </a:t>
            </a:r>
            <a:r>
              <a:rPr lang="en-US" dirty="0" err="1"/>
              <a:t>Trabalhador</a:t>
            </a:r>
            <a:r>
              <a:rPr lang="en-US" dirty="0"/>
              <a:t> para </a:t>
            </a:r>
            <a:r>
              <a:rPr lang="en-US" dirty="0" err="1"/>
              <a:t>pequenas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O </a:t>
            </a:r>
            <a:r>
              <a:rPr lang="en-US" dirty="0" err="1"/>
              <a:t>Programa</a:t>
            </a:r>
            <a:r>
              <a:rPr lang="en-US" dirty="0"/>
              <a:t> SHARP da OSHA </a:t>
            </a:r>
            <a:r>
              <a:rPr lang="en-US" dirty="0" err="1"/>
              <a:t>reconhece</a:t>
            </a:r>
            <a:r>
              <a:rPr lang="en-US" dirty="0"/>
              <a:t> </a:t>
            </a:r>
            <a:r>
              <a:rPr lang="en-US" dirty="0" err="1"/>
              <a:t>empregadores</a:t>
            </a:r>
            <a:r>
              <a:rPr lang="en-US" dirty="0"/>
              <a:t> de </a:t>
            </a:r>
            <a:r>
              <a:rPr lang="en-US" dirty="0" err="1"/>
              <a:t>pequenas</a:t>
            </a:r>
            <a:r>
              <a:rPr lang="en-US" dirty="0"/>
              <a:t> </a:t>
            </a:r>
            <a:r>
              <a:rPr lang="en-US" dirty="0" err="1"/>
              <a:t>empresas</a:t>
            </a:r>
            <a:r>
              <a:rPr lang="en-US" dirty="0"/>
              <a:t> que </a:t>
            </a:r>
            <a:r>
              <a:rPr lang="en-US" dirty="0" err="1"/>
              <a:t>tenham</a:t>
            </a:r>
            <a:r>
              <a:rPr lang="en-US" dirty="0"/>
              <a:t> </a:t>
            </a:r>
            <a:r>
              <a:rPr lang="en-US" dirty="0" err="1"/>
              <a:t>programas</a:t>
            </a:r>
            <a:r>
              <a:rPr lang="en-US" dirty="0"/>
              <a:t> exemplars de </a:t>
            </a:r>
            <a:r>
              <a:rPr lang="en-US" dirty="0" err="1"/>
              <a:t>segurança</a:t>
            </a:r>
            <a:r>
              <a:rPr lang="en-US" dirty="0"/>
              <a:t> e </a:t>
            </a:r>
            <a:r>
              <a:rPr lang="en-US" dirty="0" err="1"/>
              <a:t>saúde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45005-0BCA-4781-B1DC-7BCB14EBE3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9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66E14-7FF6-4ADD-83FC-C3CF97B9C2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página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foi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traduzida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website.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66E14-7FF6-4ADD-83FC-C3CF97B9C2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9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smallbusines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consulta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g"/><Relationship Id="rId4" Type="http://schemas.openxmlformats.org/officeDocument/2006/relationships/hyperlink" Target="https://www.osha.gov/complianceassistance/ca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tools/evacuation-plans-procedures/expert-systems/create-ea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onnect.ncdot.gov/resources/safety/Teppl/TEPPL%20All%20Documents%20Library/W38_EAandFirePrev.pdf" TargetMode="External"/><Relationship Id="rId5" Type="http://schemas.openxmlformats.org/officeDocument/2006/relationships/hyperlink" Target="https://www.osha.gov/etools/evacuation-plans-procedures/emergency-standards/fire-prevention" TargetMode="External"/><Relationship Id="rId4" Type="http://schemas.openxmlformats.org/officeDocument/2006/relationships/hyperlink" Target="https://www.osha.gov/sites/default/files/2019-03/sample_emergencyactionplan.do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fpa.org/Codes-and-Standards/Resources/Standards-in-action/Food-truck-safet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Food Truck </a:t>
            </a:r>
            <a:r>
              <a:rPr lang="en-US" dirty="0" err="1"/>
              <a:t>Móvel</a:t>
            </a:r>
            <a:br>
              <a:rPr lang="en-US" dirty="0"/>
            </a:br>
            <a:r>
              <a:rPr lang="en-US" dirty="0" err="1"/>
              <a:t>Treinamento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Parte</a:t>
            </a:r>
            <a:r>
              <a:rPr lang="en-US" dirty="0"/>
              <a:t> 6: </a:t>
            </a:r>
            <a:r>
              <a:rPr lang="en-US" dirty="0" err="1"/>
              <a:t>Especificidades</a:t>
            </a:r>
            <a:r>
              <a:rPr lang="en-US" dirty="0"/>
              <a:t> para </a:t>
            </a:r>
            <a:r>
              <a:rPr lang="en-US" dirty="0" err="1"/>
              <a:t>Proprietários</a:t>
            </a:r>
            <a:r>
              <a:rPr lang="en-US" dirty="0"/>
              <a:t>/</a:t>
            </a:r>
            <a:r>
              <a:rPr lang="en-US" dirty="0" err="1"/>
              <a:t>Gerentes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2F33C5-DDE0-40C0-9A86-B810BB08D0E9}"/>
              </a:ext>
            </a:extLst>
          </p:cNvPr>
          <p:cNvSpPr txBox="1"/>
          <p:nvPr/>
        </p:nvSpPr>
        <p:spPr>
          <a:xfrm>
            <a:off x="1319505" y="5387311"/>
            <a:ext cx="10012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Este material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foi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produzido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sob o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projeto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número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SH-39170-SH2 da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Administração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Segurança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Saúde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Ocupacional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Este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necessariamente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reflete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as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visões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políticas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nem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marcas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produtos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comerciais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organizações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implica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endosso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pelo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Governo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Americano.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1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7B119-71C9-2629-BAC9-B545CE5B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Tópicos</a:t>
            </a:r>
            <a:r>
              <a:rPr lang="en-US" dirty="0"/>
              <a:t> </a:t>
            </a:r>
            <a:r>
              <a:rPr lang="en-US" dirty="0" err="1"/>
              <a:t>Adicionais</a:t>
            </a:r>
            <a:r>
              <a:rPr lang="en-US" dirty="0"/>
              <a:t> que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Aplicáveis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88D7F-CF42-22CF-1A99-98A1E0A83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Padrões</a:t>
            </a:r>
            <a:r>
              <a:rPr lang="en-US" dirty="0"/>
              <a:t> de </a:t>
            </a:r>
            <a:r>
              <a:rPr lang="en-US" dirty="0" err="1"/>
              <a:t>Comunicação</a:t>
            </a:r>
            <a:r>
              <a:rPr lang="en-US" dirty="0"/>
              <a:t> de </a:t>
            </a:r>
            <a:r>
              <a:rPr lang="en-US" dirty="0" err="1"/>
              <a:t>Perigo</a:t>
            </a:r>
            <a:endParaRPr lang="en-US" dirty="0"/>
          </a:p>
          <a:p>
            <a:pPr lvl="1"/>
            <a:r>
              <a:rPr lang="en-US" dirty="0" err="1"/>
              <a:t>Materiais</a:t>
            </a:r>
            <a:r>
              <a:rPr lang="en-US" dirty="0"/>
              <a:t> </a:t>
            </a:r>
            <a:r>
              <a:rPr lang="en-US" dirty="0" err="1"/>
              <a:t>químicos</a:t>
            </a:r>
            <a:r>
              <a:rPr lang="en-US" dirty="0"/>
              <a:t> com </a:t>
            </a:r>
            <a:r>
              <a:rPr lang="en-US" dirty="0" err="1"/>
              <a:t>Folhas</a:t>
            </a:r>
            <a:r>
              <a:rPr lang="en-US" dirty="0"/>
              <a:t> de Dados de </a:t>
            </a:r>
            <a:r>
              <a:rPr lang="en-US" dirty="0" err="1"/>
              <a:t>Segurança</a:t>
            </a:r>
            <a:r>
              <a:rPr lang="en-US" dirty="0"/>
              <a:t> (FDS) </a:t>
            </a:r>
            <a:r>
              <a:rPr lang="en-US" dirty="0" err="1"/>
              <a:t>incluindo</a:t>
            </a:r>
            <a:r>
              <a:rPr lang="en-US" dirty="0"/>
              <a:t> </a:t>
            </a:r>
            <a:r>
              <a:rPr lang="en-US" dirty="0" err="1"/>
              <a:t>materiais</a:t>
            </a:r>
            <a:r>
              <a:rPr lang="en-US" dirty="0"/>
              <a:t> </a:t>
            </a:r>
            <a:r>
              <a:rPr lang="en-US" dirty="0" err="1"/>
              <a:t>químicos</a:t>
            </a:r>
            <a:r>
              <a:rPr lang="en-US" dirty="0"/>
              <a:t> de </a:t>
            </a:r>
            <a:r>
              <a:rPr lang="en-US" dirty="0" err="1"/>
              <a:t>limpeza</a:t>
            </a:r>
            <a:endParaRPr lang="en-US" dirty="0"/>
          </a:p>
          <a:p>
            <a:r>
              <a:rPr lang="en-US" dirty="0" err="1"/>
              <a:t>Patogênios</a:t>
            </a:r>
            <a:r>
              <a:rPr lang="en-US" dirty="0"/>
              <a:t> </a:t>
            </a:r>
            <a:r>
              <a:rPr lang="en-US" dirty="0" err="1"/>
              <a:t>Transmitidos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Sangue</a:t>
            </a:r>
            <a:endParaRPr lang="en-US" dirty="0"/>
          </a:p>
          <a:p>
            <a:pPr lvl="1"/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exposição</a:t>
            </a:r>
            <a:r>
              <a:rPr lang="en-US" dirty="0"/>
              <a:t> </a:t>
            </a:r>
            <a:r>
              <a:rPr lang="en-US" dirty="0" err="1"/>
              <a:t>potencial</a:t>
            </a:r>
            <a:r>
              <a:rPr lang="en-US" dirty="0"/>
              <a:t> à </a:t>
            </a:r>
            <a:r>
              <a:rPr lang="en-US" dirty="0" err="1"/>
              <a:t>sangue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outro </a:t>
            </a:r>
            <a:r>
              <a:rPr lang="en-US" dirty="0" err="1"/>
              <a:t>fluido</a:t>
            </a:r>
            <a:r>
              <a:rPr lang="en-US" dirty="0"/>
              <a:t> corporal </a:t>
            </a:r>
            <a:r>
              <a:rPr lang="en-US" dirty="0" err="1"/>
              <a:t>durante</a:t>
            </a:r>
            <a:r>
              <a:rPr lang="en-US" dirty="0"/>
              <a:t> um </a:t>
            </a:r>
            <a:r>
              <a:rPr lang="en-US" dirty="0" err="1"/>
              <a:t>acidente</a:t>
            </a:r>
            <a:r>
              <a:rPr lang="en-US" dirty="0"/>
              <a:t>? Como </a:t>
            </a:r>
            <a:r>
              <a:rPr lang="en-US" dirty="0" err="1"/>
              <a:t>isso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tratado</a:t>
            </a:r>
            <a:r>
              <a:rPr lang="en-US" dirty="0"/>
              <a:t>?</a:t>
            </a:r>
          </a:p>
          <a:p>
            <a:r>
              <a:rPr lang="en-US" dirty="0" err="1"/>
              <a:t>Manutenção</a:t>
            </a:r>
            <a:r>
              <a:rPr lang="en-US" dirty="0"/>
              <a:t> de </a:t>
            </a:r>
            <a:r>
              <a:rPr lang="en-US" dirty="0" err="1"/>
              <a:t>Registros</a:t>
            </a:r>
            <a:r>
              <a:rPr lang="en-US" dirty="0"/>
              <a:t> da OSHA</a:t>
            </a:r>
          </a:p>
          <a:p>
            <a:pPr lvl="1"/>
            <a:r>
              <a:rPr lang="en-US" dirty="0"/>
              <a:t>Este </a:t>
            </a:r>
            <a:r>
              <a:rPr lang="en-US" dirty="0" err="1"/>
              <a:t>requisito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depender</a:t>
            </a:r>
            <a:r>
              <a:rPr lang="en-US" dirty="0"/>
              <a:t> do </a:t>
            </a:r>
            <a:r>
              <a:rPr lang="en-US" dirty="0" err="1"/>
              <a:t>tamanho</a:t>
            </a:r>
            <a:r>
              <a:rPr lang="en-US" dirty="0"/>
              <a:t> do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negócio</a:t>
            </a:r>
            <a:r>
              <a:rPr lang="en-US" dirty="0"/>
              <a:t>, </a:t>
            </a:r>
            <a:r>
              <a:rPr lang="en-US" dirty="0" err="1"/>
              <a:t>quantos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possui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144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Resumo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Empregadores</a:t>
            </a:r>
            <a:r>
              <a:rPr lang="en-US" dirty="0"/>
              <a:t> </a:t>
            </a:r>
            <a:r>
              <a:rPr lang="en-US" dirty="0" err="1"/>
              <a:t>têm</a:t>
            </a:r>
            <a:r>
              <a:rPr lang="en-US" dirty="0"/>
              <a:t> </a:t>
            </a:r>
            <a:r>
              <a:rPr lang="en-US" dirty="0" err="1"/>
              <a:t>vários</a:t>
            </a:r>
            <a:r>
              <a:rPr lang="en-US" dirty="0"/>
              <a:t> </a:t>
            </a:r>
            <a:r>
              <a:rPr lang="en-US" dirty="0" err="1"/>
              <a:t>requisitos</a:t>
            </a:r>
            <a:r>
              <a:rPr lang="en-US" dirty="0"/>
              <a:t> para </a:t>
            </a:r>
            <a:r>
              <a:rPr lang="en-US" dirty="0" err="1"/>
              <a:t>fornecer</a:t>
            </a:r>
            <a:r>
              <a:rPr lang="en-US" dirty="0"/>
              <a:t> um local de </a:t>
            </a:r>
            <a:r>
              <a:rPr lang="en-US" dirty="0" err="1"/>
              <a:t>trabalho</a:t>
            </a:r>
            <a:r>
              <a:rPr lang="en-US" dirty="0"/>
              <a:t> </a:t>
            </a:r>
            <a:r>
              <a:rPr lang="en-US" dirty="0" err="1"/>
              <a:t>seguro</a:t>
            </a:r>
            <a:r>
              <a:rPr lang="en-US" dirty="0"/>
              <a:t> para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trabalhadores</a:t>
            </a:r>
            <a:endParaRPr lang="en-US" dirty="0"/>
          </a:p>
          <a:p>
            <a:r>
              <a:rPr lang="en-US" dirty="0"/>
              <a:t>A OSHA </a:t>
            </a:r>
            <a:r>
              <a:rPr lang="en-US" dirty="0" err="1"/>
              <a:t>reconhece</a:t>
            </a:r>
            <a:r>
              <a:rPr lang="en-US" dirty="0"/>
              <a:t> que </a:t>
            </a:r>
            <a:r>
              <a:rPr lang="en-US" dirty="0" err="1"/>
              <a:t>pequenos</a:t>
            </a:r>
            <a:r>
              <a:rPr lang="en-US" dirty="0"/>
              <a:t> </a:t>
            </a:r>
            <a:r>
              <a:rPr lang="en-US" dirty="0" err="1"/>
              <a:t>negócios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limitados</a:t>
            </a:r>
            <a:r>
              <a:rPr lang="en-US" dirty="0"/>
              <a:t> e </a:t>
            </a:r>
            <a:r>
              <a:rPr lang="en-US" dirty="0" err="1"/>
              <a:t>oferece</a:t>
            </a:r>
            <a:r>
              <a:rPr lang="en-US" dirty="0"/>
              <a:t>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serviços</a:t>
            </a:r>
            <a:r>
              <a:rPr lang="en-US" dirty="0"/>
              <a:t> de </a:t>
            </a:r>
            <a:r>
              <a:rPr lang="en-US" dirty="0" err="1"/>
              <a:t>consultoria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assistência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Conclusão</a:t>
            </a:r>
            <a:r>
              <a:rPr lang="en-US" dirty="0"/>
              <a:t>: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r>
              <a:rPr lang="en-US" dirty="0"/>
              <a:t> para </a:t>
            </a:r>
            <a:r>
              <a:rPr lang="en-US" dirty="0" err="1"/>
              <a:t>ajudar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a </a:t>
            </a:r>
            <a:r>
              <a:rPr lang="en-US" dirty="0" err="1"/>
              <a:t>tornar</a:t>
            </a:r>
            <a:r>
              <a:rPr lang="en-US" dirty="0"/>
              <a:t> o </a:t>
            </a:r>
            <a:r>
              <a:rPr lang="en-US" dirty="0" err="1"/>
              <a:t>seu</a:t>
            </a:r>
            <a:r>
              <a:rPr lang="en-US" dirty="0"/>
              <a:t> local de </a:t>
            </a:r>
            <a:r>
              <a:rPr lang="en-US" dirty="0" err="1"/>
              <a:t>trabalho</a:t>
            </a:r>
            <a:r>
              <a:rPr lang="en-US" dirty="0"/>
              <a:t> um local </a:t>
            </a:r>
            <a:r>
              <a:rPr lang="en-US" dirty="0" err="1"/>
              <a:t>seguro</a:t>
            </a:r>
            <a:r>
              <a:rPr lang="en-US" dirty="0"/>
              <a:t> para </a:t>
            </a:r>
            <a:r>
              <a:rPr lang="en-US" dirty="0" err="1"/>
              <a:t>você</a:t>
            </a:r>
            <a:r>
              <a:rPr lang="en-US" dirty="0"/>
              <a:t> e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. </a:t>
            </a:r>
            <a:r>
              <a:rPr lang="en-US" dirty="0" err="1"/>
              <a:t>Aproveite</a:t>
            </a:r>
            <a:r>
              <a:rPr lang="en-US" dirty="0"/>
              <a:t> </a:t>
            </a:r>
            <a:r>
              <a:rPr lang="en-US" dirty="0" err="1"/>
              <a:t>isto</a:t>
            </a:r>
            <a:r>
              <a:rPr lang="en-US" dirty="0"/>
              <a:t> e </a:t>
            </a:r>
            <a:r>
              <a:rPr lang="en-US" dirty="0" err="1"/>
              <a:t>compartilhe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conhecimento</a:t>
            </a:r>
            <a:r>
              <a:rPr lang="en-US" dirty="0"/>
              <a:t> com </a:t>
            </a:r>
            <a:r>
              <a:rPr lang="en-US" dirty="0" err="1"/>
              <a:t>os</a:t>
            </a:r>
            <a:r>
              <a:rPr lang="en-US" dirty="0"/>
              <a:t> outros!</a:t>
            </a:r>
          </a:p>
        </p:txBody>
      </p:sp>
    </p:spTree>
    <p:extLst>
      <p:ext uri="{BB962C8B-B14F-4D97-AF65-F5344CB8AC3E}">
        <p14:creationId xmlns:p14="http://schemas.microsoft.com/office/powerpoint/2010/main" val="377187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5FB2E-16E6-EE41-7ABB-9C063AB3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5E413-D0B7-16D0-5396-EA537842B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215" y="1825625"/>
            <a:ext cx="1132449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Após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módulo</a:t>
            </a:r>
            <a:r>
              <a:rPr lang="en-US" dirty="0"/>
              <a:t>, o </a:t>
            </a:r>
            <a:r>
              <a:rPr lang="en-US" dirty="0" err="1"/>
              <a:t>treinando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capaz</a:t>
            </a:r>
            <a:r>
              <a:rPr lang="en-US" dirty="0"/>
              <a:t> de:</a:t>
            </a:r>
          </a:p>
          <a:p>
            <a:r>
              <a:rPr lang="en-US" dirty="0" err="1"/>
              <a:t>Reconhecer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benefícios</a:t>
            </a:r>
            <a:r>
              <a:rPr lang="en-US" dirty="0"/>
              <a:t> de </a:t>
            </a:r>
            <a:r>
              <a:rPr lang="en-US" dirty="0" err="1"/>
              <a:t>ter</a:t>
            </a:r>
            <a:r>
              <a:rPr lang="en-US" dirty="0"/>
              <a:t> um </a:t>
            </a:r>
            <a:r>
              <a:rPr lang="en-US" dirty="0" err="1"/>
              <a:t>programa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</a:t>
            </a:r>
            <a:r>
              <a:rPr lang="en-US" dirty="0" err="1"/>
              <a:t>proativo</a:t>
            </a:r>
            <a:endParaRPr lang="en-US" dirty="0"/>
          </a:p>
          <a:p>
            <a:r>
              <a:rPr lang="en-US" dirty="0" err="1"/>
              <a:t>Encontrar</a:t>
            </a:r>
            <a:r>
              <a:rPr lang="en-US" dirty="0"/>
              <a:t> </a:t>
            </a:r>
            <a:r>
              <a:rPr lang="en-US" dirty="0" err="1"/>
              <a:t>recursos</a:t>
            </a:r>
            <a:r>
              <a:rPr lang="en-US" dirty="0"/>
              <a:t> para </a:t>
            </a:r>
            <a:r>
              <a:rPr lang="en-US" dirty="0" err="1"/>
              <a:t>desenvolver</a:t>
            </a:r>
            <a:r>
              <a:rPr lang="en-US" dirty="0"/>
              <a:t>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próprios</a:t>
            </a:r>
            <a:r>
              <a:rPr lang="en-US" dirty="0"/>
              <a:t> </a:t>
            </a:r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Saúde</a:t>
            </a:r>
            <a:r>
              <a:rPr lang="en-US" dirty="0"/>
              <a:t> e </a:t>
            </a:r>
            <a:r>
              <a:rPr lang="en-US" dirty="0" err="1"/>
              <a:t>Segurança</a:t>
            </a:r>
            <a:r>
              <a:rPr lang="en-US" dirty="0"/>
              <a:t> para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locais</a:t>
            </a:r>
            <a:r>
              <a:rPr lang="en-US" dirty="0"/>
              <a:t> de </a:t>
            </a:r>
            <a:r>
              <a:rPr lang="en-US" dirty="0" err="1"/>
              <a:t>trabalho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5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7263-392B-29D3-BE95-B52B2F957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 err="1"/>
              <a:t>Hoje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muita</a:t>
            </a:r>
            <a:r>
              <a:rPr lang="en-US" dirty="0"/>
              <a:t> </a:t>
            </a:r>
            <a:r>
              <a:rPr lang="en-US" dirty="0" err="1"/>
              <a:t>informação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3E30D-6B1D-7115-9B27-DD16CD870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444624"/>
            <a:ext cx="10845800" cy="5057775"/>
          </a:xfrm>
        </p:spPr>
        <p:txBody>
          <a:bodyPr>
            <a:normAutofit/>
          </a:bodyPr>
          <a:lstStyle/>
          <a:p>
            <a:r>
              <a:rPr lang="en-US" dirty="0" err="1"/>
              <a:t>Acidentes</a:t>
            </a:r>
            <a:r>
              <a:rPr lang="en-US" dirty="0"/>
              <a:t> </a:t>
            </a:r>
            <a:r>
              <a:rPr lang="en-US" dirty="0" err="1"/>
              <a:t>passados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lhe</a:t>
            </a:r>
            <a:r>
              <a:rPr lang="en-US" dirty="0"/>
              <a:t> </a:t>
            </a:r>
            <a:r>
              <a:rPr lang="en-US" dirty="0" err="1"/>
              <a:t>assustar</a:t>
            </a:r>
            <a:endParaRPr lang="en-US" dirty="0"/>
          </a:p>
          <a:p>
            <a:r>
              <a:rPr lang="en-US" dirty="0"/>
              <a:t>A OSHA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assustar</a:t>
            </a:r>
            <a:endParaRPr lang="en-US" dirty="0"/>
          </a:p>
          <a:p>
            <a:r>
              <a:rPr lang="en-US" dirty="0" err="1"/>
              <a:t>Processos</a:t>
            </a:r>
            <a:r>
              <a:rPr lang="en-US" dirty="0"/>
              <a:t> </a:t>
            </a:r>
            <a:r>
              <a:rPr lang="en-US" dirty="0" err="1"/>
              <a:t>judiciais</a:t>
            </a:r>
            <a:r>
              <a:rPr lang="en-US" dirty="0"/>
              <a:t> </a:t>
            </a:r>
            <a:r>
              <a:rPr lang="en-US" dirty="0" err="1"/>
              <a:t>futuros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assustar</a:t>
            </a:r>
            <a:endParaRPr lang="en-US" dirty="0"/>
          </a:p>
          <a:p>
            <a:r>
              <a:rPr lang="en-US" dirty="0"/>
              <a:t>Mas…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tem</a:t>
            </a:r>
            <a:r>
              <a:rPr lang="en-US" dirty="0"/>
              <a:t> a </a:t>
            </a:r>
            <a:r>
              <a:rPr lang="en-US" dirty="0" err="1"/>
              <a:t>oportunidade</a:t>
            </a:r>
            <a:r>
              <a:rPr lang="en-US" dirty="0"/>
              <a:t> de </a:t>
            </a:r>
            <a:r>
              <a:rPr lang="en-US" dirty="0" err="1"/>
              <a:t>evitar</a:t>
            </a:r>
            <a:r>
              <a:rPr lang="en-US" dirty="0"/>
              <a:t> que </a:t>
            </a:r>
            <a:r>
              <a:rPr lang="en-US" dirty="0" err="1"/>
              <a:t>eles</a:t>
            </a:r>
            <a:r>
              <a:rPr lang="en-US" dirty="0"/>
              <a:t> </a:t>
            </a:r>
            <a:r>
              <a:rPr lang="en-US" dirty="0" err="1"/>
              <a:t>aconteçam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/>
              <a:t>“Se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ser um </a:t>
            </a:r>
            <a:r>
              <a:rPr lang="en-US" dirty="0" err="1"/>
              <a:t>bom</a:t>
            </a:r>
            <a:r>
              <a:rPr lang="en-US" dirty="0"/>
              <a:t> </a:t>
            </a:r>
            <a:r>
              <a:rPr lang="en-US" dirty="0" err="1"/>
              <a:t>exemplo</a:t>
            </a:r>
            <a:r>
              <a:rPr lang="en-US" dirty="0"/>
              <a:t>,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que ser um </a:t>
            </a:r>
            <a:r>
              <a:rPr lang="en-US" dirty="0" err="1"/>
              <a:t>terrível</a:t>
            </a:r>
            <a:r>
              <a:rPr lang="en-US" dirty="0"/>
              <a:t> </a:t>
            </a:r>
            <a:r>
              <a:rPr lang="en-US" dirty="0" err="1"/>
              <a:t>alerta</a:t>
            </a:r>
            <a:r>
              <a:rPr lang="en-US" dirty="0"/>
              <a:t>“ Catherine </a:t>
            </a:r>
            <a:r>
              <a:rPr lang="en-US" dirty="0" err="1"/>
              <a:t>Aird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deu</a:t>
            </a:r>
            <a:r>
              <a:rPr lang="en-US" dirty="0"/>
              <a:t> o </a:t>
            </a:r>
            <a:r>
              <a:rPr lang="en-US" dirty="0" err="1"/>
              <a:t>primeiro</a:t>
            </a:r>
            <a:r>
              <a:rPr lang="en-US" dirty="0"/>
              <a:t> </a:t>
            </a:r>
            <a:r>
              <a:rPr lang="en-US" dirty="0" err="1"/>
              <a:t>passo</a:t>
            </a:r>
            <a:r>
              <a:rPr lang="en-US" dirty="0"/>
              <a:t> para </a:t>
            </a:r>
            <a:r>
              <a:rPr lang="en-US" dirty="0" err="1"/>
              <a:t>melhorar</a:t>
            </a:r>
            <a:r>
              <a:rPr lang="en-US" dirty="0"/>
              <a:t> a </a:t>
            </a:r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negócio</a:t>
            </a:r>
            <a:r>
              <a:rPr lang="en-US" dirty="0"/>
              <a:t> </a:t>
            </a:r>
            <a:r>
              <a:rPr lang="en-US" dirty="0" err="1"/>
              <a:t>participando</a:t>
            </a:r>
            <a:r>
              <a:rPr lang="en-US" dirty="0"/>
              <a:t> </a:t>
            </a:r>
            <a:r>
              <a:rPr lang="en-US" dirty="0" err="1"/>
              <a:t>deste</a:t>
            </a:r>
            <a:r>
              <a:rPr lang="en-US" dirty="0"/>
              <a:t> </a:t>
            </a:r>
            <a:r>
              <a:rPr lang="en-US" dirty="0" err="1"/>
              <a:t>curso</a:t>
            </a:r>
            <a:r>
              <a:rPr lang="en-US" dirty="0"/>
              <a:t>! </a:t>
            </a:r>
            <a:r>
              <a:rPr lang="en-US" dirty="0" err="1"/>
              <a:t>Mantenha</a:t>
            </a:r>
            <a:r>
              <a:rPr lang="en-US" dirty="0"/>
              <a:t> o </a:t>
            </a:r>
            <a:r>
              <a:rPr lang="en-US" dirty="0" err="1"/>
              <a:t>momento</a:t>
            </a:r>
            <a:r>
              <a:rPr lang="en-US" dirty="0"/>
              <a:t> </a:t>
            </a:r>
            <a:r>
              <a:rPr lang="en-US" dirty="0" err="1"/>
              <a:t>acontecendo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22584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9C647-A768-0F24-1C56-D16B75221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55" y="89973"/>
            <a:ext cx="10515600" cy="1325563"/>
          </a:xfrm>
        </p:spPr>
        <p:txBody>
          <a:bodyPr/>
          <a:lstStyle/>
          <a:p>
            <a:r>
              <a:rPr lang="en-US" dirty="0" err="1"/>
              <a:t>Mentalidade</a:t>
            </a:r>
            <a:r>
              <a:rPr lang="en-US" dirty="0"/>
              <a:t> do </a:t>
            </a:r>
            <a:r>
              <a:rPr lang="en-US" dirty="0" err="1"/>
              <a:t>Gerenciamento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C5B40-2DB1-BF03-BC05-EF014FDAC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6953534" cy="4942402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Onde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padrões</a:t>
            </a:r>
            <a:r>
              <a:rPr lang="en-US" dirty="0"/>
              <a:t> da OSHA (e outros)?</a:t>
            </a:r>
          </a:p>
          <a:p>
            <a:r>
              <a:rPr lang="en-US" dirty="0"/>
              <a:t>Se o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único</a:t>
            </a:r>
            <a:r>
              <a:rPr lang="en-US" dirty="0"/>
              <a:t> </a:t>
            </a:r>
            <a:r>
              <a:rPr lang="en-US" dirty="0" err="1"/>
              <a:t>objetivo</a:t>
            </a:r>
            <a:r>
              <a:rPr lang="en-US" dirty="0"/>
              <a:t> é </a:t>
            </a:r>
            <a:r>
              <a:rPr lang="en-US" dirty="0" err="1"/>
              <a:t>conformidade</a:t>
            </a:r>
            <a:r>
              <a:rPr lang="en-US" dirty="0"/>
              <a:t>, </a:t>
            </a:r>
            <a:r>
              <a:rPr lang="en-US" dirty="0" err="1"/>
              <a:t>quão</a:t>
            </a:r>
            <a:r>
              <a:rPr lang="en-US" dirty="0"/>
              <a:t> </a:t>
            </a:r>
            <a:r>
              <a:rPr lang="en-US" dirty="0" err="1"/>
              <a:t>fácil</a:t>
            </a:r>
            <a:r>
              <a:rPr lang="en-US" dirty="0"/>
              <a:t> é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alcançar</a:t>
            </a:r>
            <a:r>
              <a:rPr lang="en-US" dirty="0"/>
              <a:t> </a:t>
            </a:r>
            <a:r>
              <a:rPr lang="en-US" dirty="0" err="1"/>
              <a:t>essa</a:t>
            </a:r>
            <a:r>
              <a:rPr lang="en-US" dirty="0"/>
              <a:t> meta? </a:t>
            </a:r>
            <a:r>
              <a:rPr lang="en-US" dirty="0" err="1"/>
              <a:t>Quais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as </a:t>
            </a:r>
            <a:r>
              <a:rPr lang="pt-BR" dirty="0"/>
              <a:t>consequências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Onde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nessa</a:t>
            </a:r>
            <a:r>
              <a:rPr lang="en-US" dirty="0"/>
              <a:t> </a:t>
            </a:r>
            <a:r>
              <a:rPr lang="en-US" dirty="0" err="1"/>
              <a:t>escala</a:t>
            </a:r>
            <a:r>
              <a:rPr lang="en-US" dirty="0"/>
              <a:t> </a:t>
            </a:r>
            <a:r>
              <a:rPr lang="en-US" dirty="0" err="1"/>
              <a:t>hoje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trabalhadores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trazer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conhecimento</a:t>
            </a:r>
            <a:r>
              <a:rPr lang="en-US" dirty="0"/>
              <a:t> </a:t>
            </a:r>
            <a:r>
              <a:rPr lang="en-US" dirty="0" err="1"/>
              <a:t>sabendo</a:t>
            </a:r>
            <a:r>
              <a:rPr lang="en-US" dirty="0"/>
              <a:t> que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serão</a:t>
            </a:r>
            <a:r>
              <a:rPr lang="en-US" dirty="0"/>
              <a:t> </a:t>
            </a:r>
            <a:r>
              <a:rPr lang="en-US" dirty="0" err="1"/>
              <a:t>tratados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Existe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tendência</a:t>
            </a:r>
            <a:r>
              <a:rPr lang="en-US" dirty="0"/>
              <a:t> de ser </a:t>
            </a:r>
            <a:r>
              <a:rPr lang="en-US" dirty="0" err="1"/>
              <a:t>proativo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reativo</a:t>
            </a:r>
            <a:r>
              <a:rPr lang="en-US" dirty="0"/>
              <a:t>?</a:t>
            </a:r>
          </a:p>
          <a:p>
            <a:r>
              <a:rPr lang="en-US" dirty="0"/>
              <a:t>Qual é o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objetivo</a:t>
            </a:r>
            <a:r>
              <a:rPr lang="en-US" dirty="0"/>
              <a:t>? Como </a:t>
            </a:r>
            <a:r>
              <a:rPr lang="en-US" dirty="0" err="1"/>
              <a:t>você</a:t>
            </a:r>
            <a:r>
              <a:rPr lang="en-US" dirty="0"/>
              <a:t> o </a:t>
            </a:r>
            <a:r>
              <a:rPr lang="en-US" dirty="0" err="1"/>
              <a:t>alcançará</a:t>
            </a:r>
            <a:r>
              <a:rPr lang="en-US" dirty="0"/>
              <a:t>?</a:t>
            </a:r>
          </a:p>
          <a:p>
            <a:r>
              <a:rPr lang="en-US" dirty="0" err="1"/>
              <a:t>Quais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desafios</a:t>
            </a:r>
            <a:r>
              <a:rPr lang="en-US" dirty="0"/>
              <a:t>/</a:t>
            </a:r>
            <a:r>
              <a:rPr lang="en-US" dirty="0" err="1"/>
              <a:t>barreiras</a:t>
            </a:r>
            <a:r>
              <a:rPr lang="en-US" dirty="0"/>
              <a:t> </a:t>
            </a:r>
            <a:r>
              <a:rPr lang="en-US" dirty="0" err="1"/>
              <a:t>existentes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CC438E-E59F-5642-EA7B-2C5013224D91}"/>
              </a:ext>
            </a:extLst>
          </p:cNvPr>
          <p:cNvSpPr txBox="1"/>
          <p:nvPr/>
        </p:nvSpPr>
        <p:spPr>
          <a:xfrm>
            <a:off x="8323037" y="5477564"/>
            <a:ext cx="3493008" cy="704088"/>
          </a:xfrm>
          <a:prstGeom prst="rect">
            <a:avLst/>
          </a:prstGeom>
          <a:solidFill>
            <a:srgbClr val="FF7C8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Não</a:t>
            </a:r>
            <a:r>
              <a:rPr lang="en-US" sz="2000" b="1" dirty="0"/>
              <a:t> </a:t>
            </a:r>
            <a:r>
              <a:rPr lang="en-US" sz="2000" b="1" dirty="0" err="1"/>
              <a:t>Conformidade</a:t>
            </a:r>
            <a:r>
              <a:rPr lang="en-US" sz="2000" b="1" dirty="0"/>
              <a:t> com as </a:t>
            </a:r>
            <a:r>
              <a:rPr lang="en-US" sz="2000" b="1" dirty="0" err="1"/>
              <a:t>Regulamentações</a:t>
            </a:r>
            <a:endParaRPr 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E3141B-B1CC-2201-CCC7-FF4F40CBE4FE}"/>
              </a:ext>
            </a:extLst>
          </p:cNvPr>
          <p:cNvSpPr txBox="1"/>
          <p:nvPr/>
        </p:nvSpPr>
        <p:spPr>
          <a:xfrm>
            <a:off x="8323034" y="4702115"/>
            <a:ext cx="3493650" cy="707886"/>
          </a:xfrm>
          <a:prstGeom prst="rect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Conformidade</a:t>
            </a:r>
            <a:r>
              <a:rPr lang="en-US" sz="2000" b="1" dirty="0"/>
              <a:t> com as </a:t>
            </a:r>
            <a:r>
              <a:rPr lang="en-US" sz="2000" b="1" dirty="0" err="1"/>
              <a:t>Regulamentações</a:t>
            </a:r>
            <a:endParaRPr lang="en-US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4056B8-C202-A665-AA93-93948BCC0EF1}"/>
              </a:ext>
            </a:extLst>
          </p:cNvPr>
          <p:cNvSpPr txBox="1"/>
          <p:nvPr/>
        </p:nvSpPr>
        <p:spPr>
          <a:xfrm>
            <a:off x="8336685" y="3617635"/>
            <a:ext cx="3493650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Além</a:t>
            </a:r>
            <a:r>
              <a:rPr lang="en-US" sz="2000" b="1" dirty="0"/>
              <a:t> da </a:t>
            </a:r>
            <a:r>
              <a:rPr lang="en-US" sz="2000" b="1" dirty="0" err="1"/>
              <a:t>Conformidade</a:t>
            </a:r>
            <a:r>
              <a:rPr lang="en-US" sz="2000" b="1" dirty="0"/>
              <a:t>- </a:t>
            </a:r>
            <a:r>
              <a:rPr lang="en-US" sz="2000" b="1" dirty="0" err="1"/>
              <a:t>Melhoria</a:t>
            </a:r>
            <a:r>
              <a:rPr lang="en-US" sz="2000" b="1" dirty="0"/>
              <a:t> das </a:t>
            </a:r>
            <a:r>
              <a:rPr lang="en-US" sz="2000" b="1" dirty="0" err="1"/>
              <a:t>Condições</a:t>
            </a:r>
            <a:r>
              <a:rPr lang="en-US" sz="2000" b="1" dirty="0"/>
              <a:t> de </a:t>
            </a:r>
            <a:r>
              <a:rPr lang="en-US" sz="2000" b="1" dirty="0" err="1"/>
              <a:t>Trabalho</a:t>
            </a:r>
            <a:endParaRPr lang="en-US" sz="2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BAF478-9C11-82D3-9002-EDF88473364D}"/>
              </a:ext>
            </a:extLst>
          </p:cNvPr>
          <p:cNvSpPr txBox="1"/>
          <p:nvPr/>
        </p:nvSpPr>
        <p:spPr>
          <a:xfrm>
            <a:off x="8323036" y="2835072"/>
            <a:ext cx="3507299" cy="707886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Melhores</a:t>
            </a:r>
            <a:r>
              <a:rPr lang="en-US" sz="2000" b="1" dirty="0"/>
              <a:t> </a:t>
            </a:r>
            <a:r>
              <a:rPr lang="en-US" sz="2000" b="1" dirty="0" err="1"/>
              <a:t>Práticas</a:t>
            </a:r>
            <a:r>
              <a:rPr lang="en-US" sz="2000" b="1" dirty="0"/>
              <a:t>- </a:t>
            </a:r>
            <a:r>
              <a:rPr lang="en-US" sz="2000" b="1" dirty="0" err="1"/>
              <a:t>Eficiência</a:t>
            </a:r>
            <a:r>
              <a:rPr lang="en-US" sz="2000" b="1" dirty="0"/>
              <a:t> </a:t>
            </a:r>
            <a:r>
              <a:rPr lang="en-US" sz="2000" b="1" dirty="0" err="1"/>
              <a:t>mais</a:t>
            </a:r>
            <a:r>
              <a:rPr lang="en-US" sz="2000" b="1" dirty="0"/>
              <a:t> Alta, </a:t>
            </a:r>
            <a:r>
              <a:rPr lang="en-US" sz="2000" b="1" dirty="0" err="1"/>
              <a:t>Saúde</a:t>
            </a:r>
            <a:r>
              <a:rPr lang="en-US" sz="2000" b="1" dirty="0"/>
              <a:t>, </a:t>
            </a:r>
            <a:r>
              <a:rPr lang="en-US" sz="2000" b="1" dirty="0" err="1"/>
              <a:t>Segurança</a:t>
            </a:r>
            <a:endParaRPr lang="en-US" sz="20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A18A56-A208-BA70-0DD7-6C0D10D20FBB}"/>
              </a:ext>
            </a:extLst>
          </p:cNvPr>
          <p:cNvSpPr txBox="1"/>
          <p:nvPr/>
        </p:nvSpPr>
        <p:spPr>
          <a:xfrm>
            <a:off x="8323036" y="2058365"/>
            <a:ext cx="3493648" cy="707886"/>
          </a:xfrm>
          <a:prstGeom prst="rect">
            <a:avLst/>
          </a:prstGeom>
          <a:solidFill>
            <a:srgbClr val="00B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Ideal- </a:t>
            </a:r>
            <a:r>
              <a:rPr lang="en-US" sz="2000" b="1" dirty="0" err="1"/>
              <a:t>Cultura</a:t>
            </a:r>
            <a:r>
              <a:rPr lang="en-US" sz="2000" b="1" dirty="0"/>
              <a:t> de </a:t>
            </a:r>
            <a:r>
              <a:rPr lang="en-US" sz="2000" b="1" dirty="0" err="1"/>
              <a:t>Segurança</a:t>
            </a:r>
            <a:r>
              <a:rPr lang="en-US" sz="2000" b="1" dirty="0"/>
              <a:t> </a:t>
            </a:r>
            <a:r>
              <a:rPr lang="en-US" sz="2000" b="1" dirty="0" err="1"/>
              <a:t>Sustentável</a:t>
            </a:r>
            <a:endParaRPr lang="en-US" sz="2000" b="1" dirty="0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B373A132-4B26-07C1-C3E5-A5098BFE494E}"/>
              </a:ext>
            </a:extLst>
          </p:cNvPr>
          <p:cNvSpPr/>
          <p:nvPr/>
        </p:nvSpPr>
        <p:spPr>
          <a:xfrm>
            <a:off x="7611653" y="1633900"/>
            <a:ext cx="772620" cy="4547752"/>
          </a:xfrm>
          <a:prstGeom prst="up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Espectro</a:t>
            </a:r>
            <a:r>
              <a:rPr lang="en-US" sz="2000" b="1" dirty="0">
                <a:solidFill>
                  <a:schemeClr val="tx1"/>
                </a:solidFill>
              </a:rPr>
              <a:t> da </a:t>
            </a:r>
            <a:r>
              <a:rPr lang="en-US" sz="2000" b="1" dirty="0" err="1">
                <a:solidFill>
                  <a:schemeClr val="tx1"/>
                </a:solidFill>
              </a:rPr>
              <a:t>cultura</a:t>
            </a:r>
            <a:r>
              <a:rPr lang="en-US" sz="2000" b="1" dirty="0">
                <a:solidFill>
                  <a:schemeClr val="tx1"/>
                </a:solidFill>
              </a:rPr>
              <a:t> de </a:t>
            </a:r>
            <a:r>
              <a:rPr lang="en-US" sz="2000" b="1" dirty="0" err="1">
                <a:solidFill>
                  <a:schemeClr val="tx1"/>
                </a:solidFill>
              </a:rPr>
              <a:t>segurança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647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0089"/>
            <a:ext cx="10515600" cy="1325563"/>
          </a:xfrm>
        </p:spPr>
        <p:txBody>
          <a:bodyPr/>
          <a:lstStyle/>
          <a:p>
            <a:r>
              <a:rPr lang="en-US" dirty="0"/>
              <a:t>OSHA </a:t>
            </a:r>
            <a:r>
              <a:rPr lang="en-US" dirty="0" err="1"/>
              <a:t>fornece</a:t>
            </a:r>
            <a:r>
              <a:rPr lang="en-US" dirty="0"/>
              <a:t> </a:t>
            </a:r>
            <a:r>
              <a:rPr lang="en-US" dirty="0" err="1"/>
              <a:t>ajuda</a:t>
            </a:r>
            <a:r>
              <a:rPr lang="en-US" dirty="0"/>
              <a:t> para </a:t>
            </a:r>
            <a:r>
              <a:rPr lang="en-US" dirty="0" err="1"/>
              <a:t>pequenas</a:t>
            </a:r>
            <a:r>
              <a:rPr lang="en-US" dirty="0"/>
              <a:t> </a:t>
            </a:r>
            <a:r>
              <a:rPr lang="en-US" dirty="0" err="1"/>
              <a:t>empresas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C69D47-AAD1-2942-DC27-55711CD46F37}"/>
              </a:ext>
            </a:extLst>
          </p:cNvPr>
          <p:cNvSpPr txBox="1"/>
          <p:nvPr/>
        </p:nvSpPr>
        <p:spPr>
          <a:xfrm>
            <a:off x="4237959" y="6308209"/>
            <a:ext cx="3716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https://www.osha.gov/smallbusiness</a:t>
            </a:r>
            <a:r>
              <a:rPr lang="en-US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6484C7-436E-4A9A-9FAB-7E27FD7F922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24100" y="1121789"/>
            <a:ext cx="7543800" cy="525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818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56E-FF10-916C-BA45-CE5BA0458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 err="1"/>
              <a:t>Programa</a:t>
            </a:r>
            <a:r>
              <a:rPr lang="en-US" dirty="0"/>
              <a:t> de </a:t>
            </a:r>
            <a:r>
              <a:rPr lang="en-US" dirty="0" err="1"/>
              <a:t>Consultoria</a:t>
            </a:r>
            <a:r>
              <a:rPr lang="en-US" dirty="0"/>
              <a:t> no Local, SHARP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7EB2F9-3A1E-C1B4-A479-2D27CA8CA4A7}"/>
              </a:ext>
            </a:extLst>
          </p:cNvPr>
          <p:cNvSpPr txBox="1"/>
          <p:nvPr/>
        </p:nvSpPr>
        <p:spPr>
          <a:xfrm>
            <a:off x="1304707" y="3817759"/>
            <a:ext cx="3582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https://www.osha.gov/consultation</a:t>
            </a:r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D8CBB2-5AF1-E7EC-8779-8D020D0FE9E3}"/>
              </a:ext>
            </a:extLst>
          </p:cNvPr>
          <p:cNvSpPr txBox="1"/>
          <p:nvPr/>
        </p:nvSpPr>
        <p:spPr>
          <a:xfrm>
            <a:off x="6348076" y="1680088"/>
            <a:ext cx="4829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https://www.osha.gov/complianceassistance/cas</a:t>
            </a:r>
            <a:r>
              <a:rPr lang="en-US" dirty="0"/>
              <a:t>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9C2695-E042-6787-365D-FC748FE18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198077"/>
            <a:ext cx="5334001" cy="4632214"/>
          </a:xfrm>
        </p:spPr>
        <p:txBody>
          <a:bodyPr>
            <a:normAutofit/>
          </a:bodyPr>
          <a:lstStyle/>
          <a:p>
            <a:r>
              <a:rPr lang="en-US" sz="2400" dirty="0" err="1"/>
              <a:t>Assistência</a:t>
            </a:r>
            <a:r>
              <a:rPr lang="en-US" sz="2400" dirty="0"/>
              <a:t> </a:t>
            </a:r>
            <a:r>
              <a:rPr lang="en-US" sz="2400" dirty="0" err="1"/>
              <a:t>está</a:t>
            </a:r>
            <a:r>
              <a:rPr lang="en-US" sz="2400" dirty="0"/>
              <a:t> </a:t>
            </a:r>
            <a:r>
              <a:rPr lang="en-US" sz="2400" dirty="0" err="1"/>
              <a:t>disponível</a:t>
            </a:r>
            <a:r>
              <a:rPr lang="en-US" sz="2400" dirty="0"/>
              <a:t> por </a:t>
            </a:r>
            <a:r>
              <a:rPr lang="en-US" sz="2400" dirty="0" err="1"/>
              <a:t>Especialistas</a:t>
            </a:r>
            <a:r>
              <a:rPr lang="en-US" sz="2400" dirty="0"/>
              <a:t> de </a:t>
            </a:r>
            <a:r>
              <a:rPr lang="en-US" sz="2400" dirty="0" err="1"/>
              <a:t>Assistência</a:t>
            </a:r>
            <a:r>
              <a:rPr lang="en-US" sz="2400" dirty="0"/>
              <a:t> à </a:t>
            </a:r>
            <a:r>
              <a:rPr lang="en-US" sz="2400" dirty="0" err="1"/>
              <a:t>Conformidade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O website da OSHA </a:t>
            </a:r>
            <a:r>
              <a:rPr lang="en-US" sz="2400" dirty="0" err="1"/>
              <a:t>tem</a:t>
            </a:r>
            <a:r>
              <a:rPr lang="en-US" sz="2400" dirty="0"/>
              <a:t> </a:t>
            </a:r>
            <a:r>
              <a:rPr lang="en-US" sz="2400" dirty="0" err="1"/>
              <a:t>muitos</a:t>
            </a:r>
            <a:r>
              <a:rPr lang="en-US" sz="2400" dirty="0"/>
              <a:t> </a:t>
            </a:r>
            <a:r>
              <a:rPr lang="en-US" sz="2400" dirty="0" err="1"/>
              <a:t>recursos</a:t>
            </a:r>
            <a:r>
              <a:rPr lang="en-US" sz="2400" dirty="0"/>
              <a:t> para </a:t>
            </a:r>
            <a:r>
              <a:rPr lang="en-US" sz="2400" dirty="0" err="1"/>
              <a:t>pequenos</a:t>
            </a:r>
            <a:r>
              <a:rPr lang="en-US" sz="2400" dirty="0"/>
              <a:t> </a:t>
            </a:r>
            <a:r>
              <a:rPr lang="en-US" sz="2400" dirty="0" err="1"/>
              <a:t>negócios</a:t>
            </a:r>
            <a:endParaRPr lang="en-US" sz="2400" dirty="0"/>
          </a:p>
          <a:p>
            <a:r>
              <a:rPr lang="en-US" sz="2400" dirty="0" err="1"/>
              <a:t>Depois</a:t>
            </a:r>
            <a:r>
              <a:rPr lang="en-US" sz="2400" dirty="0"/>
              <a:t> que </a:t>
            </a:r>
            <a:r>
              <a:rPr lang="en-US" sz="2400" dirty="0" err="1"/>
              <a:t>iniciar</a:t>
            </a:r>
            <a:r>
              <a:rPr lang="en-US" sz="2400" dirty="0"/>
              <a:t>, </a:t>
            </a:r>
            <a:r>
              <a:rPr lang="en-US" sz="2400" dirty="0" err="1"/>
              <a:t>você</a:t>
            </a:r>
            <a:r>
              <a:rPr lang="en-US" sz="2400" dirty="0"/>
              <a:t> </a:t>
            </a:r>
            <a:r>
              <a:rPr lang="en-US" sz="2400" dirty="0" err="1"/>
              <a:t>pode</a:t>
            </a:r>
            <a:r>
              <a:rPr lang="en-US" sz="2400" dirty="0"/>
              <a:t> </a:t>
            </a:r>
            <a:r>
              <a:rPr lang="en-US" sz="2400" dirty="0" err="1"/>
              <a:t>querer</a:t>
            </a:r>
            <a:r>
              <a:rPr lang="en-US" sz="2400" dirty="0"/>
              <a:t> </a:t>
            </a:r>
            <a:r>
              <a:rPr lang="pt-BR" sz="2400" dirty="0"/>
              <a:t>solicitar</a:t>
            </a:r>
            <a:r>
              <a:rPr lang="en-US" sz="2400" dirty="0"/>
              <a:t> </a:t>
            </a:r>
            <a:r>
              <a:rPr lang="en-US" sz="2400" dirty="0" err="1"/>
              <a:t>assistência</a:t>
            </a:r>
            <a:r>
              <a:rPr lang="en-US" sz="2400" dirty="0"/>
              <a:t> para </a:t>
            </a:r>
            <a:r>
              <a:rPr lang="en-US" sz="2400" dirty="0" err="1"/>
              <a:t>tópicos</a:t>
            </a:r>
            <a:r>
              <a:rPr lang="en-US" sz="2400" dirty="0"/>
              <a:t> </a:t>
            </a:r>
            <a:r>
              <a:rPr lang="en-US" sz="2400" dirty="0" err="1"/>
              <a:t>mais</a:t>
            </a:r>
            <a:r>
              <a:rPr lang="en-US" sz="2400" dirty="0"/>
              <a:t> </a:t>
            </a:r>
            <a:r>
              <a:rPr lang="en-US" sz="2400" dirty="0" err="1"/>
              <a:t>complicados</a:t>
            </a:r>
            <a:endParaRPr lang="en-US" sz="2400" dirty="0"/>
          </a:p>
        </p:txBody>
      </p:sp>
      <p:pic>
        <p:nvPicPr>
          <p:cNvPr id="12" name="Picture 11" descr="OSHA provides Free Worker Safety/Health consulting services to small businesses jpg 26 kb">
            <a:extLst>
              <a:ext uri="{FF2B5EF4-FFF2-40B4-BE49-F238E27FC236}">
                <a16:creationId xmlns:a16="http://schemas.microsoft.com/office/drawing/2014/main" id="{508738DE-9F5D-4878-AEBA-FE2C64CE72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077" y="1158470"/>
            <a:ext cx="3848100" cy="263842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507E87B-F427-45F0-A65C-89863FC54913}"/>
              </a:ext>
            </a:extLst>
          </p:cNvPr>
          <p:cNvSpPr/>
          <p:nvPr/>
        </p:nvSpPr>
        <p:spPr>
          <a:xfrm>
            <a:off x="1304707" y="965652"/>
            <a:ext cx="371547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Consulta On-Site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6985B86A-FD8A-4E97-B4D0-680E1B726813}"/>
              </a:ext>
            </a:extLst>
          </p:cNvPr>
          <p:cNvSpPr txBox="1">
            <a:spLocks/>
          </p:cNvSpPr>
          <p:nvPr/>
        </p:nvSpPr>
        <p:spPr>
          <a:xfrm>
            <a:off x="685799" y="4333225"/>
            <a:ext cx="5181600" cy="2180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Serviços de consultoria de Segurança/Saúde do Trabalhador gratuitas para pequenos negócios</a:t>
            </a:r>
          </a:p>
          <a:p>
            <a:r>
              <a:rPr lang="en-US" sz="2000"/>
              <a:t>Os serviços de consultoria são separados da fiscalização para ajudar empregadores a estabelecer e aperfeiçoar programas de saúde e segurança e atingir a conformidade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096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Exemplos</a:t>
            </a:r>
            <a:r>
              <a:rPr lang="en-US" dirty="0"/>
              <a:t> de </a:t>
            </a:r>
            <a:r>
              <a:rPr lang="en-US" dirty="0" err="1"/>
              <a:t>Planos</a:t>
            </a:r>
            <a:r>
              <a:rPr lang="en-US" dirty="0"/>
              <a:t> e </a:t>
            </a:r>
            <a:r>
              <a:rPr lang="en-US" dirty="0" err="1"/>
              <a:t>Modelos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D0DE5-FDAF-A760-EB21-7204A0BE9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4445" y="1825625"/>
            <a:ext cx="11289323" cy="46672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/>
              <a:t>*Estes </a:t>
            </a:r>
            <a:r>
              <a:rPr lang="en-US" b="1" dirty="0" err="1"/>
              <a:t>irão</a:t>
            </a:r>
            <a:r>
              <a:rPr lang="en-US" b="1" dirty="0"/>
              <a:t> </a:t>
            </a:r>
            <a:r>
              <a:rPr lang="en-US" b="1" dirty="0" err="1"/>
              <a:t>funcionar</a:t>
            </a:r>
            <a:r>
              <a:rPr lang="en-US" b="1" dirty="0"/>
              <a:t> </a:t>
            </a:r>
            <a:r>
              <a:rPr lang="en-US" b="1" dirty="0" err="1"/>
              <a:t>somente</a:t>
            </a:r>
            <a:r>
              <a:rPr lang="en-US" b="1" dirty="0"/>
              <a:t> se </a:t>
            </a:r>
            <a:r>
              <a:rPr lang="en-US" b="1" dirty="0" err="1"/>
              <a:t>você</a:t>
            </a:r>
            <a:r>
              <a:rPr lang="en-US" b="1" dirty="0"/>
              <a:t> </a:t>
            </a:r>
            <a:r>
              <a:rPr lang="en-US" b="1" dirty="0" err="1"/>
              <a:t>aplicá</a:t>
            </a:r>
            <a:r>
              <a:rPr lang="en-US" b="1" dirty="0"/>
              <a:t>-los </a:t>
            </a:r>
            <a:r>
              <a:rPr lang="en-US" b="1" dirty="0" err="1"/>
              <a:t>ao</a:t>
            </a:r>
            <a:r>
              <a:rPr lang="en-US" b="1" dirty="0"/>
              <a:t> SEU local de </a:t>
            </a:r>
            <a:r>
              <a:rPr lang="en-US" b="1" dirty="0" err="1"/>
              <a:t>trabalho</a:t>
            </a:r>
            <a:r>
              <a:rPr lang="en-US" b="1" dirty="0"/>
              <a:t> individual*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Ação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 (PAEs):</a:t>
            </a:r>
          </a:p>
          <a:p>
            <a:r>
              <a:rPr lang="pt-BR" dirty="0" err="1">
                <a:hlinkClick r:id="rId3"/>
              </a:rPr>
              <a:t>eTool</a:t>
            </a:r>
            <a:r>
              <a:rPr lang="pt-BR" dirty="0">
                <a:hlinkClick r:id="rId3"/>
              </a:rPr>
              <a:t> da OSHA para criar seu próprio plano</a:t>
            </a:r>
            <a:endParaRPr lang="en-US" dirty="0"/>
          </a:p>
          <a:p>
            <a:r>
              <a:rPr lang="pt-BR" dirty="0">
                <a:hlinkClick r:id="rId4"/>
              </a:rPr>
              <a:t>Modelo de PAE da OSHA (em inglês)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Planos</a:t>
            </a:r>
            <a:r>
              <a:rPr lang="en-US" dirty="0"/>
              <a:t> de </a:t>
            </a:r>
            <a:r>
              <a:rPr lang="en-US" dirty="0" err="1"/>
              <a:t>Prevenção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:</a:t>
            </a:r>
          </a:p>
          <a:p>
            <a:r>
              <a:rPr lang="en-US" dirty="0" err="1">
                <a:hlinkClick r:id="rId5"/>
              </a:rPr>
              <a:t>eTool</a:t>
            </a:r>
            <a:r>
              <a:rPr lang="en-US" dirty="0">
                <a:hlinkClick r:id="rId5"/>
              </a:rPr>
              <a:t> da OSHA</a:t>
            </a:r>
            <a:endParaRPr lang="en-US" dirty="0"/>
          </a:p>
          <a:p>
            <a:r>
              <a:rPr lang="pt-BR" dirty="0">
                <a:hlinkClick r:id="rId6"/>
              </a:rPr>
              <a:t>Modelo de Plano de Prevenção de Incêndio (em inglês)</a:t>
            </a:r>
            <a:r>
              <a:rPr lang="en-US" dirty="0"/>
              <a:t>(NC DOL)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Planos</a:t>
            </a:r>
            <a:r>
              <a:rPr lang="en-US" dirty="0"/>
              <a:t> </a:t>
            </a:r>
            <a:r>
              <a:rPr lang="en-US" dirty="0" err="1"/>
              <a:t>adicionais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r>
              <a:rPr lang="en-US" dirty="0"/>
              <a:t>, mas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depender</a:t>
            </a:r>
            <a:r>
              <a:rPr lang="en-US" dirty="0"/>
              <a:t> das </a:t>
            </a:r>
            <a:r>
              <a:rPr lang="en-US" dirty="0" err="1"/>
              <a:t>necessidades</a:t>
            </a:r>
            <a:r>
              <a:rPr lang="en-US" dirty="0"/>
              <a:t> de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negócio</a:t>
            </a:r>
            <a:r>
              <a:rPr lang="en-US" dirty="0"/>
              <a:t> e dos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atuais</a:t>
            </a:r>
            <a:r>
              <a:rPr lang="en-US" dirty="0"/>
              <a:t> </a:t>
            </a:r>
            <a:r>
              <a:rPr lang="en-US" dirty="0" err="1"/>
              <a:t>existentes</a:t>
            </a:r>
            <a:r>
              <a:rPr lang="en-US" dirty="0"/>
              <a:t> (por </a:t>
            </a:r>
            <a:r>
              <a:rPr lang="en-US" dirty="0" err="1"/>
              <a:t>exemplo</a:t>
            </a:r>
            <a:r>
              <a:rPr lang="en-US" dirty="0"/>
              <a:t>, </a:t>
            </a:r>
            <a:r>
              <a:rPr lang="en-US" dirty="0" err="1"/>
              <a:t>Comunicação</a:t>
            </a:r>
            <a:r>
              <a:rPr lang="en-US" dirty="0"/>
              <a:t> de </a:t>
            </a:r>
            <a:r>
              <a:rPr lang="en-US" dirty="0" err="1"/>
              <a:t>Perigo</a:t>
            </a:r>
            <a:r>
              <a:rPr lang="en-US" dirty="0"/>
              <a:t>, </a:t>
            </a:r>
            <a:r>
              <a:rPr lang="en-US" dirty="0" err="1"/>
              <a:t>Patogênios</a:t>
            </a:r>
            <a:r>
              <a:rPr lang="en-US" dirty="0"/>
              <a:t> </a:t>
            </a:r>
            <a:r>
              <a:rPr lang="en-US" dirty="0" err="1"/>
              <a:t>Transmitidos</a:t>
            </a:r>
            <a:r>
              <a:rPr lang="en-US" dirty="0"/>
              <a:t> </a:t>
            </a:r>
            <a:r>
              <a:rPr lang="en-US" dirty="0" err="1"/>
              <a:t>pelo</a:t>
            </a:r>
            <a:r>
              <a:rPr lang="en-US" dirty="0"/>
              <a:t> </a:t>
            </a:r>
            <a:r>
              <a:rPr lang="en-US" dirty="0" err="1"/>
              <a:t>Sangue</a:t>
            </a:r>
            <a:r>
              <a:rPr lang="en-US" dirty="0"/>
              <a:t>, etc.)</a:t>
            </a:r>
          </a:p>
          <a:p>
            <a:pPr marL="0" indent="0">
              <a:buNone/>
            </a:pPr>
            <a:endParaRPr lang="en-US" sz="2600" dirty="0">
              <a:solidFill>
                <a:srgbClr val="222222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222222"/>
                </a:solidFill>
              </a:rPr>
              <a:t>* </a:t>
            </a:r>
            <a:r>
              <a:rPr lang="en-US" sz="2600" dirty="0" err="1">
                <a:solidFill>
                  <a:srgbClr val="222222"/>
                </a:solidFill>
              </a:rPr>
              <a:t>Estas</a:t>
            </a:r>
            <a:r>
              <a:rPr lang="en-US" sz="2600" dirty="0">
                <a:solidFill>
                  <a:srgbClr val="222222"/>
                </a:solidFill>
              </a:rPr>
              <a:t> </a:t>
            </a:r>
            <a:r>
              <a:rPr lang="en-US" sz="2600" dirty="0" err="1">
                <a:solidFill>
                  <a:srgbClr val="222222"/>
                </a:solidFill>
              </a:rPr>
              <a:t>páginas</a:t>
            </a:r>
            <a:r>
              <a:rPr lang="en-US" sz="2600" dirty="0">
                <a:solidFill>
                  <a:srgbClr val="222222"/>
                </a:solidFill>
              </a:rPr>
              <a:t> do website </a:t>
            </a:r>
            <a:r>
              <a:rPr lang="en-US" sz="2600" dirty="0" err="1">
                <a:solidFill>
                  <a:srgbClr val="222222"/>
                </a:solidFill>
              </a:rPr>
              <a:t>foram</a:t>
            </a:r>
            <a:r>
              <a:rPr lang="en-US" sz="2600" dirty="0">
                <a:solidFill>
                  <a:srgbClr val="222222"/>
                </a:solidFill>
              </a:rPr>
              <a:t> </a:t>
            </a:r>
            <a:r>
              <a:rPr lang="en-US" sz="2600" dirty="0" err="1">
                <a:solidFill>
                  <a:srgbClr val="222222"/>
                </a:solidFill>
              </a:rPr>
              <a:t>publicadas</a:t>
            </a:r>
            <a:r>
              <a:rPr lang="en-US" sz="2600" dirty="0">
                <a:solidFill>
                  <a:srgbClr val="222222"/>
                </a:solidFill>
              </a:rPr>
              <a:t> </a:t>
            </a:r>
            <a:r>
              <a:rPr lang="en-US" sz="2600" dirty="0" err="1">
                <a:solidFill>
                  <a:srgbClr val="222222"/>
                </a:solidFill>
              </a:rPr>
              <a:t>em</a:t>
            </a:r>
            <a:r>
              <a:rPr lang="en-US" sz="2600" dirty="0">
                <a:solidFill>
                  <a:srgbClr val="222222"/>
                </a:solidFill>
              </a:rPr>
              <a:t> </a:t>
            </a:r>
            <a:r>
              <a:rPr lang="en-US" sz="2600" dirty="0" err="1">
                <a:solidFill>
                  <a:srgbClr val="222222"/>
                </a:solidFill>
              </a:rPr>
              <a:t>Inglês</a:t>
            </a:r>
            <a:r>
              <a:rPr lang="en-US" sz="2600" dirty="0">
                <a:solidFill>
                  <a:srgbClr val="222222"/>
                </a:solidFill>
              </a:rPr>
              <a:t> e </a:t>
            </a:r>
            <a:r>
              <a:rPr lang="en-US" sz="2600" dirty="0" err="1">
                <a:solidFill>
                  <a:srgbClr val="222222"/>
                </a:solidFill>
              </a:rPr>
              <a:t>podem</a:t>
            </a:r>
            <a:r>
              <a:rPr lang="en-US" sz="2600" dirty="0">
                <a:solidFill>
                  <a:srgbClr val="222222"/>
                </a:solidFill>
              </a:rPr>
              <a:t> ser </a:t>
            </a:r>
            <a:r>
              <a:rPr lang="en-US" sz="2600" dirty="0" err="1">
                <a:solidFill>
                  <a:srgbClr val="222222"/>
                </a:solidFill>
              </a:rPr>
              <a:t>traduzidas</a:t>
            </a:r>
            <a:r>
              <a:rPr lang="en-US" sz="2600" dirty="0">
                <a:solidFill>
                  <a:srgbClr val="222222"/>
                </a:solidFill>
              </a:rPr>
              <a:t> </a:t>
            </a:r>
            <a:r>
              <a:rPr lang="en-US" sz="2600" dirty="0" err="1">
                <a:solidFill>
                  <a:srgbClr val="222222"/>
                </a:solidFill>
              </a:rPr>
              <a:t>usando</a:t>
            </a:r>
            <a:r>
              <a:rPr lang="en-US" sz="2600" dirty="0">
                <a:solidFill>
                  <a:srgbClr val="222222"/>
                </a:solidFill>
              </a:rPr>
              <a:t> as ferramentas de </a:t>
            </a:r>
            <a:r>
              <a:rPr lang="en-US" sz="2600" dirty="0" err="1">
                <a:solidFill>
                  <a:srgbClr val="222222"/>
                </a:solidFill>
              </a:rPr>
              <a:t>tradução</a:t>
            </a:r>
            <a:r>
              <a:rPr lang="en-US" sz="2600" dirty="0">
                <a:solidFill>
                  <a:srgbClr val="222222"/>
                </a:solidFill>
              </a:rPr>
              <a:t> do website.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058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7E8D9-1478-EB79-281C-EAE0E9C9E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Listas</a:t>
            </a:r>
            <a:r>
              <a:rPr lang="en-US" sz="3600" dirty="0"/>
              <a:t> de </a:t>
            </a:r>
            <a:r>
              <a:rPr lang="en-US" sz="3600" dirty="0" err="1"/>
              <a:t>Verificação</a:t>
            </a:r>
            <a:r>
              <a:rPr lang="en-US" sz="3600" dirty="0"/>
              <a:t> para </a:t>
            </a:r>
            <a:r>
              <a:rPr lang="en-US" sz="3600" dirty="0" err="1"/>
              <a:t>Segurança</a:t>
            </a:r>
            <a:r>
              <a:rPr lang="en-US" sz="3600" dirty="0"/>
              <a:t> de </a:t>
            </a:r>
            <a:r>
              <a:rPr lang="en-US" sz="3600" dirty="0" err="1"/>
              <a:t>Incêndio</a:t>
            </a:r>
            <a:r>
              <a:rPr lang="en-US" sz="3600" dirty="0"/>
              <a:t>, </a:t>
            </a:r>
            <a:r>
              <a:rPr lang="en-US" sz="3600" dirty="0" err="1"/>
              <a:t>Propano</a:t>
            </a:r>
            <a:r>
              <a:rPr lang="en-US" sz="3600" dirty="0"/>
              <a:t>, </a:t>
            </a:r>
            <a:r>
              <a:rPr lang="en-US" sz="3600" dirty="0" err="1"/>
              <a:t>Extintores</a:t>
            </a:r>
            <a:r>
              <a:rPr lang="en-US" sz="3600" dirty="0"/>
              <a:t> de </a:t>
            </a:r>
            <a:r>
              <a:rPr lang="en-US" sz="3600" dirty="0" err="1"/>
              <a:t>Incêndio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22FE-F9DC-FF43-C875-2DFC35C504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99432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3"/>
              </a:rPr>
              <a:t>https://www.nfpa.org/Codes-and-Standards/Resources/Standards-in-action/Food-truck-safety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também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</a:t>
            </a:r>
            <a:r>
              <a:rPr lang="en-US" dirty="0" err="1"/>
              <a:t>suas</a:t>
            </a:r>
            <a:r>
              <a:rPr lang="en-US" dirty="0"/>
              <a:t> </a:t>
            </a:r>
            <a:r>
              <a:rPr lang="en-US" dirty="0" err="1"/>
              <a:t>jurisdições</a:t>
            </a:r>
            <a:r>
              <a:rPr lang="en-US" dirty="0"/>
              <a:t> </a:t>
            </a:r>
            <a:r>
              <a:rPr lang="en-US" dirty="0" err="1"/>
              <a:t>locais</a:t>
            </a:r>
            <a:r>
              <a:rPr lang="en-US" dirty="0"/>
              <a:t>- </a:t>
            </a:r>
            <a:r>
              <a:rPr lang="en-US" dirty="0" err="1"/>
              <a:t>mesmo</a:t>
            </a:r>
            <a:r>
              <a:rPr lang="en-US" dirty="0"/>
              <a:t> que </a:t>
            </a:r>
            <a:r>
              <a:rPr lang="en-US" dirty="0" err="1"/>
              <a:t>elas</a:t>
            </a:r>
            <a:r>
              <a:rPr lang="en-US" dirty="0"/>
              <a:t> </a:t>
            </a:r>
            <a:r>
              <a:rPr lang="en-US" dirty="0" err="1"/>
              <a:t>ainda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tenham</a:t>
            </a:r>
            <a:r>
              <a:rPr lang="en-US" dirty="0"/>
              <a:t> </a:t>
            </a:r>
            <a:r>
              <a:rPr lang="en-US" dirty="0" err="1"/>
              <a:t>atualizado</a:t>
            </a:r>
            <a:r>
              <a:rPr lang="en-US" dirty="0"/>
              <a:t> o </a:t>
            </a:r>
            <a:r>
              <a:rPr lang="en-US" dirty="0" err="1"/>
              <a:t>código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, </a:t>
            </a:r>
            <a:r>
              <a:rPr lang="en-US" dirty="0" err="1"/>
              <a:t>elas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fazê</a:t>
            </a:r>
            <a:r>
              <a:rPr lang="en-US" dirty="0"/>
              <a:t>-lo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algum</a:t>
            </a:r>
            <a:r>
              <a:rPr lang="en-US" dirty="0"/>
              <a:t> </a:t>
            </a:r>
            <a:r>
              <a:rPr lang="en-US" dirty="0" err="1"/>
              <a:t>momento</a:t>
            </a:r>
            <a:r>
              <a:rPr lang="en-US" dirty="0"/>
              <a:t> no </a:t>
            </a:r>
            <a:r>
              <a:rPr lang="en-US" dirty="0" err="1"/>
              <a:t>futuro</a:t>
            </a:r>
            <a:endParaRPr lang="en-US" dirty="0"/>
          </a:p>
          <a:p>
            <a:pPr lvl="1"/>
            <a:r>
              <a:rPr lang="en-US" dirty="0" err="1"/>
              <a:t>Sendo</a:t>
            </a:r>
            <a:r>
              <a:rPr lang="en-US" dirty="0"/>
              <a:t> </a:t>
            </a:r>
            <a:r>
              <a:rPr lang="pt-BR" dirty="0"/>
              <a:t>proativo você pode ficar à frente de mudanças quando elas ocorrerem</a:t>
            </a:r>
            <a:endParaRPr lang="en-US" dirty="0"/>
          </a:p>
          <a:p>
            <a:pPr lvl="1"/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também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ser um </a:t>
            </a:r>
            <a:r>
              <a:rPr lang="en-US" dirty="0" err="1"/>
              <a:t>líder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promover</a:t>
            </a:r>
            <a:r>
              <a:rPr lang="en-US" dirty="0"/>
              <a:t> </a:t>
            </a:r>
            <a:r>
              <a:rPr lang="en-US" dirty="0" err="1"/>
              <a:t>práticas</a:t>
            </a:r>
            <a:r>
              <a:rPr lang="en-US" dirty="0"/>
              <a:t> de </a:t>
            </a:r>
            <a:r>
              <a:rPr lang="en-US" dirty="0" err="1"/>
              <a:t>trabalho</a:t>
            </a:r>
            <a:r>
              <a:rPr lang="en-US" dirty="0"/>
              <a:t> </a:t>
            </a:r>
            <a:r>
              <a:rPr lang="en-US" dirty="0" err="1"/>
              <a:t>seguras</a:t>
            </a:r>
            <a:r>
              <a:rPr lang="en-US" dirty="0"/>
              <a:t> com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colegas</a:t>
            </a:r>
            <a:r>
              <a:rPr lang="en-US" dirty="0"/>
              <a:t>- </a:t>
            </a:r>
            <a:r>
              <a:rPr lang="en-US" dirty="0" err="1"/>
              <a:t>muitos</a:t>
            </a:r>
            <a:r>
              <a:rPr lang="en-US" dirty="0"/>
              <a:t> deles </a:t>
            </a:r>
            <a:r>
              <a:rPr lang="en-US" dirty="0" err="1"/>
              <a:t>podem</a:t>
            </a:r>
            <a:r>
              <a:rPr lang="en-US" dirty="0"/>
              <a:t> ser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vizinhos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eventos</a:t>
            </a:r>
            <a:r>
              <a:rPr lang="en-US" dirty="0"/>
              <a:t> </a:t>
            </a:r>
            <a:r>
              <a:rPr lang="en-US" dirty="0" err="1"/>
              <a:t>futuros</a:t>
            </a:r>
            <a:r>
              <a:rPr lang="en-US" dirty="0"/>
              <a:t>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9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36CEB-7EE6-FF1E-7068-8890D5B22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Requisitos</a:t>
            </a:r>
            <a:r>
              <a:rPr lang="en-US" dirty="0"/>
              <a:t> do </a:t>
            </a:r>
            <a:r>
              <a:rPr lang="en-US" dirty="0" err="1"/>
              <a:t>Empregador</a:t>
            </a:r>
            <a:r>
              <a:rPr lang="en-US" dirty="0"/>
              <a:t> para </a:t>
            </a:r>
            <a:r>
              <a:rPr lang="en-US" dirty="0" err="1"/>
              <a:t>Treinamento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9ED52-AF3F-70E8-EA1D-C62A23FFC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Empregadores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fornecer</a:t>
            </a:r>
            <a:r>
              <a:rPr lang="en-US" dirty="0"/>
              <a:t> </a:t>
            </a:r>
            <a:r>
              <a:rPr lang="en-US" dirty="0" err="1"/>
              <a:t>treinamento</a:t>
            </a:r>
            <a:r>
              <a:rPr lang="en-US" dirty="0"/>
              <a:t> para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existentes</a:t>
            </a:r>
            <a:r>
              <a:rPr lang="en-US" dirty="0"/>
              <a:t> no local de </a:t>
            </a:r>
            <a:r>
              <a:rPr lang="en-US" dirty="0" err="1"/>
              <a:t>trabalho</a:t>
            </a:r>
            <a:r>
              <a:rPr lang="en-US" dirty="0"/>
              <a:t>. </a:t>
            </a:r>
            <a:r>
              <a:rPr lang="en-US" dirty="0" err="1"/>
              <a:t>Assegurar</a:t>
            </a:r>
            <a:r>
              <a:rPr lang="en-US" dirty="0"/>
              <a:t> que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trabalhadores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treinados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Procedimento</a:t>
            </a:r>
            <a:r>
              <a:rPr lang="en-US" dirty="0"/>
              <a:t> </a:t>
            </a:r>
            <a:r>
              <a:rPr lang="en-US" dirty="0" err="1"/>
              <a:t>adequado</a:t>
            </a:r>
            <a:r>
              <a:rPr lang="en-US" dirty="0"/>
              <a:t> para </a:t>
            </a:r>
            <a:r>
              <a:rPr lang="en-US" dirty="0" err="1"/>
              <a:t>emergências</a:t>
            </a:r>
            <a:r>
              <a:rPr lang="en-US" dirty="0"/>
              <a:t> (Plano de </a:t>
            </a:r>
            <a:r>
              <a:rPr lang="en-US" dirty="0" err="1"/>
              <a:t>Ação</a:t>
            </a:r>
            <a:r>
              <a:rPr lang="en-US" dirty="0"/>
              <a:t> de </a:t>
            </a:r>
            <a:r>
              <a:rPr lang="en-US" dirty="0" err="1"/>
              <a:t>Emergência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Procedimento</a:t>
            </a:r>
            <a:r>
              <a:rPr lang="en-US" dirty="0"/>
              <a:t> </a:t>
            </a:r>
            <a:r>
              <a:rPr lang="en-US" dirty="0" err="1"/>
              <a:t>adequado</a:t>
            </a:r>
            <a:r>
              <a:rPr lang="en-US" dirty="0"/>
              <a:t> para </a:t>
            </a:r>
            <a:r>
              <a:rPr lang="en-US" dirty="0" err="1"/>
              <a:t>notificar</a:t>
            </a:r>
            <a:r>
              <a:rPr lang="en-US" dirty="0"/>
              <a:t> o </a:t>
            </a:r>
            <a:r>
              <a:rPr lang="en-US" dirty="0" err="1"/>
              <a:t>corpo</a:t>
            </a:r>
            <a:r>
              <a:rPr lang="en-US" dirty="0"/>
              <a:t> de </a:t>
            </a:r>
            <a:r>
              <a:rPr lang="en-US" dirty="0" err="1"/>
              <a:t>bombeiros</a:t>
            </a:r>
            <a:endParaRPr lang="en-US" dirty="0"/>
          </a:p>
          <a:p>
            <a:pPr lvl="1"/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que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presentes</a:t>
            </a:r>
            <a:r>
              <a:rPr lang="en-US" dirty="0"/>
              <a:t> e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controlá</a:t>
            </a:r>
            <a:r>
              <a:rPr lang="en-US" dirty="0"/>
              <a:t>-los</a:t>
            </a:r>
          </a:p>
          <a:p>
            <a:pPr lvl="1"/>
            <a:r>
              <a:rPr lang="en-US" dirty="0" err="1"/>
              <a:t>Método</a:t>
            </a:r>
            <a:r>
              <a:rPr lang="en-US" dirty="0"/>
              <a:t> </a:t>
            </a:r>
            <a:r>
              <a:rPr lang="en-US" dirty="0" err="1"/>
              <a:t>adequado</a:t>
            </a:r>
            <a:r>
              <a:rPr lang="en-US" dirty="0"/>
              <a:t> para </a:t>
            </a:r>
            <a:r>
              <a:rPr lang="en-US" dirty="0" err="1"/>
              <a:t>cortar</a:t>
            </a:r>
            <a:r>
              <a:rPr lang="en-US" dirty="0"/>
              <a:t> </a:t>
            </a:r>
            <a:r>
              <a:rPr lang="en-US" dirty="0" err="1"/>
              <a:t>fontes</a:t>
            </a:r>
            <a:r>
              <a:rPr lang="en-US" dirty="0"/>
              <a:t> de </a:t>
            </a:r>
            <a:r>
              <a:rPr lang="en-US" dirty="0" err="1"/>
              <a:t>combustível</a:t>
            </a:r>
            <a:endParaRPr lang="en-US" dirty="0"/>
          </a:p>
          <a:p>
            <a:pPr lvl="1"/>
            <a:r>
              <a:rPr lang="en-US" dirty="0" err="1"/>
              <a:t>Procedimento</a:t>
            </a:r>
            <a:r>
              <a:rPr lang="en-US" dirty="0"/>
              <a:t> </a:t>
            </a:r>
            <a:r>
              <a:rPr lang="en-US" dirty="0" err="1"/>
              <a:t>adequado</a:t>
            </a:r>
            <a:r>
              <a:rPr lang="en-US" dirty="0"/>
              <a:t> para </a:t>
            </a:r>
            <a:r>
              <a:rPr lang="en-US" dirty="0" err="1"/>
              <a:t>realizar</a:t>
            </a:r>
            <a:r>
              <a:rPr lang="en-US" dirty="0"/>
              <a:t> o teste de </a:t>
            </a:r>
            <a:r>
              <a:rPr lang="en-US" dirty="0" err="1"/>
              <a:t>vazamento</a:t>
            </a:r>
            <a:r>
              <a:rPr lang="en-US" dirty="0"/>
              <a:t> de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conexões</a:t>
            </a:r>
            <a:endParaRPr lang="en-US" dirty="0"/>
          </a:p>
          <a:p>
            <a:pPr lvl="1"/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adequado</a:t>
            </a:r>
            <a:r>
              <a:rPr lang="en-US" dirty="0"/>
              <a:t> de </a:t>
            </a:r>
            <a:r>
              <a:rPr lang="en-US" dirty="0" err="1"/>
              <a:t>extintores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portáteis</a:t>
            </a:r>
            <a:r>
              <a:rPr lang="en-US" dirty="0"/>
              <a:t> e </a:t>
            </a:r>
            <a:r>
              <a:rPr lang="en-US" dirty="0" err="1"/>
              <a:t>sistemas</a:t>
            </a:r>
            <a:r>
              <a:rPr lang="en-US" dirty="0"/>
              <a:t> de </a:t>
            </a:r>
            <a:r>
              <a:rPr lang="en-US" dirty="0" err="1"/>
              <a:t>extinção</a:t>
            </a:r>
            <a:endParaRPr lang="en-US" dirty="0"/>
          </a:p>
          <a:p>
            <a:pPr lvl="1"/>
            <a:r>
              <a:rPr lang="en-US" dirty="0" err="1"/>
              <a:t>Quaisquer</a:t>
            </a:r>
            <a:r>
              <a:rPr lang="en-US" dirty="0"/>
              <a:t> outros </a:t>
            </a:r>
            <a:r>
              <a:rPr lang="en-US" dirty="0" err="1"/>
              <a:t>perigos</a:t>
            </a:r>
            <a:r>
              <a:rPr lang="en-US" dirty="0"/>
              <a:t> que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afetar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no local de </a:t>
            </a:r>
            <a:r>
              <a:rPr lang="en-US" dirty="0" err="1"/>
              <a:t>trabalho</a:t>
            </a:r>
            <a:endParaRPr lang="en-US" dirty="0"/>
          </a:p>
          <a:p>
            <a:r>
              <a:rPr lang="en-US" dirty="0"/>
              <a:t>Se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existir</a:t>
            </a:r>
            <a:r>
              <a:rPr lang="en-US" dirty="0"/>
              <a:t> </a:t>
            </a:r>
            <a:r>
              <a:rPr lang="en-US" dirty="0" err="1"/>
              <a:t>documentação</a:t>
            </a:r>
            <a:r>
              <a:rPr lang="en-US" dirty="0"/>
              <a:t> de que o </a:t>
            </a:r>
            <a:r>
              <a:rPr lang="en-US" dirty="0" err="1"/>
              <a:t>treinamento</a:t>
            </a:r>
            <a:r>
              <a:rPr lang="en-US" dirty="0"/>
              <a:t> </a:t>
            </a:r>
            <a:r>
              <a:rPr lang="en-US" dirty="0" err="1"/>
              <a:t>ocorreu</a:t>
            </a:r>
            <a:r>
              <a:rPr lang="en-US" dirty="0"/>
              <a:t>, </a:t>
            </a:r>
            <a:r>
              <a:rPr lang="en-US" dirty="0" err="1"/>
              <a:t>então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aconteceu</a:t>
            </a:r>
            <a:r>
              <a:rPr lang="en-US" dirty="0"/>
              <a:t>.</a:t>
            </a:r>
          </a:p>
          <a:p>
            <a:r>
              <a:rPr lang="en-US" dirty="0" err="1"/>
              <a:t>Mantenha</a:t>
            </a:r>
            <a:r>
              <a:rPr lang="en-US" dirty="0"/>
              <a:t> </a:t>
            </a:r>
            <a:r>
              <a:rPr lang="en-US" dirty="0" err="1"/>
              <a:t>registros</a:t>
            </a:r>
            <a:r>
              <a:rPr lang="en-US" dirty="0"/>
              <a:t> por </a:t>
            </a:r>
            <a:r>
              <a:rPr lang="en-US" dirty="0" err="1"/>
              <a:t>escrito</a:t>
            </a:r>
            <a:r>
              <a:rPr lang="en-US" dirty="0"/>
              <a:t> dos </a:t>
            </a:r>
            <a:r>
              <a:rPr lang="en-US" dirty="0" err="1"/>
              <a:t>treinamentos</a:t>
            </a:r>
            <a:r>
              <a:rPr lang="en-US" dirty="0"/>
              <a:t> e </a:t>
            </a:r>
            <a:r>
              <a:rPr lang="en-US" dirty="0" err="1"/>
              <a:t>outras</a:t>
            </a:r>
            <a:r>
              <a:rPr lang="en-US" dirty="0"/>
              <a:t> </a:t>
            </a:r>
            <a:r>
              <a:rPr lang="en-US" dirty="0" err="1"/>
              <a:t>importantes</a:t>
            </a:r>
            <a:r>
              <a:rPr lang="en-US" dirty="0"/>
              <a:t> </a:t>
            </a:r>
            <a:r>
              <a:rPr lang="en-US" dirty="0" err="1"/>
              <a:t>verificações</a:t>
            </a:r>
            <a:r>
              <a:rPr lang="en-US" dirty="0"/>
              <a:t> que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lhe</a:t>
            </a:r>
            <a:r>
              <a:rPr lang="en-US" dirty="0"/>
              <a:t> </a:t>
            </a:r>
            <a:r>
              <a:rPr lang="en-US" dirty="0" err="1"/>
              <a:t>proteger</a:t>
            </a:r>
            <a:r>
              <a:rPr lang="en-US" dirty="0"/>
              <a:t> se um </a:t>
            </a:r>
            <a:r>
              <a:rPr lang="en-US" dirty="0" err="1"/>
              <a:t>acidente</a:t>
            </a:r>
            <a:r>
              <a:rPr lang="en-US" dirty="0"/>
              <a:t> </a:t>
            </a:r>
            <a:r>
              <a:rPr lang="en-US" dirty="0" err="1"/>
              <a:t>ocorrer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1612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7441</TotalTime>
  <Words>1058</Words>
  <Application>Microsoft Office PowerPoint</Application>
  <PresentationFormat>Widescreen</PresentationFormat>
  <Paragraphs>100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Food Truck Móvel Treinamento de Segurança</vt:lpstr>
      <vt:lpstr>Objetivos</vt:lpstr>
      <vt:lpstr>Hoje pode ter muita informação</vt:lpstr>
      <vt:lpstr>Mentalidade do Gerenciamento de Segurança</vt:lpstr>
      <vt:lpstr>OSHA fornece ajuda para pequenas empresas</vt:lpstr>
      <vt:lpstr>Programa de Consultoria no Local, SHARP</vt:lpstr>
      <vt:lpstr>Exemplos de Planos e Modelos estão Disponíveis</vt:lpstr>
      <vt:lpstr>Listas de Verificação para Segurança de Incêndio, Propano, Extintores de Incêndio</vt:lpstr>
      <vt:lpstr>Requisitos do Empregador para Treinamento</vt:lpstr>
      <vt:lpstr>Tópicos Adicionais que Podem ser Aplicáveis</vt:lpstr>
      <vt:lpstr>Resumo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Claudia Garrido Martins</cp:lastModifiedBy>
  <cp:revision>55</cp:revision>
  <dcterms:created xsi:type="dcterms:W3CDTF">2023-01-01T03:33:26Z</dcterms:created>
  <dcterms:modified xsi:type="dcterms:W3CDTF">2023-07-11T13:59:08Z</dcterms:modified>
</cp:coreProperties>
</file>