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0E7C"/>
    <a:srgbClr val="161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7F8A9-D105-4C3E-BB17-212C45CCAF3C}" v="1030" dt="2023-03-01T14:42:25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87844" autoAdjust="0"/>
  </p:normalViewPr>
  <p:slideViewPr>
    <p:cSldViewPr snapToGrid="0">
      <p:cViewPr varScale="1">
        <p:scale>
          <a:sx n="55" d="100"/>
          <a:sy n="55" d="100"/>
        </p:scale>
        <p:origin x="1136" y="48"/>
      </p:cViewPr>
      <p:guideLst/>
    </p:cSldViewPr>
  </p:slideViewPr>
  <p:outlineViewPr>
    <p:cViewPr>
      <p:scale>
        <a:sx n="33" d="100"/>
        <a:sy n="33" d="100"/>
      </p:scale>
      <p:origin x="0" y="-24006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A717A0A8-E005-4D4D-8AD6-BBCD8F24C9EC}"/>
    <pc:docChg chg="modSld">
      <pc:chgData name="m b" userId="639ece72d218a8ff" providerId="LiveId" clId="{A717A0A8-E005-4D4D-8AD6-BBCD8F24C9EC}" dt="2023-03-01T16:32:26.186" v="6" actId="13244"/>
      <pc:docMkLst>
        <pc:docMk/>
      </pc:docMkLst>
      <pc:sldChg chg="modSp mod">
        <pc:chgData name="m b" userId="639ece72d218a8ff" providerId="LiveId" clId="{A717A0A8-E005-4D4D-8AD6-BBCD8F24C9EC}" dt="2023-03-01T16:32:08.568" v="5" actId="13244"/>
        <pc:sldMkLst>
          <pc:docMk/>
          <pc:sldMk cId="1124964631" sldId="267"/>
        </pc:sldMkLst>
        <pc:spChg chg="mod">
          <ac:chgData name="m b" userId="639ece72d218a8ff" providerId="LiveId" clId="{A717A0A8-E005-4D4D-8AD6-BBCD8F24C9EC}" dt="2023-03-01T16:31:56.148" v="4" actId="1036"/>
          <ac:spMkLst>
            <pc:docMk/>
            <pc:sldMk cId="1124964631" sldId="267"/>
            <ac:spMk id="2" creationId="{4CEE8756-B9C6-0F34-E61E-ED0E3922A9E0}"/>
          </ac:spMkLst>
        </pc:spChg>
        <pc:spChg chg="ord">
          <ac:chgData name="m b" userId="639ece72d218a8ff" providerId="LiveId" clId="{A717A0A8-E005-4D4D-8AD6-BBCD8F24C9EC}" dt="2023-03-01T16:32:08.568" v="5" actId="13244"/>
          <ac:spMkLst>
            <pc:docMk/>
            <pc:sldMk cId="1124964631" sldId="267"/>
            <ac:spMk id="10" creationId="{0B63C4FF-25CA-6F71-A636-33EB596B76AE}"/>
          </ac:spMkLst>
        </pc:spChg>
      </pc:sldChg>
      <pc:sldChg chg="modSp mod">
        <pc:chgData name="m b" userId="639ece72d218a8ff" providerId="LiveId" clId="{A717A0A8-E005-4D4D-8AD6-BBCD8F24C9EC}" dt="2023-03-01T16:32:26.186" v="6" actId="13244"/>
        <pc:sldMkLst>
          <pc:docMk/>
          <pc:sldMk cId="1762790734" sldId="270"/>
        </pc:sldMkLst>
        <pc:picChg chg="ord">
          <ac:chgData name="m b" userId="639ece72d218a8ff" providerId="LiveId" clId="{A717A0A8-E005-4D4D-8AD6-BBCD8F24C9EC}" dt="2023-03-01T16:32:26.186" v="6" actId="13244"/>
          <ac:picMkLst>
            <pc:docMk/>
            <pc:sldMk cId="1762790734" sldId="270"/>
            <ac:picMk id="18" creationId="{CD87CB68-6055-6222-D64B-E2E490F54725}"/>
          </ac:picMkLst>
        </pc:picChg>
      </pc:sldChg>
      <pc:sldChg chg="modSp mod">
        <pc:chgData name="m b" userId="639ece72d218a8ff" providerId="LiveId" clId="{A717A0A8-E005-4D4D-8AD6-BBCD8F24C9EC}" dt="2023-03-01T16:30:49.334" v="3" actId="962"/>
        <pc:sldMkLst>
          <pc:docMk/>
          <pc:sldMk cId="4213577704" sldId="279"/>
        </pc:sldMkLst>
        <pc:grpChg chg="mod">
          <ac:chgData name="m b" userId="639ece72d218a8ff" providerId="LiveId" clId="{A717A0A8-E005-4D4D-8AD6-BBCD8F24C9EC}" dt="2023-03-01T16:30:36.332" v="1" actId="962"/>
          <ac:grpSpMkLst>
            <pc:docMk/>
            <pc:sldMk cId="4213577704" sldId="279"/>
            <ac:grpSpMk id="9" creationId="{79FE49B7-7002-130B-3AB0-BE73E855616F}"/>
          </ac:grpSpMkLst>
        </pc:grpChg>
        <pc:grpChg chg="mod">
          <ac:chgData name="m b" userId="639ece72d218a8ff" providerId="LiveId" clId="{A717A0A8-E005-4D4D-8AD6-BBCD8F24C9EC}" dt="2023-03-01T16:30:49.334" v="3" actId="962"/>
          <ac:grpSpMkLst>
            <pc:docMk/>
            <pc:sldMk cId="4213577704" sldId="279"/>
            <ac:grpSpMk id="12" creationId="{DFCEF12A-4B5E-36CF-188B-E63CC1B37C1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0F4E96E-CAD6-4C8C-A15A-8E5B5205DB0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006E3B7-20EC-4C1E-811C-2D9BE422B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4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Recomendações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encontradas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: https://www.osha.gov/etools/evacuation-plans-procedures/eap/fight-or-flee</a:t>
            </a:r>
          </a:p>
          <a:p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  <a:p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4a </a:t>
            </a:r>
            <a:r>
              <a:rPr lang="en-US" dirty="0" err="1"/>
              <a:t>opção</a:t>
            </a:r>
            <a:r>
              <a:rPr lang="en-US" dirty="0"/>
              <a:t>: </a:t>
            </a:r>
            <a:r>
              <a:rPr lang="en-US" dirty="0" err="1"/>
              <a:t>Extintores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fornecidos</a:t>
            </a:r>
            <a:r>
              <a:rPr lang="en-US" dirty="0"/>
              <a:t> mas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intenção</a:t>
            </a:r>
            <a:r>
              <a:rPr lang="en-US" dirty="0"/>
              <a:t> de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pelos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. </a:t>
            </a:r>
            <a:r>
              <a:rPr lang="en-US" dirty="0" err="1"/>
              <a:t>Enquanto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adicionado</a:t>
            </a:r>
            <a:r>
              <a:rPr lang="en-US" dirty="0"/>
              <a:t> à </a:t>
            </a:r>
            <a:r>
              <a:rPr lang="en-US" dirty="0" err="1"/>
              <a:t>lista</a:t>
            </a:r>
            <a:r>
              <a:rPr lang="en-US" dirty="0"/>
              <a:t> de </a:t>
            </a:r>
            <a:r>
              <a:rPr lang="en-US" dirty="0" err="1"/>
              <a:t>opções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somente</a:t>
            </a:r>
            <a:r>
              <a:rPr lang="en-US" dirty="0"/>
              <a:t> </a:t>
            </a:r>
            <a:r>
              <a:rPr lang="en-US" dirty="0" err="1"/>
              <a:t>adicionar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confusão</a:t>
            </a:r>
            <a:r>
              <a:rPr lang="en-US" dirty="0"/>
              <a:t> à </a:t>
            </a:r>
            <a:r>
              <a:rPr lang="en-US" dirty="0" err="1"/>
              <a:t>resposta</a:t>
            </a:r>
            <a:r>
              <a:rPr lang="en-US" dirty="0"/>
              <a:t> </a:t>
            </a:r>
            <a:r>
              <a:rPr lang="en-US" dirty="0" err="1"/>
              <a:t>necessária</a:t>
            </a:r>
            <a:r>
              <a:rPr lang="en-US" dirty="0"/>
              <a:t>, motive </a:t>
            </a:r>
            <a:r>
              <a:rPr lang="en-US" dirty="0" err="1"/>
              <a:t>pelo</a:t>
            </a:r>
            <a:r>
              <a:rPr lang="en-US" dirty="0"/>
              <a:t> qual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incluída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76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https://www.osha.gov/etools/evacuation-plans-procedures/emergency-standards/portable-extinguishers/about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https://www.osha.gov/etools/young-workers-restaurant-safety/cooking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  <a:p>
            <a:r>
              <a:rPr lang="en-US" dirty="0" err="1"/>
              <a:t>Materiais</a:t>
            </a:r>
            <a:r>
              <a:rPr lang="en-US" dirty="0"/>
              <a:t> de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D </a:t>
            </a:r>
            <a:r>
              <a:rPr lang="en-US" dirty="0" err="1"/>
              <a:t>serão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prováveis</a:t>
            </a:r>
            <a:r>
              <a:rPr lang="en-US" dirty="0"/>
              <a:t> de </a:t>
            </a:r>
            <a:r>
              <a:rPr lang="en-US" dirty="0" err="1"/>
              <a:t>serem</a:t>
            </a:r>
            <a:r>
              <a:rPr lang="en-US" dirty="0"/>
              <a:t> </a:t>
            </a:r>
            <a:r>
              <a:rPr lang="en-US" dirty="0" err="1"/>
              <a:t>encontrados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Veículos</a:t>
            </a:r>
            <a:r>
              <a:rPr lang="en-US" dirty="0"/>
              <a:t> </a:t>
            </a:r>
            <a:r>
              <a:rPr lang="en-US" dirty="0" err="1"/>
              <a:t>Móveis</a:t>
            </a:r>
            <a:r>
              <a:rPr lang="en-US" dirty="0"/>
              <a:t> de Comida</a:t>
            </a:r>
          </a:p>
          <a:p>
            <a:r>
              <a:rPr lang="en-US" dirty="0" err="1"/>
              <a:t>Classe</a:t>
            </a:r>
            <a:r>
              <a:rPr lang="en-US" dirty="0"/>
              <a:t> A é o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provável</a:t>
            </a:r>
            <a:r>
              <a:rPr lang="en-US" dirty="0"/>
              <a:t> de ser </a:t>
            </a:r>
            <a:r>
              <a:rPr lang="en-US" dirty="0" err="1"/>
              <a:t>encontrado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negócio</a:t>
            </a:r>
            <a:r>
              <a:rPr lang="en-US" dirty="0"/>
              <a:t> (</a:t>
            </a:r>
            <a:r>
              <a:rPr lang="en-US" dirty="0" err="1"/>
              <a:t>papel</a:t>
            </a:r>
            <a:r>
              <a:rPr lang="en-US" dirty="0"/>
              <a:t> no </a:t>
            </a:r>
            <a:r>
              <a:rPr lang="en-US" dirty="0" err="1"/>
              <a:t>mínimo</a:t>
            </a:r>
            <a:r>
              <a:rPr lang="en-US" dirty="0"/>
              <a:t>)</a:t>
            </a:r>
          </a:p>
          <a:p>
            <a:r>
              <a:rPr lang="en-US" dirty="0" err="1"/>
              <a:t>Os</a:t>
            </a:r>
            <a:r>
              <a:rPr lang="en-US" dirty="0"/>
              <a:t> outros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negócios</a:t>
            </a:r>
            <a:r>
              <a:rPr lang="en-US" dirty="0"/>
              <a:t> </a:t>
            </a:r>
            <a:r>
              <a:rPr lang="en-US" dirty="0" err="1"/>
              <a:t>individuais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87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falha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combinar</a:t>
            </a:r>
            <a:r>
              <a:rPr lang="en-US" dirty="0"/>
              <a:t> o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fatal</a:t>
            </a:r>
          </a:p>
          <a:p>
            <a:r>
              <a:rPr lang="en-US" dirty="0" err="1"/>
              <a:t>Exemplo</a:t>
            </a:r>
            <a:r>
              <a:rPr lang="en-US" dirty="0"/>
              <a:t> 1. </a:t>
            </a:r>
            <a:r>
              <a:rPr lang="en-US" dirty="0" err="1"/>
              <a:t>Usar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à base de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B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K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fazer</a:t>
            </a:r>
            <a:r>
              <a:rPr lang="en-US" dirty="0"/>
              <a:t> com que </a:t>
            </a:r>
            <a:r>
              <a:rPr lang="en-US" dirty="0" err="1"/>
              <a:t>ele</a:t>
            </a:r>
            <a:r>
              <a:rPr lang="en-US" dirty="0"/>
              <a:t> se </a:t>
            </a:r>
            <a:r>
              <a:rPr lang="en-US" dirty="0" err="1"/>
              <a:t>espalhe</a:t>
            </a:r>
            <a:r>
              <a:rPr lang="en-US" dirty="0"/>
              <a:t> (</a:t>
            </a:r>
            <a:r>
              <a:rPr lang="en-US" dirty="0" err="1"/>
              <a:t>óleo</a:t>
            </a:r>
            <a:r>
              <a:rPr lang="en-US" dirty="0"/>
              <a:t> 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se </a:t>
            </a:r>
            <a:r>
              <a:rPr lang="en-US" dirty="0" err="1"/>
              <a:t>misturam</a:t>
            </a:r>
            <a:r>
              <a:rPr lang="en-US" dirty="0"/>
              <a:t>) e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causar</a:t>
            </a:r>
            <a:r>
              <a:rPr lang="en-US" dirty="0"/>
              <a:t> </a:t>
            </a:r>
            <a:r>
              <a:rPr lang="en-US" dirty="0" err="1"/>
              <a:t>respingos</a:t>
            </a:r>
            <a:r>
              <a:rPr lang="en-US" dirty="0"/>
              <a:t> </a:t>
            </a:r>
            <a:r>
              <a:rPr lang="en-US" dirty="0" err="1"/>
              <a:t>devido</a:t>
            </a:r>
            <a:r>
              <a:rPr lang="en-US" dirty="0"/>
              <a:t> a </a:t>
            </a:r>
            <a:r>
              <a:rPr lang="en-US" dirty="0" err="1"/>
              <a:t>rápida</a:t>
            </a:r>
            <a:r>
              <a:rPr lang="en-US" dirty="0"/>
              <a:t> </a:t>
            </a:r>
            <a:r>
              <a:rPr lang="en-US" dirty="0" err="1"/>
              <a:t>geração</a:t>
            </a:r>
            <a:r>
              <a:rPr lang="en-US" dirty="0"/>
              <a:t> de vapor</a:t>
            </a:r>
          </a:p>
          <a:p>
            <a:r>
              <a:rPr lang="en-US" dirty="0" err="1"/>
              <a:t>Exemplo</a:t>
            </a:r>
            <a:r>
              <a:rPr lang="en-US" dirty="0"/>
              <a:t> 2. </a:t>
            </a:r>
            <a:r>
              <a:rPr lang="en-US" dirty="0" err="1"/>
              <a:t>Usar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à base de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elétrico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resultar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eletrocução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 que a </a:t>
            </a:r>
            <a:r>
              <a:rPr lang="en-US" dirty="0" err="1"/>
              <a:t>água</a:t>
            </a:r>
            <a:r>
              <a:rPr lang="en-US" dirty="0"/>
              <a:t> é um </a:t>
            </a:r>
            <a:r>
              <a:rPr lang="en-US" dirty="0" err="1"/>
              <a:t>bom</a:t>
            </a:r>
            <a:r>
              <a:rPr lang="en-US" dirty="0"/>
              <a:t> conductor</a:t>
            </a:r>
          </a:p>
          <a:p>
            <a:r>
              <a:rPr lang="en-US" dirty="0" err="1"/>
              <a:t>Exemplo</a:t>
            </a:r>
            <a:r>
              <a:rPr lang="en-US" dirty="0"/>
              <a:t> 3. </a:t>
            </a:r>
            <a:r>
              <a:rPr lang="en-US" dirty="0" err="1"/>
              <a:t>Metais</a:t>
            </a:r>
            <a:r>
              <a:rPr lang="en-US" dirty="0"/>
              <a:t> </a:t>
            </a:r>
            <a:r>
              <a:rPr lang="en-US" dirty="0" err="1"/>
              <a:t>reativos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sódio</a:t>
            </a:r>
            <a:r>
              <a:rPr lang="en-US" dirty="0"/>
              <a:t> e </a:t>
            </a:r>
            <a:r>
              <a:rPr lang="en-US" dirty="0" err="1"/>
              <a:t>lítio</a:t>
            </a:r>
            <a:r>
              <a:rPr lang="en-US" dirty="0"/>
              <a:t> </a:t>
            </a:r>
            <a:r>
              <a:rPr lang="en-US" dirty="0" err="1"/>
              <a:t>produzem</a:t>
            </a:r>
            <a:r>
              <a:rPr lang="en-US" dirty="0"/>
              <a:t>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hidrogênio</a:t>
            </a:r>
            <a:r>
              <a:rPr lang="en-US" dirty="0"/>
              <a:t> </a:t>
            </a:r>
            <a:r>
              <a:rPr lang="en-US" dirty="0" err="1"/>
              <a:t>explosivo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contato</a:t>
            </a:r>
            <a:r>
              <a:rPr lang="en-US" dirty="0"/>
              <a:t> com a </a:t>
            </a:r>
            <a:r>
              <a:rPr lang="en-US" dirty="0" err="1"/>
              <a:t>água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62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falha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combinar</a:t>
            </a:r>
            <a:r>
              <a:rPr lang="en-US" dirty="0"/>
              <a:t> o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fatal</a:t>
            </a:r>
          </a:p>
          <a:p>
            <a:r>
              <a:rPr lang="en-US" dirty="0" err="1"/>
              <a:t>Exemplo</a:t>
            </a:r>
            <a:r>
              <a:rPr lang="en-US" dirty="0"/>
              <a:t> 1. </a:t>
            </a:r>
            <a:r>
              <a:rPr lang="en-US" dirty="0" err="1"/>
              <a:t>Usar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à base de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B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K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fazer</a:t>
            </a:r>
            <a:r>
              <a:rPr lang="en-US" dirty="0"/>
              <a:t> com que </a:t>
            </a:r>
            <a:r>
              <a:rPr lang="en-US" dirty="0" err="1"/>
              <a:t>ele</a:t>
            </a:r>
            <a:r>
              <a:rPr lang="en-US" dirty="0"/>
              <a:t> se </a:t>
            </a:r>
            <a:r>
              <a:rPr lang="en-US" dirty="0" err="1"/>
              <a:t>espalhe</a:t>
            </a:r>
            <a:r>
              <a:rPr lang="en-US" dirty="0"/>
              <a:t> (</a:t>
            </a:r>
            <a:r>
              <a:rPr lang="en-US" dirty="0" err="1"/>
              <a:t>óleo</a:t>
            </a:r>
            <a:r>
              <a:rPr lang="en-US" dirty="0"/>
              <a:t> 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se </a:t>
            </a:r>
            <a:r>
              <a:rPr lang="en-US" dirty="0" err="1"/>
              <a:t>misturam</a:t>
            </a:r>
            <a:r>
              <a:rPr lang="en-US" dirty="0"/>
              <a:t>) e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causar</a:t>
            </a:r>
            <a:r>
              <a:rPr lang="en-US" dirty="0"/>
              <a:t> </a:t>
            </a:r>
            <a:r>
              <a:rPr lang="en-US" dirty="0" err="1"/>
              <a:t>respingos</a:t>
            </a:r>
            <a:r>
              <a:rPr lang="en-US" dirty="0"/>
              <a:t> </a:t>
            </a:r>
            <a:r>
              <a:rPr lang="en-US" dirty="0" err="1"/>
              <a:t>devido</a:t>
            </a:r>
            <a:r>
              <a:rPr lang="en-US" dirty="0"/>
              <a:t> a </a:t>
            </a:r>
            <a:r>
              <a:rPr lang="en-US" dirty="0" err="1"/>
              <a:t>rápida</a:t>
            </a:r>
            <a:r>
              <a:rPr lang="en-US" dirty="0"/>
              <a:t> </a:t>
            </a:r>
            <a:r>
              <a:rPr lang="en-US" dirty="0" err="1"/>
              <a:t>geração</a:t>
            </a:r>
            <a:r>
              <a:rPr lang="en-US" dirty="0"/>
              <a:t> de vapor</a:t>
            </a:r>
          </a:p>
          <a:p>
            <a:r>
              <a:rPr lang="en-US" dirty="0" err="1"/>
              <a:t>Exemplo</a:t>
            </a:r>
            <a:r>
              <a:rPr lang="en-US" dirty="0"/>
              <a:t> 2. </a:t>
            </a:r>
            <a:r>
              <a:rPr lang="en-US" dirty="0" err="1"/>
              <a:t>Usar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à base de </a:t>
            </a:r>
            <a:r>
              <a:rPr lang="en-US" dirty="0" err="1"/>
              <a:t>água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elétrico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resultar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eletrocução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 que a </a:t>
            </a:r>
            <a:r>
              <a:rPr lang="en-US" dirty="0" err="1"/>
              <a:t>água</a:t>
            </a:r>
            <a:r>
              <a:rPr lang="en-US" dirty="0"/>
              <a:t> é um </a:t>
            </a:r>
            <a:r>
              <a:rPr lang="en-US" dirty="0" err="1"/>
              <a:t>bom</a:t>
            </a:r>
            <a:r>
              <a:rPr lang="en-US" dirty="0"/>
              <a:t> conductor</a:t>
            </a:r>
          </a:p>
          <a:p>
            <a:r>
              <a:rPr lang="en-US" dirty="0" err="1"/>
              <a:t>Exemplo</a:t>
            </a:r>
            <a:r>
              <a:rPr lang="en-US" dirty="0"/>
              <a:t> 3. </a:t>
            </a:r>
            <a:r>
              <a:rPr lang="en-US" dirty="0" err="1"/>
              <a:t>Metais</a:t>
            </a:r>
            <a:r>
              <a:rPr lang="en-US" dirty="0"/>
              <a:t> </a:t>
            </a:r>
            <a:r>
              <a:rPr lang="en-US" dirty="0" err="1"/>
              <a:t>reativos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sódio</a:t>
            </a:r>
            <a:r>
              <a:rPr lang="en-US" dirty="0"/>
              <a:t> e </a:t>
            </a:r>
            <a:r>
              <a:rPr lang="en-US" dirty="0" err="1"/>
              <a:t>lítio</a:t>
            </a:r>
            <a:r>
              <a:rPr lang="en-US" dirty="0"/>
              <a:t> </a:t>
            </a:r>
            <a:r>
              <a:rPr lang="en-US" dirty="0" err="1"/>
              <a:t>produzem</a:t>
            </a:r>
            <a:r>
              <a:rPr lang="en-US" dirty="0"/>
              <a:t>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hidrogênio</a:t>
            </a:r>
            <a:r>
              <a:rPr lang="en-US" dirty="0"/>
              <a:t> </a:t>
            </a:r>
            <a:r>
              <a:rPr lang="en-US" dirty="0" err="1"/>
              <a:t>explosivo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contato</a:t>
            </a:r>
            <a:r>
              <a:rPr lang="en-US" dirty="0"/>
              <a:t> com a </a:t>
            </a:r>
            <a:r>
              <a:rPr lang="en-US" dirty="0" err="1"/>
              <a:t>água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07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Figura</a:t>
            </a:r>
            <a:r>
              <a:rPr lang="en-US" dirty="0"/>
              <a:t>:</a:t>
            </a:r>
          </a:p>
          <a:p>
            <a:r>
              <a:rPr lang="en-US" dirty="0"/>
              <a:t>A </a:t>
            </a:r>
            <a:r>
              <a:rPr lang="en-US" dirty="0" err="1"/>
              <a:t>Lixo</a:t>
            </a:r>
            <a:r>
              <a:rPr lang="en-US" dirty="0"/>
              <a:t>-Madeira-</a:t>
            </a:r>
            <a:r>
              <a:rPr lang="en-US" dirty="0" err="1"/>
              <a:t>Papel</a:t>
            </a:r>
            <a:endParaRPr lang="en-US" dirty="0"/>
          </a:p>
          <a:p>
            <a:r>
              <a:rPr lang="en-US" dirty="0"/>
              <a:t>B </a:t>
            </a:r>
            <a:r>
              <a:rPr lang="en-US" dirty="0" err="1"/>
              <a:t>Líquidos</a:t>
            </a:r>
            <a:endParaRPr lang="en-US" dirty="0"/>
          </a:p>
          <a:p>
            <a:r>
              <a:rPr lang="en-US" dirty="0"/>
              <a:t>C </a:t>
            </a:r>
            <a:r>
              <a:rPr lang="en-US" dirty="0" err="1"/>
              <a:t>Equipamento</a:t>
            </a:r>
            <a:r>
              <a:rPr lang="en-US" dirty="0"/>
              <a:t> </a:t>
            </a:r>
            <a:r>
              <a:rPr lang="en-US" dirty="0" err="1"/>
              <a:t>Elétrico</a:t>
            </a:r>
            <a:endParaRPr lang="en-US" dirty="0"/>
          </a:p>
          <a:p>
            <a:r>
              <a:rPr lang="en-US" dirty="0"/>
              <a:t>Para Classes A, B, e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73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recomendações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diferir</a:t>
            </a:r>
            <a:r>
              <a:rPr lang="en-US" dirty="0"/>
              <a:t> de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prédios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second acronym is R.A.C.E.:</a:t>
            </a:r>
          </a:p>
          <a:p>
            <a:r>
              <a:rPr lang="en-US" u="sng" dirty="0"/>
              <a:t>R.A.C.E</a:t>
            </a:r>
          </a:p>
          <a:p>
            <a:r>
              <a:rPr lang="en-US" b="1" u="sng" dirty="0"/>
              <a:t>R</a:t>
            </a:r>
            <a:r>
              <a:rPr lang="en-US" dirty="0"/>
              <a:t>escue anyone in immediate danger of the fire</a:t>
            </a:r>
          </a:p>
          <a:p>
            <a:r>
              <a:rPr lang="en-US" b="1" u="sng" dirty="0"/>
              <a:t>A</a:t>
            </a:r>
            <a:r>
              <a:rPr lang="en-US" dirty="0"/>
              <a:t>larm needs activated AND call fire response phone number</a:t>
            </a:r>
          </a:p>
          <a:p>
            <a:r>
              <a:rPr lang="en-US" b="1" u="sng" dirty="0"/>
              <a:t>C</a:t>
            </a:r>
            <a:r>
              <a:rPr lang="en-US" dirty="0"/>
              <a:t>ontain fire by closing all doors in the fire area</a:t>
            </a:r>
          </a:p>
          <a:p>
            <a:r>
              <a:rPr lang="en-US" b="1" u="sng" dirty="0"/>
              <a:t>E</a:t>
            </a:r>
            <a:r>
              <a:rPr lang="en-US" dirty="0"/>
              <a:t>xtinguish small fires. If fire cannot be extinguished, leave the area and close the door.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14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P.A.S.S. – Pull, Aim, Squeeze, Sweep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74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Truck </a:t>
            </a:r>
            <a:r>
              <a:rPr lang="en-US" dirty="0" err="1"/>
              <a:t>Móvel</a:t>
            </a:r>
            <a:br>
              <a:rPr lang="en-US" dirty="0"/>
            </a:b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Parte</a:t>
            </a:r>
            <a:r>
              <a:rPr lang="en-US" dirty="0"/>
              <a:t> 5: </a:t>
            </a:r>
            <a:r>
              <a:rPr lang="en-US" dirty="0" err="1"/>
              <a:t>Treinamento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2729BD-4807-44AE-9D00-DD755B4D5CE8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7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F487-0AEA-EE25-E233-DF0E2406A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Extintor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ABC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08C50-E4B3-E900-110B-C7A34D49B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6107545" cy="4879975"/>
          </a:xfrm>
        </p:spPr>
        <p:txBody>
          <a:bodyPr>
            <a:normAutofit/>
          </a:bodyPr>
          <a:lstStyle/>
          <a:p>
            <a:r>
              <a:rPr lang="en-US" dirty="0" err="1"/>
              <a:t>Multipropósito</a:t>
            </a:r>
            <a:endParaRPr lang="en-US" dirty="0"/>
          </a:p>
          <a:p>
            <a:pPr lvl="1"/>
            <a:r>
              <a:rPr lang="en-US" dirty="0"/>
              <a:t>Madeira, </a:t>
            </a:r>
            <a:r>
              <a:rPr lang="en-US" dirty="0" err="1"/>
              <a:t>papel</a:t>
            </a:r>
            <a:endParaRPr lang="en-US" dirty="0"/>
          </a:p>
          <a:p>
            <a:pPr lvl="1"/>
            <a:r>
              <a:rPr lang="en-US" dirty="0" err="1"/>
              <a:t>Líquido</a:t>
            </a:r>
            <a:r>
              <a:rPr lang="en-US" dirty="0"/>
              <a:t> </a:t>
            </a:r>
            <a:r>
              <a:rPr lang="en-US" dirty="0" err="1"/>
              <a:t>Inflamável</a:t>
            </a:r>
            <a:endParaRPr lang="en-US" dirty="0"/>
          </a:p>
          <a:p>
            <a:pPr lvl="1"/>
            <a:r>
              <a:rPr lang="en-US" dirty="0" err="1"/>
              <a:t>Elétrico</a:t>
            </a:r>
            <a:endParaRPr lang="en-US" dirty="0"/>
          </a:p>
          <a:p>
            <a:r>
              <a:rPr lang="en-US" dirty="0" err="1"/>
              <a:t>Contém</a:t>
            </a:r>
            <a:r>
              <a:rPr lang="en-US" dirty="0"/>
              <a:t> </a:t>
            </a:r>
            <a:r>
              <a:rPr lang="en-US" dirty="0" err="1"/>
              <a:t>Químico</a:t>
            </a:r>
            <a:r>
              <a:rPr lang="en-US" dirty="0"/>
              <a:t> </a:t>
            </a:r>
            <a:r>
              <a:rPr lang="en-US" dirty="0" err="1"/>
              <a:t>Seco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pó</a:t>
            </a:r>
            <a:r>
              <a:rPr lang="en-US" dirty="0"/>
              <a:t> </a:t>
            </a:r>
            <a:r>
              <a:rPr lang="en-US" dirty="0" err="1"/>
              <a:t>retardante</a:t>
            </a:r>
            <a:r>
              <a:rPr lang="en-US" dirty="0"/>
              <a:t> de </a:t>
            </a:r>
            <a:r>
              <a:rPr lang="en-US" dirty="0" err="1"/>
              <a:t>fogo</a:t>
            </a:r>
            <a:r>
              <a:rPr lang="en-US" dirty="0"/>
              <a:t> </a:t>
            </a:r>
            <a:r>
              <a:rPr lang="en-US" dirty="0" err="1"/>
              <a:t>separa</a:t>
            </a:r>
            <a:r>
              <a:rPr lang="en-US" dirty="0"/>
              <a:t> o </a:t>
            </a:r>
            <a:r>
              <a:rPr lang="en-US" dirty="0" err="1"/>
              <a:t>combustível</a:t>
            </a:r>
            <a:r>
              <a:rPr lang="en-US" dirty="0"/>
              <a:t> do </a:t>
            </a:r>
            <a:r>
              <a:rPr lang="en-US" dirty="0" err="1"/>
              <a:t>oxigênio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Medidor</a:t>
            </a:r>
            <a:r>
              <a:rPr lang="en-US" dirty="0"/>
              <a:t> de </a:t>
            </a:r>
            <a:r>
              <a:rPr lang="en-US" dirty="0" err="1"/>
              <a:t>Pressão</a:t>
            </a:r>
            <a:r>
              <a:rPr lang="en-US" dirty="0"/>
              <a:t> </a:t>
            </a:r>
            <a:r>
              <a:rPr lang="en-US" dirty="0" err="1"/>
              <a:t>Verifica</a:t>
            </a:r>
            <a:r>
              <a:rPr lang="en-US" dirty="0"/>
              <a:t> o </a:t>
            </a:r>
            <a:r>
              <a:rPr lang="en-US" dirty="0" err="1"/>
              <a:t>Nível</a:t>
            </a:r>
            <a:r>
              <a:rPr lang="en-US" dirty="0"/>
              <a:t> de </a:t>
            </a:r>
            <a:r>
              <a:rPr lang="en-US" dirty="0" err="1"/>
              <a:t>Preenchimento</a:t>
            </a:r>
            <a:endParaRPr lang="en-US" dirty="0"/>
          </a:p>
          <a:p>
            <a:r>
              <a:rPr lang="en-US" dirty="0"/>
              <a:t>Nota: </a:t>
            </a:r>
            <a:r>
              <a:rPr lang="en-US" dirty="0" err="1"/>
              <a:t>Levemente</a:t>
            </a:r>
            <a:r>
              <a:rPr lang="en-US" dirty="0"/>
              <a:t> </a:t>
            </a:r>
            <a:r>
              <a:rPr lang="en-US" dirty="0" err="1"/>
              <a:t>Corrosivo</a:t>
            </a:r>
            <a:r>
              <a:rPr lang="en-US" dirty="0"/>
              <a:t> (</a:t>
            </a:r>
            <a:r>
              <a:rPr lang="en-US" dirty="0" err="1"/>
              <a:t>Equipamento</a:t>
            </a:r>
            <a:r>
              <a:rPr lang="en-US" dirty="0"/>
              <a:t> </a:t>
            </a:r>
            <a:r>
              <a:rPr lang="en-US" dirty="0" err="1"/>
              <a:t>Elétrico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B417A3A-59B6-22C6-CAD2-5D1F9372C89B}"/>
              </a:ext>
            </a:extLst>
          </p:cNvPr>
          <p:cNvSpPr/>
          <p:nvPr/>
        </p:nvSpPr>
        <p:spPr>
          <a:xfrm>
            <a:off x="7584403" y="852378"/>
            <a:ext cx="889166" cy="894269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5760" rtlCol="0" anchor="ctr" anchorCtr="0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BDC24F-48D2-5420-8527-8EAA7BD4C38C}"/>
              </a:ext>
            </a:extLst>
          </p:cNvPr>
          <p:cNvSpPr/>
          <p:nvPr/>
        </p:nvSpPr>
        <p:spPr>
          <a:xfrm>
            <a:off x="8758700" y="852378"/>
            <a:ext cx="889166" cy="8942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2539A55-05C1-4E98-5679-CF1C188A27EF}"/>
              </a:ext>
            </a:extLst>
          </p:cNvPr>
          <p:cNvSpPr/>
          <p:nvPr/>
        </p:nvSpPr>
        <p:spPr>
          <a:xfrm>
            <a:off x="9918028" y="875396"/>
            <a:ext cx="889166" cy="894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4" name="Picture 3" descr="A fire extinguisher on a wall jpg 28KB">
            <a:extLst>
              <a:ext uri="{FF2B5EF4-FFF2-40B4-BE49-F238E27FC236}">
                <a16:creationId xmlns:a16="http://schemas.microsoft.com/office/drawing/2014/main" id="{4CA953B9-8E19-32C8-B7C3-DA72E93319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8237207" y="1913985"/>
            <a:ext cx="1959429" cy="3395156"/>
          </a:xfrm>
          <a:prstGeom prst="rect">
            <a:avLst/>
          </a:prstGeom>
        </p:spPr>
      </p:pic>
      <p:pic>
        <p:nvPicPr>
          <p:cNvPr id="18" name="Picture 17" descr="ABC Fire Squares 8kb jpg&#10;">
            <a:extLst>
              <a:ext uri="{FF2B5EF4-FFF2-40B4-BE49-F238E27FC236}">
                <a16:creationId xmlns:a16="http://schemas.microsoft.com/office/drawing/2014/main" id="{CD87CB68-6055-6222-D64B-E2E490F5472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92062" y="5521123"/>
            <a:ext cx="3503888" cy="114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8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07A40-D43F-E813-739A-588E6529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Extintor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62C6E-4101-B908-819B-5574B085B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607" y="1825625"/>
            <a:ext cx="6011055" cy="487497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Classe</a:t>
            </a:r>
            <a:r>
              <a:rPr lang="en-US" dirty="0"/>
              <a:t> K= </a:t>
            </a:r>
            <a:r>
              <a:rPr lang="en-US" dirty="0" err="1"/>
              <a:t>Cozinha</a:t>
            </a:r>
            <a:endParaRPr lang="en-US" dirty="0"/>
          </a:p>
          <a:p>
            <a:pPr lvl="1"/>
            <a:r>
              <a:rPr lang="en-US" dirty="0" err="1"/>
              <a:t>Óleos</a:t>
            </a:r>
            <a:r>
              <a:rPr lang="en-US" dirty="0"/>
              <a:t>/</a:t>
            </a:r>
            <a:r>
              <a:rPr lang="en-US" dirty="0" err="1"/>
              <a:t>Gorduras</a:t>
            </a:r>
            <a:r>
              <a:rPr lang="en-US" dirty="0"/>
              <a:t> de </a:t>
            </a:r>
            <a:r>
              <a:rPr lang="en-US" dirty="0" err="1"/>
              <a:t>Cozinha</a:t>
            </a:r>
            <a:endParaRPr lang="en-US" dirty="0"/>
          </a:p>
          <a:p>
            <a:pPr lvl="1"/>
            <a:r>
              <a:rPr lang="en-US" dirty="0" err="1"/>
              <a:t>Necessário</a:t>
            </a:r>
            <a:r>
              <a:rPr lang="en-US" dirty="0"/>
              <a:t> para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combustíveis</a:t>
            </a:r>
            <a:r>
              <a:rPr lang="en-US" dirty="0"/>
              <a:t> </a:t>
            </a:r>
            <a:r>
              <a:rPr lang="en-US" dirty="0" err="1"/>
              <a:t>sólidos</a:t>
            </a:r>
            <a:r>
              <a:rPr lang="en-US" dirty="0"/>
              <a:t> de </a:t>
            </a:r>
            <a:r>
              <a:rPr lang="en-US" dirty="0" err="1"/>
              <a:t>cozimento</a:t>
            </a:r>
            <a:r>
              <a:rPr lang="en-US" dirty="0"/>
              <a:t> com um volume de </a:t>
            </a:r>
            <a:r>
              <a:rPr lang="en-US" dirty="0" err="1"/>
              <a:t>fogo</a:t>
            </a:r>
            <a:r>
              <a:rPr lang="en-US" dirty="0"/>
              <a:t> de 5 </a:t>
            </a:r>
            <a:r>
              <a:rPr lang="en-US" dirty="0" err="1"/>
              <a:t>pés</a:t>
            </a:r>
            <a:r>
              <a:rPr lang="en-US" dirty="0"/>
              <a:t> </a:t>
            </a:r>
            <a:r>
              <a:rPr lang="en-US" dirty="0" err="1"/>
              <a:t>cúbicos</a:t>
            </a:r>
            <a:r>
              <a:rPr lang="en-US" dirty="0"/>
              <a:t> (0,14 m</a:t>
            </a:r>
            <a:r>
              <a:rPr lang="en-US" baseline="30000" dirty="0"/>
              <a:t>3</a:t>
            </a:r>
            <a:r>
              <a:rPr lang="en-US" dirty="0"/>
              <a:t>)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(</a:t>
            </a:r>
            <a:r>
              <a:rPr lang="en-US" dirty="0" err="1"/>
              <a:t>independente</a:t>
            </a:r>
            <a:r>
              <a:rPr lang="en-US" dirty="0"/>
              <a:t> se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cobertura</a:t>
            </a:r>
            <a:r>
              <a:rPr lang="en-US" dirty="0"/>
              <a:t>/</a:t>
            </a:r>
            <a:r>
              <a:rPr lang="en-US" dirty="0" err="1"/>
              <a:t>toldo</a:t>
            </a:r>
            <a:r>
              <a:rPr lang="en-US" dirty="0"/>
              <a:t> 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)</a:t>
            </a:r>
          </a:p>
          <a:p>
            <a:r>
              <a:rPr lang="en-US" dirty="0" err="1"/>
              <a:t>Mistura</a:t>
            </a:r>
            <a:r>
              <a:rPr lang="en-US" dirty="0"/>
              <a:t> de </a:t>
            </a:r>
            <a:r>
              <a:rPr lang="en-US" dirty="0" err="1"/>
              <a:t>químicos</a:t>
            </a:r>
            <a:r>
              <a:rPr lang="en-US" dirty="0"/>
              <a:t> </a:t>
            </a:r>
            <a:r>
              <a:rPr lang="en-US" dirty="0" err="1"/>
              <a:t>secos</a:t>
            </a:r>
            <a:r>
              <a:rPr lang="en-US" dirty="0"/>
              <a:t> e </a:t>
            </a:r>
            <a:r>
              <a:rPr lang="en-US" dirty="0" err="1"/>
              <a:t>úmidos</a:t>
            </a:r>
            <a:endParaRPr lang="en-US" dirty="0"/>
          </a:p>
          <a:p>
            <a:pPr lvl="1"/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Eletricamente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condutora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/>
              <a:t>A </a:t>
            </a:r>
            <a:r>
              <a:rPr lang="en-US" dirty="0" err="1"/>
              <a:t>força</a:t>
            </a:r>
            <a:r>
              <a:rPr lang="en-US" dirty="0"/>
              <a:t> </a:t>
            </a:r>
            <a:r>
              <a:rPr lang="en-US" dirty="0" err="1"/>
              <a:t>elétrica</a:t>
            </a:r>
            <a:r>
              <a:rPr lang="en-US" dirty="0"/>
              <a:t> do </a:t>
            </a:r>
            <a:r>
              <a:rPr lang="en-US" dirty="0" err="1"/>
              <a:t>equipamento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desligada</a:t>
            </a:r>
            <a:r>
              <a:rPr lang="en-US" dirty="0"/>
              <a:t> </a:t>
            </a:r>
            <a:r>
              <a:rPr lang="en-US" dirty="0" err="1"/>
              <a:t>primeiro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Medidor</a:t>
            </a:r>
            <a:r>
              <a:rPr lang="en-US" dirty="0"/>
              <a:t> de </a:t>
            </a:r>
            <a:r>
              <a:rPr lang="en-US" dirty="0" err="1"/>
              <a:t>Pressão</a:t>
            </a:r>
            <a:r>
              <a:rPr lang="en-US" dirty="0"/>
              <a:t> </a:t>
            </a:r>
            <a:r>
              <a:rPr lang="en-US" dirty="0" err="1"/>
              <a:t>Verifica</a:t>
            </a:r>
            <a:r>
              <a:rPr lang="en-US" dirty="0"/>
              <a:t> o </a:t>
            </a:r>
            <a:r>
              <a:rPr lang="en-US" dirty="0" err="1"/>
              <a:t>Nível</a:t>
            </a:r>
            <a:r>
              <a:rPr lang="en-US" dirty="0"/>
              <a:t> de </a:t>
            </a:r>
            <a:r>
              <a:rPr lang="en-US" dirty="0" err="1"/>
              <a:t>Preenchimento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fogo</a:t>
            </a:r>
            <a:r>
              <a:rPr lang="en-US" dirty="0"/>
              <a:t> </a:t>
            </a:r>
            <a:r>
              <a:rPr lang="en-US" dirty="0" err="1"/>
              <a:t>queima</a:t>
            </a:r>
            <a:r>
              <a:rPr lang="en-US" dirty="0"/>
              <a:t> a </a:t>
            </a:r>
            <a:r>
              <a:rPr lang="en-US" dirty="0" err="1"/>
              <a:t>altas</a:t>
            </a:r>
            <a:r>
              <a:rPr lang="en-US" dirty="0"/>
              <a:t> </a:t>
            </a:r>
            <a:r>
              <a:rPr lang="en-US" dirty="0" err="1"/>
              <a:t>temperaturas</a:t>
            </a:r>
            <a:endParaRPr lang="en-US" dirty="0"/>
          </a:p>
          <a:p>
            <a:pPr lvl="1"/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agentes</a:t>
            </a:r>
            <a:r>
              <a:rPr lang="en-US" dirty="0"/>
              <a:t> </a:t>
            </a:r>
            <a:r>
              <a:rPr lang="en-US" dirty="0" err="1"/>
              <a:t>esfriam</a:t>
            </a:r>
            <a:r>
              <a:rPr lang="en-US" dirty="0"/>
              <a:t> e </a:t>
            </a:r>
            <a:r>
              <a:rPr lang="en-US" dirty="0" err="1"/>
              <a:t>separam</a:t>
            </a:r>
            <a:r>
              <a:rPr lang="en-US" dirty="0"/>
              <a:t> </a:t>
            </a:r>
            <a:r>
              <a:rPr lang="en-US" dirty="0" err="1"/>
              <a:t>combustível</a:t>
            </a:r>
            <a:r>
              <a:rPr lang="en-US" dirty="0"/>
              <a:t>/</a:t>
            </a:r>
            <a:r>
              <a:rPr lang="en-US" dirty="0" err="1"/>
              <a:t>oxigênio</a:t>
            </a:r>
            <a:endParaRPr lang="en-US" dirty="0"/>
          </a:p>
        </p:txBody>
      </p:sp>
      <p:pic>
        <p:nvPicPr>
          <p:cNvPr id="6" name="Content Placeholder 5" descr="Class K Fire Square 4kb jpg">
            <a:extLst>
              <a:ext uri="{FF2B5EF4-FFF2-40B4-BE49-F238E27FC236}">
                <a16:creationId xmlns:a16="http://schemas.microsoft.com/office/drawing/2014/main" id="{8C79A4D1-5299-15BC-4C2D-D0F41F5AD9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01" r="50925"/>
          <a:stretch/>
        </p:blipFill>
        <p:spPr>
          <a:xfrm>
            <a:off x="7772243" y="1504709"/>
            <a:ext cx="1614825" cy="1416668"/>
          </a:xfrm>
        </p:spPr>
      </p:pic>
      <p:sp>
        <p:nvSpPr>
          <p:cNvPr id="7" name="Hexagon 6">
            <a:extLst>
              <a:ext uri="{FF2B5EF4-FFF2-40B4-BE49-F238E27FC236}">
                <a16:creationId xmlns:a16="http://schemas.microsoft.com/office/drawing/2014/main" id="{A5A95A53-5EDD-2C84-E233-0771532AE1A8}"/>
              </a:ext>
            </a:extLst>
          </p:cNvPr>
          <p:cNvSpPr/>
          <p:nvPr/>
        </p:nvSpPr>
        <p:spPr>
          <a:xfrm>
            <a:off x="10316043" y="1825625"/>
            <a:ext cx="1276350" cy="1119982"/>
          </a:xfrm>
          <a:prstGeom prst="hex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K</a:t>
            </a:r>
          </a:p>
        </p:txBody>
      </p:sp>
      <p:pic>
        <p:nvPicPr>
          <p:cNvPr id="9" name="Picture 8" descr="Class K Fire Extinguisher 9.6kb jpg">
            <a:extLst>
              <a:ext uri="{FF2B5EF4-FFF2-40B4-BE49-F238E27FC236}">
                <a16:creationId xmlns:a16="http://schemas.microsoft.com/office/drawing/2014/main" id="{2F838F8A-4F6E-8A12-E03F-3651BC4AB2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941" y="3187119"/>
            <a:ext cx="1728416" cy="34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7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1861-2763-5C3D-E066-5593A8DA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Localização</a:t>
            </a:r>
            <a:r>
              <a:rPr lang="en-US" dirty="0"/>
              <a:t> e </a:t>
            </a:r>
            <a:r>
              <a:rPr lang="en-US" dirty="0" err="1"/>
              <a:t>Colocação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6509B9-A0C2-F7E3-7BE3-148A7B51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76" y="1824356"/>
            <a:ext cx="748102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prontamente</a:t>
            </a:r>
            <a:r>
              <a:rPr lang="en-US" dirty="0"/>
              <a:t> </a:t>
            </a:r>
            <a:r>
              <a:rPr lang="en-US" dirty="0" err="1"/>
              <a:t>acesível</a:t>
            </a:r>
            <a:r>
              <a:rPr lang="en-US" dirty="0"/>
              <a:t> e </a:t>
            </a:r>
            <a:r>
              <a:rPr lang="en-US" dirty="0" err="1"/>
              <a:t>visível</a:t>
            </a:r>
            <a:r>
              <a:rPr lang="en-US" dirty="0"/>
              <a:t> se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ocorrer</a:t>
            </a:r>
            <a:endParaRPr lang="en-US" dirty="0"/>
          </a:p>
          <a:p>
            <a:pPr lvl="1"/>
            <a:r>
              <a:rPr lang="en-US" dirty="0" err="1"/>
              <a:t>Perto</a:t>
            </a:r>
            <a:r>
              <a:rPr lang="en-US" dirty="0"/>
              <a:t> das </a:t>
            </a:r>
            <a:r>
              <a:rPr lang="en-US" dirty="0" err="1"/>
              <a:t>localizações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,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que 9 metros </a:t>
            </a:r>
            <a:r>
              <a:rPr lang="en-US" dirty="0" err="1"/>
              <a:t>distante</a:t>
            </a:r>
            <a:endParaRPr lang="en-US" dirty="0"/>
          </a:p>
          <a:p>
            <a:pPr lvl="1"/>
            <a:r>
              <a:rPr lang="en-US" dirty="0"/>
              <a:t>A base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ficar</a:t>
            </a:r>
            <a:r>
              <a:rPr lang="en-US" dirty="0"/>
              <a:t> no </a:t>
            </a:r>
            <a:r>
              <a:rPr lang="en-US" dirty="0" err="1"/>
              <a:t>mínimo</a:t>
            </a:r>
            <a:r>
              <a:rPr lang="en-US" dirty="0"/>
              <a:t> 10 cm </a:t>
            </a:r>
            <a:r>
              <a:rPr lang="en-US" dirty="0" err="1"/>
              <a:t>acima</a:t>
            </a:r>
            <a:r>
              <a:rPr lang="en-US" dirty="0"/>
              <a:t> do </a:t>
            </a:r>
            <a:r>
              <a:rPr lang="en-US" dirty="0" err="1"/>
              <a:t>piso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pesando</a:t>
            </a:r>
            <a:r>
              <a:rPr lang="en-US" dirty="0"/>
              <a:t> &lt; 18 kg (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leve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parte</a:t>
            </a:r>
            <a:r>
              <a:rPr lang="en-US" dirty="0"/>
              <a:t> superior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do que 1,5 metros do </a:t>
            </a:r>
            <a:r>
              <a:rPr lang="en-US" dirty="0" err="1"/>
              <a:t>piso</a:t>
            </a:r>
            <a:endParaRPr lang="en-US" dirty="0"/>
          </a:p>
          <a:p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pesando</a:t>
            </a:r>
            <a:r>
              <a:rPr lang="en-US" dirty="0"/>
              <a:t> &gt; 18 kg (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pesado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parte</a:t>
            </a:r>
            <a:r>
              <a:rPr lang="en-US" dirty="0"/>
              <a:t> superior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do que 1 metro do </a:t>
            </a:r>
            <a:r>
              <a:rPr lang="en-US" dirty="0" err="1"/>
              <a:t>piso</a:t>
            </a:r>
            <a:endParaRPr lang="en-US" dirty="0"/>
          </a:p>
        </p:txBody>
      </p:sp>
      <p:grpSp>
        <p:nvGrpSpPr>
          <p:cNvPr id="9" name="Group 8" descr="Food Truck Diagram 69kb jpg">
            <a:extLst>
              <a:ext uri="{FF2B5EF4-FFF2-40B4-BE49-F238E27FC236}">
                <a16:creationId xmlns:a16="http://schemas.microsoft.com/office/drawing/2014/main" id="{79FE49B7-7002-130B-3AB0-BE73E855616F}"/>
              </a:ext>
            </a:extLst>
          </p:cNvPr>
          <p:cNvGrpSpPr/>
          <p:nvPr/>
        </p:nvGrpSpPr>
        <p:grpSpPr>
          <a:xfrm>
            <a:off x="7945821" y="4000025"/>
            <a:ext cx="3905592" cy="2270234"/>
            <a:chOff x="4136878" y="2506663"/>
            <a:chExt cx="7887955" cy="4351337"/>
          </a:xfrm>
        </p:grpSpPr>
        <p:pic>
          <p:nvPicPr>
            <p:cNvPr id="6" name="Picture 5" descr="Food Truck Diagram 69kb jpg&#10;">
              <a:extLst>
                <a:ext uri="{FF2B5EF4-FFF2-40B4-BE49-F238E27FC236}">
                  <a16:creationId xmlns:a16="http://schemas.microsoft.com/office/drawing/2014/main" id="{F511A827-45BA-D7E2-F324-416A06E90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7" name="Picture 6" descr="Class K Fire Extinguisher 9.6kb jpg">
              <a:extLst>
                <a:ext uri="{FF2B5EF4-FFF2-40B4-BE49-F238E27FC236}">
                  <a16:creationId xmlns:a16="http://schemas.microsoft.com/office/drawing/2014/main" id="{51793A07-625E-664E-9F83-8868ABD5E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359F8E1-4BB6-47D9-8D2C-D505F9937675}"/>
              </a:ext>
            </a:extLst>
          </p:cNvPr>
          <p:cNvGrpSpPr/>
          <p:nvPr/>
        </p:nvGrpSpPr>
        <p:grpSpPr>
          <a:xfrm>
            <a:off x="7772401" y="1245370"/>
            <a:ext cx="4071566" cy="2286000"/>
            <a:chOff x="7772401" y="4330319"/>
            <a:chExt cx="4071566" cy="2286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AB2E42F-978E-41AB-B7DF-400B5590A3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772401" y="4330319"/>
              <a:ext cx="4071566" cy="2286000"/>
            </a:xfrm>
            <a:prstGeom prst="rect">
              <a:avLst/>
            </a:prstGeom>
          </p:spPr>
        </p:pic>
        <p:pic>
          <p:nvPicPr>
            <p:cNvPr id="15" name="Picture 14" descr="A fire extinguisher on a wall jpg 28KB">
              <a:extLst>
                <a:ext uri="{FF2B5EF4-FFF2-40B4-BE49-F238E27FC236}">
                  <a16:creationId xmlns:a16="http://schemas.microsoft.com/office/drawing/2014/main" id="{63FB5B23-E4D2-41F1-AC65-61AC377753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87" t="35144" r="16276" b="7468"/>
            <a:stretch/>
          </p:blipFill>
          <p:spPr>
            <a:xfrm>
              <a:off x="8703264" y="4985211"/>
              <a:ext cx="369408" cy="640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6294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3A5C0-BDE2-E76F-0A30-7349B186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236" y="0"/>
            <a:ext cx="10515600" cy="1325563"/>
          </a:xfrm>
        </p:spPr>
        <p:txBody>
          <a:bodyPr/>
          <a:lstStyle/>
          <a:p>
            <a:r>
              <a:rPr lang="en-US" dirty="0" err="1"/>
              <a:t>Procedimentos</a:t>
            </a:r>
            <a:r>
              <a:rPr lang="en-US" dirty="0"/>
              <a:t> para Responder a um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E3EA8-946F-A71A-9821-1A0245174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675" y="1253330"/>
            <a:ext cx="10256452" cy="56046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ninguém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autorizado</a:t>
            </a:r>
            <a:r>
              <a:rPr lang="pt-BR" dirty="0"/>
              <a:t> a usar um extintor de incêndio, todos devem evacuar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600" u="sng" dirty="0"/>
              <a:t>Se </a:t>
            </a:r>
            <a:r>
              <a:rPr lang="pt-BR" sz="2600" u="sng" dirty="0"/>
              <a:t>alguém</a:t>
            </a:r>
            <a:r>
              <a:rPr lang="en-US" sz="2600" u="sng" dirty="0"/>
              <a:t> </a:t>
            </a:r>
            <a:r>
              <a:rPr lang="en-US" sz="2600" u="sng" dirty="0" err="1"/>
              <a:t>está</a:t>
            </a:r>
            <a:r>
              <a:rPr lang="en-US" sz="2600" u="sng" dirty="0"/>
              <a:t> </a:t>
            </a:r>
            <a:r>
              <a:rPr lang="en-US" sz="2600" u="sng" dirty="0" err="1"/>
              <a:t>autorizado</a:t>
            </a:r>
            <a:r>
              <a:rPr lang="en-US" sz="2600" u="sng" dirty="0"/>
              <a:t> e </a:t>
            </a:r>
            <a:r>
              <a:rPr lang="en-US" sz="2600" u="sng" dirty="0" err="1"/>
              <a:t>treinado</a:t>
            </a:r>
            <a:r>
              <a:rPr lang="en-US" sz="2600" u="sng" dirty="0"/>
              <a:t> para </a:t>
            </a:r>
            <a:r>
              <a:rPr lang="en-US" sz="2600" u="sng" dirty="0" err="1"/>
              <a:t>usar</a:t>
            </a:r>
            <a:r>
              <a:rPr lang="en-US" sz="2600" u="sng" dirty="0"/>
              <a:t> um </a:t>
            </a:r>
            <a:r>
              <a:rPr lang="en-US" sz="2600" u="sng" dirty="0" err="1"/>
              <a:t>extintor</a:t>
            </a:r>
            <a:r>
              <a:rPr lang="en-US" sz="2600" u="sng" dirty="0"/>
              <a:t> de </a:t>
            </a:r>
            <a:r>
              <a:rPr lang="en-US" sz="2600" u="sng" dirty="0" err="1"/>
              <a:t>incêndio</a:t>
            </a:r>
            <a:r>
              <a:rPr lang="en-US" sz="2600" u="sng" dirty="0"/>
              <a:t>:</a:t>
            </a:r>
          </a:p>
          <a:p>
            <a:pPr marL="0" indent="0">
              <a:buNone/>
            </a:pPr>
            <a:r>
              <a:rPr lang="en-US" sz="2600" dirty="0"/>
              <a:t>1) </a:t>
            </a:r>
            <a:r>
              <a:rPr lang="en-US" sz="2600" dirty="0" err="1"/>
              <a:t>Soe</a:t>
            </a:r>
            <a:r>
              <a:rPr lang="en-US" sz="2600" dirty="0"/>
              <a:t> um </a:t>
            </a:r>
            <a:r>
              <a:rPr lang="en-US" sz="2600" dirty="0" err="1"/>
              <a:t>alarme</a:t>
            </a:r>
            <a:r>
              <a:rPr lang="en-US" sz="2600" dirty="0"/>
              <a:t>, </a:t>
            </a:r>
            <a:r>
              <a:rPr lang="en-US" sz="2600" dirty="0" err="1"/>
              <a:t>chame</a:t>
            </a:r>
            <a:r>
              <a:rPr lang="en-US" sz="2600" dirty="0"/>
              <a:t> o </a:t>
            </a:r>
            <a:r>
              <a:rPr lang="en-US" sz="2600" dirty="0" err="1"/>
              <a:t>corpo</a:t>
            </a:r>
            <a:r>
              <a:rPr lang="en-US" sz="2600" dirty="0"/>
              <a:t> de </a:t>
            </a:r>
            <a:r>
              <a:rPr lang="en-US" sz="2600" dirty="0" err="1"/>
              <a:t>bombeiros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2) </a:t>
            </a:r>
            <a:r>
              <a:rPr lang="en-US" sz="2600" dirty="0" err="1"/>
              <a:t>Identifique</a:t>
            </a:r>
            <a:r>
              <a:rPr lang="en-US" sz="2600" dirty="0"/>
              <a:t> </a:t>
            </a:r>
            <a:r>
              <a:rPr lang="en-US" sz="2600" dirty="0" err="1"/>
              <a:t>uma</a:t>
            </a:r>
            <a:r>
              <a:rPr lang="en-US" sz="2600" dirty="0"/>
              <a:t> </a:t>
            </a:r>
            <a:r>
              <a:rPr lang="en-US" sz="2600" dirty="0" err="1"/>
              <a:t>rota</a:t>
            </a:r>
            <a:r>
              <a:rPr lang="en-US" sz="2600" dirty="0"/>
              <a:t> de </a:t>
            </a:r>
            <a:r>
              <a:rPr lang="en-US" sz="2600" dirty="0" err="1"/>
              <a:t>evacuação</a:t>
            </a:r>
            <a:r>
              <a:rPr lang="en-US" sz="2600" dirty="0"/>
              <a:t> </a:t>
            </a:r>
            <a:r>
              <a:rPr lang="en-US" sz="2600" dirty="0" err="1"/>
              <a:t>segura</a:t>
            </a:r>
            <a:r>
              <a:rPr lang="en-US" sz="2600" dirty="0"/>
              <a:t> antes de se </a:t>
            </a:r>
            <a:r>
              <a:rPr lang="en-US" sz="2600" dirty="0" err="1"/>
              <a:t>aproximar</a:t>
            </a:r>
            <a:r>
              <a:rPr lang="en-US" sz="2600" dirty="0"/>
              <a:t> de um </a:t>
            </a:r>
            <a:r>
              <a:rPr lang="en-US" sz="2600" dirty="0" err="1"/>
              <a:t>incêndio</a:t>
            </a:r>
            <a:r>
              <a:rPr lang="en-US" sz="2600" dirty="0"/>
              <a:t>.</a:t>
            </a:r>
          </a:p>
          <a:p>
            <a:pPr lvl="1"/>
            <a:r>
              <a:rPr lang="en-US" sz="2200" dirty="0" err="1"/>
              <a:t>Não</a:t>
            </a:r>
            <a:r>
              <a:rPr lang="en-US" sz="2200" dirty="0"/>
              <a:t> </a:t>
            </a:r>
            <a:r>
              <a:rPr lang="en-US" sz="2200" dirty="0" err="1"/>
              <a:t>permita</a:t>
            </a:r>
            <a:r>
              <a:rPr lang="en-US" sz="2200" dirty="0"/>
              <a:t> que o </a:t>
            </a:r>
            <a:r>
              <a:rPr lang="en-US" sz="2200" dirty="0" err="1"/>
              <a:t>fogo</a:t>
            </a:r>
            <a:r>
              <a:rPr lang="en-US" sz="2200" dirty="0"/>
              <a:t>, </a:t>
            </a:r>
            <a:r>
              <a:rPr lang="en-US" sz="2200" dirty="0" err="1"/>
              <a:t>calor</a:t>
            </a:r>
            <a:r>
              <a:rPr lang="en-US" sz="2200" dirty="0"/>
              <a:t> </a:t>
            </a:r>
            <a:r>
              <a:rPr lang="en-US" sz="2200" dirty="0" err="1"/>
              <a:t>ou</a:t>
            </a:r>
            <a:r>
              <a:rPr lang="en-US" sz="2200" dirty="0"/>
              <a:t> </a:t>
            </a:r>
            <a:r>
              <a:rPr lang="en-US" sz="2200" dirty="0" err="1"/>
              <a:t>fumaça</a:t>
            </a:r>
            <a:r>
              <a:rPr lang="en-US" sz="2200" dirty="0"/>
              <a:t> </a:t>
            </a:r>
            <a:r>
              <a:rPr lang="en-US" sz="2200" dirty="0" err="1"/>
              <a:t>ficar</a:t>
            </a:r>
            <a:r>
              <a:rPr lang="en-US" sz="2200" dirty="0"/>
              <a:t> entre </a:t>
            </a:r>
            <a:r>
              <a:rPr lang="en-US" sz="2200" dirty="0" err="1"/>
              <a:t>você</a:t>
            </a:r>
            <a:r>
              <a:rPr lang="en-US" sz="2200" dirty="0"/>
              <a:t> e a </a:t>
            </a:r>
            <a:r>
              <a:rPr lang="en-US" sz="2200" dirty="0" err="1"/>
              <a:t>rota</a:t>
            </a:r>
            <a:r>
              <a:rPr lang="en-US" sz="2200" dirty="0"/>
              <a:t> de </a:t>
            </a:r>
            <a:r>
              <a:rPr lang="en-US" sz="2200" dirty="0" err="1"/>
              <a:t>evacuação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3) </a:t>
            </a:r>
            <a:r>
              <a:rPr lang="en-US" sz="2600" dirty="0" err="1"/>
              <a:t>Selecione</a:t>
            </a:r>
            <a:r>
              <a:rPr lang="en-US" sz="2600" dirty="0"/>
              <a:t> o </a:t>
            </a:r>
            <a:r>
              <a:rPr lang="en-US" sz="2600" dirty="0" err="1"/>
              <a:t>extintor</a:t>
            </a:r>
            <a:r>
              <a:rPr lang="en-US" sz="2600" dirty="0"/>
              <a:t> de </a:t>
            </a:r>
            <a:r>
              <a:rPr lang="en-US" sz="2600" dirty="0" err="1"/>
              <a:t>incêndio</a:t>
            </a:r>
            <a:r>
              <a:rPr lang="en-US" sz="2600" dirty="0"/>
              <a:t> </a:t>
            </a:r>
            <a:r>
              <a:rPr lang="en-US" sz="2600" dirty="0" err="1"/>
              <a:t>apropriado</a:t>
            </a:r>
            <a:endParaRPr lang="en-US" sz="2600" dirty="0"/>
          </a:p>
          <a:p>
            <a:pPr lvl="1"/>
            <a:r>
              <a:rPr lang="en-US" sz="2200" dirty="0"/>
              <a:t>Para </a:t>
            </a:r>
            <a:r>
              <a:rPr lang="en-US" sz="2200" dirty="0" err="1"/>
              <a:t>usar</a:t>
            </a:r>
            <a:r>
              <a:rPr lang="en-US" sz="2200" dirty="0"/>
              <a:t> o </a:t>
            </a:r>
            <a:r>
              <a:rPr lang="en-US" sz="2200" dirty="0" err="1"/>
              <a:t>Extintor</a:t>
            </a:r>
            <a:r>
              <a:rPr lang="en-US" sz="2200" dirty="0"/>
              <a:t> </a:t>
            </a:r>
            <a:r>
              <a:rPr lang="en-US" sz="2200" dirty="0" err="1"/>
              <a:t>Classe</a:t>
            </a:r>
            <a:r>
              <a:rPr lang="en-US" sz="2200" dirty="0"/>
              <a:t> K, a </a:t>
            </a:r>
            <a:r>
              <a:rPr lang="en-US" sz="2200" dirty="0" err="1"/>
              <a:t>eletricidade</a:t>
            </a:r>
            <a:r>
              <a:rPr lang="en-US" sz="2200" dirty="0"/>
              <a:t> </a:t>
            </a:r>
            <a:r>
              <a:rPr lang="en-US" sz="2200" dirty="0" err="1"/>
              <a:t>deve</a:t>
            </a:r>
            <a:r>
              <a:rPr lang="en-US" sz="2200" dirty="0"/>
              <a:t> </a:t>
            </a:r>
            <a:r>
              <a:rPr lang="en-US" sz="2200" dirty="0" err="1"/>
              <a:t>estar</a:t>
            </a:r>
            <a:r>
              <a:rPr lang="en-US" sz="2200" dirty="0"/>
              <a:t> </a:t>
            </a:r>
            <a:r>
              <a:rPr lang="en-US" sz="2200" dirty="0" err="1"/>
              <a:t>desligada</a:t>
            </a:r>
            <a:r>
              <a:rPr lang="en-US" sz="2200" dirty="0"/>
              <a:t> no </a:t>
            </a:r>
            <a:r>
              <a:rPr lang="en-US" sz="2200" dirty="0" err="1"/>
              <a:t>equipamento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4) </a:t>
            </a:r>
            <a:r>
              <a:rPr lang="en-US" sz="2600" dirty="0" err="1"/>
              <a:t>Descarregue</a:t>
            </a:r>
            <a:r>
              <a:rPr lang="en-US" sz="2600" dirty="0"/>
              <a:t> o </a:t>
            </a:r>
            <a:r>
              <a:rPr lang="en-US" sz="2600" dirty="0" err="1"/>
              <a:t>extintor</a:t>
            </a:r>
            <a:r>
              <a:rPr lang="en-US" sz="2600" dirty="0"/>
              <a:t> </a:t>
            </a:r>
            <a:r>
              <a:rPr lang="en-US" sz="2600" dirty="0" err="1"/>
              <a:t>usando</a:t>
            </a:r>
            <a:r>
              <a:rPr lang="en-US" sz="2600" dirty="0"/>
              <a:t> a </a:t>
            </a:r>
            <a:r>
              <a:rPr lang="en-US" sz="2600" dirty="0" err="1"/>
              <a:t>técnica</a:t>
            </a:r>
            <a:r>
              <a:rPr lang="en-US" sz="2600" dirty="0"/>
              <a:t> P.A.A.V. (P.A.S.S. </a:t>
            </a:r>
            <a:r>
              <a:rPr lang="en-US" sz="2600" dirty="0" err="1"/>
              <a:t>em</a:t>
            </a:r>
            <a:r>
              <a:rPr lang="en-US" sz="2600" dirty="0"/>
              <a:t> </a:t>
            </a:r>
            <a:r>
              <a:rPr lang="en-US" sz="2600" dirty="0" err="1"/>
              <a:t>inglês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/>
              <a:t>5) Recue de um </a:t>
            </a:r>
            <a:r>
              <a:rPr lang="en-US" sz="2600" dirty="0" err="1"/>
              <a:t>fogo</a:t>
            </a:r>
            <a:r>
              <a:rPr lang="en-US" sz="2600" dirty="0"/>
              <a:t> </a:t>
            </a:r>
            <a:r>
              <a:rPr lang="en-US" sz="2600" dirty="0" err="1"/>
              <a:t>extinto</a:t>
            </a:r>
            <a:r>
              <a:rPr lang="en-US" sz="2600" dirty="0"/>
              <a:t> se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reascender</a:t>
            </a:r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/>
              <a:t>**</a:t>
            </a:r>
            <a:r>
              <a:rPr lang="en-US" sz="2600" dirty="0" err="1"/>
              <a:t>Evacue</a:t>
            </a:r>
            <a:r>
              <a:rPr lang="en-US" sz="2600" dirty="0"/>
              <a:t> </a:t>
            </a:r>
            <a:r>
              <a:rPr lang="en-US" sz="2600" dirty="0" err="1"/>
              <a:t>imediatamente</a:t>
            </a:r>
            <a:r>
              <a:rPr lang="en-US" sz="2600" dirty="0"/>
              <a:t> se o </a:t>
            </a:r>
            <a:r>
              <a:rPr lang="en-US" sz="2600" dirty="0" err="1"/>
              <a:t>extintor</a:t>
            </a:r>
            <a:r>
              <a:rPr lang="en-US" sz="2600" dirty="0"/>
              <a:t> </a:t>
            </a:r>
            <a:r>
              <a:rPr lang="en-US" sz="2600" dirty="0" err="1"/>
              <a:t>estiver</a:t>
            </a:r>
            <a:r>
              <a:rPr lang="en-US" sz="2600" dirty="0"/>
              <a:t> </a:t>
            </a:r>
            <a:r>
              <a:rPr lang="en-US" sz="2600" dirty="0" err="1"/>
              <a:t>vazio</a:t>
            </a:r>
            <a:r>
              <a:rPr lang="en-US" sz="2600" dirty="0"/>
              <a:t> e o </a:t>
            </a:r>
            <a:r>
              <a:rPr lang="en-US" sz="2600" dirty="0" err="1"/>
              <a:t>fogo</a:t>
            </a:r>
            <a:r>
              <a:rPr lang="en-US" sz="2600" dirty="0"/>
              <a:t> </a:t>
            </a:r>
            <a:r>
              <a:rPr lang="en-US" sz="2600" dirty="0" err="1"/>
              <a:t>não</a:t>
            </a:r>
            <a:r>
              <a:rPr lang="en-US" sz="2600" dirty="0"/>
              <a:t> </a:t>
            </a:r>
            <a:r>
              <a:rPr lang="en-US" sz="2600" dirty="0" err="1"/>
              <a:t>tiver</a:t>
            </a:r>
            <a:r>
              <a:rPr lang="en-US" sz="2600" dirty="0"/>
              <a:t> </a:t>
            </a:r>
            <a:r>
              <a:rPr lang="en-US" sz="2600" dirty="0" err="1"/>
              <a:t>apagado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**</a:t>
            </a:r>
            <a:r>
              <a:rPr lang="en-US" sz="2600" dirty="0" err="1"/>
              <a:t>Evacue</a:t>
            </a:r>
            <a:r>
              <a:rPr lang="en-US" sz="2600" dirty="0"/>
              <a:t> </a:t>
            </a:r>
            <a:r>
              <a:rPr lang="en-US" sz="2600" dirty="0" err="1"/>
              <a:t>imediatamente</a:t>
            </a:r>
            <a:r>
              <a:rPr lang="en-US" sz="2600" dirty="0"/>
              <a:t> se o </a:t>
            </a:r>
            <a:r>
              <a:rPr lang="en-US" sz="2600" dirty="0" err="1"/>
              <a:t>fogo</a:t>
            </a:r>
            <a:r>
              <a:rPr lang="en-US" sz="2600" dirty="0"/>
              <a:t> </a:t>
            </a:r>
            <a:r>
              <a:rPr lang="en-US" sz="2600" dirty="0" err="1"/>
              <a:t>progredir</a:t>
            </a:r>
            <a:r>
              <a:rPr lang="en-US" sz="2600" dirty="0"/>
              <a:t> </a:t>
            </a:r>
            <a:r>
              <a:rPr lang="en-US" sz="2600" dirty="0" err="1"/>
              <a:t>além</a:t>
            </a:r>
            <a:r>
              <a:rPr lang="en-US" sz="2600" dirty="0"/>
              <a:t> do </a:t>
            </a:r>
            <a:r>
              <a:rPr lang="en-US" sz="2600" dirty="0" err="1"/>
              <a:t>estágio</a:t>
            </a:r>
            <a:r>
              <a:rPr lang="en-US" sz="2600" dirty="0"/>
              <a:t> </a:t>
            </a:r>
            <a:r>
              <a:rPr lang="en-US" sz="2600" dirty="0" err="1"/>
              <a:t>incipiente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Side of Fire Extinguisher, with ABC Codes&#10;12 KB jpg&#10;">
            <a:extLst>
              <a:ext uri="{FF2B5EF4-FFF2-40B4-BE49-F238E27FC236}">
                <a16:creationId xmlns:a16="http://schemas.microsoft.com/office/drawing/2014/main" id="{6291968E-AE5A-0FA9-5CF2-860397EC5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826" y="2578893"/>
            <a:ext cx="2142032" cy="285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04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A1AE8-AE1F-E213-6F5C-584ECA73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É </a:t>
            </a:r>
            <a:r>
              <a:rPr lang="en-US" dirty="0" err="1"/>
              <a:t>seguro</a:t>
            </a:r>
            <a:r>
              <a:rPr lang="en-US" dirty="0"/>
              <a:t> combater um </a:t>
            </a:r>
            <a:r>
              <a:rPr lang="en-US" dirty="0" err="1"/>
              <a:t>incêndio</a:t>
            </a:r>
            <a:r>
              <a:rPr lang="en-US" dirty="0"/>
              <a:t>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E25407F-C91A-5669-99BE-65FF499DB68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5642861"/>
              </p:ext>
            </p:extLst>
          </p:nvPr>
        </p:nvGraphicFramePr>
        <p:xfrm>
          <a:off x="416738" y="1702593"/>
          <a:ext cx="11358524" cy="4241800"/>
        </p:xfrm>
        <a:graphic>
          <a:graphicData uri="http://schemas.openxmlformats.org/drawingml/2006/table">
            <a:tbl>
              <a:tblPr firstRow="1" firstCol="1" bandRow="1"/>
              <a:tblGrid>
                <a:gridCol w="2056639">
                  <a:extLst>
                    <a:ext uri="{9D8B030D-6E8A-4147-A177-3AD203B41FA5}">
                      <a16:colId xmlns:a16="http://schemas.microsoft.com/office/drawing/2014/main" val="3049980629"/>
                    </a:ext>
                  </a:extLst>
                </a:gridCol>
                <a:gridCol w="4398478">
                  <a:extLst>
                    <a:ext uri="{9D8B030D-6E8A-4147-A177-3AD203B41FA5}">
                      <a16:colId xmlns:a16="http://schemas.microsoft.com/office/drawing/2014/main" val="1423832482"/>
                    </a:ext>
                  </a:extLst>
                </a:gridCol>
                <a:gridCol w="4903407">
                  <a:extLst>
                    <a:ext uri="{9D8B030D-6E8A-4147-A177-3AD203B41FA5}">
                      <a16:colId xmlns:a16="http://schemas.microsoft.com/office/drawing/2014/main" val="324112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Critério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 Seguro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31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Dimensão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Fogo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espalhou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chamas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altas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que a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cabeça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espalhou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além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origem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chamas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alcançaram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teto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63713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Condições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Existe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fumaça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mas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fogo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Nenhuma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proteção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respiratória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é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necessária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fumaça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bloqueia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fogo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está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difícil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respirar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Uma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proteção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respiratória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é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necessária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53985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Rota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evacuação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fuga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Rota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fuga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2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desobstruída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atrás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você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Rota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fuga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atrás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você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é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segura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está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contido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se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espalhando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75768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A4453D2-A5CB-738D-1FE8-299BBF52D786}"/>
              </a:ext>
            </a:extLst>
          </p:cNvPr>
          <p:cNvSpPr txBox="1"/>
          <p:nvPr/>
        </p:nvSpPr>
        <p:spPr>
          <a:xfrm>
            <a:off x="416737" y="5898248"/>
            <a:ext cx="11358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 </a:t>
            </a:r>
            <a:r>
              <a:rPr lang="en-US" sz="2400" dirty="0" err="1"/>
              <a:t>você</a:t>
            </a:r>
            <a:r>
              <a:rPr lang="en-US" sz="2400" dirty="0"/>
              <a:t> </a:t>
            </a:r>
            <a:r>
              <a:rPr lang="en-US" sz="2400" dirty="0" err="1"/>
              <a:t>tiver</a:t>
            </a:r>
            <a:r>
              <a:rPr lang="en-US" sz="2400" dirty="0"/>
              <a:t> a </a:t>
            </a:r>
            <a:r>
              <a:rPr lang="en-US" sz="2400" dirty="0" err="1"/>
              <a:t>menor</a:t>
            </a:r>
            <a:r>
              <a:rPr lang="en-US" sz="2400" dirty="0"/>
              <a:t> </a:t>
            </a:r>
            <a:r>
              <a:rPr lang="en-US" sz="2400" dirty="0" err="1"/>
              <a:t>dúvida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sua</a:t>
            </a:r>
            <a:r>
              <a:rPr lang="en-US" sz="2400" dirty="0"/>
              <a:t> </a:t>
            </a:r>
            <a:r>
              <a:rPr lang="en-US" sz="2400" dirty="0" err="1"/>
              <a:t>habilidade</a:t>
            </a:r>
            <a:r>
              <a:rPr lang="en-US" sz="2400" dirty="0"/>
              <a:t> de combater o </a:t>
            </a:r>
            <a:r>
              <a:rPr lang="en-US" sz="2400" dirty="0" err="1"/>
              <a:t>fogo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das </a:t>
            </a:r>
            <a:r>
              <a:rPr lang="en-US" sz="2400" dirty="0" err="1"/>
              <a:t>condições</a:t>
            </a:r>
            <a:r>
              <a:rPr lang="en-US" sz="2400" dirty="0"/>
              <a:t> </a:t>
            </a:r>
            <a:r>
              <a:rPr lang="en-US" sz="2400" dirty="0" err="1"/>
              <a:t>presentes</a:t>
            </a:r>
            <a:r>
              <a:rPr lang="en-US" sz="2400" dirty="0"/>
              <a:t>, EVACUE IMEDIATAMENTE!</a:t>
            </a:r>
          </a:p>
        </p:txBody>
      </p:sp>
    </p:spTree>
    <p:extLst>
      <p:ext uri="{BB962C8B-B14F-4D97-AF65-F5344CB8AC3E}">
        <p14:creationId xmlns:p14="http://schemas.microsoft.com/office/powerpoint/2010/main" val="1491432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EA46-2B62-C4C9-B7B4-B687F346E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10515600" cy="1325563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/>
              <a:t>P.A.A.V. </a:t>
            </a:r>
            <a:r>
              <a:rPr lang="en-US" dirty="0"/>
              <a:t>para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Incêndios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FBA94-F423-517A-1CFD-6B4504B22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358" y="1365249"/>
            <a:ext cx="7211969" cy="466725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b="1" u="sng" dirty="0" err="1"/>
              <a:t>P</a:t>
            </a:r>
            <a:r>
              <a:rPr lang="en-US" dirty="0" err="1"/>
              <a:t>uxe</a:t>
            </a:r>
            <a:r>
              <a:rPr lang="en-US" dirty="0"/>
              <a:t> 	</a:t>
            </a:r>
            <a:r>
              <a:rPr lang="en-US" dirty="0" err="1"/>
              <a:t>Puxe</a:t>
            </a:r>
            <a:r>
              <a:rPr lang="en-US" dirty="0"/>
              <a:t> o </a:t>
            </a:r>
            <a:r>
              <a:rPr lang="en-US" dirty="0" err="1"/>
              <a:t>pino</a:t>
            </a:r>
            <a:r>
              <a:rPr lang="en-US" dirty="0"/>
              <a:t>.</a:t>
            </a:r>
          </a:p>
          <a:p>
            <a:pPr>
              <a:spcAft>
                <a:spcPts val="1200"/>
              </a:spcAft>
            </a:pPr>
            <a:r>
              <a:rPr lang="en-US" b="1" u="sng" dirty="0"/>
              <a:t>A</a:t>
            </a:r>
            <a:r>
              <a:rPr lang="en-US" dirty="0"/>
              <a:t>ponte 	Aponte o </a:t>
            </a:r>
            <a:r>
              <a:rPr lang="en-US" dirty="0" err="1"/>
              <a:t>bico</a:t>
            </a:r>
            <a:r>
              <a:rPr lang="en-US" dirty="0"/>
              <a:t> do </a:t>
            </a:r>
            <a:r>
              <a:rPr lang="en-US" dirty="0" err="1"/>
              <a:t>extintor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a 			</a:t>
            </a:r>
            <a:r>
              <a:rPr lang="en-US" dirty="0" err="1"/>
              <a:t>mangueira</a:t>
            </a:r>
            <a:r>
              <a:rPr lang="en-US" dirty="0"/>
              <a:t> para a base do </a:t>
            </a:r>
            <a:r>
              <a:rPr lang="en-US" dirty="0" err="1"/>
              <a:t>fogo</a:t>
            </a:r>
            <a:r>
              <a:rPr lang="en-US" dirty="0"/>
              <a:t>.</a:t>
            </a:r>
            <a:endParaRPr lang="en-US" sz="700" b="1" u="sng" dirty="0"/>
          </a:p>
          <a:p>
            <a:pPr>
              <a:spcAft>
                <a:spcPts val="1200"/>
              </a:spcAft>
            </a:pPr>
            <a:r>
              <a:rPr lang="en-US" b="1" u="sng" dirty="0" err="1"/>
              <a:t>A</a:t>
            </a:r>
            <a:r>
              <a:rPr lang="en-US" dirty="0" err="1"/>
              <a:t>perte</a:t>
            </a:r>
            <a:r>
              <a:rPr lang="en-US" dirty="0"/>
              <a:t> 	</a:t>
            </a:r>
            <a:r>
              <a:rPr lang="en-US" dirty="0" err="1"/>
              <a:t>Aperte</a:t>
            </a:r>
            <a:r>
              <a:rPr lang="en-US" dirty="0"/>
              <a:t> o </a:t>
            </a:r>
            <a:r>
              <a:rPr lang="en-US" dirty="0" err="1"/>
              <a:t>gatilho</a:t>
            </a:r>
            <a:r>
              <a:rPr lang="en-US" dirty="0"/>
              <a:t> para </a:t>
            </a:r>
            <a:r>
              <a:rPr lang="en-US" dirty="0" err="1"/>
              <a:t>liberar</a:t>
            </a:r>
            <a:r>
              <a:rPr lang="en-US" dirty="0"/>
              <a:t> o 			</a:t>
            </a:r>
            <a:r>
              <a:rPr lang="en-US" dirty="0" err="1"/>
              <a:t>agente</a:t>
            </a:r>
            <a:r>
              <a:rPr lang="en-US" dirty="0"/>
              <a:t> </a:t>
            </a:r>
            <a:r>
              <a:rPr lang="en-US" dirty="0" err="1"/>
              <a:t>extintor</a:t>
            </a:r>
            <a:r>
              <a:rPr lang="en-US" dirty="0"/>
              <a:t>.</a:t>
            </a:r>
          </a:p>
          <a:p>
            <a:pPr>
              <a:spcAft>
                <a:spcPts val="1200"/>
              </a:spcAft>
            </a:pPr>
            <a:r>
              <a:rPr lang="en-US" b="1" u="sng" dirty="0" err="1"/>
              <a:t>V</a:t>
            </a:r>
            <a:r>
              <a:rPr lang="en-US" dirty="0" err="1"/>
              <a:t>arra</a:t>
            </a:r>
            <a:r>
              <a:rPr lang="en-US" dirty="0"/>
              <a:t> 	</a:t>
            </a:r>
            <a:r>
              <a:rPr lang="en-US" dirty="0" err="1"/>
              <a:t>Varra</a:t>
            </a:r>
            <a:r>
              <a:rPr lang="en-US" dirty="0"/>
              <a:t> de um </a:t>
            </a:r>
            <a:r>
              <a:rPr lang="en-US" dirty="0" err="1"/>
              <a:t>lado</a:t>
            </a:r>
            <a:r>
              <a:rPr lang="en-US" dirty="0"/>
              <a:t> para o outro </a:t>
            </a:r>
            <a:r>
              <a:rPr lang="en-US" dirty="0" err="1"/>
              <a:t>na</a:t>
            </a:r>
            <a:r>
              <a:rPr lang="en-US" dirty="0"/>
              <a:t> 		base do </a:t>
            </a:r>
            <a:r>
              <a:rPr lang="en-US" dirty="0" err="1"/>
              <a:t>fogo</a:t>
            </a:r>
            <a:r>
              <a:rPr lang="en-US" dirty="0"/>
              <a:t> </a:t>
            </a:r>
            <a:r>
              <a:rPr lang="en-US" dirty="0" err="1"/>
              <a:t>até</a:t>
            </a:r>
            <a:r>
              <a:rPr lang="en-US" dirty="0"/>
              <a:t> que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esteja</a:t>
            </a:r>
            <a:r>
              <a:rPr lang="en-US" dirty="0"/>
              <a:t> 			</a:t>
            </a:r>
            <a:r>
              <a:rPr lang="en-US" dirty="0" err="1"/>
              <a:t>apagado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Observe a </a:t>
            </a:r>
            <a:r>
              <a:rPr lang="en-US" dirty="0" err="1"/>
              <a:t>área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Se o </a:t>
            </a:r>
            <a:r>
              <a:rPr lang="en-US" dirty="0" err="1"/>
              <a:t>fogo</a:t>
            </a:r>
            <a:r>
              <a:rPr lang="en-US" dirty="0"/>
              <a:t> </a:t>
            </a:r>
            <a:r>
              <a:rPr lang="en-US" dirty="0" err="1"/>
              <a:t>reascender</a:t>
            </a:r>
            <a:r>
              <a:rPr lang="en-US" dirty="0"/>
              <a:t>, </a:t>
            </a:r>
            <a:r>
              <a:rPr lang="en-US" dirty="0" err="1"/>
              <a:t>repita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passos</a:t>
            </a:r>
            <a:r>
              <a:rPr lang="en-US" dirty="0"/>
              <a:t> </a:t>
            </a:r>
            <a:r>
              <a:rPr lang="en-US" dirty="0" err="1"/>
              <a:t>acima</a:t>
            </a:r>
            <a:r>
              <a:rPr lang="en-US" dirty="0"/>
              <a:t>.</a:t>
            </a:r>
          </a:p>
        </p:txBody>
      </p:sp>
      <p:pic>
        <p:nvPicPr>
          <p:cNvPr id="4" name="Picture 3" descr="Side of Fire Extinguisher, with ABC Codes&#10;12 KB jpg&#10;">
            <a:extLst>
              <a:ext uri="{FF2B5EF4-FFF2-40B4-BE49-F238E27FC236}">
                <a16:creationId xmlns:a16="http://schemas.microsoft.com/office/drawing/2014/main" id="{2ACCA5E2-1DB6-1AB1-A1FB-8FA4ABC69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904874"/>
            <a:ext cx="4191000" cy="558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246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1490-0500-8541-AA15-47262443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Inspeção</a:t>
            </a:r>
            <a:r>
              <a:rPr lang="en-US" dirty="0"/>
              <a:t>, </a:t>
            </a:r>
            <a:r>
              <a:rPr lang="en-US" dirty="0" err="1"/>
              <a:t>Manutenção</a:t>
            </a:r>
            <a:r>
              <a:rPr lang="en-US" dirty="0"/>
              <a:t>, e Teste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827E1-16B7-E237-15EA-C1BADB189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767945" cy="4351338"/>
          </a:xfrm>
        </p:spPr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empregador</a:t>
            </a:r>
            <a:r>
              <a:rPr lang="en-US" dirty="0"/>
              <a:t> é </a:t>
            </a:r>
            <a:r>
              <a:rPr lang="en-US" dirty="0" err="1"/>
              <a:t>responsável</a:t>
            </a:r>
            <a:r>
              <a:rPr lang="en-US" dirty="0"/>
              <a:t> pela </a:t>
            </a:r>
            <a:r>
              <a:rPr lang="en-US" dirty="0" err="1"/>
              <a:t>inspeção</a:t>
            </a:r>
            <a:r>
              <a:rPr lang="en-US" dirty="0"/>
              <a:t>, </a:t>
            </a:r>
            <a:r>
              <a:rPr lang="en-US" dirty="0" err="1"/>
              <a:t>manutenção</a:t>
            </a:r>
            <a:r>
              <a:rPr lang="en-US" dirty="0"/>
              <a:t> e teste de um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portátil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endParaRPr lang="en-US" dirty="0"/>
          </a:p>
          <a:p>
            <a:pPr lvl="1"/>
            <a:r>
              <a:rPr lang="en-US" dirty="0" err="1"/>
              <a:t>Inspeções</a:t>
            </a:r>
            <a:r>
              <a:rPr lang="en-US" dirty="0"/>
              <a:t> </a:t>
            </a:r>
            <a:r>
              <a:rPr lang="en-US" dirty="0" err="1"/>
              <a:t>mensais</a:t>
            </a:r>
            <a:endParaRPr lang="en-US" dirty="0"/>
          </a:p>
          <a:p>
            <a:pPr lvl="1"/>
            <a:r>
              <a:rPr lang="en-US" dirty="0" err="1"/>
              <a:t>Inspeções</a:t>
            </a:r>
            <a:r>
              <a:rPr lang="en-US" dirty="0"/>
              <a:t> </a:t>
            </a:r>
            <a:r>
              <a:rPr lang="en-US" dirty="0" err="1"/>
              <a:t>anuais</a:t>
            </a:r>
            <a:endParaRPr lang="en-US" dirty="0"/>
          </a:p>
        </p:txBody>
      </p:sp>
      <p:pic>
        <p:nvPicPr>
          <p:cNvPr id="10" name="Content Placeholder 9" descr="Monthly Fire Extinguisher Check on Tag&#10;9.5kb jpg">
            <a:extLst>
              <a:ext uri="{FF2B5EF4-FFF2-40B4-BE49-F238E27FC236}">
                <a16:creationId xmlns:a16="http://schemas.microsoft.com/office/drawing/2014/main" id="{54DB7A02-9AF4-8B98-F587-73CFAC6CE0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891" y="1690688"/>
            <a:ext cx="3273018" cy="4351338"/>
          </a:xfrm>
        </p:spPr>
      </p:pic>
    </p:spTree>
    <p:extLst>
      <p:ext uri="{BB962C8B-B14F-4D97-AF65-F5344CB8AC3E}">
        <p14:creationId xmlns:p14="http://schemas.microsoft.com/office/powerpoint/2010/main" val="1607903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8756-B9C6-0F34-E61E-ED0E3922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651"/>
            <a:ext cx="10515600" cy="1325563"/>
          </a:xfrm>
        </p:spPr>
        <p:txBody>
          <a:bodyPr/>
          <a:lstStyle/>
          <a:p>
            <a:r>
              <a:rPr lang="en-US" dirty="0" err="1"/>
              <a:t>Inspeções</a:t>
            </a:r>
            <a:r>
              <a:rPr lang="en-US" dirty="0"/>
              <a:t> </a:t>
            </a:r>
            <a:r>
              <a:rPr lang="en-US" dirty="0" err="1"/>
              <a:t>Mensais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A6D7E4A-FF33-A141-9A3F-41A959FA91A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8554983"/>
              </p:ext>
            </p:extLst>
          </p:nvPr>
        </p:nvGraphicFramePr>
        <p:xfrm>
          <a:off x="217715" y="1708461"/>
          <a:ext cx="7827158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7773">
                  <a:extLst>
                    <a:ext uri="{9D8B030D-6E8A-4147-A177-3AD203B41FA5}">
                      <a16:colId xmlns:a16="http://schemas.microsoft.com/office/drawing/2014/main" val="1042323302"/>
                    </a:ext>
                  </a:extLst>
                </a:gridCol>
                <a:gridCol w="6139385">
                  <a:extLst>
                    <a:ext uri="{9D8B030D-6E8A-4147-A177-3AD203B41FA5}">
                      <a16:colId xmlns:a16="http://schemas.microsoft.com/office/drawing/2014/main" val="505579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+mn-lt"/>
                        </a:rPr>
                        <a:t>Verificação</a:t>
                      </a:r>
                      <a:r>
                        <a:rPr lang="en-US" sz="2200" dirty="0">
                          <a:latin typeface="+mn-lt"/>
                        </a:rPr>
                        <a:t>/Data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+mn-lt"/>
                        </a:rPr>
                        <a:t>Descrição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79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dirty="0">
                          <a:latin typeface="+mn-lt"/>
                        </a:rPr>
                        <a:t>O </a:t>
                      </a:r>
                      <a:r>
                        <a:rPr lang="en-US" altLang="en-US" sz="2200" dirty="0" err="1">
                          <a:latin typeface="+mn-lt"/>
                        </a:rPr>
                        <a:t>Extintor</a:t>
                      </a:r>
                      <a:r>
                        <a:rPr lang="en-US" altLang="en-US" sz="2200" dirty="0">
                          <a:latin typeface="+mn-lt"/>
                        </a:rPr>
                        <a:t> de </a:t>
                      </a:r>
                      <a:r>
                        <a:rPr lang="en-US" altLang="en-US" sz="2200" dirty="0" err="1">
                          <a:latin typeface="+mn-lt"/>
                        </a:rPr>
                        <a:t>Incêndio</a:t>
                      </a:r>
                      <a:r>
                        <a:rPr lang="en-US" altLang="en-US" sz="2200" dirty="0">
                          <a:latin typeface="+mn-lt"/>
                        </a:rPr>
                        <a:t> </a:t>
                      </a:r>
                      <a:r>
                        <a:rPr lang="en-US" altLang="en-US" sz="2200" dirty="0" err="1">
                          <a:latin typeface="+mn-lt"/>
                        </a:rPr>
                        <a:t>está</a:t>
                      </a:r>
                      <a:r>
                        <a:rPr lang="en-US" altLang="en-US" sz="2200" dirty="0">
                          <a:latin typeface="+mn-lt"/>
                        </a:rPr>
                        <a:t> </a:t>
                      </a:r>
                      <a:r>
                        <a:rPr lang="en-US" altLang="en-US" sz="2200" dirty="0" err="1">
                          <a:latin typeface="+mn-lt"/>
                        </a:rPr>
                        <a:t>em</a:t>
                      </a:r>
                      <a:r>
                        <a:rPr lang="en-US" altLang="en-US" sz="2200" dirty="0">
                          <a:latin typeface="+mn-lt"/>
                        </a:rPr>
                        <a:t> </a:t>
                      </a:r>
                      <a:r>
                        <a:rPr lang="en-US" altLang="en-US" sz="2200" dirty="0" err="1">
                          <a:latin typeface="+mn-lt"/>
                        </a:rPr>
                        <a:t>seu</a:t>
                      </a:r>
                      <a:r>
                        <a:rPr lang="en-US" altLang="en-US" sz="2200" dirty="0">
                          <a:latin typeface="+mn-lt"/>
                        </a:rPr>
                        <a:t> local </a:t>
                      </a:r>
                      <a:r>
                        <a:rPr lang="en-US" altLang="en-US" sz="2200" dirty="0" err="1">
                          <a:latin typeface="+mn-lt"/>
                        </a:rPr>
                        <a:t>designado</a:t>
                      </a:r>
                      <a:r>
                        <a:rPr lang="en-US" altLang="en-US" sz="2200" dirty="0">
                          <a:latin typeface="+mn-lt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38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dirty="0">
                          <a:latin typeface="+mn-lt"/>
                        </a:rPr>
                        <a:t>Sem </a:t>
                      </a:r>
                      <a:r>
                        <a:rPr lang="en-US" altLang="en-US" sz="2200" dirty="0" err="1">
                          <a:latin typeface="+mn-lt"/>
                        </a:rPr>
                        <a:t>obstrução</a:t>
                      </a:r>
                      <a:r>
                        <a:rPr lang="en-US" altLang="en-US" sz="2200" dirty="0">
                          <a:latin typeface="+mn-lt"/>
                        </a:rPr>
                        <a:t> para o </a:t>
                      </a:r>
                      <a:r>
                        <a:rPr lang="en-US" altLang="en-US" sz="2200" dirty="0" err="1">
                          <a:latin typeface="+mn-lt"/>
                        </a:rPr>
                        <a:t>acesso</a:t>
                      </a:r>
                      <a:r>
                        <a:rPr lang="en-US" altLang="en-US" sz="2200" dirty="0">
                          <a:latin typeface="+mn-lt"/>
                        </a:rPr>
                        <a:t> </a:t>
                      </a:r>
                      <a:r>
                        <a:rPr lang="en-US" altLang="en-US" sz="2200" dirty="0" err="1">
                          <a:latin typeface="+mn-lt"/>
                        </a:rPr>
                        <a:t>ou</a:t>
                      </a:r>
                      <a:r>
                        <a:rPr lang="en-US" altLang="en-US" sz="2200" dirty="0">
                          <a:latin typeface="+mn-lt"/>
                        </a:rPr>
                        <a:t> </a:t>
                      </a:r>
                      <a:r>
                        <a:rPr lang="en-US" altLang="en-US" sz="2200" dirty="0" err="1">
                          <a:latin typeface="+mn-lt"/>
                        </a:rPr>
                        <a:t>visibilidade</a:t>
                      </a:r>
                      <a:r>
                        <a:rPr lang="en-US" altLang="en-US" sz="2200" dirty="0">
                          <a:latin typeface="+mn-lt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7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medidor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pressão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está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mostrando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que 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extintor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está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totalmente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carregado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indicador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deve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estar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zona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verde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22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pino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e 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selo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lacre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estão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intáctos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extintor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está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em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boas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condições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e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não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mostra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nenhum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sinal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danos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físicos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corrosão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ou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="0" i="0" dirty="0" err="1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vazamento</a:t>
                      </a:r>
                      <a:r>
                        <a:rPr lang="en-US" sz="22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8523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63C4FF-25CA-6F71-A636-33EB596B76AE}"/>
              </a:ext>
            </a:extLst>
          </p:cNvPr>
          <p:cNvSpPr txBox="1"/>
          <p:nvPr/>
        </p:nvSpPr>
        <p:spPr>
          <a:xfrm>
            <a:off x="217715" y="6018331"/>
            <a:ext cx="7814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*</a:t>
            </a:r>
            <a:r>
              <a:rPr lang="en-US" sz="2000" dirty="0" err="1"/>
              <a:t>Etiqueta</a:t>
            </a:r>
            <a:r>
              <a:rPr lang="en-US" sz="2000" dirty="0"/>
              <a:t> no </a:t>
            </a:r>
            <a:r>
              <a:rPr lang="en-US" sz="2000" dirty="0" err="1"/>
              <a:t>extintor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arquivos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papel</a:t>
            </a:r>
            <a:r>
              <a:rPr lang="en-US" sz="2000" dirty="0"/>
              <a:t>/</a:t>
            </a:r>
            <a:r>
              <a:rPr lang="en-US" sz="2000" dirty="0" err="1"/>
              <a:t>eletrônico</a:t>
            </a:r>
            <a:r>
              <a:rPr lang="en-US" sz="2000" dirty="0"/>
              <a:t> </a:t>
            </a:r>
            <a:r>
              <a:rPr lang="en-US" sz="2000" dirty="0" err="1"/>
              <a:t>são</a:t>
            </a:r>
            <a:r>
              <a:rPr lang="en-US" sz="2000" dirty="0"/>
              <a:t> ambos </a:t>
            </a:r>
            <a:r>
              <a:rPr lang="en-US" sz="2000" dirty="0" err="1"/>
              <a:t>aceitos</a:t>
            </a:r>
            <a:endParaRPr lang="en-US" sz="2000" dirty="0"/>
          </a:p>
          <a:p>
            <a:r>
              <a:rPr lang="en-US" sz="2000" dirty="0"/>
              <a:t>*</a:t>
            </a:r>
            <a:r>
              <a:rPr lang="en-US" sz="2000" dirty="0" err="1"/>
              <a:t>Necessidade</a:t>
            </a:r>
            <a:r>
              <a:rPr lang="en-US" sz="2000" dirty="0"/>
              <a:t>: </a:t>
            </a:r>
            <a:r>
              <a:rPr lang="en-US" sz="2000" dirty="0" err="1"/>
              <a:t>Mês</a:t>
            </a:r>
            <a:r>
              <a:rPr lang="en-US" sz="2000" dirty="0"/>
              <a:t>/</a:t>
            </a:r>
            <a:r>
              <a:rPr lang="en-US" sz="2000" dirty="0" err="1"/>
              <a:t>ano</a:t>
            </a:r>
            <a:r>
              <a:rPr lang="en-US" sz="2000" dirty="0"/>
              <a:t> da </a:t>
            </a:r>
            <a:r>
              <a:rPr lang="en-US" sz="2000" dirty="0" err="1"/>
              <a:t>inspeção</a:t>
            </a:r>
            <a:r>
              <a:rPr lang="en-US" sz="2000" dirty="0"/>
              <a:t> e </a:t>
            </a:r>
            <a:r>
              <a:rPr lang="en-US" sz="2000" dirty="0" err="1"/>
              <a:t>pessoa</a:t>
            </a:r>
            <a:r>
              <a:rPr lang="en-US" sz="2000" dirty="0"/>
              <a:t> que </a:t>
            </a:r>
            <a:r>
              <a:rPr lang="en-US" sz="2000" dirty="0" err="1"/>
              <a:t>conduziu</a:t>
            </a:r>
            <a:r>
              <a:rPr lang="en-US" sz="2000" dirty="0"/>
              <a:t> a </a:t>
            </a:r>
            <a:r>
              <a:rPr lang="en-US" sz="2000" dirty="0" err="1"/>
              <a:t>inspeção</a:t>
            </a:r>
            <a:endParaRPr lang="en-US" sz="2000" dirty="0"/>
          </a:p>
        </p:txBody>
      </p:sp>
      <p:pic>
        <p:nvPicPr>
          <p:cNvPr id="5" name="Picture 4" descr="Top of Fire Extinguisher with Pressure Gauge 9.8 kb jpg">
            <a:extLst>
              <a:ext uri="{FF2B5EF4-FFF2-40B4-BE49-F238E27FC236}">
                <a16:creationId xmlns:a16="http://schemas.microsoft.com/office/drawing/2014/main" id="{1EA5EC3F-86AB-0869-BEAA-E3C2FE9734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3"/>
          <a:stretch/>
        </p:blipFill>
        <p:spPr>
          <a:xfrm>
            <a:off x="8199600" y="268021"/>
            <a:ext cx="3774685" cy="2880880"/>
          </a:xfrm>
          <a:prstGeom prst="rect">
            <a:avLst/>
          </a:prstGeom>
        </p:spPr>
      </p:pic>
      <p:pic>
        <p:nvPicPr>
          <p:cNvPr id="9" name="Content Placeholder 9" descr="Monthly Fire Extinguisher Check on Tag&#10;9.5kb jpg">
            <a:extLst>
              <a:ext uri="{FF2B5EF4-FFF2-40B4-BE49-F238E27FC236}">
                <a16:creationId xmlns:a16="http://schemas.microsoft.com/office/drawing/2014/main" id="{855BAC82-13FD-7D9F-1A7A-5B76FF6B5E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93"/>
          <a:stretch/>
        </p:blipFill>
        <p:spPr>
          <a:xfrm>
            <a:off x="8199600" y="3709100"/>
            <a:ext cx="3273018" cy="288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41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129AE-1492-A52A-A7CE-D2BF8103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Inspeções</a:t>
            </a:r>
            <a:r>
              <a:rPr lang="en-US" dirty="0"/>
              <a:t> </a:t>
            </a:r>
            <a:r>
              <a:rPr lang="en-US" dirty="0" err="1"/>
              <a:t>Anuais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89A41-5C0E-5650-8B8C-889D7DA1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545" y="1825625"/>
            <a:ext cx="550025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Anualmente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terceirizada</a:t>
            </a:r>
            <a:r>
              <a:rPr lang="en-US" dirty="0"/>
              <a:t> para as </a:t>
            </a:r>
            <a:r>
              <a:rPr lang="en-US" dirty="0" err="1"/>
              <a:t>verificações</a:t>
            </a:r>
            <a:r>
              <a:rPr lang="en-US" dirty="0"/>
              <a:t> de </a:t>
            </a:r>
            <a:r>
              <a:rPr lang="en-US" dirty="0" err="1"/>
              <a:t>manutenção</a:t>
            </a:r>
            <a:r>
              <a:rPr lang="en-US" dirty="0"/>
              <a:t> </a:t>
            </a:r>
            <a:r>
              <a:rPr lang="en-US" dirty="0" err="1"/>
              <a:t>anuais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Inspeções</a:t>
            </a:r>
            <a:r>
              <a:rPr lang="en-US" dirty="0"/>
              <a:t> </a:t>
            </a:r>
            <a:r>
              <a:rPr lang="en-US" dirty="0" err="1"/>
              <a:t>anuais</a:t>
            </a:r>
            <a:r>
              <a:rPr lang="en-US" dirty="0"/>
              <a:t> do </a:t>
            </a:r>
            <a:r>
              <a:rPr lang="en-US" dirty="0" err="1"/>
              <a:t>corpo</a:t>
            </a:r>
            <a:r>
              <a:rPr lang="en-US" dirty="0"/>
              <a:t> de </a:t>
            </a:r>
            <a:r>
              <a:rPr lang="en-US" dirty="0" err="1"/>
              <a:t>bombeiros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Assegure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proteção</a:t>
            </a:r>
            <a:r>
              <a:rPr lang="en-US" dirty="0"/>
              <a:t> </a:t>
            </a:r>
            <a:r>
              <a:rPr lang="en-US" dirty="0" err="1"/>
              <a:t>substituta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extintores</a:t>
            </a:r>
            <a:r>
              <a:rPr lang="en-US" dirty="0"/>
              <a:t> </a:t>
            </a:r>
            <a:r>
              <a:rPr lang="en-US" dirty="0" err="1"/>
              <a:t>forem</a:t>
            </a:r>
            <a:r>
              <a:rPr lang="en-US" dirty="0"/>
              <a:t> </a:t>
            </a:r>
            <a:r>
              <a:rPr lang="en-US" dirty="0" err="1"/>
              <a:t>removidos</a:t>
            </a:r>
            <a:r>
              <a:rPr lang="en-US" dirty="0"/>
              <a:t> para </a:t>
            </a:r>
            <a:r>
              <a:rPr lang="en-US" dirty="0" err="1"/>
              <a:t>manutenção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recarga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D4151-483B-FB61-AA06-DCBB86BCE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0025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Teste </a:t>
            </a:r>
            <a:r>
              <a:rPr lang="pt-BR" dirty="0"/>
              <a:t>Hidrostático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Esta</a:t>
            </a:r>
            <a:r>
              <a:rPr lang="en-US" dirty="0"/>
              <a:t> é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técnica</a:t>
            </a:r>
            <a:r>
              <a:rPr lang="en-US" dirty="0"/>
              <a:t> de teste de </a:t>
            </a:r>
            <a:r>
              <a:rPr lang="en-US" dirty="0" err="1"/>
              <a:t>pressão</a:t>
            </a:r>
            <a:r>
              <a:rPr lang="en-US" dirty="0"/>
              <a:t> </a:t>
            </a:r>
            <a:r>
              <a:rPr lang="en-US" dirty="0" err="1"/>
              <a:t>usada</a:t>
            </a:r>
            <a:r>
              <a:rPr lang="en-US" dirty="0"/>
              <a:t> para </a:t>
            </a:r>
            <a:r>
              <a:rPr lang="en-US" dirty="0" err="1"/>
              <a:t>testar</a:t>
            </a:r>
            <a:r>
              <a:rPr lang="en-US" dirty="0"/>
              <a:t> a </a:t>
            </a:r>
            <a:r>
              <a:rPr lang="en-US" dirty="0" err="1"/>
              <a:t>força</a:t>
            </a:r>
            <a:r>
              <a:rPr lang="en-US" dirty="0"/>
              <a:t> e </a:t>
            </a:r>
            <a:r>
              <a:rPr lang="en-US" dirty="0" err="1"/>
              <a:t>vazamentos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tanques</a:t>
            </a:r>
            <a:r>
              <a:rPr lang="en-US" dirty="0"/>
              <a:t> </a:t>
            </a:r>
            <a:r>
              <a:rPr lang="en-US" dirty="0" err="1"/>
              <a:t>pressurizados</a:t>
            </a:r>
            <a:r>
              <a:rPr lang="en-US" dirty="0"/>
              <a:t> </a:t>
            </a:r>
            <a:r>
              <a:rPr lang="en-US" dirty="0" err="1"/>
              <a:t>tais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cilindros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realizado</a:t>
            </a:r>
            <a:r>
              <a:rPr lang="en-US" dirty="0"/>
              <a:t> por </a:t>
            </a:r>
            <a:r>
              <a:rPr lang="en-US" dirty="0" err="1"/>
              <a:t>alguém</a:t>
            </a:r>
            <a:r>
              <a:rPr lang="en-US" dirty="0"/>
              <a:t> com </a:t>
            </a:r>
            <a:r>
              <a:rPr lang="en-US" dirty="0" err="1"/>
              <a:t>equipamentos</a:t>
            </a:r>
            <a:r>
              <a:rPr lang="en-US" dirty="0"/>
              <a:t>/</a:t>
            </a:r>
            <a:r>
              <a:rPr lang="en-US" dirty="0" err="1"/>
              <a:t>instalações</a:t>
            </a:r>
            <a:r>
              <a:rPr lang="en-US" dirty="0"/>
              <a:t> </a:t>
            </a:r>
            <a:r>
              <a:rPr lang="en-US" dirty="0" err="1"/>
              <a:t>adequadas</a:t>
            </a:r>
            <a:r>
              <a:rPr lang="en-US" dirty="0"/>
              <a:t>.</a:t>
            </a:r>
          </a:p>
          <a:p>
            <a:r>
              <a:rPr lang="en-US" dirty="0" err="1"/>
              <a:t>Realizado</a:t>
            </a:r>
            <a:r>
              <a:rPr lang="en-US" dirty="0"/>
              <a:t> a </a:t>
            </a:r>
            <a:r>
              <a:rPr lang="en-US" dirty="0" err="1"/>
              <a:t>cada</a:t>
            </a:r>
            <a:r>
              <a:rPr lang="en-US" dirty="0"/>
              <a:t> 5-12 </a:t>
            </a:r>
            <a:r>
              <a:rPr lang="en-US" dirty="0" err="1"/>
              <a:t>anos</a:t>
            </a:r>
            <a:r>
              <a:rPr lang="en-US" dirty="0"/>
              <a:t>, </a:t>
            </a:r>
            <a:r>
              <a:rPr lang="en-US" dirty="0" err="1"/>
              <a:t>dependendo</a:t>
            </a:r>
            <a:r>
              <a:rPr lang="en-US" dirty="0"/>
              <a:t> do </a:t>
            </a:r>
            <a:r>
              <a:rPr lang="en-US" dirty="0" err="1"/>
              <a:t>extintor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44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2E15-6306-A0C3-3DC8-BEC8642A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Treinamento</a:t>
            </a:r>
            <a:r>
              <a:rPr lang="en-US" dirty="0"/>
              <a:t> no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7DB074-9120-0C0A-9BA9-B05D5D7D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Trabalhadores autorizados devem ser treinados em como utilizar um extintor de incêndio</a:t>
            </a:r>
          </a:p>
          <a:p>
            <a:r>
              <a:rPr lang="en-US" dirty="0"/>
              <a:t>Este </a:t>
            </a:r>
            <a:r>
              <a:rPr lang="en-US" dirty="0" err="1"/>
              <a:t>treinamento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precisa</a:t>
            </a:r>
            <a:r>
              <a:rPr lang="en-US" dirty="0"/>
              <a:t> ser </a:t>
            </a:r>
            <a:r>
              <a:rPr lang="en-US" dirty="0" err="1"/>
              <a:t>realizado</a:t>
            </a:r>
            <a:r>
              <a:rPr lang="en-US" dirty="0"/>
              <a:t> com </a:t>
            </a:r>
            <a:r>
              <a:rPr lang="en-US" dirty="0" err="1"/>
              <a:t>fogos</a:t>
            </a:r>
            <a:r>
              <a:rPr lang="en-US" dirty="0"/>
              <a:t>/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reais</a:t>
            </a:r>
            <a:r>
              <a:rPr lang="en-US" dirty="0"/>
              <a:t>.</a:t>
            </a:r>
          </a:p>
          <a:p>
            <a:r>
              <a:rPr lang="en-US" dirty="0" err="1"/>
              <a:t>Nosso</a:t>
            </a:r>
            <a:r>
              <a:rPr lang="en-US" dirty="0"/>
              <a:t> </a:t>
            </a:r>
            <a:r>
              <a:rPr lang="en-US" dirty="0" err="1"/>
              <a:t>treinamento</a:t>
            </a:r>
            <a:r>
              <a:rPr lang="en-US" dirty="0"/>
              <a:t> se </a:t>
            </a:r>
            <a:r>
              <a:rPr lang="en-US" dirty="0" err="1"/>
              <a:t>iniciará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poucos</a:t>
            </a:r>
            <a:r>
              <a:rPr lang="en-US" dirty="0"/>
              <a:t> </a:t>
            </a:r>
            <a:r>
              <a:rPr lang="en-US" dirty="0" err="1"/>
              <a:t>minutos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249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3289-FEDD-4006-7F27-9E3CAEE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6B63-75C5-E2AD-D145-F204F63C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pt-BR" dirty="0"/>
              <a:t>módulo</a:t>
            </a:r>
            <a:r>
              <a:rPr lang="en-US" dirty="0"/>
              <a:t>, o </a:t>
            </a:r>
            <a:r>
              <a:rPr lang="en-US" dirty="0" err="1"/>
              <a:t>treinando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de:</a:t>
            </a:r>
          </a:p>
          <a:p>
            <a:r>
              <a:rPr lang="en-US" dirty="0" err="1"/>
              <a:t>Revisar</a:t>
            </a:r>
            <a:r>
              <a:rPr lang="en-US" dirty="0"/>
              <a:t> a </a:t>
            </a:r>
            <a:r>
              <a:rPr lang="en-US" dirty="0" err="1"/>
              <a:t>Decisão</a:t>
            </a:r>
            <a:r>
              <a:rPr lang="en-US" dirty="0"/>
              <a:t> do PAE se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irão</a:t>
            </a:r>
            <a:r>
              <a:rPr lang="en-US" dirty="0"/>
              <a:t> </a:t>
            </a:r>
            <a:r>
              <a:rPr lang="en-US" dirty="0" err="1"/>
              <a:t>enfrentar</a:t>
            </a:r>
            <a:r>
              <a:rPr lang="en-US" dirty="0"/>
              <a:t> o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evacuar</a:t>
            </a:r>
            <a:r>
              <a:rPr lang="en-US" dirty="0"/>
              <a:t> </a:t>
            </a:r>
          </a:p>
          <a:p>
            <a:r>
              <a:rPr lang="pt-BR" dirty="0"/>
              <a:t>Identificar os três requisitos para que o incêndio continue </a:t>
            </a:r>
          </a:p>
          <a:p>
            <a:r>
              <a:rPr lang="en-US" dirty="0" err="1"/>
              <a:t>Classificar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pelas</a:t>
            </a:r>
            <a:r>
              <a:rPr lang="en-US" dirty="0"/>
              <a:t> </a:t>
            </a:r>
            <a:r>
              <a:rPr lang="en-US" dirty="0" err="1"/>
              <a:t>suas</a:t>
            </a:r>
            <a:r>
              <a:rPr lang="en-US" dirty="0"/>
              <a:t> </a:t>
            </a:r>
            <a:r>
              <a:rPr lang="en-US" dirty="0" err="1"/>
              <a:t>características</a:t>
            </a:r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necessários</a:t>
            </a:r>
            <a:r>
              <a:rPr lang="en-US" dirty="0"/>
              <a:t> para o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negócio</a:t>
            </a:r>
            <a:endParaRPr lang="en-US" dirty="0"/>
          </a:p>
          <a:p>
            <a:r>
              <a:rPr lang="en-US" dirty="0" err="1"/>
              <a:t>Operar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as </a:t>
            </a:r>
            <a:r>
              <a:rPr lang="en-US" dirty="0" err="1"/>
              <a:t>condições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NÃO </a:t>
            </a:r>
            <a:r>
              <a:rPr lang="en-US" dirty="0" err="1"/>
              <a:t>enfrentar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5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2D412-DE3F-F4C4-7F08-352316B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Resumo</a:t>
            </a:r>
            <a:r>
              <a:rPr lang="en-US" dirty="0"/>
              <a:t>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086A6-5657-C8EE-07E9-ABE78954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1825625"/>
            <a:ext cx="1119351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PAEs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descrever</a:t>
            </a:r>
            <a:r>
              <a:rPr lang="en-US" dirty="0"/>
              <a:t> se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irão</a:t>
            </a:r>
            <a:r>
              <a:rPr lang="en-US" dirty="0"/>
              <a:t> </a:t>
            </a:r>
            <a:r>
              <a:rPr lang="pt-BR" dirty="0"/>
              <a:t>utilizar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para </a:t>
            </a:r>
            <a:r>
              <a:rPr lang="en-US" dirty="0" err="1"/>
              <a:t>fogos</a:t>
            </a:r>
            <a:endParaRPr lang="en-US" dirty="0"/>
          </a:p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usados</a:t>
            </a:r>
            <a:r>
              <a:rPr lang="en-US" dirty="0"/>
              <a:t> </a:t>
            </a:r>
            <a:r>
              <a:rPr lang="en-US" dirty="0" err="1"/>
              <a:t>somente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 (</a:t>
            </a:r>
            <a:r>
              <a:rPr lang="en-US" dirty="0" err="1"/>
              <a:t>incipientes</a:t>
            </a:r>
            <a:r>
              <a:rPr lang="en-US" dirty="0"/>
              <a:t>) e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rota</a:t>
            </a:r>
            <a:r>
              <a:rPr lang="en-US" dirty="0"/>
              <a:t> de </a:t>
            </a:r>
            <a:r>
              <a:rPr lang="en-US" dirty="0" err="1"/>
              <a:t>evacuação</a:t>
            </a:r>
            <a:r>
              <a:rPr lang="en-US" dirty="0"/>
              <a:t>/</a:t>
            </a:r>
            <a:r>
              <a:rPr lang="en-US" dirty="0" err="1"/>
              <a:t>fuga</a:t>
            </a:r>
            <a:r>
              <a:rPr lang="en-US" dirty="0"/>
              <a:t> </a:t>
            </a:r>
            <a:r>
              <a:rPr lang="en-US" dirty="0" err="1"/>
              <a:t>desobstruída</a:t>
            </a:r>
            <a:r>
              <a:rPr lang="en-US" dirty="0"/>
              <a:t> </a:t>
            </a:r>
            <a:r>
              <a:rPr lang="en-US" dirty="0" err="1"/>
              <a:t>estiver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.  </a:t>
            </a:r>
          </a:p>
          <a:p>
            <a:r>
              <a:rPr lang="en-US" dirty="0"/>
              <a:t>O(s) </a:t>
            </a:r>
            <a:r>
              <a:rPr lang="en-US" dirty="0" err="1"/>
              <a:t>tipo</a:t>
            </a:r>
            <a:r>
              <a:rPr lang="en-US" dirty="0"/>
              <a:t>(s) de </a:t>
            </a:r>
            <a:r>
              <a:rPr lang="en-US" dirty="0" err="1"/>
              <a:t>extintor</a:t>
            </a:r>
            <a:r>
              <a:rPr lang="en-US" dirty="0"/>
              <a:t>(es)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necessário</a:t>
            </a:r>
            <a:r>
              <a:rPr lang="en-US" dirty="0"/>
              <a:t>(s) </a:t>
            </a:r>
            <a:r>
              <a:rPr lang="en-US" dirty="0" err="1"/>
              <a:t>depende</a:t>
            </a:r>
            <a:r>
              <a:rPr lang="en-US" dirty="0"/>
              <a:t> dos </a:t>
            </a:r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.</a:t>
            </a:r>
          </a:p>
          <a:p>
            <a:r>
              <a:rPr lang="en-US" dirty="0"/>
              <a:t>Para a </a:t>
            </a:r>
            <a:r>
              <a:rPr lang="en-US" dirty="0" err="1"/>
              <a:t>maioria</a:t>
            </a:r>
            <a:r>
              <a:rPr lang="en-US" dirty="0"/>
              <a:t> dos food trucks, um </a:t>
            </a:r>
            <a:r>
              <a:rPr lang="en-US" dirty="0" err="1"/>
              <a:t>extintor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ABC (</a:t>
            </a:r>
            <a:r>
              <a:rPr lang="en-US" dirty="0" err="1"/>
              <a:t>pó</a:t>
            </a:r>
            <a:r>
              <a:rPr lang="en-US" dirty="0"/>
              <a:t> </a:t>
            </a:r>
            <a:r>
              <a:rPr lang="en-US" dirty="0" err="1"/>
              <a:t>químico</a:t>
            </a:r>
            <a:r>
              <a:rPr lang="en-US" dirty="0"/>
              <a:t>)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necessário</a:t>
            </a:r>
            <a:r>
              <a:rPr lang="en-US" dirty="0"/>
              <a:t>, e </a:t>
            </a:r>
            <a:r>
              <a:rPr lang="en-US" dirty="0" err="1"/>
              <a:t>possivelmente</a:t>
            </a:r>
            <a:r>
              <a:rPr lang="en-US" dirty="0"/>
              <a:t> um </a:t>
            </a:r>
            <a:r>
              <a:rPr lang="en-US" dirty="0" err="1"/>
              <a:t>extintor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K se </a:t>
            </a:r>
            <a:r>
              <a:rPr lang="en-US" dirty="0" err="1"/>
              <a:t>óleos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pt-BR" dirty="0"/>
              <a:t>presentes</a:t>
            </a:r>
            <a:r>
              <a:rPr lang="en-US" dirty="0"/>
              <a:t>.</a:t>
            </a:r>
          </a:p>
          <a:p>
            <a:r>
              <a:rPr lang="en-US" dirty="0"/>
              <a:t>O </a:t>
            </a:r>
            <a:r>
              <a:rPr lang="en-US" dirty="0" err="1"/>
              <a:t>método</a:t>
            </a:r>
            <a:r>
              <a:rPr lang="en-US" dirty="0"/>
              <a:t> P.A.A.V. (P.A.S.S.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inglês</a:t>
            </a:r>
            <a:r>
              <a:rPr lang="en-US" dirty="0"/>
              <a:t>)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usado</a:t>
            </a:r>
            <a:r>
              <a:rPr lang="en-US" dirty="0"/>
              <a:t> para </a:t>
            </a:r>
            <a:r>
              <a:rPr lang="en-US" dirty="0" err="1"/>
              <a:t>extinguir</a:t>
            </a:r>
            <a:r>
              <a:rPr lang="en-US" dirty="0"/>
              <a:t>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.</a:t>
            </a:r>
          </a:p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pt-BR" dirty="0"/>
              <a:t>ser</a:t>
            </a:r>
            <a:r>
              <a:rPr lang="en-US" dirty="0"/>
              <a:t> </a:t>
            </a:r>
            <a:r>
              <a:rPr lang="en-US" dirty="0" err="1"/>
              <a:t>treinados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221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Propósito</a:t>
            </a:r>
            <a:r>
              <a:rPr lang="en-US" dirty="0"/>
              <a:t> de um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 err="1"/>
              <a:t>Duas</a:t>
            </a:r>
            <a:r>
              <a:rPr lang="en-US" u="sng" dirty="0"/>
              <a:t> </a:t>
            </a:r>
            <a:r>
              <a:rPr lang="en-US" u="sng" dirty="0" err="1"/>
              <a:t>funções</a:t>
            </a:r>
            <a:r>
              <a:rPr lang="en-US" u="sng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pt-BR" dirty="0"/>
              <a:t>extinguir </a:t>
            </a:r>
            <a:r>
              <a:rPr lang="pt-BR" u="sng" dirty="0">
                <a:solidFill>
                  <a:srgbClr val="FF0000"/>
                </a:solidFill>
              </a:rPr>
              <a:t>estágios de incêndio pequenos ou incipientes</a:t>
            </a:r>
            <a:r>
              <a:rPr lang="pt-BR" dirty="0"/>
              <a:t> e,</a:t>
            </a:r>
            <a:r>
              <a:rPr lang="en-US" dirty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/>
              <a:t>Proteger</a:t>
            </a:r>
            <a:r>
              <a:rPr lang="en-US" dirty="0"/>
              <a:t> </a:t>
            </a:r>
            <a:r>
              <a:rPr lang="en-US" dirty="0" err="1"/>
              <a:t>rotas</a:t>
            </a:r>
            <a:r>
              <a:rPr lang="en-US" dirty="0"/>
              <a:t> de </a:t>
            </a:r>
            <a:r>
              <a:rPr lang="en-US" dirty="0" err="1"/>
              <a:t>evacuação</a:t>
            </a:r>
            <a:r>
              <a:rPr lang="en-US" dirty="0"/>
              <a:t> que o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bloquear</a:t>
            </a:r>
            <a:r>
              <a:rPr lang="en-US" dirty="0"/>
              <a:t> </a:t>
            </a:r>
            <a:r>
              <a:rPr lang="en-US" dirty="0" err="1"/>
              <a:t>diretamente</a:t>
            </a:r>
            <a:r>
              <a:rPr lang="en-US" dirty="0"/>
              <a:t> e </a:t>
            </a:r>
            <a:r>
              <a:rPr lang="en-US" dirty="0" err="1"/>
              <a:t>indiretamente</a:t>
            </a:r>
            <a:r>
              <a:rPr lang="en-US" dirty="0"/>
              <a:t> com </a:t>
            </a:r>
            <a:r>
              <a:rPr lang="en-US" dirty="0" err="1"/>
              <a:t>fumaça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queimando</a:t>
            </a:r>
            <a:r>
              <a:rPr lang="en-US" dirty="0"/>
              <a:t>. </a:t>
            </a:r>
          </a:p>
          <a:p>
            <a:endParaRPr lang="pt-BR" dirty="0"/>
          </a:p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projetados</a:t>
            </a:r>
            <a:r>
              <a:rPr lang="en-US" dirty="0"/>
              <a:t> para </a:t>
            </a:r>
            <a:r>
              <a:rPr lang="en-US" dirty="0" err="1"/>
              <a:t>eliminar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incêndios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não</a:t>
            </a:r>
            <a:r>
              <a:rPr lang="en-US" dirty="0"/>
              <a:t> for </a:t>
            </a:r>
            <a:r>
              <a:rPr lang="en-US" dirty="0" err="1"/>
              <a:t>controlado</a:t>
            </a:r>
            <a:r>
              <a:rPr lang="en-US" dirty="0"/>
              <a:t> </a:t>
            </a:r>
            <a:r>
              <a:rPr lang="en-US" dirty="0" err="1"/>
              <a:t>imediatamente</a:t>
            </a:r>
            <a:r>
              <a:rPr lang="en-US" dirty="0"/>
              <a:t>,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 </a:t>
            </a:r>
            <a:r>
              <a:rPr lang="en-US" dirty="0" err="1"/>
              <a:t>espalhar</a:t>
            </a:r>
            <a:r>
              <a:rPr lang="en-US" dirty="0"/>
              <a:t> fora do </a:t>
            </a:r>
            <a:r>
              <a:rPr lang="en-US" dirty="0" err="1"/>
              <a:t>controle</a:t>
            </a:r>
            <a:endParaRPr lang="en-US" dirty="0"/>
          </a:p>
          <a:p>
            <a:r>
              <a:rPr lang="en-US" dirty="0" err="1"/>
              <a:t>Instalações</a:t>
            </a:r>
            <a:r>
              <a:rPr lang="en-US" dirty="0"/>
              <a:t> </a:t>
            </a:r>
            <a:r>
              <a:rPr lang="en-US" dirty="0" err="1"/>
              <a:t>necessitam</a:t>
            </a:r>
            <a:r>
              <a:rPr lang="en-US" dirty="0"/>
              <a:t> de </a:t>
            </a:r>
            <a:r>
              <a:rPr lang="en-US" dirty="0" err="1"/>
              <a:t>tipos</a:t>
            </a:r>
            <a:r>
              <a:rPr lang="en-US" dirty="0"/>
              <a:t> e </a:t>
            </a:r>
            <a:r>
              <a:rPr lang="en-US" dirty="0" err="1"/>
              <a:t>localização</a:t>
            </a:r>
            <a:r>
              <a:rPr lang="en-US" dirty="0"/>
              <a:t> </a:t>
            </a:r>
            <a:r>
              <a:rPr lang="en-US" dirty="0" err="1"/>
              <a:t>próprias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um </a:t>
            </a:r>
            <a:r>
              <a:rPr lang="en-US" dirty="0" err="1"/>
              <a:t>plano</a:t>
            </a:r>
            <a:r>
              <a:rPr lang="en-US" dirty="0"/>
              <a:t> de </a:t>
            </a:r>
            <a:r>
              <a:rPr lang="en-US" dirty="0" err="1"/>
              <a:t>proteção</a:t>
            </a:r>
            <a:r>
              <a:rPr lang="en-US" dirty="0"/>
              <a:t> contra </a:t>
            </a:r>
            <a:r>
              <a:rPr lang="en-US" dirty="0" err="1"/>
              <a:t>incêndios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3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17351"/>
            <a:ext cx="9940636" cy="1325563"/>
          </a:xfrm>
        </p:spPr>
        <p:txBody>
          <a:bodyPr/>
          <a:lstStyle/>
          <a:p>
            <a:r>
              <a:rPr lang="en-US" dirty="0" err="1"/>
              <a:t>Revisão</a:t>
            </a:r>
            <a:r>
              <a:rPr lang="en-US" dirty="0"/>
              <a:t>: </a:t>
            </a: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542914"/>
            <a:ext cx="107920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 err="1"/>
              <a:t>Decisão</a:t>
            </a:r>
            <a:r>
              <a:rPr lang="en-US" sz="2000" b="1" u="sng" dirty="0"/>
              <a:t>:</a:t>
            </a:r>
            <a:r>
              <a:rPr lang="en-US" sz="2000" b="1" dirty="0"/>
              <a:t> </a:t>
            </a:r>
            <a:r>
              <a:rPr lang="en-US" sz="2000" dirty="0" err="1"/>
              <a:t>Devem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empregados</a:t>
            </a:r>
            <a:r>
              <a:rPr lang="en-US" sz="2000" dirty="0"/>
              <a:t> </a:t>
            </a:r>
            <a:r>
              <a:rPr lang="en-US" sz="2000" dirty="0" err="1"/>
              <a:t>evacuar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estarem</a:t>
            </a:r>
            <a:r>
              <a:rPr lang="en-US" sz="2000" dirty="0"/>
              <a:t> </a:t>
            </a:r>
            <a:r>
              <a:rPr lang="en-US" sz="2000" dirty="0" err="1"/>
              <a:t>preparados</a:t>
            </a:r>
            <a:r>
              <a:rPr lang="en-US" sz="2000" dirty="0"/>
              <a:t> para combater </a:t>
            </a:r>
            <a:r>
              <a:rPr lang="en-US" sz="2000" dirty="0" err="1"/>
              <a:t>pequenos</a:t>
            </a:r>
            <a:r>
              <a:rPr lang="en-US" sz="2000" dirty="0"/>
              <a:t> </a:t>
            </a:r>
            <a:r>
              <a:rPr lang="en-US" sz="2000" dirty="0" err="1"/>
              <a:t>incêndios</a:t>
            </a:r>
            <a:r>
              <a:rPr lang="en-US" sz="2000" dirty="0"/>
              <a:t>?</a:t>
            </a:r>
          </a:p>
          <a:p>
            <a:r>
              <a:rPr lang="en-US" sz="2000" dirty="0"/>
              <a:t>Este </a:t>
            </a:r>
            <a:r>
              <a:rPr lang="en-US" sz="2000" dirty="0" err="1"/>
              <a:t>módulo</a:t>
            </a:r>
            <a:r>
              <a:rPr lang="en-US" sz="2000" dirty="0"/>
              <a:t> </a:t>
            </a:r>
            <a:r>
              <a:rPr lang="en-US" sz="2000" dirty="0" err="1"/>
              <a:t>irá</a:t>
            </a:r>
            <a:r>
              <a:rPr lang="en-US" sz="2000" dirty="0"/>
              <a:t> </a:t>
            </a:r>
            <a:r>
              <a:rPr lang="en-US" sz="2000" dirty="0" err="1"/>
              <a:t>endereçar</a:t>
            </a:r>
            <a:r>
              <a:rPr lang="en-US" sz="2000" dirty="0"/>
              <a:t> o </a:t>
            </a:r>
            <a:r>
              <a:rPr lang="en-US" sz="2000" dirty="0" err="1"/>
              <a:t>Treinamento</a:t>
            </a:r>
            <a:r>
              <a:rPr lang="en-US" sz="2000" dirty="0"/>
              <a:t> de </a:t>
            </a:r>
            <a:r>
              <a:rPr lang="en-US" sz="2000" dirty="0" err="1"/>
              <a:t>Extintor</a:t>
            </a:r>
            <a:r>
              <a:rPr lang="en-US" sz="2000" dirty="0"/>
              <a:t> de </a:t>
            </a:r>
            <a:r>
              <a:rPr lang="en-US" sz="2000" dirty="0" err="1"/>
              <a:t>Incêndio</a:t>
            </a:r>
            <a:r>
              <a:rPr lang="en-US" sz="2000" dirty="0"/>
              <a:t> para </a:t>
            </a:r>
            <a:r>
              <a:rPr lang="en-US" sz="2000" dirty="0" err="1"/>
              <a:t>aqueles</a:t>
            </a:r>
            <a:r>
              <a:rPr lang="en-US" sz="2000" dirty="0"/>
              <a:t> </a:t>
            </a:r>
            <a:r>
              <a:rPr lang="en-US" sz="2000" dirty="0" err="1"/>
              <a:t>autorizados</a:t>
            </a:r>
            <a:r>
              <a:rPr lang="en-US" sz="2000" dirty="0"/>
              <a:t> a </a:t>
            </a:r>
            <a:r>
              <a:rPr lang="en-US" sz="2000" dirty="0" err="1"/>
              <a:t>usá</a:t>
            </a:r>
            <a:r>
              <a:rPr lang="en-US" sz="2000" dirty="0"/>
              <a:t>-lo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18EFEC-D44B-D1C9-AE75-56B9C846C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32846"/>
              </p:ext>
            </p:extLst>
          </p:nvPr>
        </p:nvGraphicFramePr>
        <p:xfrm>
          <a:off x="452844" y="2969623"/>
          <a:ext cx="11068595" cy="3515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5374">
                  <a:extLst>
                    <a:ext uri="{9D8B030D-6E8A-4147-A177-3AD203B41FA5}">
                      <a16:colId xmlns:a16="http://schemas.microsoft.com/office/drawing/2014/main" val="2685140335"/>
                    </a:ext>
                  </a:extLst>
                </a:gridCol>
                <a:gridCol w="1747256">
                  <a:extLst>
                    <a:ext uri="{9D8B030D-6E8A-4147-A177-3AD203B41FA5}">
                      <a16:colId xmlns:a16="http://schemas.microsoft.com/office/drawing/2014/main" val="2687867278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34297466"/>
                    </a:ext>
                  </a:extLst>
                </a:gridCol>
                <a:gridCol w="3074125">
                  <a:extLst>
                    <a:ext uri="{9D8B030D-6E8A-4147-A177-3AD203B41FA5}">
                      <a16:colId xmlns:a16="http://schemas.microsoft.com/office/drawing/2014/main" val="1822887774"/>
                    </a:ext>
                  </a:extLst>
                </a:gridCol>
              </a:tblGrid>
              <a:tr h="27178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Opção</a:t>
                      </a:r>
                      <a:r>
                        <a:rPr lang="en-US" sz="20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Opção</a:t>
                      </a:r>
                      <a:r>
                        <a:rPr lang="en-US" sz="2000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Opção</a:t>
                      </a:r>
                      <a:r>
                        <a:rPr lang="en-US" sz="2000" dirty="0"/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usa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extintores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Ninguém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Somente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designados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podem</a:t>
                      </a:r>
                      <a:r>
                        <a:rPr lang="en-US" sz="1800" dirty="0"/>
                        <a:t> usar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estão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r>
                        <a:rPr lang="en-US" sz="1800" dirty="0"/>
                        <a:t> a usar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99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evacua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outros </a:t>
                      </a:r>
                      <a:r>
                        <a:rPr lang="en-US" sz="1800" dirty="0" err="1"/>
                        <a:t>não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Ninguém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181219"/>
                  </a:ext>
                </a:extLst>
              </a:tr>
              <a:tr h="137523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58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PAE, </a:t>
                      </a:r>
                      <a:r>
                        <a:rPr lang="en-US" sz="1800" dirty="0" err="1"/>
                        <a:t>Prevenção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, e </a:t>
                      </a:r>
                      <a:r>
                        <a:rPr lang="en-US" sz="1800" dirty="0" err="1"/>
                        <a:t>Treinamento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Requeridos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9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Treinamento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Uso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Extintor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Requerido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Não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Cada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treinado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anualmente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treinados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anualmente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489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Requisitos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Adicionais</a:t>
                      </a:r>
                      <a:endParaRPr lang="en-US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Extintores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inspecionados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testados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mantidos</a:t>
                      </a:r>
                      <a:r>
                        <a:rPr lang="en-US" sz="180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10975"/>
                  </a:ext>
                </a:extLst>
              </a:tr>
            </a:tbl>
          </a:graphicData>
        </a:graphic>
      </p:graphicFrame>
      <p:pic>
        <p:nvPicPr>
          <p:cNvPr id="8" name="Picture 7" descr="A fire extinguisher on a wall jpg 28KB">
            <a:extLst>
              <a:ext uri="{FF2B5EF4-FFF2-40B4-BE49-F238E27FC236}">
                <a16:creationId xmlns:a16="http://schemas.microsoft.com/office/drawing/2014/main" id="{ECBF78EA-7DAF-8C1D-1D49-7DA34BAEB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10900954" y="0"/>
            <a:ext cx="1240971" cy="2150264"/>
          </a:xfrm>
          <a:prstGeom prst="rect">
            <a:avLst/>
          </a:prstGeom>
        </p:spPr>
      </p:pic>
      <p:sp>
        <p:nvSpPr>
          <p:cNvPr id="4" name="Rectangle: Rounded Corners 3" descr="The red box shown indicates that Fire Extinguisher training applies to Options 2 and 3 only. Option 1 says that everyone evacuates and nobody fights a fire.">
            <a:extLst>
              <a:ext uri="{FF2B5EF4-FFF2-40B4-BE49-F238E27FC236}">
                <a16:creationId xmlns:a16="http://schemas.microsoft.com/office/drawing/2014/main" id="{EA87B8EB-B6B5-3FB2-B76A-BA09BB430077}"/>
              </a:ext>
            </a:extLst>
          </p:cNvPr>
          <p:cNvSpPr/>
          <p:nvPr/>
        </p:nvSpPr>
        <p:spPr>
          <a:xfrm>
            <a:off x="5164182" y="2868477"/>
            <a:ext cx="6357257" cy="38804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7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Definições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C101C-3059-A020-2642-C72198BF3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782" y="1825625"/>
            <a:ext cx="56180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OSHA</a:t>
            </a:r>
          </a:p>
          <a:p>
            <a:r>
              <a:rPr lang="en-US" altLang="en-US" u="sng" dirty="0">
                <a:solidFill>
                  <a:srgbClr val="FF0000"/>
                </a:solidFill>
              </a:rPr>
              <a:t>“</a:t>
            </a:r>
            <a:r>
              <a:rPr lang="en-US" altLang="en-US" u="sng" dirty="0" err="1">
                <a:solidFill>
                  <a:srgbClr val="FF0000"/>
                </a:solidFill>
              </a:rPr>
              <a:t>Incêndio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em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estágio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incipiente</a:t>
            </a:r>
            <a:r>
              <a:rPr lang="en-US" altLang="en-US" u="sng" dirty="0">
                <a:solidFill>
                  <a:srgbClr val="FF0000"/>
                </a:solidFill>
              </a:rPr>
              <a:t>“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/>
              <a:t>significa</a:t>
            </a:r>
            <a:r>
              <a:rPr lang="en-US" altLang="en-US" dirty="0"/>
              <a:t> </a:t>
            </a:r>
            <a:r>
              <a:rPr lang="pt-BR" altLang="en-US" dirty="0"/>
              <a:t>um incêndio que está no estágio inicial ou inicial e que pode ser controlado ou extinto por extintores de incêndio portáteis, tubo vertical classe II ou pequenos sistemas de mangueira sem a necessidade de roupas de proteção ou aparelho respiratório</a:t>
            </a:r>
            <a:r>
              <a:rPr lang="en-US" altLang="en-US" dirty="0"/>
              <a:t>.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ED2FE9-D868-2966-09C4-74FF3F07D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145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NFPA</a:t>
            </a:r>
          </a:p>
          <a:p>
            <a:r>
              <a:rPr lang="en-US" altLang="en-US" u="sng" dirty="0">
                <a:solidFill>
                  <a:srgbClr val="FF0000"/>
                </a:solidFill>
              </a:rPr>
              <a:t>“</a:t>
            </a:r>
            <a:r>
              <a:rPr lang="en-US" altLang="en-US" u="sng" dirty="0" err="1">
                <a:solidFill>
                  <a:srgbClr val="FF0000"/>
                </a:solidFill>
              </a:rPr>
              <a:t>Incêndio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em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estágio</a:t>
            </a:r>
            <a:r>
              <a:rPr lang="en-US" altLang="en-US" u="sng" dirty="0">
                <a:solidFill>
                  <a:srgbClr val="FF0000"/>
                </a:solidFill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</a:rPr>
              <a:t>incipiente</a:t>
            </a:r>
            <a:r>
              <a:rPr lang="en-US" altLang="en-US" u="sng" dirty="0">
                <a:solidFill>
                  <a:srgbClr val="FF0000"/>
                </a:solidFill>
              </a:rPr>
              <a:t>”</a:t>
            </a:r>
            <a:r>
              <a:rPr lang="en-US" altLang="en-US" dirty="0"/>
              <a:t>                        Um </a:t>
            </a:r>
            <a:r>
              <a:rPr lang="en-US" altLang="en-US" dirty="0" err="1"/>
              <a:t>incêndio</a:t>
            </a:r>
            <a:r>
              <a:rPr lang="en-US" altLang="en-US" dirty="0"/>
              <a:t> </a:t>
            </a:r>
            <a:r>
              <a:rPr lang="en-US" altLang="en-US" dirty="0" err="1"/>
              <a:t>está</a:t>
            </a:r>
            <a:r>
              <a:rPr lang="en-US" altLang="en-US" dirty="0"/>
              <a:t> </a:t>
            </a:r>
            <a:r>
              <a:rPr lang="en-US" altLang="en-US" b="1" dirty="0" err="1"/>
              <a:t>além</a:t>
            </a:r>
            <a:r>
              <a:rPr lang="en-US" altLang="en-US" dirty="0"/>
              <a:t> do </a:t>
            </a:r>
            <a:r>
              <a:rPr lang="en-US" altLang="en-US" dirty="0" err="1"/>
              <a:t>estágio</a:t>
            </a:r>
            <a:r>
              <a:rPr lang="en-US" altLang="en-US" dirty="0"/>
              <a:t> </a:t>
            </a:r>
            <a:r>
              <a:rPr lang="en-US" altLang="en-US" dirty="0" err="1"/>
              <a:t>incipiente</a:t>
            </a:r>
            <a:r>
              <a:rPr lang="en-US" altLang="en-US" dirty="0"/>
              <a:t> </a:t>
            </a:r>
            <a:r>
              <a:rPr lang="en-US" altLang="en-US" dirty="0" err="1"/>
              <a:t>quando</a:t>
            </a:r>
            <a:r>
              <a:rPr lang="en-US" altLang="en-US" dirty="0"/>
              <a:t> o </a:t>
            </a:r>
            <a:r>
              <a:rPr lang="en-US" altLang="en-US" dirty="0" err="1"/>
              <a:t>uso</a:t>
            </a:r>
            <a:r>
              <a:rPr lang="en-US" altLang="en-US" dirty="0"/>
              <a:t> de </a:t>
            </a:r>
            <a:r>
              <a:rPr lang="en-US" altLang="en-US" dirty="0" err="1"/>
              <a:t>roupas</a:t>
            </a:r>
            <a:r>
              <a:rPr lang="en-US" altLang="en-US" dirty="0"/>
              <a:t> de </a:t>
            </a:r>
            <a:r>
              <a:rPr lang="en-US" altLang="en-US" dirty="0" err="1"/>
              <a:t>proteção</a:t>
            </a:r>
            <a:r>
              <a:rPr lang="en-US" altLang="en-US" dirty="0"/>
              <a:t> </a:t>
            </a:r>
            <a:r>
              <a:rPr lang="en-US" altLang="en-US" dirty="0" err="1"/>
              <a:t>térmica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aparelhos</a:t>
            </a:r>
            <a:r>
              <a:rPr lang="en-US" altLang="en-US" dirty="0"/>
              <a:t> </a:t>
            </a:r>
            <a:r>
              <a:rPr lang="en-US" altLang="en-US" dirty="0" err="1"/>
              <a:t>respiratórios</a:t>
            </a:r>
            <a:r>
              <a:rPr lang="en-US" altLang="en-US" dirty="0"/>
              <a:t> </a:t>
            </a:r>
            <a:r>
              <a:rPr lang="en-US" altLang="en-US" dirty="0" err="1"/>
              <a:t>são</a:t>
            </a:r>
            <a:r>
              <a:rPr lang="en-US" altLang="en-US" dirty="0"/>
              <a:t> </a:t>
            </a:r>
            <a:r>
              <a:rPr lang="en-US" altLang="en-US" dirty="0" err="1"/>
              <a:t>necessários</a:t>
            </a:r>
            <a:r>
              <a:rPr lang="en-US" altLang="en-US" dirty="0"/>
              <a:t>...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5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490" y="89703"/>
            <a:ext cx="10515600" cy="1325563"/>
          </a:xfrm>
        </p:spPr>
        <p:txBody>
          <a:bodyPr/>
          <a:lstStyle/>
          <a:p>
            <a:r>
              <a:rPr lang="en-US" dirty="0" err="1"/>
              <a:t>Triângulo</a:t>
            </a:r>
            <a:r>
              <a:rPr lang="en-US" dirty="0"/>
              <a:t> do Fogo: O Fogo </a:t>
            </a:r>
            <a:r>
              <a:rPr lang="en-US" dirty="0" err="1"/>
              <a:t>Necessita</a:t>
            </a:r>
            <a:r>
              <a:rPr lang="en-US" dirty="0"/>
              <a:t> de 3 </a:t>
            </a:r>
            <a:r>
              <a:rPr lang="en-US" dirty="0" err="1"/>
              <a:t>Elementos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AC21B-5ACE-02A7-DABD-F56AD01D6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9738" y="1318898"/>
            <a:ext cx="6684614" cy="4824557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/>
              <a:t>O Fogo </a:t>
            </a:r>
            <a:r>
              <a:rPr lang="en-US" sz="2400" b="1" dirty="0" err="1"/>
              <a:t>necessita</a:t>
            </a:r>
            <a:r>
              <a:rPr lang="en-US" sz="2400" b="1" dirty="0"/>
              <a:t> de 3 </a:t>
            </a:r>
            <a:r>
              <a:rPr lang="en-US" sz="2400" b="1" dirty="0" err="1"/>
              <a:t>Elementos</a:t>
            </a:r>
            <a:r>
              <a:rPr lang="en-US" sz="2400" b="1" dirty="0"/>
              <a:t>:</a:t>
            </a:r>
          </a:p>
          <a:p>
            <a:pPr>
              <a:spcAft>
                <a:spcPts val="1200"/>
              </a:spcAft>
              <a:defRPr/>
            </a:pPr>
            <a:r>
              <a:rPr lang="en-US" sz="2400" b="1" dirty="0" err="1"/>
              <a:t>Remova</a:t>
            </a:r>
            <a:r>
              <a:rPr lang="en-US" sz="2400" b="1" dirty="0"/>
              <a:t> um </a:t>
            </a:r>
            <a:r>
              <a:rPr lang="en-US" sz="2400" b="1" dirty="0" err="1"/>
              <a:t>elemento</a:t>
            </a:r>
            <a:r>
              <a:rPr lang="en-US" sz="2400" b="1" dirty="0"/>
              <a:t> </a:t>
            </a:r>
            <a:r>
              <a:rPr lang="en-US" sz="2400" b="1" dirty="0">
                <a:sym typeface="Wingdings" panose="05000000000000000000" pitchFamily="2" charset="2"/>
              </a:rPr>
              <a:t> o </a:t>
            </a:r>
            <a:r>
              <a:rPr lang="en-US" sz="2400" b="1" dirty="0" err="1">
                <a:sym typeface="Wingdings" panose="05000000000000000000" pitchFamily="2" charset="2"/>
              </a:rPr>
              <a:t>fogo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não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sobrevive</a:t>
            </a:r>
            <a:endParaRPr lang="en-US" sz="2400" b="1" dirty="0"/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b="1" dirty="0" err="1"/>
              <a:t>Combustível</a:t>
            </a:r>
            <a:r>
              <a:rPr lang="en-US" sz="2400" b="1" dirty="0"/>
              <a:t>: </a:t>
            </a:r>
            <a:r>
              <a:rPr lang="en-US" sz="2400" dirty="0"/>
              <a:t>Sem </a:t>
            </a:r>
            <a:r>
              <a:rPr lang="en-US" sz="2400" u="sng" dirty="0" err="1"/>
              <a:t>combustível</a:t>
            </a:r>
            <a:r>
              <a:rPr lang="en-US" sz="2400" dirty="0"/>
              <a:t>, um </a:t>
            </a:r>
            <a:r>
              <a:rPr lang="en-US" sz="2400" dirty="0" err="1"/>
              <a:t>fogo</a:t>
            </a:r>
            <a:r>
              <a:rPr lang="en-US" sz="2400" dirty="0"/>
              <a:t> </a:t>
            </a:r>
            <a:r>
              <a:rPr lang="en-US" sz="2400" dirty="0" err="1"/>
              <a:t>irá</a:t>
            </a:r>
            <a:r>
              <a:rPr lang="en-US" sz="2400" dirty="0"/>
              <a:t> se </a:t>
            </a:r>
            <a:r>
              <a:rPr lang="en-US" sz="2400" dirty="0" err="1"/>
              <a:t>extinguir</a:t>
            </a:r>
            <a:r>
              <a:rPr lang="en-US" sz="2400" dirty="0"/>
              <a:t>.</a:t>
            </a:r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b="1" dirty="0" err="1"/>
              <a:t>Oxigênio</a:t>
            </a:r>
            <a:r>
              <a:rPr lang="en-US" sz="2400" dirty="0"/>
              <a:t>:  Sem </a:t>
            </a:r>
            <a:r>
              <a:rPr lang="en-US" sz="2400" u="sng" dirty="0" err="1"/>
              <a:t>oxigênio</a:t>
            </a:r>
            <a:r>
              <a:rPr lang="en-US" sz="2400" dirty="0"/>
              <a:t> </a:t>
            </a:r>
            <a:r>
              <a:rPr lang="en-US" sz="2400" dirty="0" err="1"/>
              <a:t>suficiente</a:t>
            </a:r>
            <a:r>
              <a:rPr lang="en-US" sz="2400" dirty="0"/>
              <a:t>, um </a:t>
            </a:r>
            <a:r>
              <a:rPr lang="en-US" sz="2400" dirty="0" err="1"/>
              <a:t>incêndio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se </a:t>
            </a:r>
            <a:r>
              <a:rPr lang="en-US" sz="2400" dirty="0" err="1"/>
              <a:t>iniciar</a:t>
            </a:r>
            <a:r>
              <a:rPr lang="en-US" sz="2400" dirty="0"/>
              <a:t> e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</a:t>
            </a:r>
            <a:r>
              <a:rPr lang="en-US" sz="2400" dirty="0" err="1"/>
              <a:t>continuar</a:t>
            </a:r>
            <a:r>
              <a:rPr lang="en-US" sz="2400" dirty="0"/>
              <a:t>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b="1" dirty="0" err="1"/>
              <a:t>Calor</a:t>
            </a:r>
            <a:r>
              <a:rPr lang="en-US" sz="2400" b="1" dirty="0"/>
              <a:t>:  </a:t>
            </a:r>
            <a:r>
              <a:rPr lang="en-US" sz="2400" dirty="0"/>
              <a:t>Sem </a:t>
            </a:r>
            <a:r>
              <a:rPr lang="en-US" sz="2400" u="sng" dirty="0" err="1"/>
              <a:t>calor</a:t>
            </a:r>
            <a:r>
              <a:rPr lang="en-US" sz="2400" dirty="0"/>
              <a:t> </a:t>
            </a:r>
            <a:r>
              <a:rPr lang="en-US" sz="2400" dirty="0" err="1"/>
              <a:t>suficiente</a:t>
            </a:r>
            <a:r>
              <a:rPr lang="en-US" sz="2400" dirty="0"/>
              <a:t>, um </a:t>
            </a:r>
            <a:r>
              <a:rPr lang="en-US" sz="2400" dirty="0" err="1"/>
              <a:t>fogo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se </a:t>
            </a:r>
            <a:r>
              <a:rPr lang="en-US" sz="2400" dirty="0" err="1"/>
              <a:t>iniciar</a:t>
            </a:r>
            <a:r>
              <a:rPr lang="en-US" sz="2400" dirty="0"/>
              <a:t> e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</a:t>
            </a:r>
            <a:r>
              <a:rPr lang="en-US" sz="2400" dirty="0" err="1"/>
              <a:t>continuar</a:t>
            </a:r>
            <a:r>
              <a:rPr lang="en-US" sz="2400" dirty="0"/>
              <a:t>.</a:t>
            </a:r>
            <a:endParaRPr lang="en-US" sz="900" dirty="0"/>
          </a:p>
          <a:p>
            <a:pPr marL="0" indent="0" eaLnBrk="1" fontAlgn="auto" hangingPunct="1">
              <a:spcAft>
                <a:spcPts val="1200"/>
              </a:spcAft>
              <a:buNone/>
              <a:defRPr/>
            </a:pPr>
            <a:r>
              <a:rPr lang="en-US" sz="2400" dirty="0" err="1"/>
              <a:t>Nossa</a:t>
            </a:r>
            <a:r>
              <a:rPr lang="en-US" sz="2400" dirty="0"/>
              <a:t> </a:t>
            </a:r>
            <a:r>
              <a:rPr lang="en-US" sz="2400" dirty="0" err="1"/>
              <a:t>estratégia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pt-BR" sz="2400" dirty="0"/>
              <a:t>Extinção</a:t>
            </a:r>
            <a:r>
              <a:rPr lang="en-US" sz="2400" dirty="0"/>
              <a:t> do </a:t>
            </a:r>
            <a:r>
              <a:rPr lang="en-US" sz="2400" dirty="0" err="1"/>
              <a:t>Incêndio</a:t>
            </a:r>
            <a:r>
              <a:rPr lang="en-US" sz="2400" dirty="0"/>
              <a:t> </a:t>
            </a:r>
            <a:r>
              <a:rPr lang="en-US" sz="2400" dirty="0" err="1"/>
              <a:t>usa</a:t>
            </a:r>
            <a:r>
              <a:rPr lang="en-US" sz="2400" dirty="0"/>
              <a:t>: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Remova</a:t>
            </a:r>
            <a:r>
              <a:rPr lang="en-US" sz="2400" dirty="0">
                <a:sym typeface="Wingdings" panose="05000000000000000000" pitchFamily="2" charset="2"/>
              </a:rPr>
              <a:t> um </a:t>
            </a:r>
            <a:r>
              <a:rPr lang="en-US" sz="2400" dirty="0" err="1">
                <a:sym typeface="Wingdings" panose="05000000000000000000" pitchFamily="2" charset="2"/>
              </a:rPr>
              <a:t>ou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mais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elementos</a:t>
            </a:r>
            <a:r>
              <a:rPr lang="en-US" sz="2400" dirty="0">
                <a:sym typeface="Wingdings" panose="05000000000000000000" pitchFamily="2" charset="2"/>
              </a:rPr>
              <a:t> antes que um </a:t>
            </a:r>
            <a:r>
              <a:rPr lang="en-US" sz="2400" dirty="0" err="1">
                <a:sym typeface="Wingdings" panose="05000000000000000000" pitchFamily="2" charset="2"/>
              </a:rPr>
              <a:t>fogo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possa</a:t>
            </a:r>
            <a:r>
              <a:rPr lang="en-US" sz="2400" dirty="0">
                <a:sym typeface="Wingdings" panose="05000000000000000000" pitchFamily="2" charset="2"/>
              </a:rPr>
              <a:t> se </a:t>
            </a:r>
            <a:r>
              <a:rPr lang="en-US" sz="2400" dirty="0" err="1">
                <a:sym typeface="Wingdings" panose="05000000000000000000" pitchFamily="2" charset="2"/>
              </a:rPr>
              <a:t>espalhar</a:t>
            </a:r>
            <a:r>
              <a:rPr lang="en-US" sz="2400" dirty="0">
                <a:sym typeface="Wingdings" panose="05000000000000000000" pitchFamily="2" charset="2"/>
              </a:rPr>
              <a:t> fora do </a:t>
            </a:r>
            <a:r>
              <a:rPr lang="en-US" sz="2400" dirty="0" err="1">
                <a:sym typeface="Wingdings" panose="05000000000000000000" pitchFamily="2" charset="2"/>
              </a:rPr>
              <a:t>controle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8271F7-8AB1-D0F2-CFE8-82966BC2B504}"/>
              </a:ext>
            </a:extLst>
          </p:cNvPr>
          <p:cNvGrpSpPr/>
          <p:nvPr/>
        </p:nvGrpSpPr>
        <p:grpSpPr>
          <a:xfrm>
            <a:off x="7744257" y="2091494"/>
            <a:ext cx="3962833" cy="3874279"/>
            <a:chOff x="7744257" y="2091494"/>
            <a:chExt cx="3962833" cy="3874279"/>
          </a:xfrm>
        </p:grpSpPr>
        <p:pic>
          <p:nvPicPr>
            <p:cNvPr id="7" name="Content Placeholder 7" descr="The Fire Triangle shows that fire requires 1) fuel, 2) oxygen, and 3) heat in order to sustain a combustion reaction. 8kb jpg">
              <a:extLst>
                <a:ext uri="{FF2B5EF4-FFF2-40B4-BE49-F238E27FC236}">
                  <a16:creationId xmlns:a16="http://schemas.microsoft.com/office/drawing/2014/main" id="{F2F93949-F01D-6ED2-9A7D-0A55DF7EE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4257" y="2091494"/>
              <a:ext cx="3962833" cy="3874279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010C31-FD57-84A9-5B42-63483E3D64A7}"/>
                </a:ext>
              </a:extLst>
            </p:cNvPr>
            <p:cNvSpPr txBox="1"/>
            <p:nvPr/>
          </p:nvSpPr>
          <p:spPr>
            <a:xfrm rot="18006790">
              <a:off x="8253237" y="3934458"/>
              <a:ext cx="1449730" cy="365760"/>
            </a:xfrm>
            <a:prstGeom prst="rect">
              <a:avLst/>
            </a:prstGeom>
            <a:solidFill>
              <a:srgbClr val="821A17"/>
            </a:solidFill>
          </p:spPr>
          <p:txBody>
            <a:bodyPr wrap="square" rtlCol="0">
              <a:spAutoFit/>
            </a:bodyPr>
            <a:lstStyle/>
            <a:p>
              <a:pPr marL="0" algn="ctr" defTabSz="914400" rtl="1" eaLnBrk="1" latinLnBrk="0" hangingPunct="1"/>
              <a:r>
                <a:rPr lang="en-US" sz="2400" dirty="0" err="1">
                  <a:solidFill>
                    <a:schemeClr val="bg1"/>
                  </a:solidFill>
                </a:rPr>
                <a:t>Calor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F54C2C-24AF-8BDC-0010-23EDE1C0C272}"/>
                </a:ext>
              </a:extLst>
            </p:cNvPr>
            <p:cNvSpPr txBox="1"/>
            <p:nvPr/>
          </p:nvSpPr>
          <p:spPr>
            <a:xfrm rot="3678368">
              <a:off x="9347294" y="3806807"/>
              <a:ext cx="2441741" cy="393192"/>
            </a:xfrm>
            <a:prstGeom prst="rect">
              <a:avLst/>
            </a:prstGeom>
            <a:solidFill>
              <a:srgbClr val="440E7C"/>
            </a:solidFill>
          </p:spPr>
          <p:txBody>
            <a:bodyPr wrap="square" rtlCol="0" anchor="ctr">
              <a:spAutoFit/>
            </a:bodyPr>
            <a:lstStyle/>
            <a:p>
              <a:pPr marL="0" algn="ctr" defTabSz="914400" rtl="1" eaLnBrk="1" latinLnBrk="0" hangingPunct="1"/>
              <a:r>
                <a:rPr lang="en-US" sz="2400" dirty="0" err="1">
                  <a:solidFill>
                    <a:schemeClr val="bg1"/>
                  </a:solidFill>
                </a:rPr>
                <a:t>Oxigênio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EA929B0-5DF3-34ED-699A-C6DD66469E97}"/>
                </a:ext>
              </a:extLst>
            </p:cNvPr>
            <p:cNvSpPr txBox="1"/>
            <p:nvPr/>
          </p:nvSpPr>
          <p:spPr>
            <a:xfrm>
              <a:off x="9019582" y="5199987"/>
              <a:ext cx="1576185" cy="365760"/>
            </a:xfrm>
            <a:prstGeom prst="rect">
              <a:avLst/>
            </a:prstGeom>
            <a:solidFill>
              <a:srgbClr val="84521D"/>
            </a:solidFill>
          </p:spPr>
          <p:txBody>
            <a:bodyPr wrap="square" rtlCol="0">
              <a:spAutoFit/>
            </a:bodyPr>
            <a:lstStyle/>
            <a:p>
              <a:pPr marL="0" algn="ctr" defTabSz="914400" rtl="1" eaLnBrk="1" latinLnBrk="0" hangingPunct="1"/>
              <a:r>
                <a:rPr lang="en-US" sz="2000" dirty="0" err="1">
                  <a:solidFill>
                    <a:schemeClr val="bg1"/>
                  </a:solidFill>
                </a:rPr>
                <a:t>Combustível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021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98"/>
            <a:ext cx="10515600" cy="1325563"/>
          </a:xfrm>
        </p:spPr>
        <p:txBody>
          <a:bodyPr/>
          <a:lstStyle/>
          <a:p>
            <a:r>
              <a:rPr lang="en-US" dirty="0"/>
              <a:t>Cinco </a:t>
            </a:r>
            <a:r>
              <a:rPr lang="en-US" dirty="0" err="1"/>
              <a:t>Categorias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295B-D0C3-4DE9-CFE7-940CD9054AF4}"/>
              </a:ext>
            </a:extLst>
          </p:cNvPr>
          <p:cNvSpPr txBox="1"/>
          <p:nvPr/>
        </p:nvSpPr>
        <p:spPr>
          <a:xfrm>
            <a:off x="531342" y="1984803"/>
            <a:ext cx="5839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/>
              <a:t>O Que </a:t>
            </a:r>
            <a:r>
              <a:rPr lang="en-US" sz="2800" u="sng" dirty="0" err="1"/>
              <a:t>está</a:t>
            </a:r>
            <a:r>
              <a:rPr lang="en-US" sz="2800" u="sng" dirty="0"/>
              <a:t> </a:t>
            </a:r>
            <a:r>
              <a:rPr lang="en-US" sz="2800" u="sng" dirty="0" err="1"/>
              <a:t>Presente</a:t>
            </a:r>
            <a:r>
              <a:rPr lang="en-US" sz="2800" u="sng" dirty="0"/>
              <a:t> </a:t>
            </a:r>
            <a:r>
              <a:rPr lang="en-US" sz="2800" u="sng" dirty="0" err="1"/>
              <a:t>na</a:t>
            </a:r>
            <a:r>
              <a:rPr lang="en-US" sz="2800" u="sng" dirty="0"/>
              <a:t> </a:t>
            </a:r>
            <a:r>
              <a:rPr lang="en-US" sz="2800" u="sng" dirty="0" err="1"/>
              <a:t>sua</a:t>
            </a:r>
            <a:r>
              <a:rPr lang="en-US" sz="2800" u="sng" dirty="0"/>
              <a:t> </a:t>
            </a:r>
            <a:r>
              <a:rPr lang="en-US" sz="2800" u="sng" dirty="0" err="1"/>
              <a:t>Operação</a:t>
            </a:r>
            <a:r>
              <a:rPr lang="en-US" sz="2800" u="sng" dirty="0"/>
              <a:t>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2CBA04-21BD-9DA8-2169-7AFE29121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64338"/>
              </p:ext>
            </p:extLst>
          </p:nvPr>
        </p:nvGraphicFramePr>
        <p:xfrm>
          <a:off x="423841" y="2629451"/>
          <a:ext cx="11571278" cy="2987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8968">
                  <a:extLst>
                    <a:ext uri="{9D8B030D-6E8A-4147-A177-3AD203B41FA5}">
                      <a16:colId xmlns:a16="http://schemas.microsoft.com/office/drawing/2014/main" val="4262134067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1190307809"/>
                    </a:ext>
                  </a:extLst>
                </a:gridCol>
                <a:gridCol w="2449536">
                  <a:extLst>
                    <a:ext uri="{9D8B030D-6E8A-4147-A177-3AD203B41FA5}">
                      <a16:colId xmlns:a16="http://schemas.microsoft.com/office/drawing/2014/main" val="2130582301"/>
                    </a:ext>
                  </a:extLst>
                </a:gridCol>
                <a:gridCol w="7824119">
                  <a:extLst>
                    <a:ext uri="{9D8B030D-6E8A-4147-A177-3AD203B41FA5}">
                      <a16:colId xmlns:a16="http://schemas.microsoft.com/office/drawing/2014/main" val="1848292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u="sng" dirty="0">
                          <a:solidFill>
                            <a:schemeClr val="tx1"/>
                          </a:solidFill>
                        </a:rPr>
                        <a:t>Sim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dirty="0" err="1">
                          <a:solidFill>
                            <a:schemeClr val="tx1"/>
                          </a:solidFill>
                        </a:rPr>
                        <a:t>Não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dirty="0" err="1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2000" u="sng" dirty="0" err="1">
                          <a:solidFill>
                            <a:schemeClr val="tx1"/>
                          </a:solidFill>
                        </a:rPr>
                        <a:t>Incêndio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dirty="0" err="1">
                          <a:solidFill>
                            <a:schemeClr val="tx1"/>
                          </a:solidFill>
                        </a:rPr>
                        <a:t>Materiais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02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Incêndios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Classe</a:t>
                      </a:r>
                      <a:r>
                        <a:rPr lang="en-US" sz="2000" b="1" dirty="0"/>
                        <a:t> 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Materiais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combustíveis</a:t>
                      </a:r>
                      <a:r>
                        <a:rPr lang="en-US" sz="2000" dirty="0"/>
                        <a:t> (madeira, </a:t>
                      </a:r>
                      <a:r>
                        <a:rPr lang="en-US" sz="2000" dirty="0" err="1"/>
                        <a:t>tecido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papel</a:t>
                      </a:r>
                      <a:r>
                        <a:rPr lang="en-US" sz="2000" dirty="0"/>
                        <a:t>, borracha e </a:t>
                      </a:r>
                      <a:r>
                        <a:rPr lang="en-US" sz="2000" dirty="0" err="1"/>
                        <a:t>muitos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plásticos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28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Incêndios</a:t>
                      </a:r>
                      <a:r>
                        <a:rPr lang="en-US" sz="2000" b="1" dirty="0"/>
                        <a:t> Class B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Líquidos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Inflamáveis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gasolina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querosene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propano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álcools</a:t>
                      </a:r>
                      <a:r>
                        <a:rPr lang="en-US" sz="2000" dirty="0"/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22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Incêndios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Classe</a:t>
                      </a:r>
                      <a:r>
                        <a:rPr lang="en-US" sz="2000" b="1" dirty="0"/>
                        <a:t> C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Equipamento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elétrico</a:t>
                      </a:r>
                      <a:r>
                        <a:rPr lang="en-US" sz="20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9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Incêndios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Classe</a:t>
                      </a:r>
                      <a:r>
                        <a:rPr lang="en-US" sz="2000" b="1" dirty="0"/>
                        <a:t> 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Metais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magnésio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sódio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lítio</a:t>
                      </a:r>
                      <a:r>
                        <a:rPr lang="en-US" sz="2000" dirty="0"/>
                        <a:t>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32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Incêndios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Classe</a:t>
                      </a:r>
                      <a:r>
                        <a:rPr lang="en-US" sz="2000" b="1" dirty="0"/>
                        <a:t> K </a:t>
                      </a:r>
                      <a:r>
                        <a:rPr lang="en-US" sz="2000" dirty="0"/>
                        <a:t>(</a:t>
                      </a:r>
                      <a:r>
                        <a:rPr lang="en-US" sz="2000" dirty="0" err="1"/>
                        <a:t>Cozinhas</a:t>
                      </a:r>
                      <a:r>
                        <a:rPr lang="en-US" sz="2000" dirty="0"/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Gordura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Óleos</a:t>
                      </a:r>
                      <a:r>
                        <a:rPr lang="en-US" sz="2000" dirty="0"/>
                        <a:t> de </a:t>
                      </a:r>
                      <a:r>
                        <a:rPr lang="en-US" sz="2000" dirty="0" err="1"/>
                        <a:t>Cozinha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279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8600386-3D23-7EF5-0D27-1C40B27EA892}"/>
              </a:ext>
            </a:extLst>
          </p:cNvPr>
          <p:cNvSpPr txBox="1"/>
          <p:nvPr/>
        </p:nvSpPr>
        <p:spPr>
          <a:xfrm>
            <a:off x="423841" y="5785591"/>
            <a:ext cx="11571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Qual a </a:t>
            </a:r>
            <a:r>
              <a:rPr lang="en-US" sz="2800" u="sng" dirty="0" err="1"/>
              <a:t>possibilidade</a:t>
            </a:r>
            <a:r>
              <a:rPr lang="en-US" sz="2800" u="sng" dirty="0"/>
              <a:t> de </a:t>
            </a:r>
            <a:r>
              <a:rPr lang="en-US" sz="2800" u="sng" dirty="0" err="1"/>
              <a:t>cada</a:t>
            </a:r>
            <a:r>
              <a:rPr lang="en-US" sz="2800" u="sng" dirty="0"/>
              <a:t> um deles </a:t>
            </a:r>
            <a:r>
              <a:rPr lang="en-US" sz="2800" u="sng" dirty="0" err="1"/>
              <a:t>estar</a:t>
            </a:r>
            <a:r>
              <a:rPr lang="en-US" sz="2800" u="sng" dirty="0"/>
              <a:t> </a:t>
            </a:r>
            <a:r>
              <a:rPr lang="en-US" sz="2800" u="sng" dirty="0" err="1"/>
              <a:t>presente</a:t>
            </a:r>
            <a:r>
              <a:rPr lang="en-US" sz="2800" u="sng" dirty="0"/>
              <a:t> </a:t>
            </a:r>
            <a:r>
              <a:rPr lang="en-US" sz="2800" u="sng" dirty="0" err="1"/>
              <a:t>na</a:t>
            </a:r>
            <a:r>
              <a:rPr lang="en-US" sz="2800" u="sng" dirty="0"/>
              <a:t> </a:t>
            </a:r>
            <a:r>
              <a:rPr lang="en-US" sz="2800" u="sng" dirty="0" err="1"/>
              <a:t>maioria</a:t>
            </a:r>
            <a:r>
              <a:rPr lang="en-US" sz="2800" u="sng" dirty="0"/>
              <a:t> dos Food Trucks?</a:t>
            </a:r>
          </a:p>
        </p:txBody>
      </p:sp>
      <p:pic>
        <p:nvPicPr>
          <p:cNvPr id="14" name="Picture 13" descr="OSHA Youth Restaurant 19 kb jpg">
            <a:extLst>
              <a:ext uri="{FF2B5EF4-FFF2-40B4-BE49-F238E27FC236}">
                <a16:creationId xmlns:a16="http://schemas.microsoft.com/office/drawing/2014/main" id="{C88F8539-F24D-00D0-74EE-BCCB6078E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258" y="150913"/>
            <a:ext cx="30099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11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121E-10D2-29E3-6C05-74B00AB9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90300-97FF-D8CF-9BBB-0C2759B9D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137" y="1825624"/>
            <a:ext cx="6609806" cy="480377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corresponder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presentes</a:t>
            </a:r>
            <a:endParaRPr lang="en-US" dirty="0"/>
          </a:p>
          <a:p>
            <a:r>
              <a:rPr lang="en-US" dirty="0" err="1"/>
              <a:t>Tipos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A- Madeira, </a:t>
            </a:r>
            <a:r>
              <a:rPr lang="en-US" dirty="0" err="1"/>
              <a:t>Papel</a:t>
            </a:r>
            <a:r>
              <a:rPr lang="en-US" dirty="0"/>
              <a:t>, </a:t>
            </a:r>
            <a:r>
              <a:rPr lang="en-US" dirty="0" err="1"/>
              <a:t>Plásticos</a:t>
            </a:r>
            <a:r>
              <a:rPr lang="en-US" dirty="0"/>
              <a:t> (</a:t>
            </a:r>
            <a:r>
              <a:rPr lang="en-US" dirty="0" err="1"/>
              <a:t>Água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AB- Madeira, </a:t>
            </a:r>
            <a:r>
              <a:rPr lang="en-US" dirty="0" err="1"/>
              <a:t>Papel</a:t>
            </a:r>
            <a:r>
              <a:rPr lang="en-US" dirty="0"/>
              <a:t>, e </a:t>
            </a:r>
            <a:r>
              <a:rPr lang="en-US" dirty="0" err="1"/>
              <a:t>Inflamáveis</a:t>
            </a:r>
            <a:r>
              <a:rPr lang="en-US" dirty="0"/>
              <a:t> (CO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BC- </a:t>
            </a:r>
            <a:r>
              <a:rPr lang="en-US" dirty="0" err="1"/>
              <a:t>Inflamáveis</a:t>
            </a:r>
            <a:r>
              <a:rPr lang="en-US" dirty="0"/>
              <a:t> + </a:t>
            </a:r>
            <a:r>
              <a:rPr lang="en-US" dirty="0" err="1"/>
              <a:t>Elétrico</a:t>
            </a:r>
            <a:r>
              <a:rPr lang="en-US" dirty="0"/>
              <a:t> (CO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ABC- </a:t>
            </a:r>
            <a:r>
              <a:rPr lang="en-US" dirty="0" err="1"/>
              <a:t>Multipropósito</a:t>
            </a:r>
            <a:r>
              <a:rPr lang="en-US" dirty="0"/>
              <a:t> (</a:t>
            </a:r>
            <a:r>
              <a:rPr lang="en-US" dirty="0" err="1"/>
              <a:t>Pó</a:t>
            </a:r>
            <a:r>
              <a:rPr lang="en-US" dirty="0"/>
              <a:t> </a:t>
            </a:r>
            <a:r>
              <a:rPr lang="en-US" dirty="0" err="1"/>
              <a:t>Químico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K-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Cozinha</a:t>
            </a:r>
            <a:r>
              <a:rPr lang="en-US" dirty="0"/>
              <a:t> (</a:t>
            </a:r>
            <a:r>
              <a:rPr lang="en-US" dirty="0" err="1"/>
              <a:t>Químico</a:t>
            </a:r>
            <a:r>
              <a:rPr lang="en-US" dirty="0"/>
              <a:t> </a:t>
            </a:r>
            <a:r>
              <a:rPr lang="en-US" dirty="0" err="1"/>
              <a:t>úmido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D- </a:t>
            </a:r>
            <a:r>
              <a:rPr lang="en-US" dirty="0" err="1"/>
              <a:t>Incêndios</a:t>
            </a:r>
            <a:r>
              <a:rPr lang="en-US" dirty="0"/>
              <a:t> de </a:t>
            </a:r>
            <a:r>
              <a:rPr lang="en-US" dirty="0" err="1"/>
              <a:t>Metais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Simplificação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E46A4EDC-5D27-01CC-F4A2-E39781A859D5}"/>
              </a:ext>
            </a:extLst>
          </p:cNvPr>
          <p:cNvSpPr/>
          <p:nvPr/>
        </p:nvSpPr>
        <p:spPr>
          <a:xfrm>
            <a:off x="8120743" y="2309018"/>
            <a:ext cx="1123950" cy="111998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5760" rtlCol="0" anchor="ctr" anchorCtr="0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64CF8-5F8E-6873-E155-A71102AD5956}"/>
              </a:ext>
            </a:extLst>
          </p:cNvPr>
          <p:cNvSpPr/>
          <p:nvPr/>
        </p:nvSpPr>
        <p:spPr>
          <a:xfrm>
            <a:off x="9397093" y="2309018"/>
            <a:ext cx="1123950" cy="11199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C0C461-09ED-AA29-3975-288E953CEA5C}"/>
              </a:ext>
            </a:extLst>
          </p:cNvPr>
          <p:cNvSpPr/>
          <p:nvPr/>
        </p:nvSpPr>
        <p:spPr>
          <a:xfrm>
            <a:off x="10925447" y="2309018"/>
            <a:ext cx="1123950" cy="1119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0307CBEE-234F-8D86-99B2-08BEEF62B807}"/>
              </a:ext>
            </a:extLst>
          </p:cNvPr>
          <p:cNvSpPr/>
          <p:nvPr/>
        </p:nvSpPr>
        <p:spPr>
          <a:xfrm>
            <a:off x="8606517" y="3832223"/>
            <a:ext cx="1276351" cy="111998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4C4AC8D0-4159-5EBC-418A-E99C104FAAB5}"/>
              </a:ext>
            </a:extLst>
          </p:cNvPr>
          <p:cNvSpPr/>
          <p:nvPr/>
        </p:nvSpPr>
        <p:spPr>
          <a:xfrm>
            <a:off x="10026015" y="3832223"/>
            <a:ext cx="1276350" cy="1119982"/>
          </a:xfrm>
          <a:prstGeom prst="hex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70641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121E-10D2-29E3-6C05-74B00AB983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90300-97FF-D8CF-9BBB-0C2759B9DB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137" y="1825624"/>
            <a:ext cx="7285842" cy="4803775"/>
          </a:xfrm>
        </p:spPr>
        <p:txBody>
          <a:bodyPr>
            <a:normAutofit/>
          </a:bodyPr>
          <a:lstStyle/>
          <a:p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corresponder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presentes</a:t>
            </a:r>
            <a:endParaRPr lang="en-US" dirty="0"/>
          </a:p>
          <a:p>
            <a:r>
              <a:rPr lang="en-US" dirty="0" err="1"/>
              <a:t>Tipos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A- Madeira, </a:t>
            </a:r>
            <a:r>
              <a:rPr lang="en-US" dirty="0" err="1"/>
              <a:t>Papel</a:t>
            </a:r>
            <a:r>
              <a:rPr lang="en-US" dirty="0"/>
              <a:t>, </a:t>
            </a:r>
            <a:r>
              <a:rPr lang="en-US" dirty="0" err="1"/>
              <a:t>Plásticos</a:t>
            </a:r>
            <a:r>
              <a:rPr lang="en-US" dirty="0"/>
              <a:t> (</a:t>
            </a:r>
            <a:r>
              <a:rPr lang="en-US" dirty="0" err="1"/>
              <a:t>Água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AB- </a:t>
            </a:r>
            <a:r>
              <a:rPr lang="en-US" dirty="0" err="1"/>
              <a:t>Mdeira</a:t>
            </a:r>
            <a:r>
              <a:rPr lang="en-US" dirty="0"/>
              <a:t>, </a:t>
            </a:r>
            <a:r>
              <a:rPr lang="en-US" dirty="0" err="1"/>
              <a:t>Papel</a:t>
            </a:r>
            <a:r>
              <a:rPr lang="en-US" dirty="0"/>
              <a:t>, e </a:t>
            </a:r>
            <a:r>
              <a:rPr lang="en-US" dirty="0" err="1"/>
              <a:t>Inflamáveis</a:t>
            </a:r>
            <a:endParaRPr lang="en-US" dirty="0"/>
          </a:p>
          <a:p>
            <a:pPr lvl="1"/>
            <a:r>
              <a:rPr lang="en-US" dirty="0" err="1"/>
              <a:t>Classe</a:t>
            </a:r>
            <a:r>
              <a:rPr lang="en-US" dirty="0"/>
              <a:t> BC- </a:t>
            </a:r>
            <a:r>
              <a:rPr lang="en-US" dirty="0" err="1"/>
              <a:t>Inflamáveis</a:t>
            </a:r>
            <a:r>
              <a:rPr lang="en-US" dirty="0"/>
              <a:t> + </a:t>
            </a:r>
            <a:r>
              <a:rPr lang="en-US" dirty="0" err="1"/>
              <a:t>Elétrico</a:t>
            </a:r>
            <a:r>
              <a:rPr lang="en-US" dirty="0"/>
              <a:t> (CO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ABC- </a:t>
            </a:r>
            <a:r>
              <a:rPr lang="en-US" dirty="0" err="1"/>
              <a:t>Multipropósito</a:t>
            </a:r>
            <a:r>
              <a:rPr lang="en-US" dirty="0"/>
              <a:t> (</a:t>
            </a:r>
            <a:r>
              <a:rPr lang="en-US" dirty="0" err="1"/>
              <a:t>Pó</a:t>
            </a:r>
            <a:r>
              <a:rPr lang="en-US" dirty="0"/>
              <a:t> </a:t>
            </a:r>
            <a:r>
              <a:rPr lang="en-US" dirty="0" err="1"/>
              <a:t>Químico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K- </a:t>
            </a:r>
            <a:r>
              <a:rPr lang="en-US" dirty="0" err="1"/>
              <a:t>Incêndios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(</a:t>
            </a:r>
            <a:r>
              <a:rPr lang="en-US" dirty="0" err="1"/>
              <a:t>Químico</a:t>
            </a:r>
            <a:r>
              <a:rPr lang="en-US" dirty="0"/>
              <a:t> </a:t>
            </a:r>
            <a:r>
              <a:rPr lang="en-US" dirty="0" err="1"/>
              <a:t>Úmido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Classe</a:t>
            </a:r>
            <a:r>
              <a:rPr lang="en-US" dirty="0"/>
              <a:t> D-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Metais</a:t>
            </a:r>
            <a:endParaRPr lang="en-US" dirty="0"/>
          </a:p>
        </p:txBody>
      </p:sp>
      <p:grpSp>
        <p:nvGrpSpPr>
          <p:cNvPr id="5" name="Group 4" descr="Cross out all other extinguisher options">
            <a:extLst>
              <a:ext uri="{FF2B5EF4-FFF2-40B4-BE49-F238E27FC236}">
                <a16:creationId xmlns:a16="http://schemas.microsoft.com/office/drawing/2014/main" id="{303D721D-54AE-F67E-2D10-ABBEEF4A8F05}"/>
              </a:ext>
            </a:extLst>
          </p:cNvPr>
          <p:cNvGrpSpPr/>
          <p:nvPr/>
        </p:nvGrpSpPr>
        <p:grpSpPr>
          <a:xfrm>
            <a:off x="1047750" y="3404393"/>
            <a:ext cx="5230502" cy="1948657"/>
            <a:chOff x="1047750" y="3404393"/>
            <a:chExt cx="4648200" cy="1948657"/>
          </a:xfrm>
        </p:grpSpPr>
        <p:cxnSp>
          <p:nvCxnSpPr>
            <p:cNvPr id="7" name="Straight Connector 6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D4E1B30B-9ADA-7857-5188-7E55CD4D03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3404393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30429490-4D2D-A501-FC22-3B1CBD16C3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3810000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3D316B74-7B3D-6F7D-8D72-08A5E68718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4191000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C9C0A129-ACF7-2D40-2343-402EA6D1C2A8}"/>
                </a:ext>
              </a:extLst>
            </p:cNvPr>
            <p:cNvCxnSpPr/>
            <p:nvPr/>
          </p:nvCxnSpPr>
          <p:spPr>
            <a:xfrm flipH="1">
              <a:off x="1047750" y="5353050"/>
              <a:ext cx="40005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78ADE4-FCA6-4BE8-93CD-D505341FE5C4}"/>
              </a:ext>
            </a:extLst>
          </p:cNvPr>
          <p:cNvGrpSpPr/>
          <p:nvPr/>
        </p:nvGrpSpPr>
        <p:grpSpPr>
          <a:xfrm>
            <a:off x="1047750" y="4062410"/>
            <a:ext cx="11144250" cy="1143000"/>
            <a:chOff x="1047750" y="4062410"/>
            <a:chExt cx="11144250" cy="1143000"/>
          </a:xfrm>
        </p:grpSpPr>
        <p:sp>
          <p:nvSpPr>
            <p:cNvPr id="11" name="Rectangle: Rounded Corners 10" descr="Only ABC and Class K Fire Extinguishers are relevant for food trucks. Class ABC Extinguishers can be used on most types of fires, while Class K extinguishers are for oil fires and only after electricity has been turned off.">
              <a:extLst>
                <a:ext uri="{FF2B5EF4-FFF2-40B4-BE49-F238E27FC236}">
                  <a16:creationId xmlns:a16="http://schemas.microsoft.com/office/drawing/2014/main" id="{5316FC5C-CD80-0EE2-484E-5D11C2C311D2}"/>
                </a:ext>
              </a:extLst>
            </p:cNvPr>
            <p:cNvSpPr/>
            <p:nvPr/>
          </p:nvSpPr>
          <p:spPr>
            <a:xfrm>
              <a:off x="1047750" y="4344987"/>
              <a:ext cx="6170838" cy="8604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D6F72D5-50D8-D09B-1EC2-2A32C817B976}"/>
                </a:ext>
              </a:extLst>
            </p:cNvPr>
            <p:cNvGrpSpPr/>
            <p:nvPr/>
          </p:nvGrpSpPr>
          <p:grpSpPr>
            <a:xfrm>
              <a:off x="7268935" y="4062410"/>
              <a:ext cx="4923065" cy="1143000"/>
              <a:chOff x="7206343" y="3404393"/>
              <a:chExt cx="4923065" cy="1143000"/>
            </a:xfrm>
          </p:grpSpPr>
          <p:sp>
            <p:nvSpPr>
              <p:cNvPr id="12" name="Isosceles Triangle 11">
                <a:extLst>
                  <a:ext uri="{FF2B5EF4-FFF2-40B4-BE49-F238E27FC236}">
                    <a16:creationId xmlns:a16="http://schemas.microsoft.com/office/drawing/2014/main" id="{D05FB1AA-08FC-3DF5-2B92-2EB91ADF7AD4}"/>
                  </a:ext>
                </a:extLst>
              </p:cNvPr>
              <p:cNvSpPr/>
              <p:nvPr/>
            </p:nvSpPr>
            <p:spPr>
              <a:xfrm>
                <a:off x="7206343" y="3404393"/>
                <a:ext cx="1123950" cy="1119982"/>
              </a:xfrm>
              <a:prstGeom prst="triangl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365760" rtlCol="0" anchor="ctr" anchorCtr="0"/>
              <a:lstStyle/>
              <a:p>
                <a:pPr algn="ctr"/>
                <a:r>
                  <a:rPr lang="en-US" sz="7200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D9925B5-EA37-78D8-83F1-DC2F9AB0A0C2}"/>
                  </a:ext>
                </a:extLst>
              </p:cNvPr>
              <p:cNvSpPr/>
              <p:nvPr/>
            </p:nvSpPr>
            <p:spPr>
              <a:xfrm>
                <a:off x="8380640" y="3404393"/>
                <a:ext cx="1123950" cy="111998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979E565-EF49-6B4A-6E85-5A47A78165A0}"/>
                  </a:ext>
                </a:extLst>
              </p:cNvPr>
              <p:cNvSpPr/>
              <p:nvPr/>
            </p:nvSpPr>
            <p:spPr>
              <a:xfrm>
                <a:off x="9539968" y="3427411"/>
                <a:ext cx="1123950" cy="11199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6" name="Hexagon 15">
                <a:extLst>
                  <a:ext uri="{FF2B5EF4-FFF2-40B4-BE49-F238E27FC236}">
                    <a16:creationId xmlns:a16="http://schemas.microsoft.com/office/drawing/2014/main" id="{E3BE2D56-1FD8-1F97-1276-7145BA24513E}"/>
                  </a:ext>
                </a:extLst>
              </p:cNvPr>
              <p:cNvSpPr/>
              <p:nvPr/>
            </p:nvSpPr>
            <p:spPr>
              <a:xfrm>
                <a:off x="10853058" y="3404393"/>
                <a:ext cx="1276350" cy="1119982"/>
              </a:xfrm>
              <a:prstGeom prst="hexagon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dirty="0">
                    <a:solidFill>
                      <a:schemeClr val="bg1"/>
                    </a:solidFill>
                  </a:rPr>
                  <a:t>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910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10136</TotalTime>
  <Words>2260</Words>
  <Application>Microsoft Office PowerPoint</Application>
  <PresentationFormat>Widescreen</PresentationFormat>
  <Paragraphs>261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Food Truck Móvel Treinamento de Segurança</vt:lpstr>
      <vt:lpstr>Objetivos</vt:lpstr>
      <vt:lpstr>Propósito de um Extintor de Incêndio</vt:lpstr>
      <vt:lpstr>Revisão: Planos de Ação de Emergência (PAE)</vt:lpstr>
      <vt:lpstr>Definições</vt:lpstr>
      <vt:lpstr>Triângulo do Fogo: O Fogo Necessita de 3 Elementos</vt:lpstr>
      <vt:lpstr>Cinco Categorias de Incêndio</vt:lpstr>
      <vt:lpstr>Tipos de Extintores de Incêndio</vt:lpstr>
      <vt:lpstr>Tipos de Extintores de Incêndio</vt:lpstr>
      <vt:lpstr>Extintor Classe ABC</vt:lpstr>
      <vt:lpstr>Extintor Classe K</vt:lpstr>
      <vt:lpstr>Localização e Colocação</vt:lpstr>
      <vt:lpstr>Procedimentos para Responder a um Incêndio</vt:lpstr>
      <vt:lpstr>É seguro combater um incêndio?</vt:lpstr>
      <vt:lpstr>Use P.A.A.V. para Pequenos Incêndios</vt:lpstr>
      <vt:lpstr>Inspeção, Manutenção, e Teste</vt:lpstr>
      <vt:lpstr>Inspeções Mensais</vt:lpstr>
      <vt:lpstr>Inspeções Anuais</vt:lpstr>
      <vt:lpstr>Treinamento no Uso de Extintor de Incêndio</vt:lpstr>
      <vt:lpstr>Em Resumo: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107</cp:revision>
  <cp:lastPrinted>2023-03-01T14:43:19Z</cp:lastPrinted>
  <dcterms:created xsi:type="dcterms:W3CDTF">2023-01-01T03:33:26Z</dcterms:created>
  <dcterms:modified xsi:type="dcterms:W3CDTF">2023-09-14T11:55:01Z</dcterms:modified>
</cp:coreProperties>
</file>