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3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4871DE-6E4E-45D2-937A-710A825E6CBF}" v="2" dt="2023-03-01T14:58:26.948"/>
    <p1510:client id="{9CD44864-1C43-46D1-8A80-3ECC477538EF}" v="87" dt="2023-03-01T03:03:19.0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20" autoAdjust="0"/>
    <p:restoredTop sz="72529" autoAdjust="0"/>
  </p:normalViewPr>
  <p:slideViewPr>
    <p:cSldViewPr snapToGrid="0">
      <p:cViewPr varScale="1">
        <p:scale>
          <a:sx n="100" d="100"/>
          <a:sy n="100" d="100"/>
        </p:scale>
        <p:origin x="279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 b" userId="639ece72d218a8ff" providerId="LiveId" clId="{744871DE-6E4E-45D2-937A-710A825E6CBF}"/>
    <pc:docChg chg="custSel addSld delSld modSld modNotesMaster">
      <pc:chgData name="m b" userId="639ece72d218a8ff" providerId="LiveId" clId="{744871DE-6E4E-45D2-937A-710A825E6CBF}" dt="2023-03-01T15:02:14.676" v="563"/>
      <pc:docMkLst>
        <pc:docMk/>
      </pc:docMkLst>
      <pc:sldChg chg="modNotesTx">
        <pc:chgData name="m b" userId="639ece72d218a8ff" providerId="LiveId" clId="{744871DE-6E4E-45D2-937A-710A825E6CBF}" dt="2023-03-01T15:02:14.676" v="563"/>
        <pc:sldMkLst>
          <pc:docMk/>
          <pc:sldMk cId="1916103630" sldId="256"/>
        </pc:sldMkLst>
      </pc:sldChg>
      <pc:sldChg chg="new del">
        <pc:chgData name="m b" userId="639ece72d218a8ff" providerId="LiveId" clId="{744871DE-6E4E-45D2-937A-710A825E6CBF}" dt="2023-03-01T14:50:40.295" v="429" actId="47"/>
        <pc:sldMkLst>
          <pc:docMk/>
          <pc:sldMk cId="853225272" sldId="281"/>
        </pc:sldMkLst>
      </pc:sldChg>
      <pc:sldChg chg="modSp add mod">
        <pc:chgData name="m b" userId="639ece72d218a8ff" providerId="LiveId" clId="{744871DE-6E4E-45D2-937A-710A825E6CBF}" dt="2023-03-01T14:57:57.149" v="561" actId="20577"/>
        <pc:sldMkLst>
          <pc:docMk/>
          <pc:sldMk cId="2642505715" sldId="282"/>
        </pc:sldMkLst>
        <pc:spChg chg="mod">
          <ac:chgData name="m b" userId="639ece72d218a8ff" providerId="LiveId" clId="{744871DE-6E4E-45D2-937A-710A825E6CBF}" dt="2023-03-01T14:57:57.149" v="561" actId="20577"/>
          <ac:spMkLst>
            <pc:docMk/>
            <pc:sldMk cId="2642505715" sldId="282"/>
            <ac:spMk id="6" creationId="{655086A6-5657-C8EE-07E9-ABE78954E99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6600262-373E-48CB-B122-519D4A725480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489A67A-2637-4996-A599-E9EDBF8A9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24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seção</a:t>
            </a:r>
            <a:r>
              <a:rPr lang="en-US" dirty="0"/>
              <a:t> </a:t>
            </a:r>
            <a:r>
              <a:rPr lang="en-US" dirty="0" err="1"/>
              <a:t>levará</a:t>
            </a:r>
            <a:r>
              <a:rPr lang="en-US" dirty="0"/>
              <a:t> ~20-25 </a:t>
            </a:r>
            <a:r>
              <a:rPr lang="en-US" dirty="0" err="1"/>
              <a:t>minutos</a:t>
            </a:r>
            <a:r>
              <a:rPr lang="en-US" dirty="0"/>
              <a:t>, </a:t>
            </a:r>
            <a:r>
              <a:rPr lang="en-US" dirty="0" err="1"/>
              <a:t>dependendo</a:t>
            </a:r>
            <a:r>
              <a:rPr lang="en-US" dirty="0"/>
              <a:t> das </a:t>
            </a:r>
            <a:r>
              <a:rPr lang="en-US" dirty="0" err="1"/>
              <a:t>dúvidas</a:t>
            </a:r>
            <a:r>
              <a:rPr lang="en-US" dirty="0"/>
              <a:t> que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treinandos</a:t>
            </a:r>
            <a:r>
              <a:rPr lang="en-US" dirty="0"/>
              <a:t> </a:t>
            </a:r>
            <a:r>
              <a:rPr lang="en-US" dirty="0" err="1"/>
              <a:t>podem</a:t>
            </a:r>
            <a:r>
              <a:rPr lang="en-US" dirty="0"/>
              <a:t> </a:t>
            </a:r>
            <a:r>
              <a:rPr lang="en-US" dirty="0" err="1"/>
              <a:t>ter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circunstâncias</a:t>
            </a:r>
            <a:r>
              <a:rPr lang="en-US" dirty="0"/>
              <a:t> </a:t>
            </a:r>
            <a:r>
              <a:rPr lang="en-US" dirty="0" err="1"/>
              <a:t>individuais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47ADC6-8A86-4F5F-8FD0-34B7081299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296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Se a </a:t>
            </a:r>
            <a:r>
              <a:rPr lang="en-US" dirty="0" err="1">
                <a:sym typeface="Wingdings" panose="05000000000000000000" pitchFamily="2" charset="2"/>
              </a:rPr>
              <a:t>água</a:t>
            </a:r>
            <a:r>
              <a:rPr lang="en-US" dirty="0">
                <a:sym typeface="Wingdings" panose="05000000000000000000" pitchFamily="2" charset="2"/>
              </a:rPr>
              <a:t> se </a:t>
            </a:r>
            <a:r>
              <a:rPr lang="en-US" dirty="0" err="1">
                <a:sym typeface="Wingdings" panose="05000000000000000000" pitchFamily="2" charset="2"/>
              </a:rPr>
              <a:t>expande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u="sng" dirty="0"/>
              <a:t>1 cm</a:t>
            </a:r>
            <a:r>
              <a:rPr lang="en-US" u="sng" baseline="30000" dirty="0"/>
              <a:t>3</a:t>
            </a:r>
            <a:r>
              <a:rPr lang="en-US" u="none" baseline="30000" dirty="0"/>
              <a:t> </a:t>
            </a:r>
            <a:r>
              <a:rPr lang="en-US" u="none" baseline="0" dirty="0"/>
              <a:t>para </a:t>
            </a:r>
            <a:r>
              <a:rPr lang="en-US" u="none" baseline="0" dirty="0" err="1"/>
              <a:t>aumento</a:t>
            </a:r>
            <a:r>
              <a:rPr lang="en-US" u="none" baseline="0" dirty="0"/>
              <a:t> </a:t>
            </a:r>
            <a:r>
              <a:rPr lang="en-US" u="none" baseline="0" dirty="0" err="1"/>
              <a:t>aproximado</a:t>
            </a:r>
            <a:r>
              <a:rPr lang="en-US" u="none" baseline="0" dirty="0"/>
              <a:t> de 10</a:t>
            </a:r>
            <a:r>
              <a:rPr lang="en-US" u="none" baseline="30000" dirty="0"/>
              <a:t>o</a:t>
            </a:r>
            <a:r>
              <a:rPr lang="en-US" u="none" baseline="0" dirty="0"/>
              <a:t>C, a </a:t>
            </a:r>
            <a:r>
              <a:rPr lang="en-US" u="none" baseline="0" dirty="0" err="1"/>
              <a:t>mesma</a:t>
            </a:r>
            <a:r>
              <a:rPr lang="en-US" u="none" baseline="0" dirty="0"/>
              <a:t> </a:t>
            </a:r>
            <a:r>
              <a:rPr lang="en-US" u="none" baseline="0" dirty="0" err="1"/>
              <a:t>quantidade</a:t>
            </a:r>
            <a:r>
              <a:rPr lang="en-US" u="none" baseline="0" dirty="0"/>
              <a:t> de </a:t>
            </a:r>
            <a:r>
              <a:rPr lang="en-US" u="none" baseline="0" dirty="0" err="1"/>
              <a:t>propano</a:t>
            </a:r>
            <a:r>
              <a:rPr lang="en-US" u="none" baseline="0" dirty="0"/>
              <a:t> se </a:t>
            </a:r>
            <a:r>
              <a:rPr lang="en-US" u="none" baseline="0" dirty="0" err="1"/>
              <a:t>expande</a:t>
            </a:r>
            <a:r>
              <a:rPr lang="en-US" u="none" baseline="0" dirty="0"/>
              <a:t> </a:t>
            </a:r>
            <a:r>
              <a:rPr lang="en-US" u="sng" dirty="0"/>
              <a:t>17 cm</a:t>
            </a:r>
            <a:r>
              <a:rPr lang="en-US" u="sng" baseline="30000" dirty="0"/>
              <a:t>3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https://www.amerigas.com/amerigas-blog/propane-tanks/propane-tanks-and-the-80-percent-fill-rule</a:t>
            </a:r>
            <a:endParaRPr lang="en-US" sz="12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Esta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página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do website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foi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publicada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em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Inglês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e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pode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ser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traduzida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usando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as ferramentas de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tradução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do website.</a:t>
            </a:r>
          </a:p>
          <a:p>
            <a:r>
              <a:rPr lang="en-US" dirty="0" err="1"/>
              <a:t>Existe</a:t>
            </a:r>
            <a:r>
              <a:rPr lang="en-US" dirty="0"/>
              <a:t> </a:t>
            </a:r>
            <a:r>
              <a:rPr lang="en-US" dirty="0" err="1"/>
              <a:t>alguns</a:t>
            </a:r>
            <a:r>
              <a:rPr lang="en-US" dirty="0"/>
              <a:t> debates </a:t>
            </a:r>
            <a:r>
              <a:rPr lang="en-US" dirty="0" err="1"/>
              <a:t>sobre</a:t>
            </a:r>
            <a:r>
              <a:rPr lang="en-US" dirty="0"/>
              <a:t> qual o </a:t>
            </a:r>
            <a:r>
              <a:rPr lang="en-US" dirty="0" err="1"/>
              <a:t>melhor</a:t>
            </a:r>
            <a:r>
              <a:rPr lang="en-US" dirty="0"/>
              <a:t> </a:t>
            </a:r>
            <a:r>
              <a:rPr lang="en-US" dirty="0" err="1"/>
              <a:t>método</a:t>
            </a:r>
            <a:r>
              <a:rPr lang="en-US" dirty="0"/>
              <a:t> para </a:t>
            </a:r>
            <a:r>
              <a:rPr lang="en-US" dirty="0" err="1"/>
              <a:t>determinar</a:t>
            </a:r>
            <a:r>
              <a:rPr lang="en-US" dirty="0"/>
              <a:t> 80% </a:t>
            </a:r>
            <a:r>
              <a:rPr lang="en-US" dirty="0" err="1"/>
              <a:t>cheio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9A67A-2637-4996-A599-E9EDBF8A9F4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115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Os</a:t>
            </a:r>
            <a:r>
              <a:rPr lang="en-US" dirty="0"/>
              <a:t> 6,8 kg do Peso de Tara é </a:t>
            </a:r>
            <a:r>
              <a:rPr lang="en-US" dirty="0" err="1"/>
              <a:t>somente</a:t>
            </a:r>
            <a:r>
              <a:rPr lang="en-US" dirty="0"/>
              <a:t> um </a:t>
            </a:r>
            <a:r>
              <a:rPr lang="en-US" dirty="0" err="1"/>
              <a:t>exemplo</a:t>
            </a:r>
            <a:r>
              <a:rPr lang="en-US" dirty="0"/>
              <a:t>. O peso </a:t>
            </a:r>
            <a:r>
              <a:rPr lang="en-US" dirty="0" err="1"/>
              <a:t>atual</a:t>
            </a:r>
            <a:r>
              <a:rPr lang="en-US" dirty="0"/>
              <a:t> do </a:t>
            </a:r>
            <a:r>
              <a:rPr lang="en-US" dirty="0" err="1"/>
              <a:t>botijão</a:t>
            </a:r>
            <a:r>
              <a:rPr lang="en-US" dirty="0"/>
              <a:t> </a:t>
            </a:r>
            <a:r>
              <a:rPr lang="en-US" dirty="0" err="1"/>
              <a:t>irá</a:t>
            </a:r>
            <a:r>
              <a:rPr lang="en-US" dirty="0"/>
              <a:t> </a:t>
            </a:r>
            <a:r>
              <a:rPr lang="en-US" dirty="0" err="1"/>
              <a:t>variar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9A67A-2637-4996-A599-E9EDBF8A9F4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0404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Pense</a:t>
            </a:r>
            <a:r>
              <a:rPr lang="en-US" dirty="0"/>
              <a:t> que o que é </a:t>
            </a:r>
            <a:r>
              <a:rPr lang="en-US" dirty="0" err="1"/>
              <a:t>permitido</a:t>
            </a:r>
            <a:r>
              <a:rPr lang="en-US" dirty="0"/>
              <a:t> </a:t>
            </a:r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não</a:t>
            </a:r>
            <a:r>
              <a:rPr lang="en-US" dirty="0"/>
              <a:t> ser a </a:t>
            </a:r>
            <a:r>
              <a:rPr lang="en-US" dirty="0" err="1"/>
              <a:t>opção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segura</a:t>
            </a:r>
            <a:r>
              <a:rPr lang="en-US" dirty="0"/>
              <a:t>. </a:t>
            </a:r>
            <a:r>
              <a:rPr lang="en-US" dirty="0" err="1"/>
              <a:t>Regulamentações</a:t>
            </a:r>
            <a:r>
              <a:rPr lang="en-US" dirty="0"/>
              <a:t> </a:t>
            </a:r>
            <a:r>
              <a:rPr lang="en-US" dirty="0" err="1"/>
              <a:t>locais</a:t>
            </a:r>
            <a:r>
              <a:rPr lang="en-US" dirty="0"/>
              <a:t> </a:t>
            </a:r>
            <a:r>
              <a:rPr lang="en-US" dirty="0" err="1"/>
              <a:t>podem</a:t>
            </a:r>
            <a:r>
              <a:rPr lang="en-US" dirty="0"/>
              <a:t> </a:t>
            </a:r>
            <a:r>
              <a:rPr lang="en-US" dirty="0" err="1"/>
              <a:t>demorar</a:t>
            </a:r>
            <a:r>
              <a:rPr lang="en-US" dirty="0"/>
              <a:t> a ser </a:t>
            </a:r>
            <a:r>
              <a:rPr lang="en-US" dirty="0" err="1"/>
              <a:t>atualizadas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Completar</a:t>
            </a:r>
            <a:r>
              <a:rPr lang="en-US" dirty="0"/>
              <a:t> um </a:t>
            </a:r>
            <a:r>
              <a:rPr lang="en-US" dirty="0" err="1"/>
              <a:t>botijão</a:t>
            </a:r>
            <a:r>
              <a:rPr lang="en-US" dirty="0"/>
              <a:t> </a:t>
            </a:r>
            <a:r>
              <a:rPr lang="en-US" dirty="0" err="1"/>
              <a:t>até</a:t>
            </a:r>
            <a:r>
              <a:rPr lang="en-US" dirty="0"/>
              <a:t> o </a:t>
            </a:r>
            <a:r>
              <a:rPr lang="en-US" dirty="0" err="1"/>
              <a:t>limite</a:t>
            </a:r>
            <a:r>
              <a:rPr lang="en-US" dirty="0"/>
              <a:t> </a:t>
            </a:r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levar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transbordamento</a:t>
            </a:r>
            <a:r>
              <a:rPr lang="en-US" dirty="0"/>
              <a:t> e </a:t>
            </a:r>
            <a:r>
              <a:rPr lang="en-US" dirty="0" err="1"/>
              <a:t>aumentar</a:t>
            </a:r>
            <a:r>
              <a:rPr lang="en-US" dirty="0"/>
              <a:t> o </a:t>
            </a:r>
            <a:r>
              <a:rPr lang="en-US" dirty="0" err="1"/>
              <a:t>risco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9A67A-2637-4996-A599-E9EDBF8A9F4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759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NFPA – National Fire Protection Association (</a:t>
            </a:r>
            <a:r>
              <a:rPr lang="en-US" dirty="0" err="1"/>
              <a:t>Associação</a:t>
            </a:r>
            <a:r>
              <a:rPr lang="en-US" dirty="0"/>
              <a:t> Nacional de </a:t>
            </a:r>
            <a:r>
              <a:rPr lang="en-US" dirty="0" err="1"/>
              <a:t>Proteção</a:t>
            </a:r>
            <a:r>
              <a:rPr lang="en-US" dirty="0"/>
              <a:t> a </a:t>
            </a:r>
            <a:r>
              <a:rPr lang="en-US" dirty="0" err="1"/>
              <a:t>Incêndio</a:t>
            </a:r>
            <a:r>
              <a:rPr lang="en-US" dirty="0"/>
              <a:t>, EUA)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Esta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página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do website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foi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publicada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em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Inglês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e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pode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ser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traduzida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usando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as ferramentas de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tradução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do website.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9A67A-2637-4996-A599-E9EDBF8A9F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478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BLEVE = 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explosão do vapor de expansão de um líquido sob pressão</a:t>
            </a:r>
            <a:endParaRPr lang="en-US" dirty="0"/>
          </a:p>
          <a:p>
            <a:r>
              <a:rPr lang="en-US" dirty="0"/>
              <a:t>BLEVE can also mean Blast Leveling Everything Very Effectively</a:t>
            </a:r>
          </a:p>
          <a:p>
            <a:endParaRPr lang="en-US" dirty="0"/>
          </a:p>
          <a:p>
            <a:r>
              <a:rPr lang="en-US" dirty="0" err="1"/>
              <a:t>Partes</a:t>
            </a:r>
            <a:r>
              <a:rPr lang="en-US" dirty="0"/>
              <a:t> do </a:t>
            </a:r>
            <a:r>
              <a:rPr lang="en-US" dirty="0" err="1"/>
              <a:t>Mecanismo</a:t>
            </a:r>
            <a:r>
              <a:rPr lang="en-US" dirty="0"/>
              <a:t> de </a:t>
            </a:r>
            <a:r>
              <a:rPr lang="en-US" dirty="0" err="1"/>
              <a:t>Regulagem</a:t>
            </a:r>
            <a:r>
              <a:rPr lang="en-US" dirty="0"/>
              <a:t>:</a:t>
            </a:r>
          </a:p>
          <a:p>
            <a:r>
              <a:rPr lang="en-US" dirty="0"/>
              <a:t>Cylinder = </a:t>
            </a:r>
            <a:r>
              <a:rPr lang="en-US" dirty="0" err="1"/>
              <a:t>cilindro</a:t>
            </a:r>
            <a:endParaRPr lang="en-US" dirty="0"/>
          </a:p>
          <a:p>
            <a:r>
              <a:rPr lang="en-US" dirty="0"/>
              <a:t>Liquid Level Indicator (Optional) = </a:t>
            </a:r>
            <a:r>
              <a:rPr lang="en-US" dirty="0" err="1"/>
              <a:t>indicador</a:t>
            </a:r>
            <a:r>
              <a:rPr lang="en-US" dirty="0"/>
              <a:t> do </a:t>
            </a:r>
            <a:r>
              <a:rPr lang="en-US" dirty="0" err="1"/>
              <a:t>nível</a:t>
            </a:r>
            <a:r>
              <a:rPr lang="en-US" dirty="0"/>
              <a:t> de </a:t>
            </a:r>
            <a:r>
              <a:rPr lang="en-US" dirty="0" err="1"/>
              <a:t>líquido</a:t>
            </a:r>
            <a:r>
              <a:rPr lang="en-US" dirty="0"/>
              <a:t> (</a:t>
            </a:r>
            <a:r>
              <a:rPr lang="en-US" dirty="0" err="1"/>
              <a:t>opcional</a:t>
            </a:r>
            <a:r>
              <a:rPr lang="en-US" dirty="0"/>
              <a:t>)</a:t>
            </a:r>
          </a:p>
          <a:p>
            <a:r>
              <a:rPr lang="en-US" dirty="0"/>
              <a:t>Pressure Relief Valve = </a:t>
            </a:r>
            <a:r>
              <a:rPr lang="en-US" dirty="0" err="1"/>
              <a:t>Válvula</a:t>
            </a:r>
            <a:r>
              <a:rPr lang="en-US" dirty="0"/>
              <a:t> de </a:t>
            </a:r>
            <a:r>
              <a:rPr lang="en-US" dirty="0" err="1"/>
              <a:t>Alívio</a:t>
            </a:r>
            <a:r>
              <a:rPr lang="en-US" dirty="0"/>
              <a:t> de </a:t>
            </a:r>
            <a:r>
              <a:rPr lang="en-US" dirty="0" err="1"/>
              <a:t>Pressão</a:t>
            </a:r>
            <a:endParaRPr lang="en-US" dirty="0"/>
          </a:p>
          <a:p>
            <a:r>
              <a:rPr lang="en-US" dirty="0"/>
              <a:t>Cylinder Valve = </a:t>
            </a:r>
            <a:r>
              <a:rPr lang="en-US" dirty="0" err="1"/>
              <a:t>Válvula</a:t>
            </a:r>
            <a:r>
              <a:rPr lang="en-US" dirty="0"/>
              <a:t> </a:t>
            </a:r>
            <a:r>
              <a:rPr lang="en-US" dirty="0" err="1"/>
              <a:t>Cilindrica</a:t>
            </a:r>
            <a:endParaRPr lang="en-US" dirty="0"/>
          </a:p>
          <a:p>
            <a:r>
              <a:rPr lang="en-US" dirty="0"/>
              <a:t>Handwheel = </a:t>
            </a:r>
            <a:r>
              <a:rPr lang="en-US" dirty="0" err="1"/>
              <a:t>Manopla</a:t>
            </a:r>
            <a:endParaRPr lang="en-US" dirty="0"/>
          </a:p>
          <a:p>
            <a:r>
              <a:rPr lang="en-US" dirty="0"/>
              <a:t>Coupling Nut = </a:t>
            </a:r>
            <a:r>
              <a:rPr lang="en-US" dirty="0" err="1"/>
              <a:t>Porca</a:t>
            </a:r>
            <a:r>
              <a:rPr lang="en-US" dirty="0"/>
              <a:t> de </a:t>
            </a:r>
            <a:r>
              <a:rPr lang="en-US" dirty="0" err="1"/>
              <a:t>Acoplamento</a:t>
            </a:r>
            <a:endParaRPr lang="en-US" dirty="0"/>
          </a:p>
          <a:p>
            <a:r>
              <a:rPr lang="en-US" dirty="0"/>
              <a:t>Regulator = </a:t>
            </a:r>
            <a:r>
              <a:rPr lang="en-US" dirty="0" err="1"/>
              <a:t>Regulador</a:t>
            </a:r>
            <a:endParaRPr lang="en-US" dirty="0"/>
          </a:p>
          <a:p>
            <a:r>
              <a:rPr lang="en-US" dirty="0"/>
              <a:t>Hose = </a:t>
            </a:r>
            <a:r>
              <a:rPr lang="en-US" dirty="0" err="1"/>
              <a:t>Mangueira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9A67A-2637-4996-A599-E9EDBF8A9F4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226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Este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vídeo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foi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publicado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em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Inglês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e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legendas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não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estão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disponíveis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9A67A-2637-4996-A599-E9EDBF8A9F4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686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9A67A-2637-4996-A599-E9EDBF8A9F4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132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</a:t>
            </a:r>
            <a:r>
              <a:rPr lang="en-US" dirty="0" err="1"/>
              <a:t>Regulamentações</a:t>
            </a:r>
            <a:r>
              <a:rPr lang="en-US" dirty="0"/>
              <a:t> do </a:t>
            </a:r>
            <a:r>
              <a:rPr lang="en-US" dirty="0" err="1"/>
              <a:t>Departamento</a:t>
            </a:r>
            <a:r>
              <a:rPr lang="en-US" dirty="0"/>
              <a:t> de Agricultura da Carolina do Norte </a:t>
            </a:r>
            <a:r>
              <a:rPr lang="en-US" dirty="0" err="1"/>
              <a:t>são</a:t>
            </a:r>
            <a:r>
              <a:rPr lang="en-US" dirty="0"/>
              <a:t> </a:t>
            </a:r>
            <a:r>
              <a:rPr lang="en-US" dirty="0" err="1"/>
              <a:t>baseadas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NFPA 58, Código de </a:t>
            </a:r>
            <a:r>
              <a:rPr lang="en-US" dirty="0" err="1"/>
              <a:t>Gás</a:t>
            </a:r>
            <a:r>
              <a:rPr lang="en-US" dirty="0"/>
              <a:t> </a:t>
            </a:r>
            <a:r>
              <a:rPr lang="en-US" dirty="0" err="1"/>
              <a:t>Liquefeito</a:t>
            </a:r>
            <a:r>
              <a:rPr lang="en-US" dirty="0"/>
              <a:t> de </a:t>
            </a:r>
            <a:r>
              <a:rPr lang="en-US" dirty="0" err="1"/>
              <a:t>Petróleo</a:t>
            </a:r>
            <a:r>
              <a:rPr lang="en-US" dirty="0"/>
              <a:t>:</a:t>
            </a:r>
          </a:p>
          <a:p>
            <a:r>
              <a:rPr lang="en-US" dirty="0"/>
              <a:t>https://www.ncagr.gov/standard/LP/LPgasConcerns/documents/FoodTruckInspectionItems.pdf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Este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vídeo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foi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publicado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em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inglês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e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legendas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em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português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estão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disponíveis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9A67A-2637-4996-A599-E9EDBF8A9F4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6577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</a:t>
            </a:r>
            <a:r>
              <a:rPr lang="en-US" dirty="0" err="1"/>
              <a:t>Regulamentações</a:t>
            </a:r>
            <a:r>
              <a:rPr lang="en-US" dirty="0"/>
              <a:t> do </a:t>
            </a:r>
            <a:r>
              <a:rPr lang="en-US" dirty="0" err="1"/>
              <a:t>Departamento</a:t>
            </a:r>
            <a:r>
              <a:rPr lang="en-US" dirty="0"/>
              <a:t> de Agricultura da Carolina do Norte </a:t>
            </a:r>
            <a:r>
              <a:rPr lang="en-US" dirty="0" err="1"/>
              <a:t>são</a:t>
            </a:r>
            <a:r>
              <a:rPr lang="en-US" dirty="0"/>
              <a:t> </a:t>
            </a:r>
            <a:r>
              <a:rPr lang="en-US" dirty="0" err="1"/>
              <a:t>baseadas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NFPA 58, Código de </a:t>
            </a:r>
            <a:r>
              <a:rPr lang="en-US" dirty="0" err="1"/>
              <a:t>Gás</a:t>
            </a:r>
            <a:r>
              <a:rPr lang="en-US" dirty="0"/>
              <a:t> </a:t>
            </a:r>
            <a:r>
              <a:rPr lang="en-US" dirty="0" err="1"/>
              <a:t>Liquefeito</a:t>
            </a:r>
            <a:r>
              <a:rPr lang="en-US" dirty="0"/>
              <a:t> de </a:t>
            </a:r>
            <a:r>
              <a:rPr lang="en-US" dirty="0" err="1"/>
              <a:t>Petróleo</a:t>
            </a:r>
            <a:r>
              <a:rPr lang="en-US" dirty="0"/>
              <a:t>:</a:t>
            </a:r>
          </a:p>
          <a:p>
            <a:r>
              <a:rPr lang="en-US" dirty="0"/>
              <a:t>https://www.ncagr.gov/standard/LP/LPgasConcerns/documents/FoodTruckInspectionItems.pdf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9A67A-2637-4996-A599-E9EDBF8A9F4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4001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</a:t>
            </a:r>
            <a:r>
              <a:rPr lang="en-US" dirty="0" err="1"/>
              <a:t>Regulamentações</a:t>
            </a:r>
            <a:r>
              <a:rPr lang="en-US" dirty="0"/>
              <a:t> do </a:t>
            </a:r>
            <a:r>
              <a:rPr lang="en-US" dirty="0" err="1"/>
              <a:t>Departamento</a:t>
            </a:r>
            <a:r>
              <a:rPr lang="en-US" dirty="0"/>
              <a:t> de Agricultura da Carolina do Norte </a:t>
            </a:r>
            <a:r>
              <a:rPr lang="en-US" dirty="0" err="1"/>
              <a:t>são</a:t>
            </a:r>
            <a:r>
              <a:rPr lang="en-US" dirty="0"/>
              <a:t> </a:t>
            </a:r>
            <a:r>
              <a:rPr lang="en-US" dirty="0" err="1"/>
              <a:t>baseadas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NFPA 58, Código de </a:t>
            </a:r>
            <a:r>
              <a:rPr lang="en-US" dirty="0" err="1"/>
              <a:t>Gás</a:t>
            </a:r>
            <a:r>
              <a:rPr lang="en-US" dirty="0"/>
              <a:t> </a:t>
            </a:r>
            <a:r>
              <a:rPr lang="en-US" dirty="0" err="1"/>
              <a:t>Liquefeito</a:t>
            </a:r>
            <a:r>
              <a:rPr lang="en-US" dirty="0"/>
              <a:t> de </a:t>
            </a:r>
            <a:r>
              <a:rPr lang="en-US" dirty="0" err="1"/>
              <a:t>Petróleo</a:t>
            </a:r>
            <a:r>
              <a:rPr lang="en-US" dirty="0"/>
              <a:t>:</a:t>
            </a:r>
          </a:p>
          <a:p>
            <a:r>
              <a:rPr lang="en-US" dirty="0"/>
              <a:t>https://www.ncagr.gov/standard/LP/LPgasConcerns/documents/FoodTruckInspectionItems.pdf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9A67A-2637-4996-A599-E9EDBF8A9F4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6714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</a:t>
            </a:r>
            <a:r>
              <a:rPr lang="en-US" dirty="0" err="1"/>
              <a:t>Regulamentações</a:t>
            </a:r>
            <a:r>
              <a:rPr lang="en-US" dirty="0"/>
              <a:t> do </a:t>
            </a:r>
            <a:r>
              <a:rPr lang="en-US" dirty="0" err="1"/>
              <a:t>Departamento</a:t>
            </a:r>
            <a:r>
              <a:rPr lang="en-US" dirty="0"/>
              <a:t> de Agricultura da Carolina do Norte </a:t>
            </a:r>
            <a:r>
              <a:rPr lang="en-US" dirty="0" err="1"/>
              <a:t>são</a:t>
            </a:r>
            <a:r>
              <a:rPr lang="en-US" dirty="0"/>
              <a:t> </a:t>
            </a:r>
            <a:r>
              <a:rPr lang="en-US" dirty="0" err="1"/>
              <a:t>baseadas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NFPA 58, Código de </a:t>
            </a:r>
            <a:r>
              <a:rPr lang="en-US" dirty="0" err="1"/>
              <a:t>Gás</a:t>
            </a:r>
            <a:r>
              <a:rPr lang="en-US" dirty="0"/>
              <a:t> </a:t>
            </a:r>
            <a:r>
              <a:rPr lang="en-US" dirty="0" err="1"/>
              <a:t>Liquefeito</a:t>
            </a:r>
            <a:r>
              <a:rPr lang="en-US" dirty="0"/>
              <a:t> de </a:t>
            </a:r>
            <a:r>
              <a:rPr lang="en-US" dirty="0" err="1"/>
              <a:t>Petróleo</a:t>
            </a:r>
            <a:r>
              <a:rPr lang="en-US" dirty="0"/>
              <a:t>:</a:t>
            </a:r>
          </a:p>
          <a:p>
            <a:r>
              <a:rPr lang="en-US" dirty="0"/>
              <a:t>https://www.ncagr.gov/standard/LP/LPgasConcerns/documents/FoodTruckInspectionItems.pdf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9A67A-2637-4996-A599-E9EDBF8A9F4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672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D7E80-DD92-40E8-EBFC-12FAE58666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0B3895-A9A0-1B79-6269-1083178389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C7388-96F3-2072-3B27-F78A147D2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AA8CE-6AB1-4ED5-F57D-47940D5AA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4CC4C-FB59-EB7F-FF5B-6288706F8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401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03356-B205-ED50-70BB-665B9A010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12C806-6067-C1E1-D2AE-69C8EFC4E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E67A1-D1D8-4F48-6D11-41312423A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D09DC-5E5E-8D53-344B-D66C6D090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D0B71-F204-FA5D-4639-3C20BCD02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22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6F0297-7DA6-CAEF-12D7-4244A135D2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5C0F1E-7145-7E9B-FC19-F142776AE8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26052-AFBC-866C-A5D3-7A6ECBC00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90670-53D7-7C86-6F6E-6D3CF9E15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608FD-313C-700B-1977-1D69C647B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74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C4571-95F5-9093-A4D7-A29EBEE4C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BBCF5-6788-676B-CA76-7DDE6CC5E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61CE8-A449-BC80-EC54-741419A46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6A763-003C-23A9-C65C-5CCF98DBA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2944A-0984-4832-CF4D-D648B79A4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87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AAD22-2B29-27F5-1916-9DF88AC58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EABB1E-9DAB-5AA1-5DAC-93F98F1115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16D5C5-4122-6DE4-FC8D-75F3A70D9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EB160-0182-DEEB-A11C-9EDC48054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B18EA-B442-A29B-FA6F-430900EC2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3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D65B3-64CC-2EFA-FCCF-EE398B1A8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B94B1-53C8-507A-D688-807B9266DF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82ADFD-BA2F-3029-7652-4C85EC2BB4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502B9D-3552-6C8E-5084-05C011E30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F4737-4BC5-8EB9-2C14-B4191A441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5E1687-D255-B503-42FF-FA8EF0DB6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64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59983-3415-636A-7001-384D1D13F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E30FB2-0B7A-1119-98CB-5499C0F4A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B7BC35-9E0F-044C-ABC4-81E2F78AD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656EF1-1FC8-FBFD-BFA0-F0DE16F424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E359DB-8252-C546-EFA2-0FBBD1A699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B95430-256C-D310-CC13-057485233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C68B41-8071-F8C7-C958-B1A33AD41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B4AC73-A0D8-0DFE-1812-9F8301C77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441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89F10-0176-C956-7C4B-68F7C8479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3A2F42-930B-2B16-12F2-263FD8359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A74212-4E55-960E-4728-3C84DC3E1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C9EFE8-9CCC-C998-7166-23A09ABCD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3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9A8688-C12D-627C-1533-2348ECD3F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642180-2C8F-2334-644F-4BB6B5048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2CF94C-50A4-245C-E281-CF01B80B0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82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6EA64-249D-F4D4-110A-EB058DD40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AF030-C71D-39AC-E534-3FBAEBCED6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558F98-E64C-CC0B-DB83-BB7AC4450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7D5BB5-CF0A-4146-B678-1D8F116CB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687796-86BE-9D40-D498-BC9C507E4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0B0D6-D49B-8C6E-FE1E-09F353868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51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D1C87-6515-CB06-EBC6-BA0221178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110563-58D7-9297-9FA4-D73649BF75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578DCF-8EF1-33AB-8A17-045D0F41C9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B59ED1-EC5B-C7F2-6B16-9D434194E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4422B7-CD3B-6A82-2FB7-A422A8372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0EDE2B-FA9D-F732-BA14-B6F79C6DF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68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927AFB-DC2F-1D0C-38CD-CFA98D94A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DC81E1-AF72-13F8-C6FE-3A29E0D8A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66C5A7-F817-6E42-0B13-4C3B4DB92D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2B1A7-68F2-49FE-AECA-89B6ABE078A2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BF3E5-6211-BEC5-AD45-A6DF8526BA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71C36-EC65-2E05-0DE5-C264BF7CEF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29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hyperlink" Target="https://youtu.be/2GA4vwg8ay4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ganpower.com/blog/2018/september/raising-awareness-deadly-food-truck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1YLLfOreaV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rHRwS2B3Vv0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image" Target="../media/image1.jpg"/><Relationship Id="rId4" Type="http://schemas.openxmlformats.org/officeDocument/2006/relationships/hyperlink" Target="https://youtu.be/vCSi6tXcRJ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CFEF0DD-E633-7D0E-175F-A5DD6204FD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Parte</a:t>
            </a:r>
            <a:r>
              <a:rPr lang="en-US" dirty="0"/>
              <a:t> 4: </a:t>
            </a:r>
            <a:r>
              <a:rPr lang="en-US" dirty="0" err="1"/>
              <a:t>Segurança</a:t>
            </a:r>
            <a:r>
              <a:rPr lang="en-US" dirty="0"/>
              <a:t> de </a:t>
            </a:r>
            <a:r>
              <a:rPr lang="en-US" dirty="0" err="1"/>
              <a:t>Botijão</a:t>
            </a:r>
            <a:r>
              <a:rPr lang="en-US" dirty="0"/>
              <a:t> de </a:t>
            </a:r>
            <a:r>
              <a:rPr lang="en-US" dirty="0" err="1"/>
              <a:t>Propano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A04A12-0EE9-4E4F-AEAD-A23DCA618A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US" dirty="0"/>
              <a:t>Food Truck </a:t>
            </a:r>
            <a:r>
              <a:rPr lang="en-US" dirty="0" err="1"/>
              <a:t>Móvel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Treinamento</a:t>
            </a:r>
            <a:r>
              <a:rPr lang="en-US" dirty="0"/>
              <a:t> de </a:t>
            </a:r>
            <a:r>
              <a:rPr lang="en-US" dirty="0" err="1"/>
              <a:t>Segurança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FE855A-ED8F-424F-891C-C549E8AB02DC}"/>
              </a:ext>
            </a:extLst>
          </p:cNvPr>
          <p:cNvSpPr txBox="1"/>
          <p:nvPr/>
        </p:nvSpPr>
        <p:spPr>
          <a:xfrm>
            <a:off x="1319505" y="5387311"/>
            <a:ext cx="10012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Este material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foi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produzido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sob o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projeto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número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SH-39170-SH2 da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Administração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de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Segurança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e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Saúde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Ocupacional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pt-B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Departamento de Trabalho dos Estados Unidos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Este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não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necessariamente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reflete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as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visões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ou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políticas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do </a:t>
            </a:r>
            <a:r>
              <a:rPr lang="pt-B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Departamento de Trabalho dos Estados Unidos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nem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menção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de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marcas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</a:rPr>
              <a:t>produtos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</a:rPr>
              <a:t>comerciais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</a:rPr>
              <a:t>ou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</a:rPr>
              <a:t>organizações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</a:rPr>
              <a:t>implica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 o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</a:rPr>
              <a:t>endosso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</a:rPr>
              <a:t>pelo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</a:rPr>
              <a:t>Governo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 Americano.</a:t>
            </a:r>
            <a:endParaRPr lang="en-US" sz="1800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180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80FF6-EE70-2944-5AAB-B3F0DDBCE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555"/>
            <a:ext cx="10515600" cy="1325563"/>
          </a:xfrm>
        </p:spPr>
        <p:txBody>
          <a:bodyPr/>
          <a:lstStyle/>
          <a:p>
            <a:r>
              <a:rPr lang="en-US" dirty="0" err="1"/>
              <a:t>Sistemas</a:t>
            </a:r>
            <a:r>
              <a:rPr lang="en-US" dirty="0"/>
              <a:t> de </a:t>
            </a:r>
            <a:r>
              <a:rPr lang="en-US" dirty="0" err="1"/>
              <a:t>Tubulação</a:t>
            </a:r>
            <a:r>
              <a:rPr lang="en-US" dirty="0"/>
              <a:t>/</a:t>
            </a:r>
            <a:r>
              <a:rPr lang="en-US" dirty="0" err="1"/>
              <a:t>Mangueira</a:t>
            </a:r>
            <a:r>
              <a:rPr lang="en-US" dirty="0"/>
              <a:t> de </a:t>
            </a:r>
            <a:r>
              <a:rPr lang="en-US" dirty="0" err="1"/>
              <a:t>Propano</a:t>
            </a:r>
            <a:r>
              <a:rPr lang="en-US" dirty="0"/>
              <a:t> (cont.)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64C5337-D1BF-8474-CC38-CDE682919C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048515"/>
              </p:ext>
            </p:extLst>
          </p:nvPr>
        </p:nvGraphicFramePr>
        <p:xfrm>
          <a:off x="482427" y="1581339"/>
          <a:ext cx="8937146" cy="421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9479">
                  <a:extLst>
                    <a:ext uri="{9D8B030D-6E8A-4147-A177-3AD203B41FA5}">
                      <a16:colId xmlns:a16="http://schemas.microsoft.com/office/drawing/2014/main" val="3836321010"/>
                    </a:ext>
                  </a:extLst>
                </a:gridCol>
                <a:gridCol w="7617667">
                  <a:extLst>
                    <a:ext uri="{9D8B030D-6E8A-4147-A177-3AD203B41FA5}">
                      <a16:colId xmlns:a16="http://schemas.microsoft.com/office/drawing/2014/main" val="28283549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Verificação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Descrição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444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/>
                        <a:t>Os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materiais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tubulação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usados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devem</a:t>
                      </a:r>
                      <a:r>
                        <a:rPr lang="en-US" sz="1800" dirty="0"/>
                        <a:t> ser </a:t>
                      </a:r>
                      <a:r>
                        <a:rPr lang="en-US" sz="1800" dirty="0" err="1"/>
                        <a:t>aprovados</a:t>
                      </a:r>
                      <a:r>
                        <a:rPr lang="en-US" sz="1800" dirty="0"/>
                        <a:t> para </a:t>
                      </a:r>
                      <a:r>
                        <a:rPr lang="en-US" sz="1800" dirty="0" err="1"/>
                        <a:t>serviços</a:t>
                      </a:r>
                      <a:r>
                        <a:rPr lang="en-US" sz="1800" dirty="0"/>
                        <a:t> de GLP. </a:t>
                      </a:r>
                      <a:r>
                        <a:rPr lang="en-US" sz="1800" dirty="0" err="1"/>
                        <a:t>Instale</a:t>
                      </a:r>
                      <a:r>
                        <a:rPr lang="en-US" sz="1800" dirty="0"/>
                        <a:t> um </a:t>
                      </a:r>
                      <a:r>
                        <a:rPr lang="en-US" sz="1800" dirty="0" err="1"/>
                        <a:t>conector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flexível</a:t>
                      </a:r>
                      <a:r>
                        <a:rPr lang="en-US" sz="1800" dirty="0"/>
                        <a:t> entre a </a:t>
                      </a:r>
                      <a:r>
                        <a:rPr lang="en-US" sz="1800" dirty="0" err="1"/>
                        <a:t>saída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reguladora</a:t>
                      </a:r>
                      <a:r>
                        <a:rPr lang="en-US" sz="1800" dirty="0"/>
                        <a:t> e o </a:t>
                      </a:r>
                      <a:r>
                        <a:rPr lang="en-US" sz="1800" dirty="0" err="1"/>
                        <a:t>sistema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fixo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tubulação</a:t>
                      </a:r>
                      <a:r>
                        <a:rPr lang="en-US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019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A </a:t>
                      </a:r>
                      <a:r>
                        <a:rPr lang="en-US" sz="1800" dirty="0" err="1"/>
                        <a:t>tubulação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deve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estar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protegida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vibração</a:t>
                      </a:r>
                      <a:r>
                        <a:rPr lang="en-US" sz="1800" dirty="0"/>
                        <a:t>, </a:t>
                      </a:r>
                      <a:r>
                        <a:rPr lang="en-US" sz="1800" dirty="0" err="1"/>
                        <a:t>abrasão</a:t>
                      </a:r>
                      <a:r>
                        <a:rPr lang="en-US" sz="1800" dirty="0"/>
                        <a:t> e </a:t>
                      </a:r>
                      <a:r>
                        <a:rPr lang="en-US" sz="1800" dirty="0" err="1"/>
                        <a:t>danos</a:t>
                      </a:r>
                      <a:r>
                        <a:rPr lang="en-US" sz="1800" dirty="0"/>
                        <a:t>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9527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/>
                        <a:t>Os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sistemas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tubulação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devem</a:t>
                      </a:r>
                      <a:r>
                        <a:rPr lang="en-US" sz="1800" dirty="0"/>
                        <a:t> ser </a:t>
                      </a:r>
                      <a:r>
                        <a:rPr lang="en-US" sz="1800" dirty="0" err="1"/>
                        <a:t>testados</a:t>
                      </a:r>
                      <a:r>
                        <a:rPr lang="en-US" sz="1800" dirty="0"/>
                        <a:t> para </a:t>
                      </a:r>
                      <a:r>
                        <a:rPr lang="en-US" sz="1800" dirty="0" err="1"/>
                        <a:t>vazamentos</a:t>
                      </a:r>
                      <a:r>
                        <a:rPr lang="en-US" sz="1800" dirty="0"/>
                        <a:t> a </a:t>
                      </a:r>
                      <a:r>
                        <a:rPr lang="en-US" sz="1800" dirty="0" err="1"/>
                        <a:t>pressões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normais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operação</a:t>
                      </a:r>
                      <a:r>
                        <a:rPr lang="en-US" sz="1800" dirty="0"/>
                        <a:t> para </a:t>
                      </a:r>
                      <a:r>
                        <a:rPr lang="en-US" sz="1800" dirty="0" err="1"/>
                        <a:t>garantir</a:t>
                      </a:r>
                      <a:r>
                        <a:rPr lang="en-US" sz="1800" dirty="0"/>
                        <a:t> um </a:t>
                      </a:r>
                      <a:r>
                        <a:rPr lang="en-US" sz="1800" dirty="0" err="1"/>
                        <a:t>sistema</a:t>
                      </a:r>
                      <a:r>
                        <a:rPr lang="en-US" sz="1800" dirty="0"/>
                        <a:t> à </a:t>
                      </a:r>
                      <a:r>
                        <a:rPr lang="en-US" sz="1800" dirty="0" err="1"/>
                        <a:t>prova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gás</a:t>
                      </a:r>
                      <a:r>
                        <a:rPr lang="en-US" sz="1800" dirty="0"/>
                        <a:t>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43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Testes de </a:t>
                      </a:r>
                      <a:r>
                        <a:rPr lang="en-US" sz="1800" dirty="0" err="1"/>
                        <a:t>vazamentos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devem</a:t>
                      </a:r>
                      <a:r>
                        <a:rPr lang="en-US" sz="1800" dirty="0"/>
                        <a:t> ser </a:t>
                      </a:r>
                      <a:r>
                        <a:rPr lang="en-US" sz="1800" dirty="0" err="1"/>
                        <a:t>executados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após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cada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evento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trânsito</a:t>
                      </a:r>
                      <a:r>
                        <a:rPr lang="en-US" sz="1800" dirty="0"/>
                        <a:t>. </a:t>
                      </a:r>
                      <a:r>
                        <a:rPr lang="en-US" sz="1800" dirty="0" err="1"/>
                        <a:t>Vibrações</a:t>
                      </a:r>
                      <a:r>
                        <a:rPr lang="en-US" sz="1800" dirty="0"/>
                        <a:t> e </a:t>
                      </a:r>
                      <a:r>
                        <a:rPr lang="en-US" sz="1800" dirty="0" err="1"/>
                        <a:t>sobresaltos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podem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causar</a:t>
                      </a:r>
                      <a:r>
                        <a:rPr lang="en-US" sz="1800" dirty="0"/>
                        <a:t> o </a:t>
                      </a:r>
                      <a:r>
                        <a:rPr lang="en-US" sz="1800" dirty="0" err="1"/>
                        <a:t>afrouxamento</a:t>
                      </a:r>
                      <a:r>
                        <a:rPr lang="en-US" sz="1800" dirty="0"/>
                        <a:t> dos </a:t>
                      </a:r>
                      <a:r>
                        <a:rPr lang="en-US" sz="1800" dirty="0" err="1"/>
                        <a:t>acessórios</a:t>
                      </a:r>
                      <a:r>
                        <a:rPr lang="en-US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200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/>
                        <a:t>Os</a:t>
                      </a:r>
                      <a:r>
                        <a:rPr lang="en-US" sz="1800" dirty="0"/>
                        <a:t> testes de </a:t>
                      </a:r>
                      <a:r>
                        <a:rPr lang="en-US" sz="1800" dirty="0" err="1"/>
                        <a:t>vazamento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são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executados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borrifando</a:t>
                      </a:r>
                      <a:r>
                        <a:rPr lang="en-US" sz="1800" dirty="0"/>
                        <a:t> as </a:t>
                      </a:r>
                      <a:r>
                        <a:rPr lang="en-US" sz="1800" dirty="0" err="1"/>
                        <a:t>conexões</a:t>
                      </a:r>
                      <a:r>
                        <a:rPr lang="en-US" sz="1800" dirty="0"/>
                        <a:t> com </a:t>
                      </a:r>
                      <a:r>
                        <a:rPr lang="en-US" sz="1800" dirty="0" err="1"/>
                        <a:t>uma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solução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líquida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aprovada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detecção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vazamento</a:t>
                      </a:r>
                      <a:r>
                        <a:rPr lang="en-US" sz="1800" dirty="0"/>
                        <a:t>. (Teste de </a:t>
                      </a:r>
                      <a:r>
                        <a:rPr lang="en-US" sz="1800" dirty="0" err="1"/>
                        <a:t>bolha</a:t>
                      </a:r>
                      <a:r>
                        <a:rPr lang="en-US" sz="18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9542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Se </a:t>
                      </a:r>
                      <a:r>
                        <a:rPr lang="en-US" sz="1800" dirty="0" err="1"/>
                        <a:t>forem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encontrados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vazamentos</a:t>
                      </a:r>
                      <a:r>
                        <a:rPr lang="en-US" sz="1800" dirty="0"/>
                        <a:t>, a </a:t>
                      </a:r>
                      <a:r>
                        <a:rPr lang="en-US" sz="1800" dirty="0" err="1"/>
                        <a:t>unidade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não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poderá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operar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até</a:t>
                      </a:r>
                      <a:r>
                        <a:rPr lang="en-US" sz="1800" dirty="0"/>
                        <a:t> que </a:t>
                      </a:r>
                      <a:r>
                        <a:rPr lang="en-US" sz="1800" dirty="0" err="1"/>
                        <a:t>seja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permanentemente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consertada</a:t>
                      </a:r>
                      <a:r>
                        <a:rPr lang="en-US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801201"/>
                  </a:ext>
                </a:extLst>
              </a:tr>
            </a:tbl>
          </a:graphicData>
        </a:graphic>
      </p:graphicFrame>
      <p:pic>
        <p:nvPicPr>
          <p:cNvPr id="5" name="Picture 4" descr="20 Gallon Propane Tank 8kb jpg">
            <a:extLst>
              <a:ext uri="{FF2B5EF4-FFF2-40B4-BE49-F238E27FC236}">
                <a16:creationId xmlns:a16="http://schemas.microsoft.com/office/drawing/2014/main" id="{DDAECFD1-CF72-FD82-71C9-B3304811AF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6983" y="243562"/>
            <a:ext cx="1663700" cy="23876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495DF3C-23B6-38BB-CBF0-4B8C10A16DC9}"/>
              </a:ext>
            </a:extLst>
          </p:cNvPr>
          <p:cNvSpPr txBox="1"/>
          <p:nvPr/>
        </p:nvSpPr>
        <p:spPr>
          <a:xfrm>
            <a:off x="1568885" y="5879019"/>
            <a:ext cx="60939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Teste da </a:t>
            </a:r>
            <a:r>
              <a:rPr lang="en-US" sz="2400" dirty="0" err="1"/>
              <a:t>Bolha</a:t>
            </a:r>
            <a:r>
              <a:rPr lang="en-US" sz="2400" dirty="0"/>
              <a:t>: </a:t>
            </a:r>
            <a:r>
              <a:rPr lang="en-US" sz="2400" dirty="0">
                <a:hlinkClick r:id="rId4"/>
              </a:rPr>
              <a:t>https://youtu.be/2GA4vwg8ay4</a:t>
            </a:r>
            <a:r>
              <a:rPr lang="en-US" sz="2400" dirty="0"/>
              <a:t> </a:t>
            </a:r>
          </a:p>
        </p:txBody>
      </p:sp>
      <p:pic>
        <p:nvPicPr>
          <p:cNvPr id="8" name="Picture 7" descr="Two Propane Tanks on Hitch 89kb jpg&#10;">
            <a:extLst>
              <a:ext uri="{FF2B5EF4-FFF2-40B4-BE49-F238E27FC236}">
                <a16:creationId xmlns:a16="http://schemas.microsoft.com/office/drawing/2014/main" id="{300C8163-8E19-6AC1-EC7E-25391A31E29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0909" y="3056349"/>
            <a:ext cx="2555831" cy="340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243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34835-23B0-2F42-658E-E0B5DD0F5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840638" cy="1325563"/>
          </a:xfrm>
        </p:spPr>
        <p:txBody>
          <a:bodyPr/>
          <a:lstStyle/>
          <a:p>
            <a:r>
              <a:rPr lang="en-US" dirty="0" err="1"/>
              <a:t>Reabastecendo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Botijões</a:t>
            </a:r>
            <a:r>
              <a:rPr lang="en-US" dirty="0"/>
              <a:t>: A </a:t>
            </a:r>
            <a:r>
              <a:rPr lang="en-US" dirty="0" err="1"/>
              <a:t>Regra</a:t>
            </a:r>
            <a:r>
              <a:rPr lang="en-US" dirty="0"/>
              <a:t> de 80%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777D4-1674-E5C1-A4A7-C0226E8AA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250" y="1825624"/>
            <a:ext cx="8630432" cy="5032375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O </a:t>
            </a:r>
            <a:r>
              <a:rPr lang="en-US" dirty="0" err="1"/>
              <a:t>propano</a:t>
            </a:r>
            <a:r>
              <a:rPr lang="en-US" dirty="0"/>
              <a:t>, </a:t>
            </a:r>
            <a:r>
              <a:rPr lang="en-US" dirty="0" err="1"/>
              <a:t>como</a:t>
            </a:r>
            <a:r>
              <a:rPr lang="en-US" dirty="0"/>
              <a:t> a </a:t>
            </a:r>
            <a:r>
              <a:rPr lang="en-US" dirty="0" err="1"/>
              <a:t>água</a:t>
            </a:r>
            <a:r>
              <a:rPr lang="en-US" dirty="0"/>
              <a:t>, </a:t>
            </a:r>
            <a:r>
              <a:rPr lang="en-US" dirty="0" err="1"/>
              <a:t>irá</a:t>
            </a:r>
            <a:r>
              <a:rPr lang="en-US" dirty="0"/>
              <a:t> se </a:t>
            </a:r>
            <a:r>
              <a:rPr lang="en-US" dirty="0" err="1"/>
              <a:t>expandir</a:t>
            </a:r>
            <a:r>
              <a:rPr lang="en-US" dirty="0"/>
              <a:t> </a:t>
            </a:r>
            <a:r>
              <a:rPr lang="en-US" dirty="0" err="1"/>
              <a:t>quando</a:t>
            </a:r>
            <a:r>
              <a:rPr lang="en-US" dirty="0"/>
              <a:t> </a:t>
            </a:r>
            <a:r>
              <a:rPr lang="en-US" dirty="0" err="1"/>
              <a:t>aquecido</a:t>
            </a:r>
            <a:r>
              <a:rPr lang="en-US" dirty="0"/>
              <a:t>, mas a </a:t>
            </a:r>
            <a:r>
              <a:rPr lang="en-US" dirty="0" err="1"/>
              <a:t>quantidade</a:t>
            </a:r>
            <a:r>
              <a:rPr lang="en-US" dirty="0"/>
              <a:t> de </a:t>
            </a:r>
            <a:r>
              <a:rPr lang="en-US" dirty="0" err="1"/>
              <a:t>expansão</a:t>
            </a:r>
            <a:r>
              <a:rPr lang="en-US" dirty="0"/>
              <a:t> do </a:t>
            </a:r>
            <a:r>
              <a:rPr lang="en-US" dirty="0" err="1"/>
              <a:t>propano</a:t>
            </a:r>
            <a:r>
              <a:rPr lang="en-US" dirty="0"/>
              <a:t> é </a:t>
            </a:r>
            <a:r>
              <a:rPr lang="en-US" u="sng" dirty="0"/>
              <a:t>17x </a:t>
            </a:r>
            <a:r>
              <a:rPr lang="en-US" u="sng" dirty="0" err="1"/>
              <a:t>maior</a:t>
            </a:r>
            <a:r>
              <a:rPr lang="en-US" dirty="0"/>
              <a:t>! (Para o </a:t>
            </a:r>
            <a:r>
              <a:rPr lang="en-US" dirty="0" err="1"/>
              <a:t>mesmo</a:t>
            </a:r>
            <a:r>
              <a:rPr lang="en-US" dirty="0"/>
              <a:t> volume e </a:t>
            </a:r>
            <a:r>
              <a:rPr lang="en-US" dirty="0" err="1"/>
              <a:t>mudança</a:t>
            </a:r>
            <a:r>
              <a:rPr lang="en-US" dirty="0"/>
              <a:t> de </a:t>
            </a:r>
            <a:r>
              <a:rPr lang="en-US" dirty="0" err="1"/>
              <a:t>temperatura</a:t>
            </a:r>
            <a:r>
              <a:rPr lang="en-US" dirty="0"/>
              <a:t>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Se um </a:t>
            </a:r>
            <a:r>
              <a:rPr lang="en-US" dirty="0" err="1"/>
              <a:t>tanque</a:t>
            </a:r>
            <a:r>
              <a:rPr lang="en-US" dirty="0"/>
              <a:t> </a:t>
            </a:r>
            <a:r>
              <a:rPr lang="en-US" dirty="0" err="1"/>
              <a:t>estiver</a:t>
            </a:r>
            <a:r>
              <a:rPr lang="en-US" dirty="0"/>
              <a:t> 80% </a:t>
            </a:r>
            <a:r>
              <a:rPr lang="en-US" dirty="0" err="1"/>
              <a:t>cheio</a:t>
            </a:r>
            <a:r>
              <a:rPr lang="en-US" dirty="0"/>
              <a:t> (</a:t>
            </a:r>
            <a:r>
              <a:rPr lang="en-US" dirty="0" err="1"/>
              <a:t>em</a:t>
            </a:r>
            <a:r>
              <a:rPr lang="en-US" dirty="0"/>
              <a:t> volume) </a:t>
            </a:r>
            <a:r>
              <a:rPr lang="en-US" dirty="0" err="1"/>
              <a:t>em</a:t>
            </a:r>
            <a:r>
              <a:rPr lang="en-US" dirty="0"/>
              <a:t> um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ameno</a:t>
            </a:r>
            <a:r>
              <a:rPr lang="en-US" dirty="0"/>
              <a:t> de </a:t>
            </a:r>
            <a:r>
              <a:rPr lang="en-US" dirty="0" err="1"/>
              <a:t>abril</a:t>
            </a:r>
            <a:r>
              <a:rPr lang="en-US" dirty="0"/>
              <a:t> (primavera), o </a:t>
            </a:r>
            <a:r>
              <a:rPr lang="en-US" dirty="0" err="1"/>
              <a:t>mesmo</a:t>
            </a:r>
            <a:r>
              <a:rPr lang="en-US" dirty="0"/>
              <a:t> </a:t>
            </a:r>
            <a:r>
              <a:rPr lang="en-US" dirty="0" err="1"/>
              <a:t>tanque</a:t>
            </a:r>
            <a:r>
              <a:rPr lang="en-US" dirty="0"/>
              <a:t> </a:t>
            </a:r>
            <a:r>
              <a:rPr lang="en-US" dirty="0" err="1"/>
              <a:t>poderá</a:t>
            </a:r>
            <a:r>
              <a:rPr lang="en-US" dirty="0"/>
              <a:t> </a:t>
            </a:r>
            <a:r>
              <a:rPr lang="en-US" dirty="0" err="1"/>
              <a:t>medir</a:t>
            </a:r>
            <a:r>
              <a:rPr lang="en-US" dirty="0"/>
              <a:t> 85%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(</a:t>
            </a:r>
            <a:r>
              <a:rPr lang="en-US" dirty="0" err="1"/>
              <a:t>em</a:t>
            </a:r>
            <a:r>
              <a:rPr lang="en-US" dirty="0"/>
              <a:t> volume) </a:t>
            </a:r>
            <a:r>
              <a:rPr lang="en-US" dirty="0" err="1"/>
              <a:t>em</a:t>
            </a:r>
            <a:r>
              <a:rPr lang="en-US" dirty="0"/>
              <a:t> 4 de </a:t>
            </a:r>
            <a:r>
              <a:rPr lang="en-US" dirty="0" err="1"/>
              <a:t>julho</a:t>
            </a:r>
            <a:r>
              <a:rPr lang="en-US" dirty="0"/>
              <a:t> (</a:t>
            </a:r>
            <a:r>
              <a:rPr lang="en-US" dirty="0" err="1"/>
              <a:t>verão</a:t>
            </a:r>
            <a:r>
              <a:rPr lang="en-US" dirty="0"/>
              <a:t>). (</a:t>
            </a:r>
            <a:r>
              <a:rPr lang="en-US" dirty="0" err="1"/>
              <a:t>referência</a:t>
            </a:r>
            <a:r>
              <a:rPr lang="en-US" dirty="0"/>
              <a:t> do </a:t>
            </a:r>
            <a:r>
              <a:rPr lang="en-US" dirty="0" err="1"/>
              <a:t>hemisfério</a:t>
            </a:r>
            <a:r>
              <a:rPr lang="en-US" dirty="0"/>
              <a:t> </a:t>
            </a:r>
            <a:r>
              <a:rPr lang="en-US" dirty="0" err="1"/>
              <a:t>norte</a:t>
            </a:r>
            <a:r>
              <a:rPr lang="en-US" dirty="0"/>
              <a:t>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A </a:t>
            </a:r>
            <a:r>
              <a:rPr lang="en-US" dirty="0" err="1"/>
              <a:t>mesma</a:t>
            </a:r>
            <a:r>
              <a:rPr lang="en-US" dirty="0"/>
              <a:t> </a:t>
            </a:r>
            <a:r>
              <a:rPr lang="en-US" u="sng" dirty="0"/>
              <a:t>MASSA</a:t>
            </a:r>
            <a:r>
              <a:rPr lang="en-US" dirty="0"/>
              <a:t> de </a:t>
            </a:r>
            <a:r>
              <a:rPr lang="en-US" dirty="0" err="1"/>
              <a:t>propano</a:t>
            </a:r>
            <a:r>
              <a:rPr lang="en-US" dirty="0"/>
              <a:t>, mas </a:t>
            </a:r>
            <a:r>
              <a:rPr lang="en-US" dirty="0" err="1"/>
              <a:t>ocupando</a:t>
            </a:r>
            <a:r>
              <a:rPr lang="en-US" dirty="0"/>
              <a:t> um </a:t>
            </a:r>
            <a:r>
              <a:rPr lang="en-US" u="sng" dirty="0"/>
              <a:t>VOLUME</a:t>
            </a:r>
            <a:r>
              <a:rPr lang="en-US" dirty="0"/>
              <a:t> </a:t>
            </a:r>
            <a:r>
              <a:rPr lang="en-US" dirty="0" err="1"/>
              <a:t>maior</a:t>
            </a: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Deixar</a:t>
            </a:r>
            <a:r>
              <a:rPr lang="en-US" dirty="0"/>
              <a:t> 20% de </a:t>
            </a:r>
            <a:r>
              <a:rPr lang="en-US" dirty="0" err="1"/>
              <a:t>espaço</a:t>
            </a:r>
            <a:r>
              <a:rPr lang="en-US" dirty="0"/>
              <a:t> no </a:t>
            </a:r>
            <a:r>
              <a:rPr lang="en-US" dirty="0" err="1"/>
              <a:t>tanque</a:t>
            </a:r>
            <a:r>
              <a:rPr lang="en-US" dirty="0"/>
              <a:t> é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folga</a:t>
            </a:r>
            <a:r>
              <a:rPr lang="en-US" dirty="0"/>
              <a:t> contra o </a:t>
            </a:r>
            <a:r>
              <a:rPr lang="en-US" dirty="0" err="1"/>
              <a:t>crescimento</a:t>
            </a:r>
            <a:r>
              <a:rPr lang="en-US" dirty="0"/>
              <a:t> de </a:t>
            </a:r>
            <a:r>
              <a:rPr lang="en-US" dirty="0" err="1"/>
              <a:t>pressão</a:t>
            </a:r>
            <a:r>
              <a:rPr lang="en-US" dirty="0"/>
              <a:t> </a:t>
            </a:r>
            <a:r>
              <a:rPr lang="en-US" dirty="0" err="1"/>
              <a:t>durante</a:t>
            </a:r>
            <a:r>
              <a:rPr lang="en-US" dirty="0"/>
              <a:t> </a:t>
            </a:r>
            <a:r>
              <a:rPr lang="en-US" dirty="0" err="1"/>
              <a:t>dias</a:t>
            </a:r>
            <a:r>
              <a:rPr lang="en-US" dirty="0"/>
              <a:t> </a:t>
            </a:r>
            <a:r>
              <a:rPr lang="en-US" dirty="0" err="1"/>
              <a:t>quentes</a:t>
            </a: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Quem</a:t>
            </a:r>
            <a:r>
              <a:rPr lang="en-US" dirty="0"/>
              <a:t>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enchendo</a:t>
            </a:r>
            <a:r>
              <a:rPr lang="en-US" dirty="0"/>
              <a:t> </a:t>
            </a:r>
            <a:r>
              <a:rPr lang="en-US" dirty="0" err="1"/>
              <a:t>seus</a:t>
            </a:r>
            <a:r>
              <a:rPr lang="en-US" dirty="0"/>
              <a:t> </a:t>
            </a:r>
            <a:r>
              <a:rPr lang="en-US" dirty="0" err="1"/>
              <a:t>tanques</a:t>
            </a:r>
            <a:r>
              <a:rPr lang="en-US" dirty="0"/>
              <a:t>? Qual </a:t>
            </a:r>
            <a:r>
              <a:rPr lang="en-US" dirty="0" err="1"/>
              <a:t>método</a:t>
            </a:r>
            <a:r>
              <a:rPr lang="en-US" dirty="0"/>
              <a:t> </a:t>
            </a:r>
            <a:r>
              <a:rPr lang="en-US" dirty="0" err="1"/>
              <a:t>eles</a:t>
            </a:r>
            <a:r>
              <a:rPr lang="en-US" dirty="0"/>
              <a:t> </a:t>
            </a:r>
            <a:r>
              <a:rPr lang="en-US" dirty="0" err="1"/>
              <a:t>utilizam</a:t>
            </a:r>
            <a:r>
              <a:rPr lang="en-US" dirty="0"/>
              <a:t>?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Somente</a:t>
            </a:r>
            <a:r>
              <a:rPr lang="en-US" dirty="0"/>
              <a:t> use </a:t>
            </a:r>
            <a:r>
              <a:rPr lang="en-US" dirty="0" err="1"/>
              <a:t>profissionais</a:t>
            </a:r>
            <a:r>
              <a:rPr lang="en-US" dirty="0"/>
              <a:t> que </a:t>
            </a:r>
            <a:r>
              <a:rPr lang="en-US" dirty="0" err="1"/>
              <a:t>estão</a:t>
            </a:r>
            <a:r>
              <a:rPr lang="en-US" dirty="0"/>
              <a:t> </a:t>
            </a:r>
            <a:r>
              <a:rPr lang="en-US" dirty="0" err="1"/>
              <a:t>treinados</a:t>
            </a:r>
            <a:r>
              <a:rPr lang="en-US" dirty="0"/>
              <a:t> para lidar com </a:t>
            </a:r>
            <a:r>
              <a:rPr lang="en-US" dirty="0" err="1"/>
              <a:t>propano</a:t>
            </a:r>
            <a:r>
              <a:rPr lang="en-US" dirty="0"/>
              <a:t>, e </a:t>
            </a:r>
            <a:r>
              <a:rPr lang="en-US" dirty="0" err="1"/>
              <a:t>não</a:t>
            </a:r>
            <a:r>
              <a:rPr lang="en-US" dirty="0"/>
              <a:t> um </a:t>
            </a:r>
            <a:r>
              <a:rPr lang="en-US" dirty="0" err="1"/>
              <a:t>posto</a:t>
            </a:r>
            <a:r>
              <a:rPr lang="en-US" dirty="0"/>
              <a:t> de </a:t>
            </a:r>
            <a:r>
              <a:rPr lang="en-US" dirty="0" err="1"/>
              <a:t>gasolina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lojinha</a:t>
            </a:r>
            <a:r>
              <a:rPr lang="en-US" dirty="0"/>
              <a:t> (por </a:t>
            </a:r>
            <a:r>
              <a:rPr lang="en-US" dirty="0" err="1"/>
              <a:t>exemplo</a:t>
            </a:r>
            <a:r>
              <a:rPr lang="en-US" dirty="0"/>
              <a:t>, </a:t>
            </a:r>
            <a:r>
              <a:rPr lang="en-US" dirty="0" err="1"/>
              <a:t>eles</a:t>
            </a:r>
            <a:r>
              <a:rPr lang="en-US" dirty="0"/>
              <a:t> </a:t>
            </a:r>
            <a:r>
              <a:rPr lang="en-US" dirty="0" err="1"/>
              <a:t>podem</a:t>
            </a:r>
            <a:r>
              <a:rPr lang="en-US" dirty="0"/>
              <a:t> </a:t>
            </a:r>
            <a:r>
              <a:rPr lang="en-US" dirty="0" err="1"/>
              <a:t>explicar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eles</a:t>
            </a:r>
            <a:r>
              <a:rPr lang="en-US" dirty="0"/>
              <a:t> </a:t>
            </a:r>
            <a:r>
              <a:rPr lang="en-US" dirty="0" err="1"/>
              <a:t>fazem</a:t>
            </a:r>
            <a:r>
              <a:rPr lang="en-US" dirty="0"/>
              <a:t>?)</a:t>
            </a:r>
          </a:p>
        </p:txBody>
      </p:sp>
      <p:grpSp>
        <p:nvGrpSpPr>
          <p:cNvPr id="12" name="Group 11" descr="Diagram of propane tank showing 80% capacity ">
            <a:extLst>
              <a:ext uri="{FF2B5EF4-FFF2-40B4-BE49-F238E27FC236}">
                <a16:creationId xmlns:a16="http://schemas.microsoft.com/office/drawing/2014/main" id="{BE401547-3DD3-41D2-94E4-59F0AE8D1016}"/>
              </a:ext>
            </a:extLst>
          </p:cNvPr>
          <p:cNvGrpSpPr/>
          <p:nvPr/>
        </p:nvGrpSpPr>
        <p:grpSpPr>
          <a:xfrm>
            <a:off x="9885247" y="746381"/>
            <a:ext cx="2226070" cy="3710525"/>
            <a:chOff x="10127295" y="746381"/>
            <a:chExt cx="2226070" cy="3710525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A83843A-6911-4BE2-9B16-8203DD145ACD}"/>
                </a:ext>
              </a:extLst>
            </p:cNvPr>
            <p:cNvSpPr/>
            <p:nvPr/>
          </p:nvSpPr>
          <p:spPr>
            <a:xfrm>
              <a:off x="10484285" y="1367887"/>
              <a:ext cx="810538" cy="38088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66A06D9-973E-4F47-8784-888B364FF985}"/>
                </a:ext>
              </a:extLst>
            </p:cNvPr>
            <p:cNvSpPr/>
            <p:nvPr/>
          </p:nvSpPr>
          <p:spPr>
            <a:xfrm>
              <a:off x="10484285" y="1558327"/>
              <a:ext cx="810538" cy="2898579"/>
            </a:xfrm>
            <a:prstGeom prst="rect">
              <a:avLst/>
            </a:prstGeom>
            <a:solidFill>
              <a:schemeClr val="bg2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5" name="Picture 14" descr="Propane Tank Valves 15kb jpg&#10;">
              <a:extLst>
                <a:ext uri="{FF2B5EF4-FFF2-40B4-BE49-F238E27FC236}">
                  <a16:creationId xmlns:a16="http://schemas.microsoft.com/office/drawing/2014/main" id="{8A4CC34A-FC78-45F2-8787-655E60284AD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5658"/>
            <a:stretch/>
          </p:blipFill>
          <p:spPr>
            <a:xfrm>
              <a:off x="10127295" y="746381"/>
              <a:ext cx="1957626" cy="621506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FEC85D2-4EE6-47C8-97AB-A4F1FB9F357B}"/>
                </a:ext>
              </a:extLst>
            </p:cNvPr>
            <p:cNvSpPr/>
            <p:nvPr/>
          </p:nvSpPr>
          <p:spPr>
            <a:xfrm>
              <a:off x="10484285" y="2292263"/>
              <a:ext cx="776614" cy="216464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 err="1">
                  <a:solidFill>
                    <a:schemeClr val="tx1"/>
                  </a:solidFill>
                </a:rPr>
                <a:t>Propano</a:t>
              </a:r>
              <a:endParaRPr lang="en-US" sz="135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350" dirty="0" err="1">
                  <a:solidFill>
                    <a:schemeClr val="tx1"/>
                  </a:solidFill>
                </a:rPr>
                <a:t>Líquido</a:t>
              </a:r>
              <a:endParaRPr 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F4CD951-978D-4604-B480-D2DD8412FA6D}"/>
                </a:ext>
              </a:extLst>
            </p:cNvPr>
            <p:cNvSpPr txBox="1"/>
            <p:nvPr/>
          </p:nvSpPr>
          <p:spPr>
            <a:xfrm>
              <a:off x="11448181" y="3136612"/>
              <a:ext cx="90518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200" dirty="0"/>
                <a:t>80% </a:t>
              </a:r>
            </a:p>
            <a:p>
              <a:r>
                <a:rPr lang="en-US" sz="1200" dirty="0"/>
                <a:t>da</a:t>
              </a:r>
            </a:p>
            <a:p>
              <a:r>
                <a:rPr lang="en-US" sz="1200" dirty="0" err="1"/>
                <a:t>Capacidade</a:t>
              </a:r>
              <a:endParaRPr lang="en-US" sz="1200" dirty="0"/>
            </a:p>
          </p:txBody>
        </p:sp>
        <p:sp>
          <p:nvSpPr>
            <p:cNvPr id="18" name="Right Brace 17">
              <a:extLst>
                <a:ext uri="{FF2B5EF4-FFF2-40B4-BE49-F238E27FC236}">
                  <a16:creationId xmlns:a16="http://schemas.microsoft.com/office/drawing/2014/main" id="{E3BE12E8-2DEF-4871-BF71-218C9431B54D}"/>
                </a:ext>
              </a:extLst>
            </p:cNvPr>
            <p:cNvSpPr/>
            <p:nvPr/>
          </p:nvSpPr>
          <p:spPr>
            <a:xfrm>
              <a:off x="11356931" y="2352234"/>
              <a:ext cx="179540" cy="204470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01582D2-4FE9-4659-BE80-10DE469C322C}"/>
                </a:ext>
              </a:extLst>
            </p:cNvPr>
            <p:cNvSpPr txBox="1"/>
            <p:nvPr/>
          </p:nvSpPr>
          <p:spPr>
            <a:xfrm>
              <a:off x="10507625" y="1729029"/>
              <a:ext cx="80214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err="1"/>
                <a:t>Gás</a:t>
              </a:r>
              <a:endParaRPr lang="en-US" sz="1400" dirty="0"/>
            </a:p>
            <a:p>
              <a:pPr algn="ctr"/>
              <a:r>
                <a:rPr lang="en-US" sz="1400" dirty="0" err="1"/>
                <a:t>Propano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52001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D478E-DC04-0FD1-9257-A4D7F376F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208520" cy="1325563"/>
          </a:xfrm>
        </p:spPr>
        <p:txBody>
          <a:bodyPr/>
          <a:lstStyle/>
          <a:p>
            <a:r>
              <a:rPr lang="en-US" dirty="0" err="1"/>
              <a:t>Reabastecendo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Botijões</a:t>
            </a:r>
            <a:r>
              <a:rPr lang="en-US" dirty="0"/>
              <a:t> – </a:t>
            </a:r>
            <a:r>
              <a:rPr lang="en-US" dirty="0" err="1"/>
              <a:t>Válvula</a:t>
            </a:r>
            <a:r>
              <a:rPr lang="en-US" dirty="0"/>
              <a:t> de </a:t>
            </a:r>
            <a:r>
              <a:rPr lang="en-US" dirty="0" err="1"/>
              <a:t>Transbordamento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A70D0-94FD-E83C-4E1E-063657724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005" y="2081463"/>
            <a:ext cx="8693063" cy="49384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** NÃO </a:t>
            </a:r>
            <a:r>
              <a:rPr lang="en-US" dirty="0" err="1"/>
              <a:t>encha</a:t>
            </a:r>
            <a:r>
              <a:rPr lang="en-US" dirty="0"/>
              <a:t> o </a:t>
            </a:r>
            <a:r>
              <a:rPr lang="en-US" dirty="0" err="1"/>
              <a:t>botijão</a:t>
            </a:r>
            <a:r>
              <a:rPr lang="en-US" dirty="0"/>
              <a:t> </a:t>
            </a:r>
            <a:r>
              <a:rPr lang="en-US" dirty="0" err="1"/>
              <a:t>completamente</a:t>
            </a:r>
            <a:r>
              <a:rPr lang="en-US" dirty="0"/>
              <a:t>, e </a:t>
            </a:r>
            <a:r>
              <a:rPr lang="en-US" dirty="0" err="1"/>
              <a:t>então</a:t>
            </a:r>
            <a:r>
              <a:rPr lang="en-US" dirty="0"/>
              <a:t> </a:t>
            </a:r>
            <a:r>
              <a:rPr lang="en-US" dirty="0" err="1"/>
              <a:t>permita</a:t>
            </a:r>
            <a:r>
              <a:rPr lang="en-US" dirty="0"/>
              <a:t> que a </a:t>
            </a:r>
            <a:r>
              <a:rPr lang="en-US" dirty="0" err="1"/>
              <a:t>Válvula</a:t>
            </a:r>
            <a:r>
              <a:rPr lang="en-US" dirty="0"/>
              <a:t> de </a:t>
            </a:r>
            <a:r>
              <a:rPr lang="en-US" dirty="0" err="1"/>
              <a:t>Transbordamento</a:t>
            </a:r>
            <a:r>
              <a:rPr lang="en-US" dirty="0"/>
              <a:t> </a:t>
            </a:r>
            <a:r>
              <a:rPr lang="en-US" dirty="0" err="1"/>
              <a:t>libere</a:t>
            </a:r>
            <a:r>
              <a:rPr lang="en-US" dirty="0"/>
              <a:t> o “extra” no ar.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Perigoso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múltiplos</a:t>
            </a:r>
            <a:r>
              <a:rPr lang="en-US" dirty="0"/>
              <a:t> </a:t>
            </a:r>
            <a:r>
              <a:rPr lang="en-US" dirty="0" err="1"/>
              <a:t>aspectos</a:t>
            </a:r>
            <a:r>
              <a:rPr lang="en-US" dirty="0"/>
              <a:t>:</a:t>
            </a:r>
          </a:p>
          <a:p>
            <a:r>
              <a:rPr lang="en-US" dirty="0" err="1"/>
              <a:t>Será</a:t>
            </a:r>
            <a:r>
              <a:rPr lang="en-US" dirty="0"/>
              <a:t> a </a:t>
            </a:r>
            <a:r>
              <a:rPr lang="en-US" dirty="0" err="1"/>
              <a:t>liberação</a:t>
            </a:r>
            <a:r>
              <a:rPr lang="en-US" dirty="0"/>
              <a:t> </a:t>
            </a:r>
            <a:r>
              <a:rPr lang="en-US" dirty="0" err="1"/>
              <a:t>previsível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Quando</a:t>
            </a:r>
            <a:r>
              <a:rPr lang="en-US" dirty="0"/>
              <a:t> </a:t>
            </a:r>
            <a:r>
              <a:rPr lang="en-US" dirty="0" err="1"/>
              <a:t>você</a:t>
            </a:r>
            <a:r>
              <a:rPr lang="en-US" dirty="0"/>
              <a:t> </a:t>
            </a:r>
            <a:r>
              <a:rPr lang="en-US" dirty="0" err="1"/>
              <a:t>espera</a:t>
            </a:r>
            <a:r>
              <a:rPr lang="en-US" dirty="0"/>
              <a:t> </a:t>
            </a:r>
            <a:r>
              <a:rPr lang="en-US" dirty="0" err="1"/>
              <a:t>isso</a:t>
            </a:r>
            <a:r>
              <a:rPr lang="en-US" dirty="0"/>
              <a:t> e o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aberto</a:t>
            </a:r>
            <a:r>
              <a:rPr lang="en-US" dirty="0"/>
              <a:t>? </a:t>
            </a:r>
            <a:r>
              <a:rPr lang="en-US" dirty="0" err="1"/>
              <a:t>Ou</a:t>
            </a:r>
            <a:endParaRPr lang="en-US" dirty="0"/>
          </a:p>
          <a:p>
            <a:pPr lvl="1"/>
            <a:r>
              <a:rPr lang="en-US" dirty="0" err="1"/>
              <a:t>Quando</a:t>
            </a:r>
            <a:r>
              <a:rPr lang="en-US" dirty="0"/>
              <a:t> </a:t>
            </a:r>
            <a:r>
              <a:rPr lang="en-US" dirty="0" err="1"/>
              <a:t>você</a:t>
            </a:r>
            <a:r>
              <a:rPr lang="en-US" dirty="0"/>
              <a:t>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um </a:t>
            </a:r>
            <a:r>
              <a:rPr lang="en-US" dirty="0" err="1"/>
              <a:t>evento</a:t>
            </a:r>
            <a:r>
              <a:rPr lang="en-US" dirty="0"/>
              <a:t> com </a:t>
            </a:r>
            <a:r>
              <a:rPr lang="en-US" dirty="0" err="1"/>
              <a:t>pessoas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redor</a:t>
            </a:r>
            <a:r>
              <a:rPr lang="en-US" dirty="0"/>
              <a:t>?</a:t>
            </a:r>
          </a:p>
          <a:p>
            <a:r>
              <a:rPr lang="en-US" dirty="0" err="1"/>
              <a:t>Onde</a:t>
            </a:r>
            <a:r>
              <a:rPr lang="en-US" dirty="0"/>
              <a:t> o </a:t>
            </a:r>
            <a:r>
              <a:rPr lang="en-US" dirty="0" err="1"/>
              <a:t>propano</a:t>
            </a:r>
            <a:r>
              <a:rPr lang="en-US" dirty="0"/>
              <a:t> </a:t>
            </a:r>
            <a:r>
              <a:rPr lang="en-US" dirty="0" err="1"/>
              <a:t>liberado</a:t>
            </a:r>
            <a:r>
              <a:rPr lang="en-US" dirty="0"/>
              <a:t> </a:t>
            </a:r>
            <a:r>
              <a:rPr lang="en-US" dirty="0" err="1"/>
              <a:t>irá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irá</a:t>
            </a:r>
            <a:r>
              <a:rPr lang="en-US" dirty="0"/>
              <a:t> </a:t>
            </a:r>
            <a:r>
              <a:rPr lang="en-US" dirty="0" err="1"/>
              <a:t>descer</a:t>
            </a:r>
            <a:r>
              <a:rPr lang="en-US" dirty="0"/>
              <a:t> e </a:t>
            </a:r>
            <a:r>
              <a:rPr lang="en-US" dirty="0" err="1"/>
              <a:t>fluir</a:t>
            </a:r>
            <a:r>
              <a:rPr lang="en-US" dirty="0"/>
              <a:t> </a:t>
            </a:r>
            <a:r>
              <a:rPr lang="en-US" dirty="0" err="1"/>
              <a:t>pelo</a:t>
            </a:r>
            <a:r>
              <a:rPr lang="en-US" dirty="0"/>
              <a:t> </a:t>
            </a:r>
            <a:r>
              <a:rPr lang="en-US" dirty="0" err="1"/>
              <a:t>chão</a:t>
            </a:r>
            <a:r>
              <a:rPr lang="en-US" dirty="0"/>
              <a:t>. Se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fonte</a:t>
            </a:r>
            <a:r>
              <a:rPr lang="en-US" dirty="0"/>
              <a:t> de </a:t>
            </a:r>
            <a:r>
              <a:rPr lang="en-US" dirty="0" err="1"/>
              <a:t>ignição</a:t>
            </a:r>
            <a:r>
              <a:rPr lang="en-US" dirty="0"/>
              <a:t> </a:t>
            </a:r>
            <a:r>
              <a:rPr lang="en-US" dirty="0" err="1"/>
              <a:t>estiver</a:t>
            </a:r>
            <a:r>
              <a:rPr lang="en-US" dirty="0"/>
              <a:t> </a:t>
            </a:r>
            <a:r>
              <a:rPr lang="en-US" dirty="0" err="1"/>
              <a:t>próxima</a:t>
            </a:r>
            <a:r>
              <a:rPr lang="en-US" dirty="0"/>
              <a:t>…</a:t>
            </a:r>
          </a:p>
        </p:txBody>
      </p:sp>
      <p:pic>
        <p:nvPicPr>
          <p:cNvPr id="12" name="Picture 11" descr="Propane Tank Valves 15kb jpg&#10;">
            <a:extLst>
              <a:ext uri="{FF2B5EF4-FFF2-40B4-BE49-F238E27FC236}">
                <a16:creationId xmlns:a16="http://schemas.microsoft.com/office/drawing/2014/main" id="{A4973859-B21C-09D0-2D05-6698E0EAB8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496" y="200025"/>
            <a:ext cx="3849666" cy="1644022"/>
          </a:xfrm>
          <a:prstGeom prst="rect">
            <a:avLst/>
          </a:prstGeom>
        </p:spPr>
      </p:pic>
      <p:grpSp>
        <p:nvGrpSpPr>
          <p:cNvPr id="13" name="Group 12" descr="Diagram of propane tank showing 80% capacity ">
            <a:extLst>
              <a:ext uri="{FF2B5EF4-FFF2-40B4-BE49-F238E27FC236}">
                <a16:creationId xmlns:a16="http://schemas.microsoft.com/office/drawing/2014/main" id="{4498FB82-70FD-48AB-AF60-10ABC0461081}"/>
              </a:ext>
            </a:extLst>
          </p:cNvPr>
          <p:cNvGrpSpPr/>
          <p:nvPr/>
        </p:nvGrpSpPr>
        <p:grpSpPr>
          <a:xfrm>
            <a:off x="9885247" y="2609683"/>
            <a:ext cx="2226070" cy="3710525"/>
            <a:chOff x="10127295" y="746381"/>
            <a:chExt cx="2226070" cy="3710525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656484A-AAFD-4CB4-A825-01BF26E46316}"/>
                </a:ext>
              </a:extLst>
            </p:cNvPr>
            <p:cNvSpPr/>
            <p:nvPr/>
          </p:nvSpPr>
          <p:spPr>
            <a:xfrm>
              <a:off x="10484285" y="1367887"/>
              <a:ext cx="810538" cy="38088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541AC88-ADB6-4571-A5B6-2E9189649BAF}"/>
                </a:ext>
              </a:extLst>
            </p:cNvPr>
            <p:cNvSpPr/>
            <p:nvPr/>
          </p:nvSpPr>
          <p:spPr>
            <a:xfrm>
              <a:off x="10484285" y="1558327"/>
              <a:ext cx="810538" cy="2898579"/>
            </a:xfrm>
            <a:prstGeom prst="rect">
              <a:avLst/>
            </a:prstGeom>
            <a:solidFill>
              <a:schemeClr val="bg2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6" name="Picture 15" descr="Propane Tank Valves 15kb jpg&#10;">
              <a:extLst>
                <a:ext uri="{FF2B5EF4-FFF2-40B4-BE49-F238E27FC236}">
                  <a16:creationId xmlns:a16="http://schemas.microsoft.com/office/drawing/2014/main" id="{AE891A59-6988-49CC-A7B1-F21BC19EBB5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5658"/>
            <a:stretch/>
          </p:blipFill>
          <p:spPr>
            <a:xfrm>
              <a:off x="10127295" y="746381"/>
              <a:ext cx="1957626" cy="621506"/>
            </a:xfrm>
            <a:prstGeom prst="rect">
              <a:avLst/>
            </a:prstGeom>
          </p:spPr>
        </p:pic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ACAA8E9-24A6-49CE-9ACD-505D94682795}"/>
                </a:ext>
              </a:extLst>
            </p:cNvPr>
            <p:cNvSpPr/>
            <p:nvPr/>
          </p:nvSpPr>
          <p:spPr>
            <a:xfrm>
              <a:off x="10484285" y="2292263"/>
              <a:ext cx="776614" cy="216464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 err="1">
                  <a:solidFill>
                    <a:schemeClr val="tx1"/>
                  </a:solidFill>
                </a:rPr>
                <a:t>Propano</a:t>
              </a:r>
              <a:endParaRPr lang="en-US" sz="135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350" dirty="0" err="1">
                  <a:solidFill>
                    <a:schemeClr val="tx1"/>
                  </a:solidFill>
                </a:rPr>
                <a:t>Líquido</a:t>
              </a:r>
              <a:endParaRPr 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6FE4E06-C8E2-42D4-868F-90AA39F28BA7}"/>
                </a:ext>
              </a:extLst>
            </p:cNvPr>
            <p:cNvSpPr txBox="1"/>
            <p:nvPr/>
          </p:nvSpPr>
          <p:spPr>
            <a:xfrm>
              <a:off x="11448181" y="3136612"/>
              <a:ext cx="90518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200" dirty="0"/>
                <a:t>80% </a:t>
              </a:r>
            </a:p>
            <a:p>
              <a:r>
                <a:rPr lang="en-US" sz="1200" dirty="0"/>
                <a:t>da</a:t>
              </a:r>
            </a:p>
            <a:p>
              <a:r>
                <a:rPr lang="en-US" sz="1200" dirty="0" err="1"/>
                <a:t>Capacidade</a:t>
              </a:r>
              <a:endParaRPr lang="en-US" sz="1200" dirty="0"/>
            </a:p>
          </p:txBody>
        </p:sp>
        <p:sp>
          <p:nvSpPr>
            <p:cNvPr id="19" name="Right Brace 18">
              <a:extLst>
                <a:ext uri="{FF2B5EF4-FFF2-40B4-BE49-F238E27FC236}">
                  <a16:creationId xmlns:a16="http://schemas.microsoft.com/office/drawing/2014/main" id="{FF3B2B81-15E6-4D4D-8B31-B64FFCCCEC66}"/>
                </a:ext>
              </a:extLst>
            </p:cNvPr>
            <p:cNvSpPr/>
            <p:nvPr/>
          </p:nvSpPr>
          <p:spPr>
            <a:xfrm>
              <a:off x="11356931" y="2352234"/>
              <a:ext cx="179540" cy="204470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7818B57-3908-47E1-80FE-559AE420FADB}"/>
                </a:ext>
              </a:extLst>
            </p:cNvPr>
            <p:cNvSpPr txBox="1"/>
            <p:nvPr/>
          </p:nvSpPr>
          <p:spPr>
            <a:xfrm>
              <a:off x="10507625" y="1729029"/>
              <a:ext cx="80214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err="1"/>
                <a:t>Gás</a:t>
              </a:r>
              <a:endParaRPr lang="en-US" sz="1400" dirty="0"/>
            </a:p>
            <a:p>
              <a:pPr algn="ctr"/>
              <a:r>
                <a:rPr lang="en-US" sz="1400" dirty="0" err="1"/>
                <a:t>Propano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93648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1AA4-0B08-972D-13CB-16420D21D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Reabastecimento</a:t>
            </a:r>
            <a:r>
              <a:rPr lang="en-US" dirty="0"/>
              <a:t>- Como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posso</a:t>
            </a:r>
            <a:r>
              <a:rPr lang="en-US" dirty="0"/>
              <a:t> saber se o </a:t>
            </a:r>
            <a:r>
              <a:rPr lang="en-US" dirty="0" err="1"/>
              <a:t>botijão</a:t>
            </a:r>
            <a:r>
              <a:rPr lang="en-US" dirty="0"/>
              <a:t> </a:t>
            </a:r>
            <a:r>
              <a:rPr lang="en-US" dirty="0" err="1"/>
              <a:t>está</a:t>
            </a:r>
            <a:r>
              <a:rPr lang="en-US" dirty="0"/>
              <a:t> 80% </a:t>
            </a:r>
            <a:r>
              <a:rPr lang="en-US" dirty="0" err="1"/>
              <a:t>cheio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96A42-DE70-99DB-CCC0-5995D99DEF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1146" y="1825625"/>
            <a:ext cx="7390356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Encontre</a:t>
            </a:r>
            <a:r>
              <a:rPr lang="en-US" dirty="0"/>
              <a:t> o “Peso de Tara” do </a:t>
            </a:r>
            <a:r>
              <a:rPr lang="en-US" dirty="0" err="1"/>
              <a:t>botijão</a:t>
            </a:r>
            <a:endParaRPr lang="en-US" dirty="0"/>
          </a:p>
          <a:p>
            <a:pPr lvl="1"/>
            <a:r>
              <a:rPr lang="en-US" dirty="0" err="1"/>
              <a:t>Pese</a:t>
            </a:r>
            <a:r>
              <a:rPr lang="en-US" dirty="0"/>
              <a:t> o </a:t>
            </a:r>
            <a:r>
              <a:rPr lang="en-US" dirty="0" err="1"/>
              <a:t>botijão</a:t>
            </a:r>
            <a:r>
              <a:rPr lang="en-US" dirty="0"/>
              <a:t> </a:t>
            </a:r>
            <a:r>
              <a:rPr lang="en-US" dirty="0" err="1"/>
              <a:t>quando</a:t>
            </a:r>
            <a:r>
              <a:rPr lang="en-US" dirty="0"/>
              <a:t> 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estiver</a:t>
            </a:r>
            <a:r>
              <a:rPr lang="en-US" dirty="0"/>
              <a:t> </a:t>
            </a:r>
            <a:r>
              <a:rPr lang="en-US" dirty="0" err="1"/>
              <a:t>vazio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Pese</a:t>
            </a:r>
            <a:r>
              <a:rPr lang="en-US" dirty="0"/>
              <a:t> o </a:t>
            </a:r>
            <a:r>
              <a:rPr lang="en-US" dirty="0" err="1"/>
              <a:t>botijão</a:t>
            </a:r>
            <a:r>
              <a:rPr lang="en-US" dirty="0"/>
              <a:t> de </a:t>
            </a:r>
            <a:r>
              <a:rPr lang="en-US" dirty="0" err="1"/>
              <a:t>propano</a:t>
            </a:r>
            <a:r>
              <a:rPr lang="en-US" dirty="0"/>
              <a:t> antes de </a:t>
            </a:r>
            <a:r>
              <a:rPr lang="en-US" dirty="0" err="1"/>
              <a:t>reabastecer</a:t>
            </a:r>
            <a:endParaRPr lang="en-US" dirty="0"/>
          </a:p>
          <a:p>
            <a:pPr lvl="1"/>
            <a:r>
              <a:rPr lang="en-US" dirty="0"/>
              <a:t>Se o peso do </a:t>
            </a:r>
            <a:r>
              <a:rPr lang="en-US" dirty="0" err="1"/>
              <a:t>botijão</a:t>
            </a:r>
            <a:r>
              <a:rPr lang="en-US" dirty="0"/>
              <a:t> &gt; Peso de Tara, </a:t>
            </a:r>
            <a:r>
              <a:rPr lang="en-US" dirty="0" err="1"/>
              <a:t>ainda</a:t>
            </a:r>
            <a:r>
              <a:rPr lang="en-US" dirty="0"/>
              <a:t> </a:t>
            </a:r>
            <a:r>
              <a:rPr lang="en-US" dirty="0" err="1"/>
              <a:t>existe</a:t>
            </a:r>
            <a:r>
              <a:rPr lang="en-US" dirty="0"/>
              <a:t> </a:t>
            </a:r>
            <a:r>
              <a:rPr lang="en-US" dirty="0" err="1"/>
              <a:t>algum</a:t>
            </a:r>
            <a:r>
              <a:rPr lang="en-US" dirty="0"/>
              <a:t> </a:t>
            </a:r>
            <a:r>
              <a:rPr lang="en-US" dirty="0" err="1"/>
              <a:t>propano</a:t>
            </a:r>
            <a:r>
              <a:rPr lang="en-US" dirty="0"/>
              <a:t> no </a:t>
            </a:r>
            <a:r>
              <a:rPr lang="en-US" dirty="0" err="1"/>
              <a:t>botijão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Calcule</a:t>
            </a:r>
            <a:r>
              <a:rPr lang="en-US" dirty="0"/>
              <a:t> </a:t>
            </a:r>
            <a:r>
              <a:rPr lang="en-US" dirty="0" err="1"/>
              <a:t>quanto</a:t>
            </a:r>
            <a:r>
              <a:rPr lang="en-US" dirty="0"/>
              <a:t> peso total é </a:t>
            </a:r>
            <a:r>
              <a:rPr lang="en-US" dirty="0" err="1"/>
              <a:t>necessário</a:t>
            </a:r>
            <a:endParaRPr lang="en-US" dirty="0"/>
          </a:p>
          <a:p>
            <a:pPr lvl="1"/>
            <a:r>
              <a:rPr lang="en-US" dirty="0"/>
              <a:t>Peso do </a:t>
            </a:r>
            <a:r>
              <a:rPr lang="en-US" dirty="0" err="1"/>
              <a:t>Botijão</a:t>
            </a:r>
            <a:r>
              <a:rPr lang="en-US" dirty="0"/>
              <a:t> (Tara) + Peso do </a:t>
            </a:r>
            <a:r>
              <a:rPr lang="en-US" dirty="0" err="1"/>
              <a:t>Propano</a:t>
            </a:r>
            <a:r>
              <a:rPr lang="en-US" dirty="0"/>
              <a:t> x 80%</a:t>
            </a:r>
          </a:p>
          <a:p>
            <a:pPr lvl="1"/>
            <a:r>
              <a:rPr lang="en-US" dirty="0"/>
              <a:t>Ex. 8 kg </a:t>
            </a:r>
            <a:r>
              <a:rPr lang="en-US" dirty="0" err="1"/>
              <a:t>vazio</a:t>
            </a:r>
            <a:r>
              <a:rPr lang="en-US" dirty="0"/>
              <a:t> + (9 kg x 80%) = 8 kg + 7,2 kg = 15,2 kg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DE9CFB-92A8-C7FC-9F30-8055A5FED9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54652" y="1825625"/>
            <a:ext cx="3757808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Tara: 	6,8 kg </a:t>
            </a:r>
          </a:p>
          <a:p>
            <a:pPr marL="0" indent="0">
              <a:buNone/>
            </a:pPr>
            <a:r>
              <a:rPr lang="en-US" sz="2400" dirty="0"/>
              <a:t>	    (= </a:t>
            </a:r>
            <a:r>
              <a:rPr lang="en-US" sz="2400" dirty="0" err="1"/>
              <a:t>botijão</a:t>
            </a:r>
            <a:r>
              <a:rPr lang="en-US" sz="2400" dirty="0"/>
              <a:t> </a:t>
            </a:r>
            <a:r>
              <a:rPr lang="en-US" sz="2400" dirty="0" err="1"/>
              <a:t>vazio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 err="1"/>
              <a:t>Atual</a:t>
            </a:r>
            <a:r>
              <a:rPr lang="en-US" sz="2400" dirty="0"/>
              <a:t>:	7,7 kg</a:t>
            </a:r>
          </a:p>
          <a:p>
            <a:pPr marL="0" indent="0">
              <a:buNone/>
            </a:pPr>
            <a:r>
              <a:rPr lang="en-US" sz="2400" dirty="0"/>
              <a:t>          (= 6,8 kg </a:t>
            </a:r>
            <a:r>
              <a:rPr lang="en-US" sz="2400" dirty="0" err="1"/>
              <a:t>Botijão</a:t>
            </a:r>
            <a:r>
              <a:rPr lang="en-US" sz="2400" dirty="0"/>
              <a:t> + 0,9 kg LP)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/>
              <a:t>Peso Total= </a:t>
            </a:r>
          </a:p>
          <a:p>
            <a:pPr marL="0" indent="0">
              <a:buNone/>
            </a:pPr>
            <a:r>
              <a:rPr lang="en-US" sz="2400" dirty="0"/>
              <a:t>Peso Tara + Peso do </a:t>
            </a:r>
            <a:r>
              <a:rPr lang="en-US" sz="2400" dirty="0" err="1"/>
              <a:t>Propano</a:t>
            </a:r>
            <a:r>
              <a:rPr lang="en-US" sz="2400" dirty="0"/>
              <a:t> x 80%</a:t>
            </a:r>
          </a:p>
        </p:txBody>
      </p:sp>
    </p:spTree>
    <p:extLst>
      <p:ext uri="{BB962C8B-B14F-4D97-AF65-F5344CB8AC3E}">
        <p14:creationId xmlns:p14="http://schemas.microsoft.com/office/powerpoint/2010/main" val="19281535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51C75-97F0-A2A6-AA46-380520560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Reabastecendo</a:t>
            </a:r>
            <a:r>
              <a:rPr lang="en-US" sz="4000" dirty="0"/>
              <a:t> </a:t>
            </a:r>
            <a:r>
              <a:rPr lang="en-US" sz="4000" dirty="0" err="1"/>
              <a:t>os</a:t>
            </a:r>
            <a:r>
              <a:rPr lang="en-US" sz="4000" dirty="0"/>
              <a:t> </a:t>
            </a:r>
            <a:r>
              <a:rPr lang="en-US" sz="4000" dirty="0" err="1"/>
              <a:t>Botijões</a:t>
            </a:r>
            <a:r>
              <a:rPr lang="en-US" sz="4000" dirty="0"/>
              <a:t> de </a:t>
            </a:r>
            <a:r>
              <a:rPr lang="en-US" sz="4000" dirty="0" err="1"/>
              <a:t>Propano</a:t>
            </a:r>
            <a:r>
              <a:rPr lang="en-US" sz="4000" dirty="0"/>
              <a:t>- </a:t>
            </a:r>
            <a:r>
              <a:rPr lang="en-US" sz="4000" dirty="0" err="1"/>
              <a:t>Discussão</a:t>
            </a:r>
            <a:r>
              <a:rPr lang="en-US" sz="4000" dirty="0"/>
              <a:t> dos </a:t>
            </a:r>
            <a:r>
              <a:rPr lang="en-US" sz="4000" dirty="0" err="1"/>
              <a:t>Desafios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EAB42-B0E1-CDA8-658B-F5BA4E333A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0164" y="1825625"/>
            <a:ext cx="5539636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u="sng" dirty="0" err="1"/>
              <a:t>Tópico</a:t>
            </a:r>
            <a:r>
              <a:rPr lang="en-US" sz="2400" u="sng" dirty="0"/>
              <a:t> 1</a:t>
            </a:r>
            <a:r>
              <a:rPr lang="en-US" sz="2400" dirty="0"/>
              <a:t>: </a:t>
            </a:r>
            <a:r>
              <a:rPr lang="en-US" sz="2400" dirty="0" err="1"/>
              <a:t>Botijões</a:t>
            </a:r>
            <a:r>
              <a:rPr lang="en-US" sz="2400" dirty="0"/>
              <a:t> </a:t>
            </a:r>
            <a:r>
              <a:rPr lang="en-US" sz="2400" dirty="0" err="1"/>
              <a:t>pequenos</a:t>
            </a:r>
            <a:r>
              <a:rPr lang="en-US" sz="2400" dirty="0"/>
              <a:t> </a:t>
            </a:r>
            <a:r>
              <a:rPr lang="en-US" sz="2400" dirty="0" err="1"/>
              <a:t>ou</a:t>
            </a:r>
            <a:r>
              <a:rPr lang="en-US" sz="2400" dirty="0"/>
              <a:t> </a:t>
            </a:r>
            <a:r>
              <a:rPr lang="en-US" sz="2400" dirty="0" err="1"/>
              <a:t>grandes</a:t>
            </a:r>
            <a:r>
              <a:rPr lang="en-US" sz="2400" dirty="0"/>
              <a:t> (9-45 kg)?</a:t>
            </a:r>
          </a:p>
          <a:p>
            <a:endParaRPr lang="en-US" sz="2400" dirty="0"/>
          </a:p>
          <a:p>
            <a:r>
              <a:rPr lang="en-US" sz="2400" dirty="0" err="1"/>
              <a:t>Opção</a:t>
            </a:r>
            <a:r>
              <a:rPr lang="en-US" sz="2400" dirty="0"/>
              <a:t> 1: </a:t>
            </a:r>
            <a:r>
              <a:rPr lang="en-US" sz="2400" dirty="0" err="1"/>
              <a:t>Botijões</a:t>
            </a:r>
            <a:r>
              <a:rPr lang="en-US" sz="2400" dirty="0"/>
              <a:t> </a:t>
            </a:r>
            <a:r>
              <a:rPr lang="en-US" sz="2400" dirty="0" err="1"/>
              <a:t>pequenos</a:t>
            </a:r>
            <a:r>
              <a:rPr lang="en-US" sz="2400" dirty="0"/>
              <a:t> </a:t>
            </a:r>
          </a:p>
          <a:p>
            <a:pPr lvl="1"/>
            <a:r>
              <a:rPr lang="en-US" dirty="0" err="1"/>
              <a:t>Eventos</a:t>
            </a:r>
            <a:r>
              <a:rPr lang="en-US" dirty="0"/>
              <a:t>? </a:t>
            </a:r>
            <a:r>
              <a:rPr lang="en-US" dirty="0" err="1"/>
              <a:t>Conveniência</a:t>
            </a:r>
            <a:r>
              <a:rPr lang="en-US" dirty="0"/>
              <a:t>?</a:t>
            </a:r>
          </a:p>
          <a:p>
            <a:endParaRPr lang="en-US" sz="2400" dirty="0"/>
          </a:p>
          <a:p>
            <a:r>
              <a:rPr lang="en-US" sz="2400" dirty="0" err="1"/>
              <a:t>Opção</a:t>
            </a:r>
            <a:r>
              <a:rPr lang="en-US" sz="2400" dirty="0"/>
              <a:t> 2: </a:t>
            </a:r>
            <a:r>
              <a:rPr lang="en-US" sz="2400" dirty="0" err="1"/>
              <a:t>Botijões</a:t>
            </a:r>
            <a:r>
              <a:rPr lang="en-US" sz="2400" dirty="0"/>
              <a:t> </a:t>
            </a:r>
            <a:r>
              <a:rPr lang="en-US" sz="2400" dirty="0" err="1"/>
              <a:t>grandes</a:t>
            </a:r>
            <a:endParaRPr lang="en-US" sz="2400" dirty="0"/>
          </a:p>
          <a:p>
            <a:pPr lvl="1"/>
            <a:r>
              <a:rPr lang="en-US" dirty="0" err="1"/>
              <a:t>Maior</a:t>
            </a:r>
            <a:r>
              <a:rPr lang="en-US" dirty="0"/>
              <a:t> </a:t>
            </a:r>
            <a:r>
              <a:rPr lang="en-US" dirty="0" err="1"/>
              <a:t>capacidade</a:t>
            </a:r>
            <a:r>
              <a:rPr lang="en-US" dirty="0"/>
              <a:t> para </a:t>
            </a:r>
            <a:r>
              <a:rPr lang="en-US" dirty="0" err="1"/>
              <a:t>eventos</a:t>
            </a:r>
            <a:r>
              <a:rPr lang="en-US" dirty="0"/>
              <a:t> </a:t>
            </a:r>
            <a:r>
              <a:rPr lang="en-US" dirty="0" err="1"/>
              <a:t>cheios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Quão</a:t>
            </a:r>
            <a:r>
              <a:rPr lang="en-US" dirty="0"/>
              <a:t> </a:t>
            </a:r>
            <a:r>
              <a:rPr lang="en-US" dirty="0" err="1"/>
              <a:t>facilmente</a:t>
            </a:r>
            <a:r>
              <a:rPr lang="en-US" dirty="0"/>
              <a:t> é </a:t>
            </a:r>
            <a:r>
              <a:rPr lang="en-US" dirty="0" err="1"/>
              <a:t>removido</a:t>
            </a:r>
            <a:r>
              <a:rPr lang="en-US" dirty="0"/>
              <a:t> para </a:t>
            </a:r>
            <a:r>
              <a:rPr lang="en-US" dirty="0" err="1"/>
              <a:t>reabastecimento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Necessita</a:t>
            </a:r>
            <a:r>
              <a:rPr lang="en-US" dirty="0"/>
              <a:t> ser </a:t>
            </a:r>
            <a:r>
              <a:rPr lang="en-US" dirty="0" err="1"/>
              <a:t>removido</a:t>
            </a:r>
            <a:r>
              <a:rPr lang="en-US" dirty="0"/>
              <a:t> para ser </a:t>
            </a:r>
            <a:r>
              <a:rPr lang="en-US" dirty="0" err="1"/>
              <a:t>reabastecido</a:t>
            </a:r>
            <a:r>
              <a:rPr lang="en-US" dirty="0"/>
              <a:t>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D4544E-53B0-005D-0A77-A7A5C77515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539636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u="sng" dirty="0" err="1"/>
              <a:t>Questão</a:t>
            </a:r>
            <a:r>
              <a:rPr lang="en-US" sz="2400" u="sng" dirty="0"/>
              <a:t> 2:</a:t>
            </a:r>
            <a:r>
              <a:rPr lang="en-US" sz="2400" dirty="0"/>
              <a:t> </a:t>
            </a:r>
            <a:r>
              <a:rPr lang="en-US" sz="2400" dirty="0" err="1"/>
              <a:t>Quando</a:t>
            </a:r>
            <a:r>
              <a:rPr lang="en-US" sz="2400" dirty="0"/>
              <a:t> e </a:t>
            </a:r>
            <a:r>
              <a:rPr lang="en-US" sz="2400" dirty="0" err="1"/>
              <a:t>como</a:t>
            </a:r>
            <a:r>
              <a:rPr lang="en-US" sz="2400" dirty="0"/>
              <a:t> </a:t>
            </a:r>
            <a:r>
              <a:rPr lang="en-US" sz="2400" dirty="0" err="1"/>
              <a:t>os</a:t>
            </a:r>
            <a:r>
              <a:rPr lang="en-US" sz="2400" dirty="0"/>
              <a:t> </a:t>
            </a:r>
            <a:r>
              <a:rPr lang="en-US" sz="2400" dirty="0" err="1"/>
              <a:t>botijões</a:t>
            </a:r>
            <a:r>
              <a:rPr lang="en-US" sz="2400" dirty="0"/>
              <a:t> </a:t>
            </a:r>
            <a:r>
              <a:rPr lang="en-US" sz="2400" dirty="0" err="1"/>
              <a:t>serão</a:t>
            </a:r>
            <a:r>
              <a:rPr lang="en-US" sz="2400" dirty="0"/>
              <a:t> </a:t>
            </a:r>
            <a:r>
              <a:rPr lang="en-US" sz="2400" dirty="0" err="1"/>
              <a:t>reabastecidos</a:t>
            </a:r>
            <a:r>
              <a:rPr lang="en-US" sz="2400" dirty="0"/>
              <a:t>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Opção</a:t>
            </a:r>
            <a:r>
              <a:rPr lang="en-US" sz="2400" dirty="0"/>
              <a:t> 1: Um </a:t>
            </a:r>
            <a:r>
              <a:rPr lang="en-US" sz="2400" dirty="0" err="1"/>
              <a:t>botijão-meio</a:t>
            </a:r>
            <a:r>
              <a:rPr lang="en-US" sz="2400" dirty="0"/>
              <a:t> </a:t>
            </a:r>
            <a:r>
              <a:rPr lang="en-US" sz="2400" dirty="0" err="1"/>
              <a:t>vazio</a:t>
            </a:r>
            <a:r>
              <a:rPr lang="en-US" sz="2400" dirty="0"/>
              <a:t> antes do </a:t>
            </a:r>
            <a:r>
              <a:rPr lang="en-US" sz="2400" dirty="0" err="1"/>
              <a:t>evento</a:t>
            </a:r>
            <a:endParaRPr lang="en-US" sz="2400" dirty="0"/>
          </a:p>
          <a:p>
            <a:pPr lvl="1"/>
            <a:r>
              <a:rPr lang="en-US" dirty="0" err="1"/>
              <a:t>Completando</a:t>
            </a:r>
            <a:r>
              <a:rPr lang="en-US" dirty="0"/>
              <a:t> o </a:t>
            </a:r>
            <a:r>
              <a:rPr lang="en-US" dirty="0" err="1"/>
              <a:t>botijão</a:t>
            </a:r>
            <a:r>
              <a:rPr lang="en-US" dirty="0"/>
              <a:t> </a:t>
            </a:r>
            <a:r>
              <a:rPr lang="en-US" dirty="0" err="1"/>
              <a:t>até</a:t>
            </a:r>
            <a:r>
              <a:rPr lang="en-US" dirty="0"/>
              <a:t> o </a:t>
            </a:r>
            <a:r>
              <a:rPr lang="en-US" dirty="0" err="1"/>
              <a:t>limite-aceitável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Opção</a:t>
            </a:r>
            <a:r>
              <a:rPr lang="en-US" sz="2400" dirty="0"/>
              <a:t> 2: </a:t>
            </a:r>
            <a:r>
              <a:rPr lang="en-US" sz="2400" dirty="0" err="1"/>
              <a:t>Dois</a:t>
            </a:r>
            <a:r>
              <a:rPr lang="en-US" sz="2400" dirty="0"/>
              <a:t> </a:t>
            </a:r>
            <a:r>
              <a:rPr lang="en-US" sz="2400" dirty="0" err="1"/>
              <a:t>botijões</a:t>
            </a:r>
            <a:r>
              <a:rPr lang="en-US" sz="2400" dirty="0"/>
              <a:t> de 45 kg</a:t>
            </a:r>
          </a:p>
          <a:p>
            <a:pPr lvl="1"/>
            <a:r>
              <a:rPr lang="en-US" dirty="0"/>
              <a:t>Use um </a:t>
            </a:r>
            <a:r>
              <a:rPr lang="en-US" dirty="0" err="1"/>
              <a:t>até</a:t>
            </a:r>
            <a:r>
              <a:rPr lang="en-US" dirty="0"/>
              <a:t> que </a:t>
            </a:r>
            <a:r>
              <a:rPr lang="en-US" dirty="0" err="1"/>
              <a:t>esteja</a:t>
            </a:r>
            <a:r>
              <a:rPr lang="en-US" dirty="0"/>
              <a:t> </a:t>
            </a:r>
            <a:r>
              <a:rPr lang="en-US" dirty="0" err="1"/>
              <a:t>baixo</a:t>
            </a:r>
            <a:r>
              <a:rPr lang="en-US" dirty="0"/>
              <a:t>, </a:t>
            </a:r>
            <a:r>
              <a:rPr lang="en-US" dirty="0" err="1"/>
              <a:t>então</a:t>
            </a:r>
            <a:r>
              <a:rPr lang="en-US" dirty="0"/>
              <a:t> </a:t>
            </a:r>
            <a:r>
              <a:rPr lang="en-US" dirty="0" err="1"/>
              <a:t>troque</a:t>
            </a:r>
            <a:r>
              <a:rPr lang="en-US" dirty="0"/>
              <a:t> para o 2</a:t>
            </a:r>
            <a:r>
              <a:rPr lang="en-US" baseline="30000" dirty="0"/>
              <a:t>o</a:t>
            </a:r>
            <a:r>
              <a:rPr lang="en-US" dirty="0"/>
              <a:t> </a:t>
            </a:r>
            <a:r>
              <a:rPr lang="en-US" dirty="0" err="1"/>
              <a:t>botijão</a:t>
            </a:r>
            <a:r>
              <a:rPr lang="en-US" dirty="0"/>
              <a:t> e </a:t>
            </a:r>
            <a:r>
              <a:rPr lang="en-US" dirty="0" err="1"/>
              <a:t>reabasteça</a:t>
            </a:r>
            <a:r>
              <a:rPr lang="en-US" dirty="0"/>
              <a:t> o 1</a:t>
            </a:r>
            <a:r>
              <a:rPr lang="en-US" baseline="30000" dirty="0"/>
              <a:t>o</a:t>
            </a:r>
            <a:r>
              <a:rPr lang="en-US" dirty="0"/>
              <a:t> </a:t>
            </a:r>
            <a:r>
              <a:rPr lang="en-US" dirty="0" err="1"/>
              <a:t>botijão</a:t>
            </a:r>
            <a:r>
              <a:rPr lang="en-US" dirty="0"/>
              <a:t> </a:t>
            </a:r>
            <a:r>
              <a:rPr lang="en-US" dirty="0" err="1"/>
              <a:t>depois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648487-8E96-8792-C695-8F4308C5E874}"/>
              </a:ext>
            </a:extLst>
          </p:cNvPr>
          <p:cNvSpPr txBox="1"/>
          <p:nvPr/>
        </p:nvSpPr>
        <p:spPr>
          <a:xfrm>
            <a:off x="1064713" y="6031210"/>
            <a:ext cx="102890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Proprietários</a:t>
            </a:r>
            <a:r>
              <a:rPr lang="en-US" sz="2400" b="1" dirty="0"/>
              <a:t>: </a:t>
            </a:r>
            <a:r>
              <a:rPr lang="en-US" sz="2400" b="1" dirty="0" err="1"/>
              <a:t>Quando</a:t>
            </a:r>
            <a:r>
              <a:rPr lang="en-US" sz="2400" b="1" dirty="0"/>
              <a:t> </a:t>
            </a:r>
            <a:r>
              <a:rPr lang="en-US" sz="2400" b="1" dirty="0" err="1"/>
              <a:t>você</a:t>
            </a:r>
            <a:r>
              <a:rPr lang="en-US" sz="2400" b="1" dirty="0"/>
              <a:t> </a:t>
            </a:r>
            <a:r>
              <a:rPr lang="en-US" sz="2400" b="1" dirty="0" err="1"/>
              <a:t>considera</a:t>
            </a:r>
            <a:r>
              <a:rPr lang="en-US" sz="2400" b="1" dirty="0"/>
              <a:t> as </a:t>
            </a:r>
            <a:r>
              <a:rPr lang="en-US" sz="2400" b="1" dirty="0" err="1"/>
              <a:t>opções</a:t>
            </a:r>
            <a:r>
              <a:rPr lang="en-US" sz="2400" b="1" dirty="0"/>
              <a:t>, </a:t>
            </a:r>
            <a:r>
              <a:rPr lang="en-US" sz="2400" b="1" dirty="0" err="1"/>
              <a:t>você</a:t>
            </a:r>
            <a:r>
              <a:rPr lang="en-US" sz="2400" b="1" dirty="0"/>
              <a:t> </a:t>
            </a:r>
            <a:r>
              <a:rPr lang="en-US" sz="2400" b="1" dirty="0" err="1"/>
              <a:t>considera</a:t>
            </a:r>
            <a:r>
              <a:rPr lang="en-US" sz="2400" b="1" dirty="0"/>
              <a:t> a </a:t>
            </a:r>
            <a:r>
              <a:rPr lang="en-US" sz="2400" b="1" dirty="0" err="1"/>
              <a:t>segurança</a:t>
            </a:r>
            <a:r>
              <a:rPr lang="en-US" sz="2400" b="1" dirty="0"/>
              <a:t>? E </a:t>
            </a:r>
            <a:r>
              <a:rPr lang="en-US" sz="2400" b="1" dirty="0" err="1"/>
              <a:t>quais</a:t>
            </a:r>
            <a:r>
              <a:rPr lang="en-US" sz="2400" b="1" dirty="0"/>
              <a:t> </a:t>
            </a:r>
            <a:r>
              <a:rPr lang="en-US" sz="2400" b="1" dirty="0" err="1"/>
              <a:t>riscos</a:t>
            </a:r>
            <a:r>
              <a:rPr lang="en-US" sz="2400" b="1" dirty="0"/>
              <a:t> </a:t>
            </a:r>
            <a:r>
              <a:rPr lang="en-US" sz="2400" b="1" dirty="0" err="1"/>
              <a:t>você</a:t>
            </a:r>
            <a:r>
              <a:rPr lang="en-US" sz="2400" b="1" dirty="0"/>
              <a:t> </a:t>
            </a:r>
            <a:r>
              <a:rPr lang="en-US" sz="2400" b="1" dirty="0" err="1"/>
              <a:t>está</a:t>
            </a:r>
            <a:r>
              <a:rPr lang="en-US" sz="2400" b="1" dirty="0"/>
              <a:t> </a:t>
            </a:r>
            <a:r>
              <a:rPr lang="en-US" sz="2400" b="1" dirty="0" err="1"/>
              <a:t>disposto</a:t>
            </a:r>
            <a:r>
              <a:rPr lang="en-US" sz="2400" b="1" dirty="0"/>
              <a:t> a </a:t>
            </a:r>
            <a:r>
              <a:rPr lang="en-US" sz="2400" b="1" dirty="0" err="1"/>
              <a:t>expor</a:t>
            </a:r>
            <a:r>
              <a:rPr lang="en-US" sz="2400" b="1" dirty="0"/>
              <a:t> o </a:t>
            </a:r>
            <a:r>
              <a:rPr lang="en-US" sz="2400" b="1" dirty="0" err="1"/>
              <a:t>seu</a:t>
            </a:r>
            <a:r>
              <a:rPr lang="en-US" sz="2400" b="1" dirty="0"/>
              <a:t> </a:t>
            </a:r>
            <a:r>
              <a:rPr lang="en-US" sz="2400" b="1" dirty="0" err="1"/>
              <a:t>negócio</a:t>
            </a:r>
            <a:r>
              <a:rPr lang="en-US" sz="24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880994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F52D412-DE3F-F4C4-7F08-352316BF9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Resumo</a:t>
            </a:r>
            <a:r>
              <a:rPr lang="en-US" dirty="0"/>
              <a:t>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5086A6-5657-C8EE-07E9-ABE78954E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559" y="1825625"/>
            <a:ext cx="11193517" cy="4351338"/>
          </a:xfrm>
        </p:spPr>
        <p:txBody>
          <a:bodyPr>
            <a:normAutofit/>
          </a:bodyPr>
          <a:lstStyle/>
          <a:p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botijões</a:t>
            </a:r>
            <a:r>
              <a:rPr lang="en-US" dirty="0"/>
              <a:t> de </a:t>
            </a:r>
            <a:r>
              <a:rPr lang="en-US" dirty="0" err="1"/>
              <a:t>propano</a:t>
            </a:r>
            <a:r>
              <a:rPr lang="en-US" dirty="0"/>
              <a:t> </a:t>
            </a:r>
            <a:r>
              <a:rPr lang="en-US" dirty="0" err="1"/>
              <a:t>apresentam</a:t>
            </a:r>
            <a:r>
              <a:rPr lang="en-US" dirty="0"/>
              <a:t> um </a:t>
            </a:r>
            <a:r>
              <a:rPr lang="en-US" dirty="0" err="1"/>
              <a:t>perigo</a:t>
            </a:r>
            <a:r>
              <a:rPr lang="en-US" dirty="0"/>
              <a:t> </a:t>
            </a:r>
            <a:r>
              <a:rPr lang="en-US" dirty="0" err="1"/>
              <a:t>único</a:t>
            </a:r>
            <a:r>
              <a:rPr lang="en-US" dirty="0"/>
              <a:t> à </a:t>
            </a:r>
            <a:r>
              <a:rPr lang="en-US" dirty="0" err="1"/>
              <a:t>indústria</a:t>
            </a:r>
            <a:r>
              <a:rPr lang="en-US" dirty="0"/>
              <a:t> de food truck </a:t>
            </a:r>
            <a:r>
              <a:rPr lang="en-US" dirty="0" err="1"/>
              <a:t>comparado</a:t>
            </a:r>
            <a:r>
              <a:rPr lang="en-US" dirty="0"/>
              <a:t> com </a:t>
            </a:r>
            <a:r>
              <a:rPr lang="en-US" dirty="0" err="1"/>
              <a:t>restaurantes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lojas</a:t>
            </a:r>
            <a:r>
              <a:rPr lang="en-US" dirty="0"/>
              <a:t>.</a:t>
            </a:r>
          </a:p>
          <a:p>
            <a:r>
              <a:rPr lang="en-US" dirty="0" err="1"/>
              <a:t>Vários</a:t>
            </a:r>
            <a:r>
              <a:rPr lang="en-US" dirty="0"/>
              <a:t> </a:t>
            </a:r>
            <a:r>
              <a:rPr lang="en-US" dirty="0" err="1"/>
              <a:t>controles</a:t>
            </a:r>
            <a:r>
              <a:rPr lang="en-US" dirty="0"/>
              <a:t> de </a:t>
            </a:r>
            <a:r>
              <a:rPr lang="en-US" dirty="0" err="1"/>
              <a:t>perigo</a:t>
            </a:r>
            <a:r>
              <a:rPr lang="en-US" dirty="0"/>
              <a:t> </a:t>
            </a:r>
            <a:r>
              <a:rPr lang="en-US" dirty="0" err="1"/>
              <a:t>devem</a:t>
            </a:r>
            <a:r>
              <a:rPr lang="en-US" dirty="0"/>
              <a:t> ser </a:t>
            </a:r>
            <a:r>
              <a:rPr lang="en-US" dirty="0" err="1"/>
              <a:t>usados</a:t>
            </a:r>
            <a:r>
              <a:rPr lang="en-US" dirty="0"/>
              <a:t> para </a:t>
            </a:r>
            <a:r>
              <a:rPr lang="en-US" dirty="0" err="1"/>
              <a:t>controlar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perigos</a:t>
            </a:r>
            <a:r>
              <a:rPr lang="en-US" dirty="0"/>
              <a:t> dos </a:t>
            </a:r>
            <a:r>
              <a:rPr lang="en-US" dirty="0" err="1"/>
              <a:t>botijões</a:t>
            </a:r>
            <a:r>
              <a:rPr lang="en-US" dirty="0"/>
              <a:t> de </a:t>
            </a:r>
            <a:r>
              <a:rPr lang="en-US" dirty="0" err="1"/>
              <a:t>propano</a:t>
            </a:r>
            <a:r>
              <a:rPr lang="en-US" dirty="0"/>
              <a:t>.</a:t>
            </a:r>
          </a:p>
          <a:p>
            <a:r>
              <a:rPr lang="en-US" dirty="0" err="1"/>
              <a:t>Quando</a:t>
            </a:r>
            <a:r>
              <a:rPr lang="en-US" dirty="0"/>
              <a:t> </a:t>
            </a:r>
            <a:r>
              <a:rPr lang="en-US" dirty="0" err="1"/>
              <a:t>reabastecendo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botijões</a:t>
            </a:r>
            <a:r>
              <a:rPr lang="en-US" dirty="0"/>
              <a:t> de </a:t>
            </a:r>
            <a:r>
              <a:rPr lang="en-US" dirty="0" err="1"/>
              <a:t>propano</a:t>
            </a:r>
            <a:r>
              <a:rPr lang="en-US" dirty="0"/>
              <a:t>, a </a:t>
            </a:r>
            <a:r>
              <a:rPr lang="en-US" dirty="0" err="1"/>
              <a:t>Regra</a:t>
            </a:r>
            <a:r>
              <a:rPr lang="en-US" dirty="0"/>
              <a:t> de 80%-</a:t>
            </a:r>
            <a:r>
              <a:rPr lang="en-US" dirty="0" err="1"/>
              <a:t>cheio</a:t>
            </a:r>
            <a:r>
              <a:rPr lang="en-US" dirty="0"/>
              <a:t> </a:t>
            </a:r>
            <a:r>
              <a:rPr lang="en-US" dirty="0" err="1"/>
              <a:t>deve</a:t>
            </a:r>
            <a:r>
              <a:rPr lang="en-US" dirty="0"/>
              <a:t> ser </a:t>
            </a:r>
            <a:r>
              <a:rPr lang="en-US" dirty="0" err="1"/>
              <a:t>seguida</a:t>
            </a:r>
            <a:r>
              <a:rPr lang="en-US" dirty="0"/>
              <a:t>.</a:t>
            </a:r>
          </a:p>
          <a:p>
            <a:r>
              <a:rPr lang="en-US" dirty="0"/>
              <a:t>As </a:t>
            </a:r>
            <a:r>
              <a:rPr lang="en-US" dirty="0" err="1"/>
              <a:t>empresas</a:t>
            </a:r>
            <a:r>
              <a:rPr lang="en-US" dirty="0"/>
              <a:t> </a:t>
            </a:r>
            <a:r>
              <a:rPr lang="en-US" dirty="0" err="1"/>
              <a:t>devem</a:t>
            </a:r>
            <a:r>
              <a:rPr lang="en-US" dirty="0"/>
              <a:t> </a:t>
            </a:r>
            <a:r>
              <a:rPr lang="en-US" dirty="0" err="1"/>
              <a:t>usar</a:t>
            </a:r>
            <a:r>
              <a:rPr lang="en-US" dirty="0"/>
              <a:t> </a:t>
            </a:r>
            <a:r>
              <a:rPr lang="en-US" dirty="0" err="1"/>
              <a:t>somente</a:t>
            </a:r>
            <a:r>
              <a:rPr lang="en-US" dirty="0"/>
              <a:t> </a:t>
            </a:r>
            <a:r>
              <a:rPr lang="en-US" dirty="0" err="1"/>
              <a:t>profissionais</a:t>
            </a:r>
            <a:r>
              <a:rPr lang="en-US" dirty="0"/>
              <a:t> com </a:t>
            </a:r>
            <a:r>
              <a:rPr lang="en-US" dirty="0" err="1"/>
              <a:t>treinamento</a:t>
            </a:r>
            <a:r>
              <a:rPr lang="en-US" dirty="0"/>
              <a:t> e </a:t>
            </a:r>
            <a:r>
              <a:rPr lang="en-US" dirty="0" err="1"/>
              <a:t>experiência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propano</a:t>
            </a:r>
            <a:r>
              <a:rPr lang="en-US" dirty="0"/>
              <a:t> para as </a:t>
            </a:r>
            <a:r>
              <a:rPr lang="en-US" dirty="0" err="1"/>
              <a:t>necessidades</a:t>
            </a:r>
            <a:r>
              <a:rPr lang="en-US" dirty="0"/>
              <a:t> de </a:t>
            </a:r>
            <a:r>
              <a:rPr lang="en-US" dirty="0" err="1"/>
              <a:t>reabastecimento</a:t>
            </a:r>
            <a:r>
              <a:rPr lang="en-US" dirty="0"/>
              <a:t> e </a:t>
            </a:r>
            <a:r>
              <a:rPr lang="en-US" dirty="0" err="1"/>
              <a:t>instalação</a:t>
            </a:r>
            <a:r>
              <a:rPr lang="en-US" dirty="0"/>
              <a:t> das </a:t>
            </a:r>
            <a:r>
              <a:rPr lang="en-US" dirty="0" err="1"/>
              <a:t>tubulações</a:t>
            </a:r>
            <a:r>
              <a:rPr lang="en-US" dirty="0"/>
              <a:t>/</a:t>
            </a:r>
            <a:r>
              <a:rPr lang="en-US" dirty="0" err="1"/>
              <a:t>mangueiras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6914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C3289-FEDD-4006-7F27-9E3CAEEFE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Objetivos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36B63-75C5-E2AD-D145-F204F63CA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55" y="1825625"/>
            <a:ext cx="1073034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Após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pt-BR" dirty="0"/>
              <a:t>módulo</a:t>
            </a:r>
            <a:r>
              <a:rPr lang="en-US" dirty="0"/>
              <a:t>, o </a:t>
            </a:r>
            <a:r>
              <a:rPr lang="en-US" dirty="0" err="1"/>
              <a:t>treinando</a:t>
            </a:r>
            <a:r>
              <a:rPr lang="en-US" dirty="0"/>
              <a:t> </a:t>
            </a:r>
            <a:r>
              <a:rPr lang="en-US" dirty="0" err="1"/>
              <a:t>será</a:t>
            </a:r>
            <a:r>
              <a:rPr lang="en-US" dirty="0"/>
              <a:t> </a:t>
            </a:r>
            <a:r>
              <a:rPr lang="en-US" dirty="0" err="1"/>
              <a:t>capaz</a:t>
            </a:r>
            <a:r>
              <a:rPr lang="en-US" dirty="0"/>
              <a:t> de:</a:t>
            </a:r>
          </a:p>
          <a:p>
            <a:r>
              <a:rPr lang="en-US" dirty="0" err="1"/>
              <a:t>Identificar</a:t>
            </a:r>
            <a:r>
              <a:rPr lang="en-US" dirty="0"/>
              <a:t> as </a:t>
            </a:r>
            <a:r>
              <a:rPr lang="en-US" dirty="0" err="1"/>
              <a:t>propriedades</a:t>
            </a:r>
            <a:r>
              <a:rPr lang="en-US" dirty="0"/>
              <a:t> </a:t>
            </a:r>
            <a:r>
              <a:rPr lang="en-US" dirty="0" err="1"/>
              <a:t>básicas</a:t>
            </a:r>
            <a:r>
              <a:rPr lang="en-US" dirty="0"/>
              <a:t> do </a:t>
            </a:r>
            <a:r>
              <a:rPr lang="en-US" dirty="0" err="1"/>
              <a:t>propano</a:t>
            </a:r>
            <a:r>
              <a:rPr lang="en-US" dirty="0"/>
              <a:t> e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perigos</a:t>
            </a:r>
            <a:r>
              <a:rPr lang="en-US" dirty="0"/>
              <a:t> </a:t>
            </a:r>
            <a:r>
              <a:rPr lang="en-US" dirty="0" err="1"/>
              <a:t>associados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uso</a:t>
            </a:r>
            <a:r>
              <a:rPr lang="en-US" dirty="0"/>
              <a:t> de </a:t>
            </a:r>
            <a:r>
              <a:rPr lang="en-US" dirty="0" err="1"/>
              <a:t>botijão</a:t>
            </a:r>
            <a:r>
              <a:rPr lang="en-US" dirty="0"/>
              <a:t> de </a:t>
            </a:r>
            <a:r>
              <a:rPr lang="en-US" dirty="0" err="1"/>
              <a:t>propano</a:t>
            </a:r>
            <a:endParaRPr lang="en-US" dirty="0"/>
          </a:p>
          <a:p>
            <a:r>
              <a:rPr lang="en-US" dirty="0" err="1"/>
              <a:t>Reconhecer</a:t>
            </a:r>
            <a:r>
              <a:rPr lang="en-US" dirty="0"/>
              <a:t> e </a:t>
            </a:r>
            <a:r>
              <a:rPr lang="en-US" dirty="0" err="1"/>
              <a:t>usar</a:t>
            </a:r>
            <a:r>
              <a:rPr lang="en-US" dirty="0"/>
              <a:t> </a:t>
            </a:r>
            <a:r>
              <a:rPr lang="en-US" dirty="0" err="1"/>
              <a:t>controles</a:t>
            </a:r>
            <a:r>
              <a:rPr lang="en-US" dirty="0"/>
              <a:t> de </a:t>
            </a:r>
            <a:r>
              <a:rPr lang="en-US" dirty="0" err="1"/>
              <a:t>perigo</a:t>
            </a:r>
            <a:r>
              <a:rPr lang="en-US" dirty="0"/>
              <a:t> para </a:t>
            </a:r>
            <a:r>
              <a:rPr lang="en-US" dirty="0" err="1"/>
              <a:t>reduzir</a:t>
            </a:r>
            <a:r>
              <a:rPr lang="en-US" dirty="0"/>
              <a:t> o </a:t>
            </a:r>
            <a:r>
              <a:rPr lang="en-US" dirty="0" err="1"/>
              <a:t>risco</a:t>
            </a:r>
            <a:r>
              <a:rPr lang="en-US" dirty="0"/>
              <a:t> </a:t>
            </a:r>
            <a:r>
              <a:rPr lang="en-US" dirty="0" err="1"/>
              <a:t>destes</a:t>
            </a:r>
            <a:r>
              <a:rPr lang="en-US" dirty="0"/>
              <a:t> </a:t>
            </a:r>
            <a:r>
              <a:rPr lang="en-US" dirty="0" err="1"/>
              <a:t>perigos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936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D7263-392B-29D3-BE95-B52B2F957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Segurança</a:t>
            </a:r>
            <a:r>
              <a:rPr lang="en-US" dirty="0"/>
              <a:t> do </a:t>
            </a:r>
            <a:r>
              <a:rPr lang="en-US" dirty="0" err="1"/>
              <a:t>Botijão</a:t>
            </a:r>
            <a:r>
              <a:rPr lang="en-US" dirty="0"/>
              <a:t> de </a:t>
            </a:r>
            <a:r>
              <a:rPr lang="en-US" dirty="0" err="1"/>
              <a:t>Propano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3E30D-6B1D-7115-9B27-DD16CD870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048" y="1825625"/>
            <a:ext cx="9595981" cy="4351338"/>
          </a:xfrm>
        </p:spPr>
        <p:txBody>
          <a:bodyPr>
            <a:normAutofit/>
          </a:bodyPr>
          <a:lstStyle/>
          <a:p>
            <a:r>
              <a:rPr lang="en-US" dirty="0" err="1"/>
              <a:t>Propano</a:t>
            </a:r>
            <a:r>
              <a:rPr lang="en-US" dirty="0"/>
              <a:t>: Um Material </a:t>
            </a:r>
            <a:r>
              <a:rPr lang="en-US" dirty="0" err="1"/>
              <a:t>Perigoso</a:t>
            </a:r>
            <a:r>
              <a:rPr lang="en-US" dirty="0"/>
              <a:t> que </a:t>
            </a:r>
            <a:r>
              <a:rPr lang="en-US" dirty="0" err="1"/>
              <a:t>Merece</a:t>
            </a:r>
            <a:r>
              <a:rPr lang="en-US" dirty="0"/>
              <a:t> </a:t>
            </a:r>
            <a:r>
              <a:rPr lang="en-US" dirty="0" err="1"/>
              <a:t>Respeito</a:t>
            </a:r>
            <a:endParaRPr lang="en-US" dirty="0"/>
          </a:p>
          <a:p>
            <a:pPr lvl="1"/>
            <a:r>
              <a:rPr lang="en-US" dirty="0"/>
              <a:t>O </a:t>
            </a:r>
            <a:r>
              <a:rPr lang="en-US" dirty="0" err="1"/>
              <a:t>propano</a:t>
            </a:r>
            <a:r>
              <a:rPr lang="en-US" dirty="0"/>
              <a:t> é um </a:t>
            </a:r>
            <a:r>
              <a:rPr lang="en-US" dirty="0" err="1"/>
              <a:t>tipo</a:t>
            </a:r>
            <a:r>
              <a:rPr lang="en-US" dirty="0"/>
              <a:t> de </a:t>
            </a:r>
            <a:r>
              <a:rPr lang="en-US" dirty="0" err="1"/>
              <a:t>Gás</a:t>
            </a:r>
            <a:r>
              <a:rPr lang="en-US" dirty="0"/>
              <a:t> </a:t>
            </a:r>
            <a:r>
              <a:rPr lang="en-US" dirty="0" err="1"/>
              <a:t>Liquefeito</a:t>
            </a:r>
            <a:r>
              <a:rPr lang="en-US" dirty="0"/>
              <a:t> de </a:t>
            </a:r>
            <a:r>
              <a:rPr lang="en-US" dirty="0" err="1"/>
              <a:t>Petróleo</a:t>
            </a:r>
            <a:r>
              <a:rPr lang="en-US" dirty="0"/>
              <a:t> (GLP) que </a:t>
            </a:r>
            <a:r>
              <a:rPr lang="en-US" dirty="0" err="1"/>
              <a:t>pode</a:t>
            </a:r>
            <a:r>
              <a:rPr lang="en-US" dirty="0"/>
              <a:t> ser </a:t>
            </a:r>
            <a:r>
              <a:rPr lang="en-US" dirty="0" err="1"/>
              <a:t>transportado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botijões</a:t>
            </a:r>
            <a:r>
              <a:rPr lang="en-US" dirty="0"/>
              <a:t> e é </a:t>
            </a:r>
            <a:r>
              <a:rPr lang="en-US" dirty="0" err="1"/>
              <a:t>usado</a:t>
            </a:r>
            <a:r>
              <a:rPr lang="en-US" dirty="0"/>
              <a:t> para </a:t>
            </a:r>
            <a:r>
              <a:rPr lang="en-US" dirty="0" err="1"/>
              <a:t>operações</a:t>
            </a:r>
            <a:r>
              <a:rPr lang="en-US" dirty="0"/>
              <a:t> de </a:t>
            </a:r>
            <a:r>
              <a:rPr lang="en-US" dirty="0" err="1"/>
              <a:t>cozinha</a:t>
            </a:r>
            <a:endParaRPr lang="en-US" dirty="0"/>
          </a:p>
          <a:p>
            <a:pPr lvl="1"/>
            <a:r>
              <a:rPr lang="en-US" dirty="0"/>
              <a:t>De </a:t>
            </a:r>
            <a:r>
              <a:rPr lang="en-US" dirty="0" err="1"/>
              <a:t>acordo</a:t>
            </a:r>
            <a:r>
              <a:rPr lang="en-US" dirty="0"/>
              <a:t> com a NFPA, 68% dos </a:t>
            </a:r>
            <a:r>
              <a:rPr lang="en-US" dirty="0" err="1"/>
              <a:t>incêndios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food trucks </a:t>
            </a:r>
            <a:r>
              <a:rPr lang="en-US" dirty="0" err="1"/>
              <a:t>são</a:t>
            </a:r>
            <a:r>
              <a:rPr lang="en-US" dirty="0"/>
              <a:t> </a:t>
            </a:r>
            <a:r>
              <a:rPr lang="en-US" dirty="0" err="1"/>
              <a:t>resultado</a:t>
            </a:r>
            <a:r>
              <a:rPr lang="en-US" dirty="0"/>
              <a:t> de </a:t>
            </a:r>
            <a:r>
              <a:rPr lang="en-US" dirty="0" err="1"/>
              <a:t>vazamentos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falhas</a:t>
            </a:r>
            <a:r>
              <a:rPr lang="en-US" dirty="0"/>
              <a:t> </a:t>
            </a:r>
            <a:r>
              <a:rPr lang="en-US" dirty="0" err="1"/>
              <a:t>estruturais</a:t>
            </a:r>
            <a:r>
              <a:rPr lang="en-US" dirty="0"/>
              <a:t> dos </a:t>
            </a:r>
            <a:r>
              <a:rPr lang="en-US" dirty="0" err="1"/>
              <a:t>botijões</a:t>
            </a:r>
            <a:r>
              <a:rPr lang="en-US" dirty="0"/>
              <a:t> de </a:t>
            </a:r>
            <a:r>
              <a:rPr lang="en-US" dirty="0" err="1"/>
              <a:t>propano</a:t>
            </a:r>
            <a:endParaRPr lang="en-US" dirty="0"/>
          </a:p>
          <a:p>
            <a:pPr lvl="1"/>
            <a:r>
              <a:rPr lang="en-US" dirty="0"/>
              <a:t>Um </a:t>
            </a:r>
            <a:r>
              <a:rPr lang="en-US" dirty="0" err="1"/>
              <a:t>botijão</a:t>
            </a:r>
            <a:r>
              <a:rPr lang="en-US" dirty="0"/>
              <a:t> de 9 kg de </a:t>
            </a:r>
            <a:r>
              <a:rPr lang="en-US" dirty="0" err="1"/>
              <a:t>propano</a:t>
            </a:r>
            <a:r>
              <a:rPr lang="en-US" dirty="0"/>
              <a:t> = </a:t>
            </a:r>
            <a:r>
              <a:rPr lang="en-US" dirty="0" err="1"/>
              <a:t>energia</a:t>
            </a:r>
            <a:r>
              <a:rPr lang="en-US" dirty="0"/>
              <a:t> </a:t>
            </a:r>
            <a:r>
              <a:rPr lang="en-US" dirty="0" err="1"/>
              <a:t>explosiva</a:t>
            </a:r>
            <a:r>
              <a:rPr lang="en-US" dirty="0"/>
              <a:t> </a:t>
            </a:r>
            <a:r>
              <a:rPr lang="pt-BR" dirty="0"/>
              <a:t>de 120 bastões de dinamite</a:t>
            </a:r>
            <a:endParaRPr lang="en-US" dirty="0"/>
          </a:p>
          <a:p>
            <a:r>
              <a:rPr lang="en-US" dirty="0"/>
              <a:t>Nota: </a:t>
            </a:r>
            <a:r>
              <a:rPr lang="en-US" dirty="0" err="1"/>
              <a:t>Advogados</a:t>
            </a:r>
            <a:r>
              <a:rPr lang="en-US" dirty="0"/>
              <a:t> de </a:t>
            </a:r>
            <a:r>
              <a:rPr lang="en-US" dirty="0" err="1"/>
              <a:t>Danos</a:t>
            </a:r>
            <a:r>
              <a:rPr lang="en-US" dirty="0"/>
              <a:t> </a:t>
            </a:r>
            <a:r>
              <a:rPr lang="en-US" dirty="0" err="1"/>
              <a:t>Pessoais</a:t>
            </a:r>
            <a:r>
              <a:rPr lang="en-US" dirty="0"/>
              <a:t> </a:t>
            </a:r>
            <a:r>
              <a:rPr lang="en-US" dirty="0" err="1"/>
              <a:t>estão</a:t>
            </a:r>
            <a:r>
              <a:rPr lang="en-US" dirty="0"/>
              <a:t> </a:t>
            </a:r>
            <a:r>
              <a:rPr lang="en-US" dirty="0" err="1"/>
              <a:t>começando</a:t>
            </a:r>
            <a:r>
              <a:rPr lang="en-US" dirty="0"/>
              <a:t> a </a:t>
            </a:r>
            <a:r>
              <a:rPr lang="en-US" dirty="0" err="1"/>
              <a:t>adicionar</a:t>
            </a:r>
            <a:r>
              <a:rPr lang="en-US" dirty="0"/>
              <a:t> </a:t>
            </a:r>
            <a:r>
              <a:rPr lang="en-US" dirty="0" err="1">
                <a:hlinkClick r:id="rId3"/>
              </a:rPr>
              <a:t>Acidentes</a:t>
            </a:r>
            <a:r>
              <a:rPr lang="en-US" dirty="0">
                <a:hlinkClick r:id="rId3"/>
              </a:rPr>
              <a:t> com Food Truck </a:t>
            </a:r>
            <a:r>
              <a:rPr lang="en-US" dirty="0"/>
              <a:t>* </a:t>
            </a:r>
            <a:r>
              <a:rPr lang="en-US" dirty="0" err="1"/>
              <a:t>como</a:t>
            </a:r>
            <a:r>
              <a:rPr lang="en-US" dirty="0"/>
              <a:t> um </a:t>
            </a:r>
            <a:r>
              <a:rPr lang="en-US" dirty="0" err="1"/>
              <a:t>serviço</a:t>
            </a:r>
            <a:r>
              <a:rPr lang="en-US" dirty="0"/>
              <a:t> </a:t>
            </a:r>
            <a:r>
              <a:rPr lang="en-US" dirty="0" err="1"/>
              <a:t>especializado</a:t>
            </a:r>
            <a:r>
              <a:rPr lang="en-US" dirty="0"/>
              <a:t> de </a:t>
            </a:r>
            <a:r>
              <a:rPr lang="en-US" dirty="0" err="1"/>
              <a:t>litigação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13507C-4C60-26C6-99F0-8AC036C02332}"/>
              </a:ext>
            </a:extLst>
          </p:cNvPr>
          <p:cNvSpPr txBox="1"/>
          <p:nvPr/>
        </p:nvSpPr>
        <p:spPr>
          <a:xfrm>
            <a:off x="210246" y="5934670"/>
            <a:ext cx="9956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ISENÇÃO DE RESPONSABILIDADE: </a:t>
            </a:r>
            <a:r>
              <a:rPr lang="en-US" sz="1600" dirty="0" err="1"/>
              <a:t>Regulamentações</a:t>
            </a:r>
            <a:r>
              <a:rPr lang="en-US" sz="1600" dirty="0"/>
              <a:t> </a:t>
            </a:r>
            <a:r>
              <a:rPr lang="en-US" sz="1600" dirty="0" err="1"/>
              <a:t>Locais</a:t>
            </a:r>
            <a:r>
              <a:rPr lang="en-US" sz="1600" dirty="0"/>
              <a:t> e </a:t>
            </a:r>
            <a:r>
              <a:rPr lang="en-US" sz="1600" dirty="0" err="1"/>
              <a:t>Estaduais</a:t>
            </a:r>
            <a:r>
              <a:rPr lang="en-US" sz="1600" dirty="0"/>
              <a:t> </a:t>
            </a:r>
            <a:r>
              <a:rPr lang="en-US" sz="1600" dirty="0" err="1"/>
              <a:t>podem</a:t>
            </a:r>
            <a:r>
              <a:rPr lang="en-US" sz="1600" dirty="0"/>
              <a:t> </a:t>
            </a:r>
            <a:r>
              <a:rPr lang="en-US" sz="1600" dirty="0" err="1"/>
              <a:t>variar</a:t>
            </a:r>
            <a:r>
              <a:rPr lang="en-US" sz="1600" dirty="0"/>
              <a:t>; as </a:t>
            </a:r>
            <a:r>
              <a:rPr lang="en-US" sz="1600" dirty="0" err="1"/>
              <a:t>orientações</a:t>
            </a:r>
            <a:r>
              <a:rPr lang="en-US" sz="1600" dirty="0"/>
              <a:t> </a:t>
            </a:r>
            <a:r>
              <a:rPr lang="en-US" sz="1600" dirty="0" err="1"/>
              <a:t>fornecidas</a:t>
            </a:r>
            <a:r>
              <a:rPr lang="en-US" sz="1600" dirty="0"/>
              <a:t> </a:t>
            </a:r>
            <a:r>
              <a:rPr lang="en-US" sz="1600" dirty="0" err="1"/>
              <a:t>aqui</a:t>
            </a:r>
            <a:r>
              <a:rPr lang="en-US" sz="1600" dirty="0"/>
              <a:t> </a:t>
            </a:r>
            <a:r>
              <a:rPr lang="en-US" sz="1600" dirty="0" err="1"/>
              <a:t>são</a:t>
            </a:r>
            <a:r>
              <a:rPr lang="en-US" sz="1600" dirty="0"/>
              <a:t> </a:t>
            </a:r>
            <a:r>
              <a:rPr lang="en-US" sz="1600" dirty="0" err="1"/>
              <a:t>baseadas</a:t>
            </a:r>
            <a:r>
              <a:rPr lang="en-US" sz="1600" dirty="0"/>
              <a:t> </a:t>
            </a:r>
            <a:r>
              <a:rPr lang="en-US" sz="1600" dirty="0" err="1"/>
              <a:t>nas</a:t>
            </a:r>
            <a:r>
              <a:rPr lang="en-US" sz="1600" dirty="0"/>
              <a:t> </a:t>
            </a:r>
            <a:r>
              <a:rPr lang="en-US" sz="1600" dirty="0" err="1"/>
              <a:t>orientações</a:t>
            </a:r>
            <a:r>
              <a:rPr lang="en-US" sz="1600" dirty="0"/>
              <a:t> da NFPA E a </a:t>
            </a:r>
            <a:r>
              <a:rPr lang="en-US" sz="1600" dirty="0" err="1"/>
              <a:t>expectativa</a:t>
            </a:r>
            <a:r>
              <a:rPr lang="en-US" sz="1600" dirty="0"/>
              <a:t> é de que </a:t>
            </a:r>
            <a:r>
              <a:rPr lang="en-US" sz="1600" dirty="0" err="1"/>
              <a:t>os</a:t>
            </a:r>
            <a:r>
              <a:rPr lang="en-US" sz="1600" dirty="0"/>
              <a:t> </a:t>
            </a:r>
            <a:r>
              <a:rPr lang="en-US" sz="1600" dirty="0" err="1"/>
              <a:t>responsáveis</a:t>
            </a:r>
            <a:r>
              <a:rPr lang="en-US" sz="1600" dirty="0"/>
              <a:t> </a:t>
            </a:r>
            <a:r>
              <a:rPr lang="en-US" sz="1600" dirty="0" err="1"/>
              <a:t>irão</a:t>
            </a:r>
            <a:r>
              <a:rPr lang="en-US" sz="1600" dirty="0"/>
              <a:t> </a:t>
            </a:r>
            <a:r>
              <a:rPr lang="en-US" sz="1600" dirty="0" err="1"/>
              <a:t>buscar</a:t>
            </a:r>
            <a:r>
              <a:rPr lang="en-US" sz="1600" dirty="0"/>
              <a:t> </a:t>
            </a:r>
            <a:r>
              <a:rPr lang="en-US" sz="1600" dirty="0" err="1"/>
              <a:t>orientação</a:t>
            </a:r>
            <a:r>
              <a:rPr lang="en-US" sz="1600" dirty="0"/>
              <a:t> das </a:t>
            </a:r>
            <a:r>
              <a:rPr lang="en-US" sz="1600" dirty="0" err="1"/>
              <a:t>autoridades</a:t>
            </a:r>
            <a:r>
              <a:rPr lang="en-US" sz="1600" dirty="0"/>
              <a:t> </a:t>
            </a:r>
            <a:r>
              <a:rPr lang="en-US" sz="1600" dirty="0" err="1"/>
              <a:t>locais</a:t>
            </a:r>
            <a:r>
              <a:rPr lang="en-US" sz="1600" dirty="0"/>
              <a:t> e </a:t>
            </a:r>
            <a:r>
              <a:rPr lang="en-US" sz="1600" dirty="0" err="1"/>
              <a:t>profissionais</a:t>
            </a:r>
            <a:r>
              <a:rPr lang="en-US" sz="1600" dirty="0"/>
              <a:t> </a:t>
            </a:r>
            <a:r>
              <a:rPr lang="en-US" sz="1600" dirty="0" err="1"/>
              <a:t>propriamente</a:t>
            </a:r>
            <a:r>
              <a:rPr lang="en-US" sz="1600" dirty="0"/>
              <a:t> </a:t>
            </a:r>
            <a:r>
              <a:rPr lang="en-US" sz="1600" dirty="0" err="1"/>
              <a:t>treinados</a:t>
            </a:r>
            <a:r>
              <a:rPr lang="en-US" sz="1600" dirty="0"/>
              <a:t> </a:t>
            </a:r>
            <a:r>
              <a:rPr lang="en-US" sz="1600" dirty="0" err="1"/>
              <a:t>quando</a:t>
            </a:r>
            <a:r>
              <a:rPr lang="en-US" sz="1600" dirty="0"/>
              <a:t> </a:t>
            </a:r>
            <a:r>
              <a:rPr lang="en-US" sz="1600" dirty="0" err="1"/>
              <a:t>necessário</a:t>
            </a:r>
            <a:r>
              <a:rPr lang="en-US" sz="1600" dirty="0"/>
              <a:t>.</a:t>
            </a:r>
          </a:p>
        </p:txBody>
      </p:sp>
      <p:pic>
        <p:nvPicPr>
          <p:cNvPr id="8" name="Picture 7" descr="20 Gallon Propane Tank 8kb jpg">
            <a:extLst>
              <a:ext uri="{FF2B5EF4-FFF2-40B4-BE49-F238E27FC236}">
                <a16:creationId xmlns:a16="http://schemas.microsoft.com/office/drawing/2014/main" id="{046CE118-EE50-355A-1F89-1022AB9227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6983" y="243562"/>
            <a:ext cx="1663700" cy="2387600"/>
          </a:xfrm>
          <a:prstGeom prst="rect">
            <a:avLst/>
          </a:prstGeom>
        </p:spPr>
      </p:pic>
      <p:pic>
        <p:nvPicPr>
          <p:cNvPr id="9" name="Picture 8" descr="100 gallon propane tank 13kb jpg">
            <a:extLst>
              <a:ext uri="{FF2B5EF4-FFF2-40B4-BE49-F238E27FC236}">
                <a16:creationId xmlns:a16="http://schemas.microsoft.com/office/drawing/2014/main" id="{A5E104FE-5154-F9A7-BC1B-AFFDD12DDF8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6983" y="2855238"/>
            <a:ext cx="1790700" cy="375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037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06288-A1EB-A677-5EAF-A879C230F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223" y="1825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O que </a:t>
            </a:r>
            <a:r>
              <a:rPr lang="en-US" dirty="0" err="1"/>
              <a:t>faz</a:t>
            </a:r>
            <a:r>
              <a:rPr lang="en-US" dirty="0"/>
              <a:t> um </a:t>
            </a:r>
            <a:r>
              <a:rPr lang="en-US" dirty="0" err="1"/>
              <a:t>botijão</a:t>
            </a:r>
            <a:r>
              <a:rPr lang="en-US" dirty="0"/>
              <a:t> de </a:t>
            </a:r>
            <a:r>
              <a:rPr lang="en-US" dirty="0" err="1"/>
              <a:t>propano</a:t>
            </a:r>
            <a:r>
              <a:rPr lang="en-US" dirty="0"/>
              <a:t> </a:t>
            </a:r>
            <a:r>
              <a:rPr lang="en-US" dirty="0" err="1"/>
              <a:t>perigoso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B3AAF-AC3E-EC30-6E5D-42B298069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989" y="1367886"/>
            <a:ext cx="9030831" cy="534822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 </a:t>
            </a:r>
            <a:r>
              <a:rPr lang="en-US" dirty="0" err="1"/>
              <a:t>propano</a:t>
            </a:r>
            <a:r>
              <a:rPr lang="en-US" dirty="0"/>
              <a:t> é um </a:t>
            </a:r>
            <a:r>
              <a:rPr lang="en-US" dirty="0" err="1"/>
              <a:t>gás</a:t>
            </a:r>
            <a:r>
              <a:rPr lang="en-US" dirty="0"/>
              <a:t> com </a:t>
            </a:r>
            <a:r>
              <a:rPr lang="en-US" dirty="0" err="1"/>
              <a:t>temperatura</a:t>
            </a:r>
            <a:r>
              <a:rPr lang="en-US" dirty="0"/>
              <a:t> local</a:t>
            </a:r>
          </a:p>
          <a:p>
            <a:pPr lvl="1"/>
            <a:r>
              <a:rPr lang="en-US" dirty="0" err="1"/>
              <a:t>Seu</a:t>
            </a:r>
            <a:r>
              <a:rPr lang="en-US" dirty="0"/>
              <a:t> </a:t>
            </a:r>
            <a:r>
              <a:rPr lang="en-US" dirty="0" err="1"/>
              <a:t>preço</a:t>
            </a:r>
            <a:r>
              <a:rPr lang="en-US" dirty="0"/>
              <a:t> </a:t>
            </a:r>
            <a:r>
              <a:rPr lang="en-US" dirty="0" err="1"/>
              <a:t>varia</a:t>
            </a:r>
            <a:r>
              <a:rPr lang="en-US" dirty="0"/>
              <a:t> por </a:t>
            </a:r>
            <a:r>
              <a:rPr lang="en-US" dirty="0" err="1"/>
              <a:t>galão</a:t>
            </a:r>
            <a:r>
              <a:rPr lang="en-US" dirty="0"/>
              <a:t>, mas é </a:t>
            </a:r>
            <a:r>
              <a:rPr lang="en-US" dirty="0" err="1"/>
              <a:t>vendido</a:t>
            </a:r>
            <a:r>
              <a:rPr lang="en-US" dirty="0"/>
              <a:t> por peso </a:t>
            </a:r>
          </a:p>
          <a:p>
            <a:pPr lvl="1"/>
            <a:r>
              <a:rPr lang="en-US" dirty="0"/>
              <a:t>1 libra de </a:t>
            </a:r>
            <a:r>
              <a:rPr lang="en-US" dirty="0" err="1"/>
              <a:t>propano</a:t>
            </a:r>
            <a:r>
              <a:rPr lang="en-US" dirty="0"/>
              <a:t> = 0.236 </a:t>
            </a:r>
            <a:r>
              <a:rPr lang="en-US" dirty="0" err="1"/>
              <a:t>galões</a:t>
            </a:r>
            <a:r>
              <a:rPr lang="en-US" dirty="0"/>
              <a:t> (60</a:t>
            </a:r>
            <a:r>
              <a:rPr lang="en-US" baseline="30000" dirty="0"/>
              <a:t>o</a:t>
            </a:r>
            <a:r>
              <a:rPr lang="en-US" dirty="0"/>
              <a:t>F/15,6</a:t>
            </a:r>
            <a:r>
              <a:rPr lang="en-US" baseline="30000" dirty="0"/>
              <a:t>o</a:t>
            </a:r>
            <a:r>
              <a:rPr lang="en-US" dirty="0"/>
              <a:t>C)</a:t>
            </a:r>
            <a:r>
              <a:rPr lang="pt-BR" dirty="0"/>
              <a:t>, então </a:t>
            </a:r>
            <a:r>
              <a:rPr lang="pt-BR" u="sng" dirty="0"/>
              <a:t>100 libras = 23,6 galões</a:t>
            </a:r>
            <a:endParaRPr lang="en-US" u="sng" dirty="0"/>
          </a:p>
          <a:p>
            <a:pPr lvl="1"/>
            <a:r>
              <a:rPr lang="en-US" dirty="0"/>
              <a:t>1 </a:t>
            </a:r>
            <a:r>
              <a:rPr lang="en-US" dirty="0" err="1"/>
              <a:t>galão</a:t>
            </a:r>
            <a:r>
              <a:rPr lang="en-US" dirty="0"/>
              <a:t> = 4,24 libras (o </a:t>
            </a:r>
            <a:r>
              <a:rPr lang="en-US" dirty="0" err="1"/>
              <a:t>gás</a:t>
            </a:r>
            <a:r>
              <a:rPr lang="en-US" dirty="0"/>
              <a:t> é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pesado</a:t>
            </a:r>
            <a:r>
              <a:rPr lang="en-US" dirty="0"/>
              <a:t> que o </a:t>
            </a:r>
            <a:r>
              <a:rPr lang="en-US" dirty="0" err="1"/>
              <a:t>ar</a:t>
            </a:r>
            <a:r>
              <a:rPr lang="en-US" dirty="0"/>
              <a:t>, mas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leve</a:t>
            </a:r>
            <a:r>
              <a:rPr lang="en-US" dirty="0"/>
              <a:t> que a </a:t>
            </a:r>
            <a:r>
              <a:rPr lang="en-US" dirty="0" err="1"/>
              <a:t>água</a:t>
            </a:r>
            <a:r>
              <a:rPr lang="en-US" dirty="0"/>
              <a:t>)</a:t>
            </a:r>
          </a:p>
          <a:p>
            <a:r>
              <a:rPr lang="en-US" dirty="0"/>
              <a:t>O </a:t>
            </a:r>
            <a:r>
              <a:rPr lang="en-US" dirty="0" err="1"/>
              <a:t>propano</a:t>
            </a:r>
            <a:r>
              <a:rPr lang="en-US" dirty="0"/>
              <a:t> é </a:t>
            </a:r>
            <a:r>
              <a:rPr lang="en-US" dirty="0" err="1"/>
              <a:t>pressurizado</a:t>
            </a:r>
            <a:r>
              <a:rPr lang="en-US" dirty="0"/>
              <a:t> para </a:t>
            </a:r>
            <a:r>
              <a:rPr lang="en-US" dirty="0" err="1"/>
              <a:t>permanecer</a:t>
            </a:r>
            <a:r>
              <a:rPr lang="en-US" dirty="0"/>
              <a:t> no </a:t>
            </a:r>
            <a:r>
              <a:rPr lang="en-US" dirty="0" err="1"/>
              <a:t>estado</a:t>
            </a:r>
            <a:r>
              <a:rPr lang="en-US" dirty="0"/>
              <a:t> </a:t>
            </a:r>
            <a:r>
              <a:rPr lang="en-US" dirty="0" err="1"/>
              <a:t>líquido</a:t>
            </a:r>
            <a:r>
              <a:rPr lang="en-US" dirty="0"/>
              <a:t> dentro do </a:t>
            </a:r>
            <a:r>
              <a:rPr lang="en-US" dirty="0" err="1"/>
              <a:t>botijão</a:t>
            </a:r>
            <a:endParaRPr lang="en-US" dirty="0"/>
          </a:p>
          <a:p>
            <a:pPr lvl="1"/>
            <a:r>
              <a:rPr lang="en-US" dirty="0" err="1"/>
              <a:t>Quando</a:t>
            </a:r>
            <a:r>
              <a:rPr lang="en-US" dirty="0"/>
              <a:t> a </a:t>
            </a:r>
            <a:r>
              <a:rPr lang="en-US" dirty="0" err="1"/>
              <a:t>válvula</a:t>
            </a:r>
            <a:r>
              <a:rPr lang="en-US" dirty="0"/>
              <a:t> é </a:t>
            </a:r>
            <a:r>
              <a:rPr lang="en-US" dirty="0" err="1"/>
              <a:t>aberta</a:t>
            </a:r>
            <a:r>
              <a:rPr lang="en-US" dirty="0"/>
              <a:t>, o </a:t>
            </a:r>
            <a:r>
              <a:rPr lang="en-US" dirty="0" err="1"/>
              <a:t>propano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forma </a:t>
            </a:r>
            <a:r>
              <a:rPr lang="en-US" dirty="0" err="1"/>
              <a:t>gasosa</a:t>
            </a:r>
            <a:r>
              <a:rPr lang="en-US" dirty="0"/>
              <a:t> </a:t>
            </a:r>
            <a:r>
              <a:rPr lang="en-US" dirty="0" err="1"/>
              <a:t>circula</a:t>
            </a:r>
            <a:r>
              <a:rPr lang="en-US" dirty="0"/>
              <a:t> para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queimadores</a:t>
            </a:r>
            <a:endParaRPr lang="en-US" dirty="0"/>
          </a:p>
          <a:p>
            <a:pPr lvl="1"/>
            <a:r>
              <a:rPr lang="en-US" dirty="0"/>
              <a:t>O </a:t>
            </a:r>
            <a:r>
              <a:rPr lang="en-US" dirty="0" err="1"/>
              <a:t>aquecimento</a:t>
            </a:r>
            <a:r>
              <a:rPr lang="en-US" dirty="0"/>
              <a:t> de um </a:t>
            </a:r>
            <a:r>
              <a:rPr lang="en-US" dirty="0" err="1"/>
              <a:t>botijão</a:t>
            </a:r>
            <a:r>
              <a:rPr lang="en-US" dirty="0"/>
              <a:t> </a:t>
            </a:r>
            <a:r>
              <a:rPr lang="en-US" dirty="0" err="1"/>
              <a:t>armazenando</a:t>
            </a:r>
            <a:r>
              <a:rPr lang="en-US" dirty="0"/>
              <a:t> </a:t>
            </a:r>
            <a:r>
              <a:rPr lang="en-US" dirty="0" err="1"/>
              <a:t>propano</a:t>
            </a:r>
            <a:r>
              <a:rPr lang="en-US" dirty="0"/>
              <a:t> causa a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expansão</a:t>
            </a:r>
            <a:r>
              <a:rPr lang="en-US" dirty="0"/>
              <a:t>, </a:t>
            </a:r>
            <a:r>
              <a:rPr lang="en-US" dirty="0" err="1"/>
              <a:t>aumentando</a:t>
            </a:r>
            <a:r>
              <a:rPr lang="en-US" dirty="0"/>
              <a:t> a </a:t>
            </a:r>
            <a:r>
              <a:rPr lang="en-US" dirty="0" err="1"/>
              <a:t>pressão</a:t>
            </a:r>
            <a:r>
              <a:rPr lang="en-US" dirty="0"/>
              <a:t> dentro do </a:t>
            </a:r>
            <a:r>
              <a:rPr lang="en-US" dirty="0" err="1"/>
              <a:t>botijão</a:t>
            </a:r>
            <a:endParaRPr lang="en-US" dirty="0"/>
          </a:p>
          <a:p>
            <a:r>
              <a:rPr lang="en-US" dirty="0" err="1"/>
              <a:t>Desafios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Climas</a:t>
            </a:r>
            <a:r>
              <a:rPr lang="en-US" dirty="0"/>
              <a:t> </a:t>
            </a:r>
            <a:r>
              <a:rPr lang="en-US" dirty="0" err="1"/>
              <a:t>Quentes</a:t>
            </a:r>
            <a:r>
              <a:rPr lang="en-US" dirty="0"/>
              <a:t>: </a:t>
            </a:r>
            <a:r>
              <a:rPr lang="en-US" dirty="0" err="1"/>
              <a:t>necessitam</a:t>
            </a:r>
            <a:r>
              <a:rPr lang="en-US" dirty="0"/>
              <a:t> </a:t>
            </a:r>
            <a:r>
              <a:rPr lang="en-US" dirty="0" err="1"/>
              <a:t>espaço</a:t>
            </a:r>
            <a:r>
              <a:rPr lang="en-US" dirty="0"/>
              <a:t> para a </a:t>
            </a:r>
            <a:r>
              <a:rPr lang="en-US" dirty="0" err="1"/>
              <a:t>expansão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do </a:t>
            </a:r>
            <a:r>
              <a:rPr lang="en-US" dirty="0" err="1"/>
              <a:t>gás</a:t>
            </a:r>
            <a:r>
              <a:rPr lang="en-US" dirty="0"/>
              <a:t> dentro do </a:t>
            </a:r>
            <a:r>
              <a:rPr lang="en-US" dirty="0" err="1"/>
              <a:t>botijão</a:t>
            </a:r>
            <a:endParaRPr lang="en-US" dirty="0"/>
          </a:p>
          <a:p>
            <a:pPr lvl="1"/>
            <a:r>
              <a:rPr lang="en-US" dirty="0" err="1"/>
              <a:t>Climas</a:t>
            </a:r>
            <a:r>
              <a:rPr lang="en-US" dirty="0"/>
              <a:t> </a:t>
            </a:r>
            <a:r>
              <a:rPr lang="en-US" dirty="0" err="1"/>
              <a:t>Frios</a:t>
            </a:r>
            <a:r>
              <a:rPr lang="en-US" dirty="0"/>
              <a:t>: </a:t>
            </a:r>
            <a:r>
              <a:rPr lang="en-US" dirty="0" err="1"/>
              <a:t>baixas</a:t>
            </a:r>
            <a:r>
              <a:rPr lang="en-US" dirty="0"/>
              <a:t> </a:t>
            </a:r>
            <a:r>
              <a:rPr lang="en-US" dirty="0" err="1"/>
              <a:t>pressões</a:t>
            </a:r>
            <a:r>
              <a:rPr lang="en-US" dirty="0"/>
              <a:t> </a:t>
            </a:r>
            <a:r>
              <a:rPr lang="en-US" dirty="0" err="1"/>
              <a:t>podem</a:t>
            </a:r>
            <a:r>
              <a:rPr lang="en-US" dirty="0"/>
              <a:t> </a:t>
            </a:r>
            <a:r>
              <a:rPr lang="en-US" dirty="0" err="1"/>
              <a:t>necessitar</a:t>
            </a:r>
            <a:r>
              <a:rPr lang="en-US" dirty="0"/>
              <a:t> </a:t>
            </a:r>
            <a:r>
              <a:rPr lang="en-US" dirty="0" err="1"/>
              <a:t>recarregar</a:t>
            </a:r>
            <a:endParaRPr lang="en-US" dirty="0"/>
          </a:p>
          <a:p>
            <a:pPr marL="457200" lvl="1" indent="0">
              <a:buNone/>
            </a:pPr>
            <a:r>
              <a:rPr lang="en-US" dirty="0" err="1"/>
              <a:t>mesmo</a:t>
            </a:r>
            <a:r>
              <a:rPr lang="en-US" dirty="0"/>
              <a:t> </a:t>
            </a:r>
            <a:r>
              <a:rPr lang="en-US" dirty="0" err="1"/>
              <a:t>quando</a:t>
            </a:r>
            <a:r>
              <a:rPr lang="en-US" dirty="0"/>
              <a:t> o </a:t>
            </a:r>
            <a:r>
              <a:rPr lang="en-US" dirty="0" err="1"/>
              <a:t>botijão</a:t>
            </a:r>
            <a:r>
              <a:rPr lang="en-US" dirty="0"/>
              <a:t>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vazio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AF6DBEB-8A34-E2B9-6971-369AC8B891CF}"/>
              </a:ext>
            </a:extLst>
          </p:cNvPr>
          <p:cNvGrpSpPr/>
          <p:nvPr/>
        </p:nvGrpSpPr>
        <p:grpSpPr>
          <a:xfrm>
            <a:off x="7852263" y="4878620"/>
            <a:ext cx="4204818" cy="1795691"/>
            <a:chOff x="143540" y="4773357"/>
            <a:chExt cx="4204818" cy="1795691"/>
          </a:xfrm>
        </p:grpSpPr>
        <p:pic>
          <p:nvPicPr>
            <p:cNvPr id="5" name="Picture 4" descr="Propane Tank Valves 15kb jpg&#10;">
              <a:extLst>
                <a:ext uri="{FF2B5EF4-FFF2-40B4-BE49-F238E27FC236}">
                  <a16:creationId xmlns:a16="http://schemas.microsoft.com/office/drawing/2014/main" id="{C462DA4B-CCC9-B3FA-CB51-BF0CAB0009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540" y="4773357"/>
              <a:ext cx="4204817" cy="1795691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33F259C-C180-195F-4F0B-CA9FD26EDD0C}"/>
                </a:ext>
              </a:extLst>
            </p:cNvPr>
            <p:cNvSpPr txBox="1"/>
            <p:nvPr/>
          </p:nvSpPr>
          <p:spPr>
            <a:xfrm>
              <a:off x="143540" y="4780049"/>
              <a:ext cx="978813" cy="369332"/>
            </a:xfrm>
            <a:prstGeom prst="rect">
              <a:avLst/>
            </a:prstGeom>
            <a:solidFill>
              <a:srgbClr val="D0D4BC"/>
            </a:solidFill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latin typeface="Arial Narrow" panose="020B0606020202030204" pitchFamily="34" charset="0"/>
                </a:rPr>
                <a:t>VÁLVULA CILÍNDRICA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1FB777F-788A-75AD-6402-6D886DDAE914}"/>
                </a:ext>
              </a:extLst>
            </p:cNvPr>
            <p:cNvSpPr txBox="1"/>
            <p:nvPr/>
          </p:nvSpPr>
          <p:spPr>
            <a:xfrm>
              <a:off x="143540" y="5225075"/>
              <a:ext cx="1136620" cy="538609"/>
            </a:xfrm>
            <a:prstGeom prst="rect">
              <a:avLst/>
            </a:prstGeom>
            <a:solidFill>
              <a:srgbClr val="D0D4BC"/>
            </a:solidFill>
          </p:spPr>
          <p:txBody>
            <a:bodyPr wrap="square" rtlCol="0">
              <a:spAutoFit/>
            </a:bodyPr>
            <a:lstStyle/>
            <a:p>
              <a:pPr marL="0" defTabSz="914400" rtl="1" eaLnBrk="1" latinLnBrk="0" hangingPunct="1"/>
              <a:r>
                <a:rPr lang="en-US" sz="900" b="1" dirty="0">
                  <a:latin typeface="Arial Narrow" panose="020B0606020202030204" pitchFamily="34" charset="0"/>
                </a:rPr>
                <a:t>VÁLVULA DE ALÍVIO DE PRESSÃO</a:t>
              </a:r>
              <a:endParaRPr lang="ar-SA" sz="900" b="1" dirty="0">
                <a:latin typeface="Arial Narrow" panose="020B0606020202030204" pitchFamily="34" charset="0"/>
              </a:endParaRPr>
            </a:p>
            <a:p>
              <a:pPr marL="0" algn="r" defTabSz="914400" rtl="1" eaLnBrk="1" latinLnBrk="0" hangingPunct="1"/>
              <a:endParaRPr lang="en-US" sz="1100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06E6E6F-66D6-F769-606D-605B6AFD330C}"/>
                </a:ext>
              </a:extLst>
            </p:cNvPr>
            <p:cNvSpPr txBox="1"/>
            <p:nvPr/>
          </p:nvSpPr>
          <p:spPr>
            <a:xfrm>
              <a:off x="160706" y="5671202"/>
              <a:ext cx="961647" cy="646331"/>
            </a:xfrm>
            <a:prstGeom prst="rect">
              <a:avLst/>
            </a:prstGeom>
            <a:solidFill>
              <a:srgbClr val="D0D4BC"/>
            </a:solidFill>
          </p:spPr>
          <p:txBody>
            <a:bodyPr wrap="square" rtlCol="0">
              <a:spAutoFit/>
            </a:bodyPr>
            <a:lstStyle/>
            <a:p>
              <a:pPr marL="0" defTabSz="914400" rtl="1" eaLnBrk="1" latinLnBrk="0" hangingPunct="1"/>
              <a:r>
                <a:rPr lang="en-US" sz="900" b="1" dirty="0">
                  <a:latin typeface="Arial Narrow" panose="020B0606020202030204" pitchFamily="34" charset="0"/>
                </a:rPr>
                <a:t>INDICADOR DO NÍVEL DE LÍQUIDO (OPCIONAL)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3A0B6F1-79A5-1A1F-9BB9-4971A983739B}"/>
                </a:ext>
              </a:extLst>
            </p:cNvPr>
            <p:cNvSpPr txBox="1"/>
            <p:nvPr/>
          </p:nvSpPr>
          <p:spPr>
            <a:xfrm>
              <a:off x="1373175" y="6194422"/>
              <a:ext cx="835069" cy="230832"/>
            </a:xfrm>
            <a:prstGeom prst="rect">
              <a:avLst/>
            </a:prstGeom>
            <a:solidFill>
              <a:srgbClr val="D0D4BC"/>
            </a:solidFill>
          </p:spPr>
          <p:txBody>
            <a:bodyPr wrap="square" rtlCol="0">
              <a:spAutoFit/>
            </a:bodyPr>
            <a:lstStyle/>
            <a:p>
              <a:pPr defTabSz="914400" rtl="1" eaLnBrk="1" latinLnBrk="0" hangingPunct="1"/>
              <a:r>
                <a:rPr lang="en-US" sz="900" b="1" dirty="0">
                  <a:latin typeface="Arial Narrow" panose="020B0606020202030204" pitchFamily="34" charset="0"/>
                </a:rPr>
                <a:t>CILINDRO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7677774-1E0E-4C08-6D8B-9964DC254146}"/>
                </a:ext>
              </a:extLst>
            </p:cNvPr>
            <p:cNvSpPr txBox="1"/>
            <p:nvPr/>
          </p:nvSpPr>
          <p:spPr>
            <a:xfrm>
              <a:off x="1916203" y="4812073"/>
              <a:ext cx="835069" cy="230832"/>
            </a:xfrm>
            <a:prstGeom prst="rect">
              <a:avLst/>
            </a:prstGeom>
            <a:solidFill>
              <a:srgbClr val="D0D4BC"/>
            </a:solidFill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latin typeface="Arial Narrow" panose="020B0606020202030204" pitchFamily="34" charset="0"/>
                </a:rPr>
                <a:t>MANOPLA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8B02DC3-78AB-E098-43B3-EDC034CEC233}"/>
                </a:ext>
              </a:extLst>
            </p:cNvPr>
            <p:cNvSpPr txBox="1"/>
            <p:nvPr/>
          </p:nvSpPr>
          <p:spPr>
            <a:xfrm>
              <a:off x="3254520" y="4812073"/>
              <a:ext cx="978813" cy="369332"/>
            </a:xfrm>
            <a:prstGeom prst="rect">
              <a:avLst/>
            </a:prstGeom>
            <a:solidFill>
              <a:srgbClr val="C6CAB2"/>
            </a:solidFill>
          </p:spPr>
          <p:txBody>
            <a:bodyPr wrap="square" rtlCol="0">
              <a:spAutoFit/>
            </a:bodyPr>
            <a:lstStyle/>
            <a:p>
              <a:pPr marL="0" defTabSz="914400" rtl="0" eaLnBrk="1" latinLnBrk="0" hangingPunct="1"/>
              <a:r>
                <a:rPr lang="en-US" sz="900" b="1" dirty="0">
                  <a:latin typeface="Arial Narrow" panose="020B0606020202030204" pitchFamily="34" charset="0"/>
                </a:rPr>
                <a:t>PORCA DE ACOPLAMENTO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C541BC6-3431-4009-32B9-760CEA5E9031}"/>
                </a:ext>
              </a:extLst>
            </p:cNvPr>
            <p:cNvSpPr txBox="1"/>
            <p:nvPr/>
          </p:nvSpPr>
          <p:spPr>
            <a:xfrm>
              <a:off x="3451860" y="5671202"/>
              <a:ext cx="838200" cy="230832"/>
            </a:xfrm>
            <a:prstGeom prst="rect">
              <a:avLst/>
            </a:prstGeom>
            <a:solidFill>
              <a:srgbClr val="C6CAB2"/>
            </a:solidFill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latin typeface="Arial Narrow" panose="020B0606020202030204" pitchFamily="34" charset="0"/>
                </a:rPr>
                <a:t>REGULADOR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7FCD6F4-1558-3539-8C41-71C77FF30AF2}"/>
                </a:ext>
              </a:extLst>
            </p:cNvPr>
            <p:cNvSpPr txBox="1"/>
            <p:nvPr/>
          </p:nvSpPr>
          <p:spPr>
            <a:xfrm>
              <a:off x="3451860" y="6040534"/>
              <a:ext cx="896498" cy="230832"/>
            </a:xfrm>
            <a:prstGeom prst="rect">
              <a:avLst/>
            </a:prstGeom>
            <a:solidFill>
              <a:srgbClr val="C6CAB2"/>
            </a:solidFill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latin typeface="Arial Narrow" panose="020B0606020202030204" pitchFamily="34" charset="0"/>
                </a:rPr>
                <a:t>MANGUEIRA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DDBA617-88C5-BDA8-3475-52B7BFAE8A7A}"/>
              </a:ext>
            </a:extLst>
          </p:cNvPr>
          <p:cNvGrpSpPr/>
          <p:nvPr/>
        </p:nvGrpSpPr>
        <p:grpSpPr>
          <a:xfrm>
            <a:off x="9813961" y="966060"/>
            <a:ext cx="2189780" cy="3741858"/>
            <a:chOff x="9813961" y="966060"/>
            <a:chExt cx="2189780" cy="3741858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8F1D624A-3045-0C76-04B4-E0B12BFD16A5}"/>
                </a:ext>
              </a:extLst>
            </p:cNvPr>
            <p:cNvSpPr/>
            <p:nvPr/>
          </p:nvSpPr>
          <p:spPr>
            <a:xfrm>
              <a:off x="10116731" y="1618899"/>
              <a:ext cx="810538" cy="38088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52E866B-F0D7-DDBD-6C52-3DD600F32FFE}"/>
                </a:ext>
              </a:extLst>
            </p:cNvPr>
            <p:cNvSpPr/>
            <p:nvPr/>
          </p:nvSpPr>
          <p:spPr>
            <a:xfrm>
              <a:off x="10116731" y="1809339"/>
              <a:ext cx="810538" cy="2898579"/>
            </a:xfrm>
            <a:prstGeom prst="rect">
              <a:avLst/>
            </a:prstGeom>
            <a:solidFill>
              <a:schemeClr val="bg2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937DEEE-81E3-432D-846B-CD27FCE827E3}"/>
                </a:ext>
              </a:extLst>
            </p:cNvPr>
            <p:cNvSpPr/>
            <p:nvPr/>
          </p:nvSpPr>
          <p:spPr>
            <a:xfrm>
              <a:off x="10116731" y="2543275"/>
              <a:ext cx="776614" cy="216464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 err="1">
                  <a:solidFill>
                    <a:schemeClr val="tx1"/>
                  </a:solidFill>
                </a:rPr>
                <a:t>Propano</a:t>
              </a:r>
              <a:endParaRPr lang="en-US" sz="135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350" dirty="0" err="1">
                  <a:solidFill>
                    <a:schemeClr val="tx1"/>
                  </a:solidFill>
                </a:rPr>
                <a:t>Líquido</a:t>
              </a:r>
              <a:endParaRPr 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A96359E-F79A-182D-3985-7E52F46F92D6}"/>
                </a:ext>
              </a:extLst>
            </p:cNvPr>
            <p:cNvSpPr txBox="1"/>
            <p:nvPr/>
          </p:nvSpPr>
          <p:spPr>
            <a:xfrm>
              <a:off x="11080627" y="3387624"/>
              <a:ext cx="92311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200" dirty="0"/>
                <a:t>80% </a:t>
              </a:r>
            </a:p>
            <a:p>
              <a:r>
                <a:rPr lang="en-US" sz="1200" dirty="0"/>
                <a:t>da </a:t>
              </a:r>
              <a:r>
                <a:rPr lang="en-US" sz="1200" dirty="0" err="1"/>
                <a:t>Capacidade</a:t>
              </a:r>
              <a:endParaRPr lang="en-US" sz="1200" dirty="0"/>
            </a:p>
          </p:txBody>
        </p:sp>
        <p:sp>
          <p:nvSpPr>
            <p:cNvPr id="24" name="Right Brace 23">
              <a:extLst>
                <a:ext uri="{FF2B5EF4-FFF2-40B4-BE49-F238E27FC236}">
                  <a16:creationId xmlns:a16="http://schemas.microsoft.com/office/drawing/2014/main" id="{D4811BDA-5F48-2F5B-2AAC-622D14D12552}"/>
                </a:ext>
              </a:extLst>
            </p:cNvPr>
            <p:cNvSpPr/>
            <p:nvPr/>
          </p:nvSpPr>
          <p:spPr>
            <a:xfrm>
              <a:off x="10989377" y="2603246"/>
              <a:ext cx="179540" cy="204470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A4563B8-9A12-D582-0154-E14ECCE51FCB}"/>
                </a:ext>
              </a:extLst>
            </p:cNvPr>
            <p:cNvSpPr txBox="1"/>
            <p:nvPr/>
          </p:nvSpPr>
          <p:spPr>
            <a:xfrm>
              <a:off x="10140071" y="1980041"/>
              <a:ext cx="80214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err="1"/>
                <a:t>Gás</a:t>
              </a:r>
              <a:endParaRPr lang="en-US" sz="1400" dirty="0"/>
            </a:p>
            <a:p>
              <a:pPr algn="ctr"/>
              <a:r>
                <a:rPr lang="en-US" sz="1400" dirty="0" err="1"/>
                <a:t>Propano</a:t>
              </a:r>
              <a:endParaRPr lang="en-US" sz="1400" dirty="0"/>
            </a:p>
          </p:txBody>
        </p: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F1302828-0E75-7362-A62E-EF8724BF5DB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813961" y="966060"/>
              <a:ext cx="1454361" cy="62179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10695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F6EF2-8483-DF95-0068-3974F4AB4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 que </a:t>
            </a:r>
            <a:r>
              <a:rPr lang="en-US" dirty="0" err="1"/>
              <a:t>causou</a:t>
            </a:r>
            <a:r>
              <a:rPr lang="en-US" dirty="0"/>
              <a:t> o </a:t>
            </a:r>
            <a:r>
              <a:rPr lang="en-US" dirty="0" err="1"/>
              <a:t>Acidente</a:t>
            </a:r>
            <a:r>
              <a:rPr lang="en-US" dirty="0"/>
              <a:t> da </a:t>
            </a:r>
            <a:r>
              <a:rPr lang="en-US" dirty="0" err="1"/>
              <a:t>Filadelfia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2014?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BC626-BC1A-78C8-AB5D-875D1CA78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1 de </a:t>
            </a:r>
            <a:r>
              <a:rPr lang="en-US" dirty="0" err="1"/>
              <a:t>julho</a:t>
            </a:r>
            <a:r>
              <a:rPr lang="en-US" dirty="0"/>
              <a:t> de 2014: </a:t>
            </a:r>
            <a:r>
              <a:rPr lang="en-US" dirty="0" err="1"/>
              <a:t>Explosão</a:t>
            </a:r>
            <a:r>
              <a:rPr lang="en-US" dirty="0"/>
              <a:t> de Food Truck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Filadelfia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2 e </a:t>
            </a:r>
            <a:r>
              <a:rPr lang="en-US" dirty="0" err="1"/>
              <a:t>fere</a:t>
            </a:r>
            <a:r>
              <a:rPr lang="en-US" dirty="0"/>
              <a:t> 13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Explicação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https://youtu.be/1YLLfOreaVE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u="sng" dirty="0" err="1"/>
              <a:t>Fatores</a:t>
            </a:r>
            <a:r>
              <a:rPr lang="en-US" u="sng" dirty="0"/>
              <a:t>/</a:t>
            </a:r>
            <a:r>
              <a:rPr lang="en-US" u="sng" dirty="0" err="1"/>
              <a:t>Sequência</a:t>
            </a:r>
            <a:r>
              <a:rPr lang="en-US" u="sng" dirty="0"/>
              <a:t> de </a:t>
            </a:r>
            <a:r>
              <a:rPr lang="en-US" u="sng" dirty="0" err="1"/>
              <a:t>Eventos</a:t>
            </a:r>
            <a:r>
              <a:rPr lang="en-US" u="sng" dirty="0"/>
              <a:t>:</a:t>
            </a:r>
          </a:p>
          <a:p>
            <a:r>
              <a:rPr lang="en-US" dirty="0"/>
              <a:t>O </a:t>
            </a:r>
            <a:r>
              <a:rPr lang="en-US" dirty="0" err="1"/>
              <a:t>botijão</a:t>
            </a:r>
            <a:r>
              <a:rPr lang="en-US" dirty="0"/>
              <a:t> de 100 </a:t>
            </a:r>
            <a:r>
              <a:rPr lang="en-US" dirty="0" err="1"/>
              <a:t>galões</a:t>
            </a:r>
            <a:r>
              <a:rPr lang="en-US" dirty="0"/>
              <a:t> de </a:t>
            </a:r>
            <a:r>
              <a:rPr lang="en-US" dirty="0" err="1"/>
              <a:t>propano</a:t>
            </a:r>
            <a:r>
              <a:rPr lang="en-US" dirty="0"/>
              <a:t> </a:t>
            </a:r>
            <a:r>
              <a:rPr lang="en-US" dirty="0" err="1"/>
              <a:t>datado</a:t>
            </a:r>
            <a:r>
              <a:rPr lang="en-US" dirty="0"/>
              <a:t> de 1948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possuía</a:t>
            </a:r>
            <a:r>
              <a:rPr lang="en-US" dirty="0"/>
              <a:t> </a:t>
            </a:r>
            <a:r>
              <a:rPr lang="en-US" dirty="0" err="1"/>
              <a:t>válvula</a:t>
            </a:r>
            <a:r>
              <a:rPr lang="en-US" dirty="0"/>
              <a:t> de </a:t>
            </a:r>
            <a:r>
              <a:rPr lang="en-US" dirty="0" err="1"/>
              <a:t>alívio</a:t>
            </a:r>
            <a:endParaRPr lang="en-US" dirty="0"/>
          </a:p>
          <a:p>
            <a:r>
              <a:rPr lang="en-US" dirty="0" err="1"/>
              <a:t>Altas</a:t>
            </a:r>
            <a:r>
              <a:rPr lang="en-US" dirty="0"/>
              <a:t> </a:t>
            </a:r>
            <a:r>
              <a:rPr lang="en-US" dirty="0" err="1"/>
              <a:t>temperaturas</a:t>
            </a:r>
            <a:r>
              <a:rPr lang="en-US" dirty="0"/>
              <a:t> </a:t>
            </a:r>
            <a:r>
              <a:rPr lang="en-US" dirty="0" err="1"/>
              <a:t>causaram</a:t>
            </a:r>
            <a:r>
              <a:rPr lang="en-US" dirty="0"/>
              <a:t> a </a:t>
            </a:r>
            <a:r>
              <a:rPr lang="en-US" dirty="0" err="1"/>
              <a:t>expansão</a:t>
            </a:r>
            <a:r>
              <a:rPr lang="en-US" dirty="0"/>
              <a:t> do </a:t>
            </a:r>
            <a:r>
              <a:rPr lang="en-US" dirty="0" err="1"/>
              <a:t>propano</a:t>
            </a:r>
            <a:r>
              <a:rPr lang="en-US" dirty="0"/>
              <a:t>, a </a:t>
            </a:r>
            <a:r>
              <a:rPr lang="en-US" dirty="0" err="1"/>
              <a:t>pressão</a:t>
            </a:r>
            <a:r>
              <a:rPr lang="en-US" dirty="0"/>
              <a:t> </a:t>
            </a:r>
            <a:r>
              <a:rPr lang="en-US" dirty="0" err="1"/>
              <a:t>cresceu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a </a:t>
            </a:r>
            <a:r>
              <a:rPr lang="en-US" dirty="0" err="1"/>
              <a:t>válvula</a:t>
            </a:r>
            <a:r>
              <a:rPr lang="en-US" dirty="0"/>
              <a:t> de </a:t>
            </a:r>
            <a:r>
              <a:rPr lang="en-US" dirty="0" err="1"/>
              <a:t>alívio</a:t>
            </a:r>
            <a:endParaRPr lang="en-US" dirty="0"/>
          </a:p>
          <a:p>
            <a:r>
              <a:rPr lang="en-US" dirty="0" err="1"/>
              <a:t>Eventualmente</a:t>
            </a:r>
            <a:r>
              <a:rPr lang="en-US" dirty="0"/>
              <a:t>, o </a:t>
            </a:r>
            <a:r>
              <a:rPr lang="en-US" dirty="0" err="1"/>
              <a:t>botijão</a:t>
            </a:r>
            <a:r>
              <a:rPr lang="en-US" dirty="0"/>
              <a:t> se </a:t>
            </a:r>
            <a:r>
              <a:rPr lang="en-US" dirty="0" err="1"/>
              <a:t>rompeu</a:t>
            </a:r>
            <a:r>
              <a:rPr lang="en-US" dirty="0"/>
              <a:t>, o </a:t>
            </a:r>
            <a:r>
              <a:rPr lang="en-US" dirty="0" err="1"/>
              <a:t>propano</a:t>
            </a:r>
            <a:r>
              <a:rPr lang="en-US" dirty="0"/>
              <a:t> </a:t>
            </a:r>
            <a:r>
              <a:rPr lang="en-US" dirty="0" err="1"/>
              <a:t>líquido</a:t>
            </a:r>
            <a:r>
              <a:rPr lang="en-US" dirty="0"/>
              <a:t> </a:t>
            </a:r>
            <a:r>
              <a:rPr lang="en-US" dirty="0" err="1"/>
              <a:t>escapou</a:t>
            </a:r>
            <a:r>
              <a:rPr lang="en-US" dirty="0"/>
              <a:t> e se </a:t>
            </a:r>
            <a:r>
              <a:rPr lang="en-US" dirty="0" err="1"/>
              <a:t>transformou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gás</a:t>
            </a:r>
            <a:endParaRPr lang="en-US" dirty="0"/>
          </a:p>
          <a:p>
            <a:pPr lvl="1"/>
            <a:r>
              <a:rPr lang="en-US" dirty="0" err="1"/>
              <a:t>Fração</a:t>
            </a:r>
            <a:r>
              <a:rPr lang="en-US" dirty="0"/>
              <a:t> de </a:t>
            </a:r>
            <a:r>
              <a:rPr lang="en-US" dirty="0" err="1"/>
              <a:t>segundo</a:t>
            </a:r>
            <a:r>
              <a:rPr lang="en-US" dirty="0"/>
              <a:t> no </a:t>
            </a:r>
            <a:r>
              <a:rPr lang="pt-BR" dirty="0"/>
              <a:t>vídeo</a:t>
            </a:r>
            <a:r>
              <a:rPr lang="en-US" dirty="0"/>
              <a:t> </a:t>
            </a:r>
            <a:r>
              <a:rPr lang="en-US" dirty="0" err="1"/>
              <a:t>onde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nuvem</a:t>
            </a:r>
            <a:r>
              <a:rPr lang="en-US" dirty="0"/>
              <a:t> de vapor é vista antes da </a:t>
            </a:r>
            <a:r>
              <a:rPr lang="en-US" dirty="0" err="1"/>
              <a:t>ignição</a:t>
            </a:r>
            <a:endParaRPr lang="en-US" dirty="0"/>
          </a:p>
          <a:p>
            <a:r>
              <a:rPr lang="en-US" dirty="0" err="1"/>
              <a:t>Qualquer</a:t>
            </a:r>
            <a:r>
              <a:rPr lang="en-US" dirty="0"/>
              <a:t> </a:t>
            </a:r>
            <a:r>
              <a:rPr lang="en-US" dirty="0" err="1"/>
              <a:t>fonte</a:t>
            </a:r>
            <a:r>
              <a:rPr lang="en-US" dirty="0"/>
              <a:t> de </a:t>
            </a:r>
            <a:r>
              <a:rPr lang="en-US" dirty="0" err="1"/>
              <a:t>ignição</a:t>
            </a:r>
            <a:r>
              <a:rPr lang="en-US" dirty="0"/>
              <a:t> </a:t>
            </a:r>
            <a:r>
              <a:rPr lang="en-US" dirty="0" err="1"/>
              <a:t>próxima</a:t>
            </a:r>
            <a:r>
              <a:rPr lang="en-US" dirty="0"/>
              <a:t> </a:t>
            </a:r>
            <a:r>
              <a:rPr lang="en-US" dirty="0" err="1"/>
              <a:t>inflama</a:t>
            </a:r>
            <a:r>
              <a:rPr lang="en-US" dirty="0"/>
              <a:t> o </a:t>
            </a:r>
            <a:r>
              <a:rPr lang="en-US" dirty="0" err="1"/>
              <a:t>propano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534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06288-A1EB-A677-5EAF-A879C230F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223" y="18255"/>
            <a:ext cx="10515600" cy="1325563"/>
          </a:xfrm>
        </p:spPr>
        <p:txBody>
          <a:bodyPr/>
          <a:lstStyle/>
          <a:p>
            <a:r>
              <a:rPr lang="en-US" dirty="0"/>
              <a:t>O que </a:t>
            </a:r>
            <a:r>
              <a:rPr lang="en-US" dirty="0" err="1"/>
              <a:t>faz</a:t>
            </a:r>
            <a:r>
              <a:rPr lang="en-US" dirty="0"/>
              <a:t> o </a:t>
            </a:r>
            <a:r>
              <a:rPr lang="en-US" dirty="0" err="1"/>
              <a:t>propano</a:t>
            </a:r>
            <a:r>
              <a:rPr lang="en-US" dirty="0"/>
              <a:t> </a:t>
            </a:r>
            <a:r>
              <a:rPr lang="en-US" dirty="0" err="1"/>
              <a:t>perigoso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B3AAF-AC3E-EC30-6E5D-42B298069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989" y="1367886"/>
            <a:ext cx="9030831" cy="534822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 </a:t>
            </a:r>
            <a:r>
              <a:rPr lang="en-US" dirty="0" err="1"/>
              <a:t>propano</a:t>
            </a:r>
            <a:r>
              <a:rPr lang="en-US" dirty="0"/>
              <a:t> é </a:t>
            </a:r>
            <a:r>
              <a:rPr lang="en-US" dirty="0" err="1"/>
              <a:t>pressurizado</a:t>
            </a:r>
            <a:r>
              <a:rPr lang="en-US" dirty="0"/>
              <a:t> para </a:t>
            </a:r>
            <a:r>
              <a:rPr lang="en-US" dirty="0" err="1"/>
              <a:t>permanecer</a:t>
            </a:r>
            <a:r>
              <a:rPr lang="en-US" dirty="0"/>
              <a:t> no </a:t>
            </a:r>
            <a:r>
              <a:rPr lang="en-US" dirty="0" err="1"/>
              <a:t>estado</a:t>
            </a:r>
            <a:r>
              <a:rPr lang="en-US" dirty="0"/>
              <a:t> </a:t>
            </a:r>
            <a:r>
              <a:rPr lang="en-US" dirty="0" err="1"/>
              <a:t>líquido</a:t>
            </a:r>
            <a:r>
              <a:rPr lang="en-US" dirty="0"/>
              <a:t> dentro do </a:t>
            </a:r>
            <a:r>
              <a:rPr lang="en-US" dirty="0" err="1"/>
              <a:t>botijão</a:t>
            </a:r>
            <a:endParaRPr lang="en-US" dirty="0"/>
          </a:p>
          <a:p>
            <a:pPr lvl="1"/>
            <a:r>
              <a:rPr lang="en-US" dirty="0" err="1"/>
              <a:t>Quando</a:t>
            </a:r>
            <a:r>
              <a:rPr lang="en-US" dirty="0"/>
              <a:t> a </a:t>
            </a:r>
            <a:r>
              <a:rPr lang="en-US" dirty="0" err="1"/>
              <a:t>válvula</a:t>
            </a:r>
            <a:r>
              <a:rPr lang="en-US" dirty="0"/>
              <a:t> é </a:t>
            </a:r>
            <a:r>
              <a:rPr lang="en-US" dirty="0" err="1"/>
              <a:t>aberta</a:t>
            </a:r>
            <a:r>
              <a:rPr lang="en-US" dirty="0"/>
              <a:t>, o </a:t>
            </a:r>
            <a:r>
              <a:rPr lang="en-US" dirty="0" err="1"/>
              <a:t>gás</a:t>
            </a:r>
            <a:r>
              <a:rPr lang="en-US" dirty="0"/>
              <a:t> </a:t>
            </a:r>
            <a:r>
              <a:rPr lang="en-US" dirty="0" err="1"/>
              <a:t>propano</a:t>
            </a:r>
            <a:r>
              <a:rPr lang="en-US" dirty="0"/>
              <a:t> no </a:t>
            </a:r>
            <a:r>
              <a:rPr lang="en-US" dirty="0" err="1"/>
              <a:t>estado</a:t>
            </a:r>
            <a:r>
              <a:rPr lang="en-US" dirty="0"/>
              <a:t> </a:t>
            </a:r>
            <a:r>
              <a:rPr lang="en-US" dirty="0" err="1"/>
              <a:t>gasoso</a:t>
            </a:r>
            <a:r>
              <a:rPr lang="en-US" dirty="0"/>
              <a:t> </a:t>
            </a:r>
            <a:r>
              <a:rPr lang="en-US" dirty="0" err="1"/>
              <a:t>circula</a:t>
            </a:r>
            <a:r>
              <a:rPr lang="en-US" dirty="0"/>
              <a:t> para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queimadores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Controles</a:t>
            </a:r>
            <a:r>
              <a:rPr lang="en-US" dirty="0"/>
              <a:t> para </a:t>
            </a:r>
            <a:r>
              <a:rPr lang="en-US" dirty="0" err="1"/>
              <a:t>prevenir</a:t>
            </a:r>
            <a:r>
              <a:rPr lang="en-US" dirty="0"/>
              <a:t> </a:t>
            </a:r>
            <a:r>
              <a:rPr lang="en-US" dirty="0" err="1"/>
              <a:t>acidentes</a:t>
            </a:r>
            <a:r>
              <a:rPr lang="en-US" dirty="0"/>
              <a:t> (</a:t>
            </a:r>
            <a:r>
              <a:rPr lang="en-US" dirty="0" err="1"/>
              <a:t>Engenharia</a:t>
            </a:r>
            <a:r>
              <a:rPr lang="en-US" dirty="0"/>
              <a:t>, </a:t>
            </a:r>
            <a:r>
              <a:rPr lang="en-US" dirty="0" err="1"/>
              <a:t>Práticas</a:t>
            </a:r>
            <a:r>
              <a:rPr lang="en-US" dirty="0"/>
              <a:t> de </a:t>
            </a:r>
            <a:r>
              <a:rPr lang="en-US" dirty="0" err="1"/>
              <a:t>Trabalho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NÃO </a:t>
            </a:r>
            <a:r>
              <a:rPr lang="en-US" dirty="0" err="1"/>
              <a:t>encha</a:t>
            </a:r>
            <a:r>
              <a:rPr lang="en-US" dirty="0"/>
              <a:t> o </a:t>
            </a:r>
            <a:r>
              <a:rPr lang="en-US" dirty="0" err="1"/>
              <a:t>botijão</a:t>
            </a:r>
            <a:r>
              <a:rPr lang="en-US" dirty="0"/>
              <a:t>/</a:t>
            </a:r>
            <a:r>
              <a:rPr lang="en-US" dirty="0" err="1"/>
              <a:t>cilindro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do que 80%</a:t>
            </a:r>
          </a:p>
          <a:p>
            <a:pPr lvl="2"/>
            <a:r>
              <a:rPr lang="en-US" dirty="0" err="1"/>
              <a:t>Em</a:t>
            </a:r>
            <a:r>
              <a:rPr lang="en-US" dirty="0"/>
              <a:t> um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quente</a:t>
            </a:r>
            <a:r>
              <a:rPr lang="en-US" dirty="0"/>
              <a:t>, o </a:t>
            </a:r>
            <a:r>
              <a:rPr lang="en-US" dirty="0" err="1"/>
              <a:t>propano</a:t>
            </a:r>
            <a:r>
              <a:rPr lang="en-US" dirty="0"/>
              <a:t> </a:t>
            </a:r>
            <a:r>
              <a:rPr lang="en-US" dirty="0" err="1"/>
              <a:t>necessita</a:t>
            </a:r>
            <a:r>
              <a:rPr lang="en-US" dirty="0"/>
              <a:t> de </a:t>
            </a:r>
            <a:r>
              <a:rPr lang="en-US" dirty="0" err="1"/>
              <a:t>espaço</a:t>
            </a:r>
            <a:r>
              <a:rPr lang="en-US" dirty="0"/>
              <a:t> para </a:t>
            </a:r>
            <a:r>
              <a:rPr lang="pt-BR" dirty="0"/>
              <a:t>expandir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se </a:t>
            </a:r>
            <a:r>
              <a:rPr lang="en-US" dirty="0" err="1"/>
              <a:t>tornar</a:t>
            </a:r>
            <a:r>
              <a:rPr lang="en-US" dirty="0"/>
              <a:t> um </a:t>
            </a:r>
            <a:r>
              <a:rPr lang="en-US" dirty="0" err="1"/>
              <a:t>perigo</a:t>
            </a:r>
            <a:endParaRPr lang="en-US" dirty="0"/>
          </a:p>
          <a:p>
            <a:pPr lvl="1"/>
            <a:r>
              <a:rPr lang="en-US" dirty="0" err="1"/>
              <a:t>Válvula</a:t>
            </a:r>
            <a:r>
              <a:rPr lang="en-US" dirty="0"/>
              <a:t> de </a:t>
            </a:r>
            <a:r>
              <a:rPr lang="en-US" dirty="0" err="1"/>
              <a:t>Alívio</a:t>
            </a:r>
            <a:r>
              <a:rPr lang="en-US" dirty="0"/>
              <a:t> de </a:t>
            </a:r>
            <a:r>
              <a:rPr lang="en-US" dirty="0" err="1"/>
              <a:t>Pressão</a:t>
            </a:r>
            <a:endParaRPr lang="en-US" dirty="0"/>
          </a:p>
          <a:p>
            <a:pPr lvl="2"/>
            <a:r>
              <a:rPr lang="en-US" dirty="0" err="1"/>
              <a:t>Permite</a:t>
            </a:r>
            <a:r>
              <a:rPr lang="en-US" dirty="0"/>
              <a:t> a </a:t>
            </a:r>
            <a:r>
              <a:rPr lang="en-US" dirty="0" err="1"/>
              <a:t>liberação</a:t>
            </a:r>
            <a:r>
              <a:rPr lang="en-US" dirty="0"/>
              <a:t> do </a:t>
            </a:r>
            <a:r>
              <a:rPr lang="en-US" dirty="0" err="1"/>
              <a:t>propano</a:t>
            </a:r>
            <a:r>
              <a:rPr lang="en-US" dirty="0"/>
              <a:t> se a </a:t>
            </a:r>
            <a:r>
              <a:rPr lang="en-US" dirty="0" err="1"/>
              <a:t>pressão</a:t>
            </a:r>
            <a:r>
              <a:rPr lang="en-US" dirty="0"/>
              <a:t> interior</a:t>
            </a:r>
          </a:p>
          <a:p>
            <a:pPr marL="914400" lvl="2" indent="0">
              <a:buNone/>
            </a:pPr>
            <a:r>
              <a:rPr lang="en-US" dirty="0" err="1"/>
              <a:t>aumentar</a:t>
            </a:r>
            <a:endParaRPr lang="en-US" dirty="0"/>
          </a:p>
          <a:p>
            <a:pPr lvl="1"/>
            <a:r>
              <a:rPr lang="en-US" dirty="0"/>
              <a:t>Exterior Branco/</a:t>
            </a:r>
            <a:r>
              <a:rPr lang="en-US" dirty="0" err="1"/>
              <a:t>Refletivo</a:t>
            </a:r>
            <a:endParaRPr lang="en-US" dirty="0"/>
          </a:p>
          <a:p>
            <a:pPr lvl="2"/>
            <a:r>
              <a:rPr lang="en-US" dirty="0" err="1"/>
              <a:t>Reflete</a:t>
            </a:r>
            <a:r>
              <a:rPr lang="en-US" dirty="0"/>
              <a:t> o </a:t>
            </a:r>
            <a:r>
              <a:rPr lang="en-US" dirty="0" err="1"/>
              <a:t>calor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invés</a:t>
            </a:r>
            <a:r>
              <a:rPr lang="en-US" dirty="0"/>
              <a:t> de </a:t>
            </a:r>
            <a:r>
              <a:rPr lang="en-US" dirty="0" err="1"/>
              <a:t>absorvê</a:t>
            </a:r>
            <a:r>
              <a:rPr lang="en-US" dirty="0"/>
              <a:t>-lo</a:t>
            </a:r>
          </a:p>
          <a:p>
            <a:pPr lvl="1"/>
            <a:r>
              <a:rPr lang="en-US" dirty="0" err="1"/>
              <a:t>Mantenha</a:t>
            </a:r>
            <a:r>
              <a:rPr lang="en-US" dirty="0"/>
              <a:t> a </a:t>
            </a:r>
            <a:r>
              <a:rPr lang="en-US" dirty="0" err="1"/>
              <a:t>distância</a:t>
            </a:r>
            <a:r>
              <a:rPr lang="en-US" dirty="0"/>
              <a:t> de </a:t>
            </a:r>
            <a:r>
              <a:rPr lang="en-US" dirty="0" err="1"/>
              <a:t>fontes</a:t>
            </a:r>
            <a:r>
              <a:rPr lang="en-US" dirty="0"/>
              <a:t> de </a:t>
            </a:r>
            <a:r>
              <a:rPr lang="en-US" dirty="0" err="1"/>
              <a:t>ignição</a:t>
            </a:r>
            <a:endParaRPr lang="en-US" dirty="0"/>
          </a:p>
          <a:p>
            <a:pPr lvl="2"/>
            <a:r>
              <a:rPr lang="en-US" dirty="0"/>
              <a:t>O </a:t>
            </a:r>
            <a:r>
              <a:rPr lang="en-US" dirty="0" err="1"/>
              <a:t>gás</a:t>
            </a:r>
            <a:r>
              <a:rPr lang="en-US" dirty="0"/>
              <a:t> </a:t>
            </a:r>
            <a:r>
              <a:rPr lang="en-US" dirty="0" err="1"/>
              <a:t>propano</a:t>
            </a:r>
            <a:r>
              <a:rPr lang="en-US" dirty="0"/>
              <a:t> </a:t>
            </a:r>
            <a:r>
              <a:rPr lang="en-US" dirty="0" err="1"/>
              <a:t>liberado</a:t>
            </a:r>
            <a:r>
              <a:rPr lang="en-US" dirty="0"/>
              <a:t> é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denso</a:t>
            </a:r>
            <a:r>
              <a:rPr lang="en-US" dirty="0"/>
              <a:t> que o </a:t>
            </a:r>
            <a:r>
              <a:rPr lang="en-US" dirty="0" err="1"/>
              <a:t>ar</a:t>
            </a:r>
            <a:r>
              <a:rPr lang="en-US" dirty="0"/>
              <a:t> e </a:t>
            </a:r>
            <a:r>
              <a:rPr lang="en-US" dirty="0" err="1"/>
              <a:t>pode</a:t>
            </a:r>
            <a:endParaRPr lang="en-US" dirty="0"/>
          </a:p>
          <a:p>
            <a:pPr marL="914400" lvl="2" indent="0">
              <a:buNone/>
            </a:pPr>
            <a:r>
              <a:rPr lang="en-US" dirty="0"/>
              <a:t> </a:t>
            </a:r>
            <a:r>
              <a:rPr lang="en-US" dirty="0" err="1"/>
              <a:t>viajar</a:t>
            </a:r>
            <a:endParaRPr lang="en-US" dirty="0"/>
          </a:p>
        </p:txBody>
      </p:sp>
      <p:pic>
        <p:nvPicPr>
          <p:cNvPr id="11" name="Picture 10" descr="Propane Tank Valves 15kb jpg&#10;">
            <a:extLst>
              <a:ext uri="{FF2B5EF4-FFF2-40B4-BE49-F238E27FC236}">
                <a16:creationId xmlns:a16="http://schemas.microsoft.com/office/drawing/2014/main" id="{A3EA3FD4-A1C5-0C56-A1AC-FF0A5D37BC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100" y="4805183"/>
            <a:ext cx="4787900" cy="2044700"/>
          </a:xfrm>
          <a:prstGeom prst="rect">
            <a:avLst/>
          </a:prstGeom>
        </p:spPr>
      </p:pic>
      <p:grpSp>
        <p:nvGrpSpPr>
          <p:cNvPr id="26" name="Group 25" descr="Diagram of propane tank showing 80% capacity ">
            <a:extLst>
              <a:ext uri="{FF2B5EF4-FFF2-40B4-BE49-F238E27FC236}">
                <a16:creationId xmlns:a16="http://schemas.microsoft.com/office/drawing/2014/main" id="{5B2F4371-381F-31B7-78F8-CD6D739E95EA}"/>
              </a:ext>
            </a:extLst>
          </p:cNvPr>
          <p:cNvGrpSpPr/>
          <p:nvPr/>
        </p:nvGrpSpPr>
        <p:grpSpPr>
          <a:xfrm>
            <a:off x="9885247" y="746381"/>
            <a:ext cx="2226070" cy="3710525"/>
            <a:chOff x="10127295" y="746381"/>
            <a:chExt cx="2226070" cy="3710525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8F1D624A-3045-0C76-04B4-E0B12BFD16A5}"/>
                </a:ext>
              </a:extLst>
            </p:cNvPr>
            <p:cNvSpPr/>
            <p:nvPr/>
          </p:nvSpPr>
          <p:spPr>
            <a:xfrm>
              <a:off x="10484285" y="1367887"/>
              <a:ext cx="810538" cy="38088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52E866B-F0D7-DDBD-6C52-3DD600F32FFE}"/>
                </a:ext>
              </a:extLst>
            </p:cNvPr>
            <p:cNvSpPr/>
            <p:nvPr/>
          </p:nvSpPr>
          <p:spPr>
            <a:xfrm>
              <a:off x="10484285" y="1558327"/>
              <a:ext cx="810538" cy="2898579"/>
            </a:xfrm>
            <a:prstGeom prst="rect">
              <a:avLst/>
            </a:prstGeom>
            <a:solidFill>
              <a:schemeClr val="bg2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9" name="Picture 18" descr="Propane Tank Valves 15kb jpg&#10;">
              <a:extLst>
                <a:ext uri="{FF2B5EF4-FFF2-40B4-BE49-F238E27FC236}">
                  <a16:creationId xmlns:a16="http://schemas.microsoft.com/office/drawing/2014/main" id="{217E7498-7D92-E3BB-6B4A-862FE048F2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5658"/>
            <a:stretch/>
          </p:blipFill>
          <p:spPr>
            <a:xfrm>
              <a:off x="10127295" y="746381"/>
              <a:ext cx="1957626" cy="621506"/>
            </a:xfrm>
            <a:prstGeom prst="rect">
              <a:avLst/>
            </a:prstGeom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937DEEE-81E3-432D-846B-CD27FCE827E3}"/>
                </a:ext>
              </a:extLst>
            </p:cNvPr>
            <p:cNvSpPr/>
            <p:nvPr/>
          </p:nvSpPr>
          <p:spPr>
            <a:xfrm>
              <a:off x="10484285" y="2292263"/>
              <a:ext cx="776614" cy="216464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 err="1">
                  <a:solidFill>
                    <a:schemeClr val="tx1"/>
                  </a:solidFill>
                </a:rPr>
                <a:t>Propano</a:t>
              </a:r>
              <a:endParaRPr lang="en-US" sz="135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350" dirty="0" err="1">
                  <a:solidFill>
                    <a:schemeClr val="tx1"/>
                  </a:solidFill>
                </a:rPr>
                <a:t>Líquido</a:t>
              </a:r>
              <a:endParaRPr 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A96359E-F79A-182D-3985-7E52F46F92D6}"/>
                </a:ext>
              </a:extLst>
            </p:cNvPr>
            <p:cNvSpPr txBox="1"/>
            <p:nvPr/>
          </p:nvSpPr>
          <p:spPr>
            <a:xfrm>
              <a:off x="11448181" y="3136612"/>
              <a:ext cx="90518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200" dirty="0"/>
                <a:t>80% </a:t>
              </a:r>
            </a:p>
            <a:p>
              <a:r>
                <a:rPr lang="en-US" sz="1200" dirty="0"/>
                <a:t>da</a:t>
              </a:r>
            </a:p>
            <a:p>
              <a:r>
                <a:rPr lang="en-US" sz="1200" dirty="0" err="1"/>
                <a:t>Capacidade</a:t>
              </a:r>
              <a:endParaRPr lang="en-US" sz="1200" dirty="0"/>
            </a:p>
          </p:txBody>
        </p:sp>
        <p:sp>
          <p:nvSpPr>
            <p:cNvPr id="24" name="Right Brace 23">
              <a:extLst>
                <a:ext uri="{FF2B5EF4-FFF2-40B4-BE49-F238E27FC236}">
                  <a16:creationId xmlns:a16="http://schemas.microsoft.com/office/drawing/2014/main" id="{D4811BDA-5F48-2F5B-2AAC-622D14D12552}"/>
                </a:ext>
              </a:extLst>
            </p:cNvPr>
            <p:cNvSpPr/>
            <p:nvPr/>
          </p:nvSpPr>
          <p:spPr>
            <a:xfrm>
              <a:off x="11356931" y="2352234"/>
              <a:ext cx="179540" cy="204470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A4563B8-9A12-D582-0154-E14ECCE51FCB}"/>
                </a:ext>
              </a:extLst>
            </p:cNvPr>
            <p:cNvSpPr txBox="1"/>
            <p:nvPr/>
          </p:nvSpPr>
          <p:spPr>
            <a:xfrm>
              <a:off x="10507625" y="1729029"/>
              <a:ext cx="80214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err="1"/>
                <a:t>Gás</a:t>
              </a:r>
              <a:endParaRPr lang="en-US" sz="1400" dirty="0"/>
            </a:p>
            <a:p>
              <a:pPr algn="ctr"/>
              <a:r>
                <a:rPr lang="en-US" sz="1400" dirty="0" err="1"/>
                <a:t>Propano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14941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80FF6-EE70-2944-5AAB-B3F0DDBCE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256059" cy="1325563"/>
          </a:xfrm>
        </p:spPr>
        <p:txBody>
          <a:bodyPr>
            <a:normAutofit/>
          </a:bodyPr>
          <a:lstStyle/>
          <a:p>
            <a:r>
              <a:rPr lang="en-US" dirty="0"/>
              <a:t>Lista de </a:t>
            </a:r>
            <a:r>
              <a:rPr lang="en-US" dirty="0" err="1"/>
              <a:t>Verificação</a:t>
            </a:r>
            <a:r>
              <a:rPr lang="en-US" dirty="0"/>
              <a:t> de </a:t>
            </a:r>
            <a:r>
              <a:rPr lang="en-US" dirty="0" err="1"/>
              <a:t>Segurança</a:t>
            </a:r>
            <a:r>
              <a:rPr lang="en-US" dirty="0"/>
              <a:t> de </a:t>
            </a:r>
            <a:r>
              <a:rPr lang="en-US" dirty="0" err="1"/>
              <a:t>Botijão</a:t>
            </a:r>
            <a:r>
              <a:rPr lang="en-US" dirty="0"/>
              <a:t> de </a:t>
            </a:r>
            <a:r>
              <a:rPr lang="en-US" dirty="0" err="1"/>
              <a:t>Propano-Geral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64C5337-D1BF-8474-CC38-CDE682919C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037851"/>
              </p:ext>
            </p:extLst>
          </p:nvPr>
        </p:nvGraphicFramePr>
        <p:xfrm>
          <a:off x="711373" y="1690688"/>
          <a:ext cx="8965658" cy="4511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2553">
                  <a:extLst>
                    <a:ext uri="{9D8B030D-6E8A-4147-A177-3AD203B41FA5}">
                      <a16:colId xmlns:a16="http://schemas.microsoft.com/office/drawing/2014/main" val="3836321010"/>
                    </a:ext>
                  </a:extLst>
                </a:gridCol>
                <a:gridCol w="7593105">
                  <a:extLst>
                    <a:ext uri="{9D8B030D-6E8A-4147-A177-3AD203B41FA5}">
                      <a16:colId xmlns:a16="http://schemas.microsoft.com/office/drawing/2014/main" val="28283549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err="1"/>
                        <a:t>Verificação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Descrição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444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/>
                        <a:t>Os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botijões</a:t>
                      </a:r>
                      <a:r>
                        <a:rPr lang="en-US" sz="2000" dirty="0"/>
                        <a:t>/</a:t>
                      </a:r>
                      <a:r>
                        <a:rPr lang="en-US" sz="2000" dirty="0" err="1"/>
                        <a:t>cilindros</a:t>
                      </a:r>
                      <a:r>
                        <a:rPr lang="en-US" sz="2000" dirty="0"/>
                        <a:t> de GPL </a:t>
                      </a:r>
                      <a:r>
                        <a:rPr lang="en-US" sz="2000" dirty="0" err="1"/>
                        <a:t>não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podem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exceder</a:t>
                      </a:r>
                      <a:r>
                        <a:rPr lang="en-US" sz="2000" dirty="0"/>
                        <a:t> 200 </a:t>
                      </a:r>
                      <a:r>
                        <a:rPr lang="en-US" sz="2000" dirty="0" err="1"/>
                        <a:t>galões</a:t>
                      </a:r>
                      <a:r>
                        <a:rPr lang="en-US" sz="2000" dirty="0"/>
                        <a:t> de </a:t>
                      </a:r>
                      <a:r>
                        <a:rPr lang="pt-BR" sz="2000" noProof="0" dirty="0"/>
                        <a:t>capacidade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individualmente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ou</a:t>
                      </a:r>
                      <a:r>
                        <a:rPr lang="en-US" sz="2000" dirty="0"/>
                        <a:t> no total </a:t>
                      </a:r>
                      <a:r>
                        <a:rPr lang="en-US" sz="2000" dirty="0" err="1"/>
                        <a:t>combinado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019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/>
                        <a:t>Os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botijões</a:t>
                      </a:r>
                      <a:r>
                        <a:rPr lang="en-US" sz="2000" dirty="0"/>
                        <a:t>/</a:t>
                      </a:r>
                      <a:r>
                        <a:rPr lang="en-US" sz="2000" dirty="0" err="1"/>
                        <a:t>cilindros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devem</a:t>
                      </a:r>
                      <a:r>
                        <a:rPr lang="en-US" sz="2000" dirty="0"/>
                        <a:t> ser </a:t>
                      </a:r>
                      <a:r>
                        <a:rPr lang="en-US" sz="2000" dirty="0" err="1"/>
                        <a:t>feitos</a:t>
                      </a:r>
                      <a:r>
                        <a:rPr lang="en-US" sz="2000" dirty="0"/>
                        <a:t> de material </a:t>
                      </a:r>
                      <a:r>
                        <a:rPr lang="en-US" sz="2000" dirty="0" err="1"/>
                        <a:t>resistente</a:t>
                      </a:r>
                      <a:r>
                        <a:rPr lang="en-US" sz="2000" dirty="0"/>
                        <a:t> à </a:t>
                      </a:r>
                      <a:r>
                        <a:rPr lang="en-US" sz="2000" dirty="0" err="1"/>
                        <a:t>corrosão</a:t>
                      </a:r>
                      <a:r>
                        <a:rPr lang="en-US" sz="2000" dirty="0"/>
                        <a:t> (</a:t>
                      </a:r>
                      <a:r>
                        <a:rPr lang="en-US" sz="2000" dirty="0" err="1"/>
                        <a:t>tal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como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alumínio</a:t>
                      </a:r>
                      <a:r>
                        <a:rPr lang="en-US" sz="2000" dirty="0"/>
                        <a:t>) e </a:t>
                      </a:r>
                      <a:r>
                        <a:rPr lang="en-US" sz="2000" dirty="0" err="1"/>
                        <a:t>estar</a:t>
                      </a:r>
                      <a:r>
                        <a:rPr lang="en-US" sz="2000" dirty="0"/>
                        <a:t> livre de </a:t>
                      </a:r>
                      <a:r>
                        <a:rPr lang="en-US" sz="2000" dirty="0" err="1"/>
                        <a:t>qualquer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área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enferrujada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ou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dano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físico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43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Se pintado, </a:t>
                      </a:r>
                      <a:r>
                        <a:rPr lang="en-US" sz="2000" dirty="0" err="1"/>
                        <a:t>não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existe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uma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cor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obrigatória</a:t>
                      </a:r>
                      <a:r>
                        <a:rPr lang="en-US" sz="2000" dirty="0"/>
                        <a:t>, mas é </a:t>
                      </a:r>
                      <a:r>
                        <a:rPr lang="en-US" sz="2000" dirty="0" err="1"/>
                        <a:t>sugerido</a:t>
                      </a:r>
                      <a:r>
                        <a:rPr lang="en-US" sz="2000" dirty="0"/>
                        <a:t> que </a:t>
                      </a:r>
                      <a:r>
                        <a:rPr lang="en-US" sz="2000" dirty="0" err="1"/>
                        <a:t>seja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uma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cor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clara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reflexiva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200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/>
                        <a:t>Os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botijões</a:t>
                      </a:r>
                      <a:r>
                        <a:rPr lang="en-US" sz="2000" dirty="0"/>
                        <a:t>/</a:t>
                      </a:r>
                      <a:r>
                        <a:rPr lang="en-US" sz="2000" dirty="0" err="1"/>
                        <a:t>cilindros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devem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estar</a:t>
                      </a:r>
                      <a:r>
                        <a:rPr lang="en-US" sz="2000" dirty="0"/>
                        <a:t> dentro da data de </a:t>
                      </a:r>
                      <a:r>
                        <a:rPr lang="en-US" sz="2000" dirty="0" err="1"/>
                        <a:t>qualificação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atual</a:t>
                      </a:r>
                      <a:endParaRPr lang="en-US" sz="20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-1</a:t>
                      </a:r>
                      <a:r>
                        <a:rPr lang="en-US" sz="2000" baseline="30000" dirty="0"/>
                        <a:t>a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Requalificação</a:t>
                      </a:r>
                      <a:r>
                        <a:rPr lang="en-US" sz="2000" dirty="0"/>
                        <a:t>:  dentro de 12 </a:t>
                      </a:r>
                      <a:r>
                        <a:rPr lang="en-US" sz="2000" dirty="0" err="1"/>
                        <a:t>anos</a:t>
                      </a:r>
                      <a:r>
                        <a:rPr lang="en-US" sz="2000" dirty="0"/>
                        <a:t> da data de </a:t>
                      </a:r>
                      <a:r>
                        <a:rPr lang="en-US" sz="2000" dirty="0" err="1"/>
                        <a:t>fabricação</a:t>
                      </a:r>
                      <a:endParaRPr lang="en-US" sz="20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-</a:t>
                      </a:r>
                      <a:r>
                        <a:rPr lang="en-US" sz="2000" dirty="0" err="1"/>
                        <a:t>Todas</a:t>
                      </a:r>
                      <a:r>
                        <a:rPr lang="en-US" sz="2000" dirty="0"/>
                        <a:t> as </a:t>
                      </a:r>
                      <a:r>
                        <a:rPr lang="en-US" sz="2000" dirty="0" err="1"/>
                        <a:t>outras</a:t>
                      </a:r>
                      <a:r>
                        <a:rPr lang="en-US" sz="2000" dirty="0"/>
                        <a:t>: dentro de 5 </a:t>
                      </a:r>
                      <a:r>
                        <a:rPr lang="en-US" sz="2000" dirty="0" err="1"/>
                        <a:t>anos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depois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801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/>
                        <a:t>Os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botijões</a:t>
                      </a:r>
                      <a:r>
                        <a:rPr lang="en-US" sz="2000" dirty="0"/>
                        <a:t>/</a:t>
                      </a:r>
                      <a:r>
                        <a:rPr lang="en-US" sz="2000" dirty="0" err="1"/>
                        <a:t>cilindros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não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podem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ficar</a:t>
                      </a:r>
                      <a:r>
                        <a:rPr lang="en-US" sz="2000" dirty="0"/>
                        <a:t> dentro do </a:t>
                      </a:r>
                      <a:r>
                        <a:rPr lang="en-US" sz="2000" dirty="0" err="1"/>
                        <a:t>veículo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em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qualquer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circunstância</a:t>
                      </a:r>
                      <a:r>
                        <a:rPr lang="en-US" sz="2000" dirty="0"/>
                        <a:t>, </a:t>
                      </a:r>
                      <a:r>
                        <a:rPr lang="en-US" sz="2000" dirty="0" err="1"/>
                        <a:t>incluindo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durante</a:t>
                      </a:r>
                      <a:r>
                        <a:rPr lang="en-US" sz="2000" dirty="0"/>
                        <a:t> o </a:t>
                      </a:r>
                      <a:r>
                        <a:rPr lang="en-US" sz="2000" dirty="0" err="1"/>
                        <a:t>uso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ou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transporte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18081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5981473-26C5-3B21-7897-A2E1668B3537}"/>
              </a:ext>
            </a:extLst>
          </p:cNvPr>
          <p:cNvSpPr txBox="1"/>
          <p:nvPr/>
        </p:nvSpPr>
        <p:spPr>
          <a:xfrm>
            <a:off x="711374" y="6169709"/>
            <a:ext cx="82264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Segurança</a:t>
            </a:r>
            <a:r>
              <a:rPr lang="en-US" dirty="0"/>
              <a:t> de </a:t>
            </a:r>
            <a:r>
              <a:rPr lang="en-US" dirty="0" err="1"/>
              <a:t>Propano</a:t>
            </a:r>
            <a:r>
              <a:rPr lang="en-US" dirty="0"/>
              <a:t> </a:t>
            </a:r>
            <a:r>
              <a:rPr lang="en-US" dirty="0" err="1"/>
              <a:t>Vídeo</a:t>
            </a:r>
            <a:r>
              <a:rPr lang="en-US" dirty="0"/>
              <a:t> 1 (WorkSafe BC): </a:t>
            </a:r>
            <a:r>
              <a:rPr lang="en-US" dirty="0">
                <a:hlinkClick r:id="rId3"/>
              </a:rPr>
              <a:t>https://youtu.be/rHRwS2B3Vv0</a:t>
            </a:r>
            <a:r>
              <a:rPr lang="en-US" dirty="0"/>
              <a:t> </a:t>
            </a:r>
          </a:p>
          <a:p>
            <a:r>
              <a:rPr lang="en-US" dirty="0" err="1"/>
              <a:t>Segurança</a:t>
            </a:r>
            <a:r>
              <a:rPr lang="en-US" dirty="0"/>
              <a:t> de </a:t>
            </a:r>
            <a:r>
              <a:rPr lang="en-US" dirty="0" err="1"/>
              <a:t>Propano</a:t>
            </a:r>
            <a:r>
              <a:rPr lang="en-US" dirty="0"/>
              <a:t> </a:t>
            </a:r>
            <a:r>
              <a:rPr lang="en-US" dirty="0" err="1"/>
              <a:t>Vídeo</a:t>
            </a:r>
            <a:r>
              <a:rPr lang="en-US" dirty="0"/>
              <a:t> 2 (WorkSafe BC): </a:t>
            </a:r>
            <a:r>
              <a:rPr lang="en-US" dirty="0">
                <a:hlinkClick r:id="rId4"/>
              </a:rPr>
              <a:t>https://youtu.be/vCSi6tXcRJs</a:t>
            </a:r>
            <a:r>
              <a:rPr lang="en-US" dirty="0"/>
              <a:t> </a:t>
            </a:r>
          </a:p>
        </p:txBody>
      </p:sp>
      <p:pic>
        <p:nvPicPr>
          <p:cNvPr id="5" name="Picture 4" descr="20 Gallon Propane Tank 8kb jpg">
            <a:extLst>
              <a:ext uri="{FF2B5EF4-FFF2-40B4-BE49-F238E27FC236}">
                <a16:creationId xmlns:a16="http://schemas.microsoft.com/office/drawing/2014/main" id="{DDAECFD1-CF72-FD82-71C9-B3304811AF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6983" y="243562"/>
            <a:ext cx="1663700" cy="2387600"/>
          </a:xfrm>
          <a:prstGeom prst="rect">
            <a:avLst/>
          </a:prstGeom>
        </p:spPr>
      </p:pic>
      <p:pic>
        <p:nvPicPr>
          <p:cNvPr id="6" name="Picture 5" descr="100 gallon propane tank 13kb jpg">
            <a:extLst>
              <a:ext uri="{FF2B5EF4-FFF2-40B4-BE49-F238E27FC236}">
                <a16:creationId xmlns:a16="http://schemas.microsoft.com/office/drawing/2014/main" id="{72132ED4-DFDE-BAA2-BE5C-F4808BF973A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6983" y="2855238"/>
            <a:ext cx="1790700" cy="375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206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80FF6-EE70-2944-5AAB-B3F0DDBCE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534835" cy="1325563"/>
          </a:xfrm>
        </p:spPr>
        <p:txBody>
          <a:bodyPr>
            <a:normAutofit/>
          </a:bodyPr>
          <a:lstStyle/>
          <a:p>
            <a:r>
              <a:rPr lang="en-US" sz="3600" dirty="0" err="1"/>
              <a:t>Localização</a:t>
            </a:r>
            <a:r>
              <a:rPr lang="en-US" sz="3600" dirty="0"/>
              <a:t>/</a:t>
            </a:r>
            <a:r>
              <a:rPr lang="en-US" sz="3600" dirty="0" err="1"/>
              <a:t>Montagem</a:t>
            </a:r>
            <a:r>
              <a:rPr lang="en-US" sz="3600" dirty="0"/>
              <a:t> do </a:t>
            </a:r>
            <a:r>
              <a:rPr lang="en-US" sz="3600" dirty="0" err="1"/>
              <a:t>Botijão</a:t>
            </a:r>
            <a:r>
              <a:rPr lang="en-US" sz="3600" dirty="0"/>
              <a:t> de </a:t>
            </a:r>
            <a:r>
              <a:rPr lang="en-US" sz="3600" dirty="0" err="1"/>
              <a:t>Propano</a:t>
            </a:r>
            <a:endParaRPr lang="en-US" sz="36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64C5337-D1BF-8474-CC38-CDE682919C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297215"/>
              </p:ext>
            </p:extLst>
          </p:nvPr>
        </p:nvGraphicFramePr>
        <p:xfrm>
          <a:off x="543056" y="1885839"/>
          <a:ext cx="7937556" cy="4160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7815">
                  <a:extLst>
                    <a:ext uri="{9D8B030D-6E8A-4147-A177-3AD203B41FA5}">
                      <a16:colId xmlns:a16="http://schemas.microsoft.com/office/drawing/2014/main" val="3836321010"/>
                    </a:ext>
                  </a:extLst>
                </a:gridCol>
                <a:gridCol w="6669741">
                  <a:extLst>
                    <a:ext uri="{9D8B030D-6E8A-4147-A177-3AD203B41FA5}">
                      <a16:colId xmlns:a16="http://schemas.microsoft.com/office/drawing/2014/main" val="28283549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Verificação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Descrição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444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Os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botijões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devem</a:t>
                      </a:r>
                      <a:r>
                        <a:rPr lang="en-US" sz="1600" dirty="0"/>
                        <a:t> ser </a:t>
                      </a:r>
                      <a:r>
                        <a:rPr lang="en-US" sz="1600" dirty="0" err="1"/>
                        <a:t>montados</a:t>
                      </a:r>
                      <a:r>
                        <a:rPr lang="en-US" sz="1600" dirty="0"/>
                        <a:t> de forma </a:t>
                      </a:r>
                      <a:r>
                        <a:rPr lang="en-US" sz="1600" dirty="0" err="1"/>
                        <a:t>segura</a:t>
                      </a:r>
                      <a:r>
                        <a:rPr lang="en-US" sz="1600" dirty="0"/>
                        <a:t> no exterior do </a:t>
                      </a:r>
                      <a:r>
                        <a:rPr lang="en-US" sz="1600" dirty="0" err="1"/>
                        <a:t>veículo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em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uma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área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aprovada</a:t>
                      </a:r>
                      <a:r>
                        <a:rPr lang="en-US" sz="1600" dirty="0"/>
                        <a:t>. </a:t>
                      </a:r>
                      <a:r>
                        <a:rPr lang="en-US" sz="1600" dirty="0" err="1"/>
                        <a:t>Eles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não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podem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estar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na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frente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ou</a:t>
                      </a:r>
                      <a:r>
                        <a:rPr lang="en-US" sz="1600" dirty="0"/>
                        <a:t> no </a:t>
                      </a:r>
                      <a:r>
                        <a:rPr lang="en-US" sz="1600" dirty="0" err="1"/>
                        <a:t>lado</a:t>
                      </a:r>
                      <a:r>
                        <a:rPr lang="en-US" sz="1600" dirty="0"/>
                        <a:t> da </a:t>
                      </a:r>
                      <a:r>
                        <a:rPr lang="en-US" sz="1600" dirty="0" err="1"/>
                        <a:t>unidade</a:t>
                      </a:r>
                      <a:r>
                        <a:rPr lang="en-US" sz="16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019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Assegure</a:t>
                      </a:r>
                      <a:r>
                        <a:rPr lang="en-US" sz="1600" dirty="0"/>
                        <a:t> que </a:t>
                      </a:r>
                      <a:r>
                        <a:rPr lang="en-US" sz="1600" dirty="0" err="1"/>
                        <a:t>botijões</a:t>
                      </a:r>
                      <a:r>
                        <a:rPr lang="en-US" sz="1600" dirty="0"/>
                        <a:t> de </a:t>
                      </a:r>
                      <a:r>
                        <a:rPr lang="en-US" sz="1600" dirty="0" err="1"/>
                        <a:t>gás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portáteis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estão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na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posição</a:t>
                      </a:r>
                      <a:r>
                        <a:rPr lang="en-US" sz="1600" dirty="0"/>
                        <a:t> vertical </a:t>
                      </a:r>
                      <a:r>
                        <a:rPr lang="en-US" sz="1600" dirty="0" err="1"/>
                        <a:t>correta</a:t>
                      </a:r>
                      <a:r>
                        <a:rPr lang="en-US" sz="1600" dirty="0"/>
                        <a:t> e </a:t>
                      </a:r>
                      <a:r>
                        <a:rPr lang="en-US" sz="1600" dirty="0" err="1"/>
                        <a:t>protegidos</a:t>
                      </a:r>
                      <a:r>
                        <a:rPr lang="en-US" sz="1600" dirty="0"/>
                        <a:t> para </a:t>
                      </a:r>
                      <a:r>
                        <a:rPr lang="en-US" sz="1600" dirty="0" err="1"/>
                        <a:t>prevenir</a:t>
                      </a:r>
                      <a:r>
                        <a:rPr lang="en-US" sz="1600" dirty="0"/>
                        <a:t> que </a:t>
                      </a:r>
                      <a:r>
                        <a:rPr lang="en-US" sz="1600" dirty="0" err="1"/>
                        <a:t>tombem</a:t>
                      </a:r>
                      <a:r>
                        <a:rPr lang="en-US" sz="1600" dirty="0"/>
                        <a:t>. </a:t>
                      </a:r>
                      <a:r>
                        <a:rPr lang="en-US" sz="1600" dirty="0" err="1"/>
                        <a:t>Os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botijões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devem</a:t>
                      </a:r>
                      <a:r>
                        <a:rPr lang="en-US" sz="1600" dirty="0"/>
                        <a:t> ser </a:t>
                      </a:r>
                      <a:r>
                        <a:rPr lang="en-US" sz="1600" dirty="0" err="1"/>
                        <a:t>montados</a:t>
                      </a:r>
                      <a:r>
                        <a:rPr lang="en-US" sz="1600" dirty="0"/>
                        <a:t> com </a:t>
                      </a:r>
                      <a:r>
                        <a:rPr lang="en-US" sz="1600" dirty="0" err="1"/>
                        <a:t>segurança</a:t>
                      </a:r>
                      <a:r>
                        <a:rPr lang="en-US" sz="1600" dirty="0"/>
                        <a:t> para </a:t>
                      </a:r>
                      <a:r>
                        <a:rPr lang="en-US" sz="1600" dirty="0" err="1"/>
                        <a:t>prevenir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choque</a:t>
                      </a:r>
                      <a:r>
                        <a:rPr lang="en-US" sz="1600" dirty="0"/>
                        <a:t>, </a:t>
                      </a:r>
                      <a:r>
                        <a:rPr lang="en-US" sz="1600" dirty="0" err="1"/>
                        <a:t>escorregamento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ou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rotação</a:t>
                      </a:r>
                      <a:r>
                        <a:rPr lang="en-US" sz="1600" dirty="0"/>
                        <a:t>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43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Todos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os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botijões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devem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estar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protegidos</a:t>
                      </a:r>
                      <a:r>
                        <a:rPr lang="en-US" sz="1600" dirty="0"/>
                        <a:t> para </a:t>
                      </a:r>
                      <a:r>
                        <a:rPr lang="en-US" sz="1600" dirty="0" err="1"/>
                        <a:t>prevenir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danos</a:t>
                      </a:r>
                      <a:r>
                        <a:rPr lang="en-US" sz="1600" dirty="0"/>
                        <a:t> por </a:t>
                      </a:r>
                      <a:r>
                        <a:rPr lang="en-US" sz="1600" dirty="0" err="1"/>
                        <a:t>objetos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soltos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ou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devido</a:t>
                      </a:r>
                      <a:r>
                        <a:rPr lang="en-US" sz="1600" dirty="0"/>
                        <a:t> a </a:t>
                      </a:r>
                      <a:r>
                        <a:rPr lang="en-US" sz="1600" dirty="0" err="1"/>
                        <a:t>tombamentos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ou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acidentes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similares</a:t>
                      </a:r>
                      <a:r>
                        <a:rPr lang="en-US" sz="1600" dirty="0"/>
                        <a:t> do </a:t>
                      </a:r>
                      <a:r>
                        <a:rPr lang="en-US" sz="1600" dirty="0" err="1"/>
                        <a:t>veículo</a:t>
                      </a:r>
                      <a:r>
                        <a:rPr lang="en-US" sz="1600" dirty="0"/>
                        <a:t>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200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Um para-</a:t>
                      </a:r>
                      <a:r>
                        <a:rPr lang="en-US" sz="1600" dirty="0" err="1"/>
                        <a:t>choque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protegendo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os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botijões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montados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na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traseira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devem</a:t>
                      </a:r>
                      <a:r>
                        <a:rPr lang="en-US" sz="1600" dirty="0"/>
                        <a:t> se </a:t>
                      </a:r>
                      <a:r>
                        <a:rPr lang="en-US" sz="1600" dirty="0" err="1"/>
                        <a:t>estender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em</a:t>
                      </a:r>
                      <a:r>
                        <a:rPr lang="en-US" sz="1600" dirty="0"/>
                        <a:t> no </a:t>
                      </a:r>
                      <a:r>
                        <a:rPr lang="en-US" sz="1600" dirty="0" err="1"/>
                        <a:t>mínimo</a:t>
                      </a:r>
                      <a:r>
                        <a:rPr lang="en-US" sz="1600" dirty="0"/>
                        <a:t> 16 </a:t>
                      </a:r>
                      <a:r>
                        <a:rPr lang="en-US" sz="1600" dirty="0" err="1"/>
                        <a:t>centímetros</a:t>
                      </a:r>
                      <a:r>
                        <a:rPr lang="en-US" sz="1600" dirty="0"/>
                        <a:t> do </a:t>
                      </a:r>
                      <a:r>
                        <a:rPr lang="en-US" sz="1600" dirty="0" err="1"/>
                        <a:t>botijão</a:t>
                      </a:r>
                      <a:r>
                        <a:rPr lang="en-US" sz="1600" dirty="0"/>
                        <a:t> e ser de </a:t>
                      </a:r>
                      <a:r>
                        <a:rPr lang="en-US" sz="1600" dirty="0" err="1"/>
                        <a:t>fabricação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substancialmente</a:t>
                      </a:r>
                      <a:r>
                        <a:rPr lang="en-US" sz="1600" dirty="0"/>
                        <a:t> similar </a:t>
                      </a:r>
                      <a:r>
                        <a:rPr lang="en-US" sz="1600" dirty="0" err="1"/>
                        <a:t>ou</a:t>
                      </a:r>
                      <a:r>
                        <a:rPr lang="en-US" sz="1600" dirty="0"/>
                        <a:t> superior a </a:t>
                      </a:r>
                      <a:r>
                        <a:rPr lang="en-US" sz="1600" dirty="0" err="1"/>
                        <a:t>resistência</a:t>
                      </a:r>
                      <a:r>
                        <a:rPr lang="en-US" sz="1600" dirty="0"/>
                        <a:t> do para-</a:t>
                      </a:r>
                      <a:r>
                        <a:rPr lang="en-US" sz="1600" dirty="0" err="1"/>
                        <a:t>choque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existente</a:t>
                      </a:r>
                      <a:r>
                        <a:rPr lang="en-US" sz="1600" dirty="0"/>
                        <a:t> para </a:t>
                      </a:r>
                      <a:r>
                        <a:rPr lang="en-US" sz="1600" dirty="0" err="1"/>
                        <a:t>proteção</a:t>
                      </a:r>
                      <a:r>
                        <a:rPr lang="en-US" sz="1600" dirty="0"/>
                        <a:t> do </a:t>
                      </a:r>
                      <a:r>
                        <a:rPr lang="en-US" sz="1600" dirty="0" err="1"/>
                        <a:t>botijão</a:t>
                      </a:r>
                      <a:r>
                        <a:rPr lang="en-US" sz="1600" dirty="0"/>
                        <a:t> no </a:t>
                      </a:r>
                      <a:r>
                        <a:rPr lang="en-US" sz="1600" dirty="0" err="1"/>
                        <a:t>evento</a:t>
                      </a:r>
                      <a:r>
                        <a:rPr lang="en-US" sz="1600" dirty="0"/>
                        <a:t> de </a:t>
                      </a:r>
                      <a:r>
                        <a:rPr lang="en-US" sz="1600" dirty="0" err="1"/>
                        <a:t>uma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colisão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traseira</a:t>
                      </a:r>
                      <a:r>
                        <a:rPr lang="en-US" sz="16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9542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Rota de escape </a:t>
                      </a:r>
                      <a:r>
                        <a:rPr lang="en-US" sz="1600" dirty="0" err="1"/>
                        <a:t>não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bloqueada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em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caso</a:t>
                      </a:r>
                      <a:r>
                        <a:rPr lang="en-US" sz="1600" dirty="0"/>
                        <a:t> de </a:t>
                      </a:r>
                      <a:r>
                        <a:rPr lang="en-US" sz="1600" dirty="0" err="1"/>
                        <a:t>emergência</a:t>
                      </a:r>
                      <a:r>
                        <a:rPr lang="en-US" sz="16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801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Deve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estar</a:t>
                      </a:r>
                      <a:r>
                        <a:rPr lang="en-US" sz="1600" dirty="0"/>
                        <a:t> no </a:t>
                      </a:r>
                      <a:r>
                        <a:rPr lang="en-US" sz="1600" dirty="0" err="1"/>
                        <a:t>mínimo</a:t>
                      </a:r>
                      <a:r>
                        <a:rPr lang="en-US" sz="1600" dirty="0"/>
                        <a:t> 3 metros </a:t>
                      </a:r>
                      <a:r>
                        <a:rPr lang="en-US" sz="1600" dirty="0" err="1"/>
                        <a:t>distante</a:t>
                      </a:r>
                      <a:r>
                        <a:rPr lang="en-US" sz="1600" dirty="0"/>
                        <a:t> de </a:t>
                      </a:r>
                      <a:r>
                        <a:rPr lang="en-US" sz="1600" dirty="0" err="1"/>
                        <a:t>qualquer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fonte</a:t>
                      </a:r>
                      <a:r>
                        <a:rPr lang="en-US" sz="1600" dirty="0"/>
                        <a:t> de </a:t>
                      </a:r>
                      <a:r>
                        <a:rPr lang="en-US" sz="1600" dirty="0" err="1"/>
                        <a:t>ignição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0311681"/>
                  </a:ext>
                </a:extLst>
              </a:tr>
            </a:tbl>
          </a:graphicData>
        </a:graphic>
      </p:graphicFrame>
      <p:pic>
        <p:nvPicPr>
          <p:cNvPr id="11" name="Picture 10" descr="Two Propane Tanks on Hitch 89kb jpg&#10;">
            <a:extLst>
              <a:ext uri="{FF2B5EF4-FFF2-40B4-BE49-F238E27FC236}">
                <a16:creationId xmlns:a16="http://schemas.microsoft.com/office/drawing/2014/main" id="{D0D9CA8C-647F-AA2A-04CF-89D71141A6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3889" y="2574899"/>
            <a:ext cx="2855055" cy="3806740"/>
          </a:xfrm>
          <a:prstGeom prst="rect">
            <a:avLst/>
          </a:prstGeom>
        </p:spPr>
      </p:pic>
      <p:pic>
        <p:nvPicPr>
          <p:cNvPr id="3" name="Picture 2" descr="Food Truck Diagram 69kb jpg&#10;">
            <a:extLst>
              <a:ext uri="{FF2B5EF4-FFF2-40B4-BE49-F238E27FC236}">
                <a16:creationId xmlns:a16="http://schemas.microsoft.com/office/drawing/2014/main" id="{BF35E71C-C623-A4B9-8521-3F8387DDFC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2798" y="231886"/>
            <a:ext cx="3709202" cy="2046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811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80FF6-EE70-2944-5AAB-B3F0DDBCE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Sistemas</a:t>
            </a:r>
            <a:r>
              <a:rPr lang="en-US" dirty="0"/>
              <a:t> de </a:t>
            </a:r>
            <a:r>
              <a:rPr lang="en-US" dirty="0" err="1"/>
              <a:t>Tubulação</a:t>
            </a:r>
            <a:r>
              <a:rPr lang="en-US" dirty="0"/>
              <a:t>/</a:t>
            </a:r>
            <a:r>
              <a:rPr lang="en-US" dirty="0" err="1"/>
              <a:t>Mangueira</a:t>
            </a:r>
            <a:r>
              <a:rPr lang="en-US" dirty="0"/>
              <a:t> de </a:t>
            </a:r>
            <a:r>
              <a:rPr lang="en-US" dirty="0" err="1"/>
              <a:t>Propano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64C5337-D1BF-8474-CC38-CDE682919C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03943"/>
              </p:ext>
            </p:extLst>
          </p:nvPr>
        </p:nvGraphicFramePr>
        <p:xfrm>
          <a:off x="711374" y="1690688"/>
          <a:ext cx="8128000" cy="4211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9826">
                  <a:extLst>
                    <a:ext uri="{9D8B030D-6E8A-4147-A177-3AD203B41FA5}">
                      <a16:colId xmlns:a16="http://schemas.microsoft.com/office/drawing/2014/main" val="3836321010"/>
                    </a:ext>
                  </a:extLst>
                </a:gridCol>
                <a:gridCol w="6858174">
                  <a:extLst>
                    <a:ext uri="{9D8B030D-6E8A-4147-A177-3AD203B41FA5}">
                      <a16:colId xmlns:a16="http://schemas.microsoft.com/office/drawing/2014/main" val="28283549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Verificação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Descrição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444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Verifique</a:t>
                      </a:r>
                      <a:r>
                        <a:rPr lang="en-US" dirty="0"/>
                        <a:t> se a </a:t>
                      </a:r>
                      <a:r>
                        <a:rPr lang="en-US" dirty="0" err="1"/>
                        <a:t>válvula</a:t>
                      </a:r>
                      <a:r>
                        <a:rPr lang="en-US" dirty="0"/>
                        <a:t> principal de </a:t>
                      </a:r>
                      <a:r>
                        <a:rPr lang="en-US" dirty="0" err="1"/>
                        <a:t>desligamento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em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todos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os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botijões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gás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estão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prontamente</a:t>
                      </a:r>
                      <a:r>
                        <a:rPr lang="en-US" dirty="0"/>
                        <a:t> </a:t>
                      </a:r>
                      <a:r>
                        <a:rPr lang="pt-BR" noProof="0" dirty="0"/>
                        <a:t>acessíveis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019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Assegure</a:t>
                      </a:r>
                      <a:r>
                        <a:rPr lang="en-US" dirty="0"/>
                        <a:t> que </a:t>
                      </a:r>
                      <a:r>
                        <a:rPr lang="en-US" dirty="0" err="1"/>
                        <a:t>os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botijões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portáteis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gás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estão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na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posição</a:t>
                      </a:r>
                      <a:r>
                        <a:rPr lang="en-US" dirty="0"/>
                        <a:t> vertical </a:t>
                      </a:r>
                      <a:r>
                        <a:rPr lang="en-US" sz="1800" dirty="0" err="1"/>
                        <a:t>correta</a:t>
                      </a:r>
                      <a:r>
                        <a:rPr lang="en-US" sz="1800" dirty="0"/>
                        <a:t> e </a:t>
                      </a:r>
                      <a:r>
                        <a:rPr lang="en-US" sz="1800" dirty="0" err="1"/>
                        <a:t>protegidos</a:t>
                      </a:r>
                      <a:r>
                        <a:rPr lang="en-US" sz="1800" dirty="0"/>
                        <a:t> para </a:t>
                      </a:r>
                      <a:r>
                        <a:rPr lang="en-US" sz="1800" dirty="0" err="1"/>
                        <a:t>prevenir</a:t>
                      </a:r>
                      <a:r>
                        <a:rPr lang="en-US" sz="1800" dirty="0"/>
                        <a:t> que </a:t>
                      </a:r>
                      <a:r>
                        <a:rPr lang="en-US" sz="1800" dirty="0" err="1"/>
                        <a:t>tombem</a:t>
                      </a:r>
                      <a:r>
                        <a:rPr lang="en-US" sz="1800" dirty="0"/>
                        <a:t>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43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Execute o teste de </a:t>
                      </a:r>
                      <a:r>
                        <a:rPr lang="en-US" dirty="0" err="1"/>
                        <a:t>vazamento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em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todas</a:t>
                      </a:r>
                      <a:r>
                        <a:rPr lang="en-US" dirty="0"/>
                        <a:t> as </a:t>
                      </a:r>
                      <a:r>
                        <a:rPr lang="en-US" dirty="0" err="1"/>
                        <a:t>conexões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novas</a:t>
                      </a:r>
                      <a:r>
                        <a:rPr lang="en-US" dirty="0"/>
                        <a:t> do </a:t>
                      </a:r>
                      <a:r>
                        <a:rPr lang="en-US" dirty="0" err="1"/>
                        <a:t>sistema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gás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200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Execute o teste de </a:t>
                      </a:r>
                      <a:r>
                        <a:rPr lang="en-US" dirty="0" err="1"/>
                        <a:t>vazamento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em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todas</a:t>
                      </a:r>
                      <a:r>
                        <a:rPr lang="en-US" dirty="0"/>
                        <a:t> as </a:t>
                      </a:r>
                      <a:r>
                        <a:rPr lang="en-US" dirty="0" err="1"/>
                        <a:t>conexões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gás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afetadas</a:t>
                      </a:r>
                      <a:r>
                        <a:rPr lang="en-US" dirty="0"/>
                        <a:t> pela </a:t>
                      </a:r>
                      <a:r>
                        <a:rPr lang="en-US" dirty="0" err="1"/>
                        <a:t>reposição</a:t>
                      </a:r>
                      <a:r>
                        <a:rPr lang="en-US" dirty="0"/>
                        <a:t> de um </a:t>
                      </a:r>
                      <a:r>
                        <a:rPr lang="en-US" dirty="0" err="1"/>
                        <a:t>botijão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permutável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9542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Documente</a:t>
                      </a:r>
                      <a:r>
                        <a:rPr lang="en-US" dirty="0"/>
                        <a:t> um teste de </a:t>
                      </a:r>
                      <a:r>
                        <a:rPr lang="en-US" dirty="0" err="1"/>
                        <a:t>vazamento</a:t>
                      </a:r>
                      <a:r>
                        <a:rPr lang="en-US" dirty="0"/>
                        <a:t> e </a:t>
                      </a:r>
                      <a:r>
                        <a:rPr lang="en-US" dirty="0" err="1"/>
                        <a:t>mantenha</a:t>
                      </a:r>
                      <a:r>
                        <a:rPr lang="en-US" dirty="0"/>
                        <a:t> a </a:t>
                      </a:r>
                      <a:r>
                        <a:rPr lang="en-US" dirty="0" err="1"/>
                        <a:t>documentação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disponível</a:t>
                      </a:r>
                      <a:r>
                        <a:rPr lang="en-US" dirty="0"/>
                        <a:t> para </a:t>
                      </a:r>
                      <a:r>
                        <a:rPr lang="en-US" dirty="0" err="1"/>
                        <a:t>revisão</a:t>
                      </a:r>
                      <a:r>
                        <a:rPr lang="en-US" dirty="0"/>
                        <a:t> por um official </a:t>
                      </a:r>
                      <a:r>
                        <a:rPr lang="en-US" dirty="0" err="1"/>
                        <a:t>autorizado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801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Assegure</a:t>
                      </a:r>
                      <a:r>
                        <a:rPr lang="en-US" dirty="0"/>
                        <a:t> que no </a:t>
                      </a:r>
                      <a:r>
                        <a:rPr lang="en-US" dirty="0" err="1"/>
                        <a:t>sistema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tubulação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gás</a:t>
                      </a:r>
                      <a:r>
                        <a:rPr lang="en-US" dirty="0"/>
                        <a:t>, um </a:t>
                      </a:r>
                      <a:r>
                        <a:rPr lang="en-US" dirty="0" err="1"/>
                        <a:t>conector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flexível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está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instalado</a:t>
                      </a:r>
                      <a:r>
                        <a:rPr lang="en-US" dirty="0"/>
                        <a:t> entre a </a:t>
                      </a:r>
                      <a:r>
                        <a:rPr lang="en-US" dirty="0" err="1"/>
                        <a:t>saída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reguladora</a:t>
                      </a:r>
                      <a:r>
                        <a:rPr lang="en-US" dirty="0"/>
                        <a:t> e o </a:t>
                      </a:r>
                      <a:r>
                        <a:rPr lang="en-US" dirty="0" err="1"/>
                        <a:t>sistema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fixo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tubulação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143935"/>
                  </a:ext>
                </a:extLst>
              </a:tr>
            </a:tbl>
          </a:graphicData>
        </a:graphic>
      </p:graphicFrame>
      <p:pic>
        <p:nvPicPr>
          <p:cNvPr id="5" name="Picture 4" descr="20 Gallon Propane Tank 8kb jpg">
            <a:extLst>
              <a:ext uri="{FF2B5EF4-FFF2-40B4-BE49-F238E27FC236}">
                <a16:creationId xmlns:a16="http://schemas.microsoft.com/office/drawing/2014/main" id="{DDAECFD1-CF72-FD82-71C9-B3304811AF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6983" y="243562"/>
            <a:ext cx="1663700" cy="2387600"/>
          </a:xfrm>
          <a:prstGeom prst="rect">
            <a:avLst/>
          </a:prstGeom>
        </p:spPr>
      </p:pic>
      <p:pic>
        <p:nvPicPr>
          <p:cNvPr id="3" name="Picture 2" descr="Two Propane Tanks on Hitch 89kb jpg&#10;">
            <a:extLst>
              <a:ext uri="{FF2B5EF4-FFF2-40B4-BE49-F238E27FC236}">
                <a16:creationId xmlns:a16="http://schemas.microsoft.com/office/drawing/2014/main" id="{2C0769F4-34BD-294E-8E08-E94F4B614F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7248" y="2807698"/>
            <a:ext cx="2855055" cy="3806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128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14291</TotalTime>
  <Words>2314</Words>
  <Application>Microsoft Office PowerPoint</Application>
  <PresentationFormat>Widescreen</PresentationFormat>
  <Paragraphs>230</Paragraphs>
  <Slides>15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Narrow</vt:lpstr>
      <vt:lpstr>Calibri</vt:lpstr>
      <vt:lpstr>Calibri Light</vt:lpstr>
      <vt:lpstr>Office Theme</vt:lpstr>
      <vt:lpstr>Food Truck Móvel  Treinamento de Segurança</vt:lpstr>
      <vt:lpstr>Objetivos</vt:lpstr>
      <vt:lpstr>Segurança do Botijão de Propano</vt:lpstr>
      <vt:lpstr>O que faz um botijão de propano perigoso?</vt:lpstr>
      <vt:lpstr>O que causou o Acidente da Filadelfia em 2014?</vt:lpstr>
      <vt:lpstr>O que faz o propano perigoso?</vt:lpstr>
      <vt:lpstr>Lista de Verificação de Segurança de Botijão de Propano-Geral</vt:lpstr>
      <vt:lpstr>Localização/Montagem do Botijão de Propano</vt:lpstr>
      <vt:lpstr>Sistemas de Tubulação/Mangueira de Propano</vt:lpstr>
      <vt:lpstr>Sistemas de Tubulação/Mangueira de Propano (cont.)</vt:lpstr>
      <vt:lpstr>Reabastecendo os Botijões: A Regra de 80%</vt:lpstr>
      <vt:lpstr>Reabastecendo os Botijões – Válvula de Transbordamento</vt:lpstr>
      <vt:lpstr>Reabastecimento- Como eu posso saber se o botijão está 80% cheio?</vt:lpstr>
      <vt:lpstr>Reabastecendo os Botijões de Propano- Discussão dos Desafios</vt:lpstr>
      <vt:lpstr>Em Resumo: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b</dc:creator>
  <cp:lastModifiedBy>Claudia Garrido Martins</cp:lastModifiedBy>
  <cp:revision>93</cp:revision>
  <cp:lastPrinted>2023-03-01T14:58:42Z</cp:lastPrinted>
  <dcterms:created xsi:type="dcterms:W3CDTF">2023-01-01T03:33:26Z</dcterms:created>
  <dcterms:modified xsi:type="dcterms:W3CDTF">2023-09-13T18:59:46Z</dcterms:modified>
</cp:coreProperties>
</file>