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871DE-6E4E-45D2-937A-710A825E6CBF}" v="2" dt="2023-03-01T14:58:26.948"/>
    <p1510:client id="{9CD44864-1C43-46D1-8A80-3ECC477538EF}" v="87" dt="2023-03-01T03:03:19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0" autoAdjust="0"/>
    <p:restoredTop sz="72529" autoAdjust="0"/>
  </p:normalViewPr>
  <p:slideViewPr>
    <p:cSldViewPr snapToGrid="0">
      <p:cViewPr varScale="1">
        <p:scale>
          <a:sx n="100" d="100"/>
          <a:sy n="100" d="100"/>
        </p:scale>
        <p:origin x="27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744871DE-6E4E-45D2-937A-710A825E6CBF}"/>
    <pc:docChg chg="custSel addSld delSld modSld modNotesMaster">
      <pc:chgData name="m b" userId="639ece72d218a8ff" providerId="LiveId" clId="{744871DE-6E4E-45D2-937A-710A825E6CBF}" dt="2023-03-01T15:02:14.676" v="563"/>
      <pc:docMkLst>
        <pc:docMk/>
      </pc:docMkLst>
      <pc:sldChg chg="modNotesTx">
        <pc:chgData name="m b" userId="639ece72d218a8ff" providerId="LiveId" clId="{744871DE-6E4E-45D2-937A-710A825E6CBF}" dt="2023-03-01T15:02:14.676" v="563"/>
        <pc:sldMkLst>
          <pc:docMk/>
          <pc:sldMk cId="1916103630" sldId="256"/>
        </pc:sldMkLst>
      </pc:sldChg>
      <pc:sldChg chg="new del">
        <pc:chgData name="m b" userId="639ece72d218a8ff" providerId="LiveId" clId="{744871DE-6E4E-45D2-937A-710A825E6CBF}" dt="2023-03-01T14:50:40.295" v="429" actId="47"/>
        <pc:sldMkLst>
          <pc:docMk/>
          <pc:sldMk cId="853225272" sldId="281"/>
        </pc:sldMkLst>
      </pc:sldChg>
      <pc:sldChg chg="modSp add mod">
        <pc:chgData name="m b" userId="639ece72d218a8ff" providerId="LiveId" clId="{744871DE-6E4E-45D2-937A-710A825E6CBF}" dt="2023-03-01T14:57:57.149" v="561" actId="20577"/>
        <pc:sldMkLst>
          <pc:docMk/>
          <pc:sldMk cId="2642505715" sldId="282"/>
        </pc:sldMkLst>
        <pc:spChg chg="mod">
          <ac:chgData name="m b" userId="639ece72d218a8ff" providerId="LiveId" clId="{744871DE-6E4E-45D2-937A-710A825E6CBF}" dt="2023-03-01T14:57:57.149" v="561" actId="20577"/>
          <ac:spMkLst>
            <pc:docMk/>
            <pc:sldMk cId="2642505715" sldId="282"/>
            <ac:spMk id="6" creationId="{655086A6-5657-C8EE-07E9-ABE78954E9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6600262-373E-48CB-B122-519D4A72548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89A67A-2637-4996-A599-E9EDBF8A9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2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seção</a:t>
            </a:r>
            <a:r>
              <a:rPr lang="en-US" dirty="0"/>
              <a:t> </a:t>
            </a:r>
            <a:r>
              <a:rPr lang="en-US" dirty="0" err="1"/>
              <a:t>levará</a:t>
            </a:r>
            <a:r>
              <a:rPr lang="en-US" dirty="0"/>
              <a:t> ~20-25 </a:t>
            </a:r>
            <a:r>
              <a:rPr lang="en-US" dirty="0" err="1"/>
              <a:t>minutos</a:t>
            </a:r>
            <a:r>
              <a:rPr lang="en-US" dirty="0"/>
              <a:t>, </a:t>
            </a:r>
            <a:r>
              <a:rPr lang="en-US" dirty="0" err="1"/>
              <a:t>dependendo</a:t>
            </a:r>
            <a:r>
              <a:rPr lang="en-US" dirty="0"/>
              <a:t> das </a:t>
            </a:r>
            <a:r>
              <a:rPr lang="en-US" dirty="0" err="1"/>
              <a:t>dúvidas</a:t>
            </a:r>
            <a:r>
              <a:rPr lang="en-US" dirty="0"/>
              <a:t> que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treinandos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circunstâncias</a:t>
            </a:r>
            <a:r>
              <a:rPr lang="en-US" dirty="0"/>
              <a:t> </a:t>
            </a:r>
            <a:r>
              <a:rPr lang="en-US" dirty="0" err="1"/>
              <a:t>individuais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9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Se a </a:t>
            </a:r>
            <a:r>
              <a:rPr lang="en-US" dirty="0" err="1">
                <a:sym typeface="Wingdings" panose="05000000000000000000" pitchFamily="2" charset="2"/>
              </a:rPr>
              <a:t>água</a:t>
            </a:r>
            <a:r>
              <a:rPr lang="en-US" dirty="0">
                <a:sym typeface="Wingdings" panose="05000000000000000000" pitchFamily="2" charset="2"/>
              </a:rPr>
              <a:t> se </a:t>
            </a:r>
            <a:r>
              <a:rPr lang="en-US" dirty="0" err="1">
                <a:sym typeface="Wingdings" panose="05000000000000000000" pitchFamily="2" charset="2"/>
              </a:rPr>
              <a:t>expande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u="sng" dirty="0"/>
              <a:t>1 cm</a:t>
            </a:r>
            <a:r>
              <a:rPr lang="en-US" u="sng" baseline="30000" dirty="0"/>
              <a:t>3</a:t>
            </a:r>
            <a:r>
              <a:rPr lang="en-US" u="none" baseline="30000" dirty="0"/>
              <a:t> </a:t>
            </a:r>
            <a:r>
              <a:rPr lang="en-US" u="none" baseline="0" dirty="0"/>
              <a:t>para </a:t>
            </a:r>
            <a:r>
              <a:rPr lang="en-US" u="none" baseline="0" dirty="0" err="1"/>
              <a:t>aumento</a:t>
            </a:r>
            <a:r>
              <a:rPr lang="en-US" u="none" baseline="0" dirty="0"/>
              <a:t> </a:t>
            </a:r>
            <a:r>
              <a:rPr lang="en-US" u="none" baseline="0" dirty="0" err="1"/>
              <a:t>aproximado</a:t>
            </a:r>
            <a:r>
              <a:rPr lang="en-US" u="none" baseline="0" dirty="0"/>
              <a:t> de 10</a:t>
            </a:r>
            <a:r>
              <a:rPr lang="en-US" u="none" baseline="30000" dirty="0"/>
              <a:t>o</a:t>
            </a:r>
            <a:r>
              <a:rPr lang="en-US" u="none" baseline="0" dirty="0"/>
              <a:t>C, a </a:t>
            </a:r>
            <a:r>
              <a:rPr lang="en-US" u="none" baseline="0" dirty="0" err="1"/>
              <a:t>mesma</a:t>
            </a:r>
            <a:r>
              <a:rPr lang="en-US" u="none" baseline="0" dirty="0"/>
              <a:t> </a:t>
            </a:r>
            <a:r>
              <a:rPr lang="en-US" u="none" baseline="0" dirty="0" err="1"/>
              <a:t>quantidade</a:t>
            </a:r>
            <a:r>
              <a:rPr lang="en-US" u="none" baseline="0" dirty="0"/>
              <a:t> de </a:t>
            </a:r>
            <a:r>
              <a:rPr lang="en-US" u="none" baseline="0" dirty="0" err="1"/>
              <a:t>propano</a:t>
            </a:r>
            <a:r>
              <a:rPr lang="en-US" u="none" baseline="0" dirty="0"/>
              <a:t> se </a:t>
            </a:r>
            <a:r>
              <a:rPr lang="en-US" u="none" baseline="0" dirty="0" err="1"/>
              <a:t>expande</a:t>
            </a:r>
            <a:r>
              <a:rPr lang="en-US" u="none" baseline="0" dirty="0"/>
              <a:t> </a:t>
            </a:r>
            <a:r>
              <a:rPr lang="en-US" u="sng" dirty="0"/>
              <a:t>17 cm</a:t>
            </a:r>
            <a:r>
              <a:rPr lang="en-US" u="sng" baseline="30000" dirty="0"/>
              <a:t>3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https://www.amerigas.com/amerigas-blog/propane-tanks/propane-tanks-and-the-80-percent-fill-rule</a:t>
            </a:r>
            <a:endParaRPr lang="en-US" sz="1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alguns</a:t>
            </a:r>
            <a:r>
              <a:rPr lang="en-US" dirty="0"/>
              <a:t> debates </a:t>
            </a:r>
            <a:r>
              <a:rPr lang="en-US" dirty="0" err="1"/>
              <a:t>sobre</a:t>
            </a:r>
            <a:r>
              <a:rPr lang="en-US" dirty="0"/>
              <a:t> qual o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método</a:t>
            </a:r>
            <a:r>
              <a:rPr lang="en-US" dirty="0"/>
              <a:t> para </a:t>
            </a:r>
            <a:r>
              <a:rPr lang="en-US" dirty="0" err="1"/>
              <a:t>determinar</a:t>
            </a:r>
            <a:r>
              <a:rPr lang="en-US" dirty="0"/>
              <a:t> 80% </a:t>
            </a:r>
            <a:r>
              <a:rPr lang="en-US" dirty="0" err="1"/>
              <a:t>cheio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11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Os</a:t>
            </a:r>
            <a:r>
              <a:rPr lang="en-US" dirty="0"/>
              <a:t> 6,8 kg do Peso de Tara é </a:t>
            </a:r>
            <a:r>
              <a:rPr lang="en-US" dirty="0" err="1"/>
              <a:t>somente</a:t>
            </a:r>
            <a:r>
              <a:rPr lang="en-US" dirty="0"/>
              <a:t> um </a:t>
            </a:r>
            <a:r>
              <a:rPr lang="en-US" dirty="0" err="1"/>
              <a:t>exemplo</a:t>
            </a:r>
            <a:r>
              <a:rPr lang="en-US" dirty="0"/>
              <a:t>. O peso </a:t>
            </a:r>
            <a:r>
              <a:rPr lang="en-US" dirty="0" err="1"/>
              <a:t>atual</a:t>
            </a:r>
            <a:r>
              <a:rPr lang="en-US" dirty="0"/>
              <a:t> do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variar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0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Pense</a:t>
            </a:r>
            <a:r>
              <a:rPr lang="en-US" dirty="0"/>
              <a:t> que o que é </a:t>
            </a:r>
            <a:r>
              <a:rPr lang="en-US" dirty="0" err="1"/>
              <a:t>permitido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ser a </a:t>
            </a:r>
            <a:r>
              <a:rPr lang="en-US" dirty="0" err="1"/>
              <a:t>opção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segura</a:t>
            </a:r>
            <a:r>
              <a:rPr lang="en-US" dirty="0"/>
              <a:t>. </a:t>
            </a:r>
            <a:r>
              <a:rPr lang="en-US" dirty="0" err="1"/>
              <a:t>Regulamentações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demorar</a:t>
            </a:r>
            <a:r>
              <a:rPr lang="en-US" dirty="0"/>
              <a:t> a ser </a:t>
            </a:r>
            <a:r>
              <a:rPr lang="en-US" dirty="0" err="1"/>
              <a:t>atualizadas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Completar</a:t>
            </a:r>
            <a:r>
              <a:rPr lang="en-US" dirty="0"/>
              <a:t> um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até</a:t>
            </a:r>
            <a:r>
              <a:rPr lang="en-US" dirty="0"/>
              <a:t> o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levar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transbordamento</a:t>
            </a:r>
            <a:r>
              <a:rPr lang="en-US" dirty="0"/>
              <a:t> e </a:t>
            </a:r>
            <a:r>
              <a:rPr lang="en-US" dirty="0" err="1"/>
              <a:t>aumentar</a:t>
            </a:r>
            <a:r>
              <a:rPr lang="en-US" dirty="0"/>
              <a:t> o </a:t>
            </a:r>
            <a:r>
              <a:rPr lang="en-US" dirty="0" err="1"/>
              <a:t>risco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5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NFPA – National Fire Protection Association (</a:t>
            </a:r>
            <a:r>
              <a:rPr lang="en-US" dirty="0" err="1"/>
              <a:t>Associação</a:t>
            </a:r>
            <a:r>
              <a:rPr lang="en-US" dirty="0"/>
              <a:t> Nacional de </a:t>
            </a:r>
            <a:r>
              <a:rPr lang="en-US" dirty="0" err="1"/>
              <a:t>Proteção</a:t>
            </a:r>
            <a:r>
              <a:rPr lang="en-US" dirty="0"/>
              <a:t> a </a:t>
            </a:r>
            <a:r>
              <a:rPr lang="en-US" dirty="0" err="1"/>
              <a:t>Incêndio</a:t>
            </a:r>
            <a:r>
              <a:rPr lang="en-US" dirty="0"/>
              <a:t>, EUA)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7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BLEVE = 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explosão do vapor de expansão de um líquido sob pressão</a:t>
            </a:r>
            <a:endParaRPr lang="en-US" dirty="0"/>
          </a:p>
          <a:p>
            <a:r>
              <a:rPr lang="en-US" dirty="0"/>
              <a:t>BLEVE can also mean Blast Leveling Everything Very Effectively</a:t>
            </a:r>
          </a:p>
          <a:p>
            <a:endParaRPr lang="en-US" dirty="0"/>
          </a:p>
          <a:p>
            <a:r>
              <a:rPr lang="en-US" dirty="0" err="1"/>
              <a:t>Partes</a:t>
            </a:r>
            <a:r>
              <a:rPr lang="en-US" dirty="0"/>
              <a:t> do </a:t>
            </a:r>
            <a:r>
              <a:rPr lang="en-US" dirty="0" err="1"/>
              <a:t>Mecanismo</a:t>
            </a:r>
            <a:r>
              <a:rPr lang="en-US" dirty="0"/>
              <a:t> de </a:t>
            </a:r>
            <a:r>
              <a:rPr lang="en-US" dirty="0" err="1"/>
              <a:t>Regulagem</a:t>
            </a:r>
            <a:r>
              <a:rPr lang="en-US" dirty="0"/>
              <a:t>:</a:t>
            </a:r>
          </a:p>
          <a:p>
            <a:r>
              <a:rPr lang="en-US" dirty="0"/>
              <a:t>Cylinder = </a:t>
            </a:r>
            <a:r>
              <a:rPr lang="en-US" dirty="0" err="1"/>
              <a:t>cilindro</a:t>
            </a:r>
            <a:endParaRPr lang="en-US" dirty="0"/>
          </a:p>
          <a:p>
            <a:r>
              <a:rPr lang="en-US" dirty="0"/>
              <a:t>Liquid Level Indicator (Optional) = </a:t>
            </a:r>
            <a:r>
              <a:rPr lang="en-US" dirty="0" err="1"/>
              <a:t>indicador</a:t>
            </a:r>
            <a:r>
              <a:rPr lang="en-US" dirty="0"/>
              <a:t> do </a:t>
            </a:r>
            <a:r>
              <a:rPr lang="en-US" dirty="0" err="1"/>
              <a:t>nível</a:t>
            </a:r>
            <a:r>
              <a:rPr lang="en-US" dirty="0"/>
              <a:t> de </a:t>
            </a:r>
            <a:r>
              <a:rPr lang="en-US" dirty="0" err="1"/>
              <a:t>líquido</a:t>
            </a:r>
            <a:r>
              <a:rPr lang="en-US" dirty="0"/>
              <a:t> (</a:t>
            </a:r>
            <a:r>
              <a:rPr lang="en-US" dirty="0" err="1"/>
              <a:t>opcional</a:t>
            </a:r>
            <a:r>
              <a:rPr lang="en-US" dirty="0"/>
              <a:t>)</a:t>
            </a:r>
          </a:p>
          <a:p>
            <a:r>
              <a:rPr lang="en-US" dirty="0"/>
              <a:t>Pressure Relief Valve = </a:t>
            </a:r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Alívio</a:t>
            </a:r>
            <a:r>
              <a:rPr lang="en-US" dirty="0"/>
              <a:t> de </a:t>
            </a:r>
            <a:r>
              <a:rPr lang="en-US" dirty="0" err="1"/>
              <a:t>Pressão</a:t>
            </a:r>
            <a:endParaRPr lang="en-US" dirty="0"/>
          </a:p>
          <a:p>
            <a:r>
              <a:rPr lang="en-US" dirty="0"/>
              <a:t>Cylinder Valve = </a:t>
            </a:r>
            <a:r>
              <a:rPr lang="en-US" dirty="0" err="1"/>
              <a:t>Válvula</a:t>
            </a:r>
            <a:r>
              <a:rPr lang="en-US" dirty="0"/>
              <a:t> </a:t>
            </a:r>
            <a:r>
              <a:rPr lang="en-US" dirty="0" err="1"/>
              <a:t>Cilindrica</a:t>
            </a:r>
            <a:endParaRPr lang="en-US" dirty="0"/>
          </a:p>
          <a:p>
            <a:r>
              <a:rPr lang="en-US" dirty="0"/>
              <a:t>Handwheel = </a:t>
            </a:r>
            <a:r>
              <a:rPr lang="en-US" dirty="0" err="1"/>
              <a:t>Manopla</a:t>
            </a:r>
            <a:endParaRPr lang="en-US" dirty="0"/>
          </a:p>
          <a:p>
            <a:r>
              <a:rPr lang="en-US" dirty="0"/>
              <a:t>Coupling Nut = </a:t>
            </a:r>
            <a:r>
              <a:rPr lang="en-US" dirty="0" err="1"/>
              <a:t>Porca</a:t>
            </a:r>
            <a:r>
              <a:rPr lang="en-US" dirty="0"/>
              <a:t> de </a:t>
            </a:r>
            <a:r>
              <a:rPr lang="en-US" dirty="0" err="1"/>
              <a:t>Acoplamento</a:t>
            </a:r>
            <a:endParaRPr lang="en-US" dirty="0"/>
          </a:p>
          <a:p>
            <a:r>
              <a:rPr lang="en-US" dirty="0"/>
              <a:t>Regulator = </a:t>
            </a:r>
            <a:r>
              <a:rPr lang="en-US" dirty="0" err="1"/>
              <a:t>Regulador</a:t>
            </a:r>
            <a:endParaRPr lang="en-US" dirty="0"/>
          </a:p>
          <a:p>
            <a:r>
              <a:rPr lang="en-US" dirty="0"/>
              <a:t>Hose = </a:t>
            </a:r>
            <a:r>
              <a:rPr lang="en-US" dirty="0" err="1"/>
              <a:t>Mangueira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2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legendas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disponíveis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6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32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Regulamentações</a:t>
            </a:r>
            <a:r>
              <a:rPr lang="en-US" dirty="0"/>
              <a:t> do </a:t>
            </a:r>
            <a:r>
              <a:rPr lang="en-US" dirty="0" err="1"/>
              <a:t>Departamento</a:t>
            </a:r>
            <a:r>
              <a:rPr lang="en-US" dirty="0"/>
              <a:t> de Agricultura da Carolina do Norte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baseadas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NFPA 58, Código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Liquefeito</a:t>
            </a:r>
            <a:r>
              <a:rPr lang="en-US" dirty="0"/>
              <a:t> de </a:t>
            </a:r>
            <a:r>
              <a:rPr lang="en-US" dirty="0" err="1"/>
              <a:t>Petróleo</a:t>
            </a:r>
            <a:r>
              <a:rPr lang="en-US" dirty="0"/>
              <a:t>:</a:t>
            </a:r>
          </a:p>
          <a:p>
            <a:r>
              <a:rPr lang="en-US" dirty="0"/>
              <a:t>https://www.ncagr.gov/standard/LP/LPgasConcerns/documents/FoodTruckInspectionItems.pdf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legendas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português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disponíveis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57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Regulamentações</a:t>
            </a:r>
            <a:r>
              <a:rPr lang="en-US" dirty="0"/>
              <a:t> do </a:t>
            </a:r>
            <a:r>
              <a:rPr lang="en-US" dirty="0" err="1"/>
              <a:t>Departamento</a:t>
            </a:r>
            <a:r>
              <a:rPr lang="en-US" dirty="0"/>
              <a:t> de Agricultura da Carolina do Norte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baseadas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NFPA 58, Código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Liquefeito</a:t>
            </a:r>
            <a:r>
              <a:rPr lang="en-US" dirty="0"/>
              <a:t> de </a:t>
            </a:r>
            <a:r>
              <a:rPr lang="en-US" dirty="0" err="1"/>
              <a:t>Petróleo</a:t>
            </a:r>
            <a:r>
              <a:rPr lang="en-US" dirty="0"/>
              <a:t>:</a:t>
            </a:r>
          </a:p>
          <a:p>
            <a:r>
              <a:rPr lang="en-US" dirty="0"/>
              <a:t>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00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Regulamentações</a:t>
            </a:r>
            <a:r>
              <a:rPr lang="en-US" dirty="0"/>
              <a:t> do </a:t>
            </a:r>
            <a:r>
              <a:rPr lang="en-US" dirty="0" err="1"/>
              <a:t>Departamento</a:t>
            </a:r>
            <a:r>
              <a:rPr lang="en-US" dirty="0"/>
              <a:t> de Agricultura da Carolina do Norte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baseadas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NFPA 58, Código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Liquefeito</a:t>
            </a:r>
            <a:r>
              <a:rPr lang="en-US" dirty="0"/>
              <a:t> de </a:t>
            </a:r>
            <a:r>
              <a:rPr lang="en-US" dirty="0" err="1"/>
              <a:t>Petróleo</a:t>
            </a:r>
            <a:r>
              <a:rPr lang="en-US" dirty="0"/>
              <a:t>:</a:t>
            </a:r>
          </a:p>
          <a:p>
            <a:r>
              <a:rPr lang="en-US" dirty="0"/>
              <a:t>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71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</a:t>
            </a:r>
            <a:r>
              <a:rPr lang="en-US" dirty="0" err="1"/>
              <a:t>Regulamentações</a:t>
            </a:r>
            <a:r>
              <a:rPr lang="en-US" dirty="0"/>
              <a:t> do </a:t>
            </a:r>
            <a:r>
              <a:rPr lang="en-US" dirty="0" err="1"/>
              <a:t>Departamento</a:t>
            </a:r>
            <a:r>
              <a:rPr lang="en-US" dirty="0"/>
              <a:t> de Agricultura da Carolina do Norte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baseadas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NFPA 58, Código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Liquefeito</a:t>
            </a:r>
            <a:r>
              <a:rPr lang="en-US" dirty="0"/>
              <a:t> de </a:t>
            </a:r>
            <a:r>
              <a:rPr lang="en-US" dirty="0" err="1"/>
              <a:t>Petróleo</a:t>
            </a:r>
            <a:r>
              <a:rPr lang="en-US" dirty="0"/>
              <a:t>:</a:t>
            </a:r>
          </a:p>
          <a:p>
            <a:r>
              <a:rPr lang="en-US" dirty="0"/>
              <a:t>https://www.ncagr.gov/standard/LP/LPgasConcerns/documents/FoodTruckInspectionItems.pdf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7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youtu.be/2GA4vwg8ay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ganpower.com/blog/2018/september/raising-awareness-deadly-food-truck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YLLfOreaV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HRwS2B3Vv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s://youtu.be/vCSi6tXcRJ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Parte</a:t>
            </a:r>
            <a:r>
              <a:rPr lang="en-US" dirty="0"/>
              <a:t> 4: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A04A12-0EE9-4E4F-AEAD-A23DCA618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Food Truck </a:t>
            </a:r>
            <a:r>
              <a:rPr lang="en-US" dirty="0" err="1"/>
              <a:t>Móvel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E855A-ED8F-424F-891C-C549E8AB02DC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80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555"/>
            <a:ext cx="10515600" cy="1325563"/>
          </a:xfrm>
        </p:spPr>
        <p:txBody>
          <a:bodyPr/>
          <a:lstStyle/>
          <a:p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Tubulação</a:t>
            </a:r>
            <a:r>
              <a:rPr lang="en-US" dirty="0"/>
              <a:t>/</a:t>
            </a:r>
            <a:r>
              <a:rPr lang="en-US" dirty="0" err="1"/>
              <a:t>Mangueira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(cont.)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48515"/>
              </p:ext>
            </p:extLst>
          </p:nvPr>
        </p:nvGraphicFramePr>
        <p:xfrm>
          <a:off x="482427" y="1581339"/>
          <a:ext cx="8937146" cy="421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479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617667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Verificação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Descrição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materiais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tubulação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usados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aprovados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serviços</a:t>
                      </a:r>
                      <a:r>
                        <a:rPr lang="en-US" sz="1800" dirty="0"/>
                        <a:t> de GLP. </a:t>
                      </a:r>
                      <a:r>
                        <a:rPr lang="en-US" sz="1800" dirty="0" err="1"/>
                        <a:t>Instale</a:t>
                      </a:r>
                      <a:r>
                        <a:rPr lang="en-US" sz="1800" dirty="0"/>
                        <a:t> um </a:t>
                      </a:r>
                      <a:r>
                        <a:rPr lang="en-US" sz="1800" dirty="0" err="1"/>
                        <a:t>conector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flexível</a:t>
                      </a:r>
                      <a:r>
                        <a:rPr lang="en-US" sz="1800" dirty="0"/>
                        <a:t> entre a </a:t>
                      </a:r>
                      <a:r>
                        <a:rPr lang="en-US" sz="1800" dirty="0" err="1"/>
                        <a:t>saída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reguladora</a:t>
                      </a:r>
                      <a:r>
                        <a:rPr lang="en-US" sz="1800" dirty="0"/>
                        <a:t> e o </a:t>
                      </a:r>
                      <a:r>
                        <a:rPr lang="en-US" sz="1800" dirty="0" err="1"/>
                        <a:t>sistema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fixo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tubulação</a:t>
                      </a:r>
                      <a:r>
                        <a:rPr lang="en-US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</a:t>
                      </a:r>
                      <a:r>
                        <a:rPr lang="en-US" sz="1800" dirty="0" err="1"/>
                        <a:t>tubulação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estar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protegida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vibração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abrasão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danos</a:t>
                      </a:r>
                      <a:r>
                        <a:rPr lang="en-US" sz="1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sistemas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tubulação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testados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vazamentos</a:t>
                      </a:r>
                      <a:r>
                        <a:rPr lang="en-US" sz="1800" dirty="0"/>
                        <a:t> a </a:t>
                      </a:r>
                      <a:r>
                        <a:rPr lang="en-US" sz="1800" dirty="0" err="1"/>
                        <a:t>pressões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normais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operação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garantir</a:t>
                      </a:r>
                      <a:r>
                        <a:rPr lang="en-US" sz="1800" dirty="0"/>
                        <a:t> um </a:t>
                      </a:r>
                      <a:r>
                        <a:rPr lang="en-US" sz="1800" dirty="0" err="1"/>
                        <a:t>sistema</a:t>
                      </a:r>
                      <a:r>
                        <a:rPr lang="en-US" sz="1800" dirty="0"/>
                        <a:t> à </a:t>
                      </a:r>
                      <a:r>
                        <a:rPr lang="en-US" sz="1800" dirty="0" err="1"/>
                        <a:t>prova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gás</a:t>
                      </a:r>
                      <a:r>
                        <a:rPr lang="en-US" sz="1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Testes de </a:t>
                      </a:r>
                      <a:r>
                        <a:rPr lang="en-US" sz="1800" dirty="0" err="1"/>
                        <a:t>vazamentos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devem</a:t>
                      </a:r>
                      <a:r>
                        <a:rPr lang="en-US" sz="1800" dirty="0"/>
                        <a:t> ser </a:t>
                      </a:r>
                      <a:r>
                        <a:rPr lang="en-US" sz="1800" dirty="0" err="1"/>
                        <a:t>executados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após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evento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trânsito</a:t>
                      </a:r>
                      <a:r>
                        <a:rPr lang="en-US" sz="1800" dirty="0"/>
                        <a:t>. </a:t>
                      </a:r>
                      <a:r>
                        <a:rPr lang="en-US" sz="1800" dirty="0" err="1"/>
                        <a:t>Vibrações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sobresaltos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podem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causar</a:t>
                      </a:r>
                      <a:r>
                        <a:rPr lang="en-US" sz="1800" dirty="0"/>
                        <a:t> o </a:t>
                      </a:r>
                      <a:r>
                        <a:rPr lang="en-US" sz="1800" dirty="0" err="1"/>
                        <a:t>afrouxamento</a:t>
                      </a:r>
                      <a:r>
                        <a:rPr lang="en-US" sz="1800" dirty="0"/>
                        <a:t> dos </a:t>
                      </a:r>
                      <a:r>
                        <a:rPr lang="en-US" sz="1800" dirty="0" err="1"/>
                        <a:t>acessórios</a:t>
                      </a:r>
                      <a:r>
                        <a:rPr lang="en-US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Os</a:t>
                      </a:r>
                      <a:r>
                        <a:rPr lang="en-US" sz="1800" dirty="0"/>
                        <a:t> testes de </a:t>
                      </a:r>
                      <a:r>
                        <a:rPr lang="en-US" sz="1800" dirty="0" err="1"/>
                        <a:t>vazamento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executados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borrifando</a:t>
                      </a:r>
                      <a:r>
                        <a:rPr lang="en-US" sz="1800" dirty="0"/>
                        <a:t> as </a:t>
                      </a:r>
                      <a:r>
                        <a:rPr lang="en-US" sz="1800" dirty="0" err="1"/>
                        <a:t>conexões</a:t>
                      </a:r>
                      <a:r>
                        <a:rPr lang="en-US" sz="1800" dirty="0"/>
                        <a:t> com </a:t>
                      </a:r>
                      <a:r>
                        <a:rPr lang="en-US" sz="1800" dirty="0" err="1"/>
                        <a:t>uma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solução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líquida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aprovada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detecção</a:t>
                      </a:r>
                      <a:r>
                        <a:rPr lang="en-US" sz="1800" dirty="0"/>
                        <a:t> de </a:t>
                      </a:r>
                      <a:r>
                        <a:rPr lang="en-US" sz="1800" dirty="0" err="1"/>
                        <a:t>vazamento</a:t>
                      </a:r>
                      <a:r>
                        <a:rPr lang="en-US" sz="1800" dirty="0"/>
                        <a:t>. (Teste de </a:t>
                      </a:r>
                      <a:r>
                        <a:rPr lang="en-US" sz="1800" dirty="0" err="1"/>
                        <a:t>bolha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Se </a:t>
                      </a:r>
                      <a:r>
                        <a:rPr lang="en-US" sz="1800" dirty="0" err="1"/>
                        <a:t>forem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encontrados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vazamentos</a:t>
                      </a:r>
                      <a:r>
                        <a:rPr lang="en-US" sz="1800" dirty="0"/>
                        <a:t>, a </a:t>
                      </a:r>
                      <a:r>
                        <a:rPr lang="en-US" sz="1800" dirty="0" err="1"/>
                        <a:t>unidade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não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poderá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operar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até</a:t>
                      </a:r>
                      <a:r>
                        <a:rPr lang="en-US" sz="1800" dirty="0"/>
                        <a:t> que </a:t>
                      </a:r>
                      <a:r>
                        <a:rPr lang="en-US" sz="1800" dirty="0" err="1"/>
                        <a:t>seja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permanentemente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consertada</a:t>
                      </a:r>
                      <a:r>
                        <a:rPr lang="en-US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95DF3C-23B6-38BB-CBF0-4B8C10A16DC9}"/>
              </a:ext>
            </a:extLst>
          </p:cNvPr>
          <p:cNvSpPr txBox="1"/>
          <p:nvPr/>
        </p:nvSpPr>
        <p:spPr>
          <a:xfrm>
            <a:off x="1568885" y="5879019"/>
            <a:ext cx="60939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Teste da </a:t>
            </a:r>
            <a:r>
              <a:rPr lang="en-US" sz="2400" dirty="0" err="1"/>
              <a:t>Bolha</a:t>
            </a:r>
            <a:r>
              <a:rPr lang="en-US" sz="2400" dirty="0"/>
              <a:t>: </a:t>
            </a:r>
            <a:r>
              <a:rPr lang="en-US" sz="2400" dirty="0">
                <a:hlinkClick r:id="rId4"/>
              </a:rPr>
              <a:t>https://youtu.be/2GA4vwg8ay4</a:t>
            </a:r>
            <a:r>
              <a:rPr lang="en-US" sz="2400" dirty="0"/>
              <a:t> </a:t>
            </a:r>
          </a:p>
        </p:txBody>
      </p:sp>
      <p:pic>
        <p:nvPicPr>
          <p:cNvPr id="8" name="Picture 7" descr="Two Propane Tanks on Hitch 89kb jpg&#10;">
            <a:extLst>
              <a:ext uri="{FF2B5EF4-FFF2-40B4-BE49-F238E27FC236}">
                <a16:creationId xmlns:a16="http://schemas.microsoft.com/office/drawing/2014/main" id="{300C8163-8E19-6AC1-EC7E-25391A31E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909" y="3056349"/>
            <a:ext cx="2555831" cy="340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4835-23B0-2F42-658E-E0B5DD0F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40638" cy="1325563"/>
          </a:xfrm>
        </p:spPr>
        <p:txBody>
          <a:bodyPr/>
          <a:lstStyle/>
          <a:p>
            <a:r>
              <a:rPr lang="en-US" dirty="0" err="1"/>
              <a:t>Reabastecendo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Botijões</a:t>
            </a:r>
            <a:r>
              <a:rPr lang="en-US" dirty="0"/>
              <a:t>: A </a:t>
            </a:r>
            <a:r>
              <a:rPr lang="en-US" dirty="0" err="1"/>
              <a:t>Regra</a:t>
            </a:r>
            <a:r>
              <a:rPr lang="en-US" dirty="0"/>
              <a:t> de 80%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777D4-1674-E5C1-A4A7-C0226E8A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0" y="1825624"/>
            <a:ext cx="8630432" cy="50323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 </a:t>
            </a:r>
            <a:r>
              <a:rPr lang="en-US" dirty="0" err="1"/>
              <a:t>propano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a </a:t>
            </a:r>
            <a:r>
              <a:rPr lang="en-US" dirty="0" err="1"/>
              <a:t>água</a:t>
            </a:r>
            <a:r>
              <a:rPr lang="en-US" dirty="0"/>
              <a:t>, </a:t>
            </a:r>
            <a:r>
              <a:rPr lang="en-US" dirty="0" err="1"/>
              <a:t>irá</a:t>
            </a:r>
            <a:r>
              <a:rPr lang="en-US" dirty="0"/>
              <a:t> se </a:t>
            </a:r>
            <a:r>
              <a:rPr lang="en-US" dirty="0" err="1"/>
              <a:t>expandir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aquecido</a:t>
            </a:r>
            <a:r>
              <a:rPr lang="en-US" dirty="0"/>
              <a:t>, mas a </a:t>
            </a:r>
            <a:r>
              <a:rPr lang="en-US" dirty="0" err="1"/>
              <a:t>quantidade</a:t>
            </a:r>
            <a:r>
              <a:rPr lang="en-US" dirty="0"/>
              <a:t> de </a:t>
            </a:r>
            <a:r>
              <a:rPr lang="en-US" dirty="0" err="1"/>
              <a:t>expansão</a:t>
            </a:r>
            <a:r>
              <a:rPr lang="en-US" dirty="0"/>
              <a:t> do </a:t>
            </a:r>
            <a:r>
              <a:rPr lang="en-US" dirty="0" err="1"/>
              <a:t>propano</a:t>
            </a:r>
            <a:r>
              <a:rPr lang="en-US" dirty="0"/>
              <a:t> é </a:t>
            </a:r>
            <a:r>
              <a:rPr lang="en-US" u="sng" dirty="0"/>
              <a:t>17x </a:t>
            </a:r>
            <a:r>
              <a:rPr lang="en-US" u="sng" dirty="0" err="1"/>
              <a:t>maior</a:t>
            </a:r>
            <a:r>
              <a:rPr lang="en-US" dirty="0"/>
              <a:t>! (Para o </a:t>
            </a:r>
            <a:r>
              <a:rPr lang="en-US" dirty="0" err="1"/>
              <a:t>mesmo</a:t>
            </a:r>
            <a:r>
              <a:rPr lang="en-US" dirty="0"/>
              <a:t> volume e </a:t>
            </a:r>
            <a:r>
              <a:rPr lang="en-US" dirty="0" err="1"/>
              <a:t>mudança</a:t>
            </a:r>
            <a:r>
              <a:rPr lang="en-US" dirty="0"/>
              <a:t> de </a:t>
            </a:r>
            <a:r>
              <a:rPr lang="en-US" dirty="0" err="1"/>
              <a:t>temperatura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 um </a:t>
            </a:r>
            <a:r>
              <a:rPr lang="en-US" dirty="0" err="1"/>
              <a:t>tanque</a:t>
            </a:r>
            <a:r>
              <a:rPr lang="en-US" dirty="0"/>
              <a:t> </a:t>
            </a:r>
            <a:r>
              <a:rPr lang="en-US" dirty="0" err="1"/>
              <a:t>estiver</a:t>
            </a:r>
            <a:r>
              <a:rPr lang="en-US" dirty="0"/>
              <a:t> 80% </a:t>
            </a:r>
            <a:r>
              <a:rPr lang="en-US" dirty="0" err="1"/>
              <a:t>cheio</a:t>
            </a:r>
            <a:r>
              <a:rPr lang="en-US" dirty="0"/>
              <a:t> (</a:t>
            </a:r>
            <a:r>
              <a:rPr lang="en-US" dirty="0" err="1"/>
              <a:t>em</a:t>
            </a:r>
            <a:r>
              <a:rPr lang="en-US" dirty="0"/>
              <a:t> volume)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ameno</a:t>
            </a:r>
            <a:r>
              <a:rPr lang="en-US" dirty="0"/>
              <a:t> de </a:t>
            </a:r>
            <a:r>
              <a:rPr lang="en-US" dirty="0" err="1"/>
              <a:t>abril</a:t>
            </a:r>
            <a:r>
              <a:rPr lang="en-US" dirty="0"/>
              <a:t> (primavera), o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tanque</a:t>
            </a:r>
            <a:r>
              <a:rPr lang="en-US" dirty="0"/>
              <a:t> </a:t>
            </a:r>
            <a:r>
              <a:rPr lang="en-US" dirty="0" err="1"/>
              <a:t>poderá</a:t>
            </a:r>
            <a:r>
              <a:rPr lang="en-US" dirty="0"/>
              <a:t> </a:t>
            </a:r>
            <a:r>
              <a:rPr lang="en-US" dirty="0" err="1"/>
              <a:t>medir</a:t>
            </a:r>
            <a:r>
              <a:rPr lang="en-US" dirty="0"/>
              <a:t> 85%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(</a:t>
            </a:r>
            <a:r>
              <a:rPr lang="en-US" dirty="0" err="1"/>
              <a:t>em</a:t>
            </a:r>
            <a:r>
              <a:rPr lang="en-US" dirty="0"/>
              <a:t> volume) </a:t>
            </a:r>
            <a:r>
              <a:rPr lang="en-US" dirty="0" err="1"/>
              <a:t>em</a:t>
            </a:r>
            <a:r>
              <a:rPr lang="en-US" dirty="0"/>
              <a:t> 4 de </a:t>
            </a:r>
            <a:r>
              <a:rPr lang="en-US" dirty="0" err="1"/>
              <a:t>julho</a:t>
            </a:r>
            <a:r>
              <a:rPr lang="en-US" dirty="0"/>
              <a:t> (</a:t>
            </a:r>
            <a:r>
              <a:rPr lang="en-US" dirty="0" err="1"/>
              <a:t>verão</a:t>
            </a:r>
            <a:r>
              <a:rPr lang="en-US" dirty="0"/>
              <a:t>). (</a:t>
            </a:r>
            <a:r>
              <a:rPr lang="en-US" dirty="0" err="1"/>
              <a:t>referência</a:t>
            </a:r>
            <a:r>
              <a:rPr lang="en-US" dirty="0"/>
              <a:t> do </a:t>
            </a:r>
            <a:r>
              <a:rPr lang="en-US" dirty="0" err="1"/>
              <a:t>hemisfério</a:t>
            </a:r>
            <a:r>
              <a:rPr lang="en-US" dirty="0"/>
              <a:t> </a:t>
            </a:r>
            <a:r>
              <a:rPr lang="en-US" dirty="0" err="1"/>
              <a:t>norte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 </a:t>
            </a:r>
            <a:r>
              <a:rPr lang="en-US" dirty="0" err="1"/>
              <a:t>mesma</a:t>
            </a:r>
            <a:r>
              <a:rPr lang="en-US" dirty="0"/>
              <a:t> </a:t>
            </a:r>
            <a:r>
              <a:rPr lang="en-US" u="sng" dirty="0"/>
              <a:t>MASSA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, mas </a:t>
            </a:r>
            <a:r>
              <a:rPr lang="en-US" dirty="0" err="1"/>
              <a:t>ocupando</a:t>
            </a:r>
            <a:r>
              <a:rPr lang="en-US" dirty="0"/>
              <a:t> um </a:t>
            </a:r>
            <a:r>
              <a:rPr lang="en-US" u="sng" dirty="0"/>
              <a:t>VOLUME</a:t>
            </a:r>
            <a:r>
              <a:rPr lang="en-US" dirty="0"/>
              <a:t> </a:t>
            </a:r>
            <a:r>
              <a:rPr lang="en-US" dirty="0" err="1"/>
              <a:t>maior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Deixar</a:t>
            </a:r>
            <a:r>
              <a:rPr lang="en-US" dirty="0"/>
              <a:t> 20% de </a:t>
            </a:r>
            <a:r>
              <a:rPr lang="en-US" dirty="0" err="1"/>
              <a:t>espaço</a:t>
            </a:r>
            <a:r>
              <a:rPr lang="en-US" dirty="0"/>
              <a:t> no </a:t>
            </a:r>
            <a:r>
              <a:rPr lang="en-US" dirty="0" err="1"/>
              <a:t>tanque</a:t>
            </a:r>
            <a:r>
              <a:rPr lang="en-US" dirty="0"/>
              <a:t> é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folga</a:t>
            </a:r>
            <a:r>
              <a:rPr lang="en-US" dirty="0"/>
              <a:t> contra o </a:t>
            </a:r>
            <a:r>
              <a:rPr lang="en-US" dirty="0" err="1"/>
              <a:t>crescimento</a:t>
            </a:r>
            <a:r>
              <a:rPr lang="en-US" dirty="0"/>
              <a:t> de </a:t>
            </a:r>
            <a:r>
              <a:rPr lang="en-US" dirty="0" err="1"/>
              <a:t>pressão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dias</a:t>
            </a:r>
            <a:r>
              <a:rPr lang="en-US" dirty="0"/>
              <a:t> </a:t>
            </a:r>
            <a:r>
              <a:rPr lang="en-US" dirty="0" err="1"/>
              <a:t>quentes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Quem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enchendo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tanques</a:t>
            </a:r>
            <a:r>
              <a:rPr lang="en-US" dirty="0"/>
              <a:t>? Qual </a:t>
            </a:r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utilizam</a:t>
            </a:r>
            <a:r>
              <a:rPr lang="en-US" dirty="0"/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Somente</a:t>
            </a:r>
            <a:r>
              <a:rPr lang="en-US" dirty="0"/>
              <a:t> use </a:t>
            </a:r>
            <a:r>
              <a:rPr lang="en-US" dirty="0" err="1"/>
              <a:t>profissionais</a:t>
            </a:r>
            <a:r>
              <a:rPr lang="en-US" dirty="0"/>
              <a:t> que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treinados</a:t>
            </a:r>
            <a:r>
              <a:rPr lang="en-US" dirty="0"/>
              <a:t> para lidar com </a:t>
            </a:r>
            <a:r>
              <a:rPr lang="en-US" dirty="0" err="1"/>
              <a:t>propano</a:t>
            </a:r>
            <a:r>
              <a:rPr lang="en-US" dirty="0"/>
              <a:t>, e </a:t>
            </a:r>
            <a:r>
              <a:rPr lang="en-US" dirty="0" err="1"/>
              <a:t>não</a:t>
            </a:r>
            <a:r>
              <a:rPr lang="en-US" dirty="0"/>
              <a:t> um </a:t>
            </a:r>
            <a:r>
              <a:rPr lang="en-US" dirty="0" err="1"/>
              <a:t>posto</a:t>
            </a:r>
            <a:r>
              <a:rPr lang="en-US" dirty="0"/>
              <a:t> de </a:t>
            </a:r>
            <a:r>
              <a:rPr lang="en-US" dirty="0" err="1"/>
              <a:t>gasolina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lojinha</a:t>
            </a:r>
            <a:r>
              <a:rPr lang="en-US" dirty="0"/>
              <a:t> (por </a:t>
            </a:r>
            <a:r>
              <a:rPr lang="en-US" dirty="0" err="1"/>
              <a:t>exemplo</a:t>
            </a:r>
            <a:r>
              <a:rPr lang="en-US" dirty="0"/>
              <a:t>,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explicar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fazem</a:t>
            </a:r>
            <a:r>
              <a:rPr lang="en-US" dirty="0"/>
              <a:t>?)</a:t>
            </a:r>
          </a:p>
        </p:txBody>
      </p:sp>
      <p:grpSp>
        <p:nvGrpSpPr>
          <p:cNvPr id="12" name="Group 11" descr="Diagram of propane tank showing 80% capacity ">
            <a:extLst>
              <a:ext uri="{FF2B5EF4-FFF2-40B4-BE49-F238E27FC236}">
                <a16:creationId xmlns:a16="http://schemas.microsoft.com/office/drawing/2014/main" id="{BE401547-3DD3-41D2-94E4-59F0AE8D1016}"/>
              </a:ext>
            </a:extLst>
          </p:cNvPr>
          <p:cNvGrpSpPr/>
          <p:nvPr/>
        </p:nvGrpSpPr>
        <p:grpSpPr>
          <a:xfrm>
            <a:off x="9885247" y="746381"/>
            <a:ext cx="2226070" cy="3710525"/>
            <a:chOff x="10127295" y="746381"/>
            <a:chExt cx="2226070" cy="371052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A83843A-6911-4BE2-9B16-8203DD145ACD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66A06D9-973E-4F47-8784-888B364FF985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 descr="Propane Tank Valves 15kb jpg&#10;">
              <a:extLst>
                <a:ext uri="{FF2B5EF4-FFF2-40B4-BE49-F238E27FC236}">
                  <a16:creationId xmlns:a16="http://schemas.microsoft.com/office/drawing/2014/main" id="{8A4CC34A-FC78-45F2-8787-655E60284A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FEC85D2-4EE6-47C8-97AB-A4F1FB9F357B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Propano</a:t>
              </a:r>
              <a:endParaRPr lang="en-US" sz="135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Líquido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F4CD951-978D-4604-B480-D2DD8412FA6D}"/>
                </a:ext>
              </a:extLst>
            </p:cNvPr>
            <p:cNvSpPr txBox="1"/>
            <p:nvPr/>
          </p:nvSpPr>
          <p:spPr>
            <a:xfrm>
              <a:off x="11448181" y="3136612"/>
              <a:ext cx="90518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da</a:t>
              </a:r>
            </a:p>
            <a:p>
              <a:r>
                <a:rPr lang="en-US" sz="1200" dirty="0" err="1"/>
                <a:t>Capacidade</a:t>
              </a:r>
              <a:endParaRPr lang="en-US" sz="1200" dirty="0"/>
            </a:p>
          </p:txBody>
        </p:sp>
        <p:sp>
          <p:nvSpPr>
            <p:cNvPr id="18" name="Right Brace 17">
              <a:extLst>
                <a:ext uri="{FF2B5EF4-FFF2-40B4-BE49-F238E27FC236}">
                  <a16:creationId xmlns:a16="http://schemas.microsoft.com/office/drawing/2014/main" id="{E3BE12E8-2DEF-4871-BF71-218C9431B54D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01582D2-4FE9-4659-BE80-10DE469C322C}"/>
                </a:ext>
              </a:extLst>
            </p:cNvPr>
            <p:cNvSpPr txBox="1"/>
            <p:nvPr/>
          </p:nvSpPr>
          <p:spPr>
            <a:xfrm>
              <a:off x="10507625" y="1729029"/>
              <a:ext cx="8021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Gás</a:t>
              </a:r>
              <a:endParaRPr lang="en-US" sz="1400" dirty="0"/>
            </a:p>
            <a:p>
              <a:pPr algn="ctr"/>
              <a:r>
                <a:rPr lang="en-US" sz="1400" dirty="0" err="1"/>
                <a:t>Propano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5200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478E-DC04-0FD1-9257-A4D7F376F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08520" cy="1325563"/>
          </a:xfrm>
        </p:spPr>
        <p:txBody>
          <a:bodyPr/>
          <a:lstStyle/>
          <a:p>
            <a:r>
              <a:rPr lang="en-US" dirty="0" err="1"/>
              <a:t>Reabastecendo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Botijões</a:t>
            </a:r>
            <a:r>
              <a:rPr lang="en-US" dirty="0"/>
              <a:t> – </a:t>
            </a:r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Transbordamento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70D0-94FD-E83C-4E1E-063657724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05" y="2081463"/>
            <a:ext cx="8693063" cy="493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** NÃO </a:t>
            </a:r>
            <a:r>
              <a:rPr lang="en-US" dirty="0" err="1"/>
              <a:t>encha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completamente</a:t>
            </a:r>
            <a:r>
              <a:rPr lang="en-US" dirty="0"/>
              <a:t>, e </a:t>
            </a:r>
            <a:r>
              <a:rPr lang="en-US" dirty="0" err="1"/>
              <a:t>então</a:t>
            </a:r>
            <a:r>
              <a:rPr lang="en-US" dirty="0"/>
              <a:t> </a:t>
            </a:r>
            <a:r>
              <a:rPr lang="en-US" dirty="0" err="1"/>
              <a:t>permita</a:t>
            </a:r>
            <a:r>
              <a:rPr lang="en-US" dirty="0"/>
              <a:t> que a </a:t>
            </a:r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Transbordamento</a:t>
            </a:r>
            <a:r>
              <a:rPr lang="en-US" dirty="0"/>
              <a:t> </a:t>
            </a:r>
            <a:r>
              <a:rPr lang="en-US" dirty="0" err="1"/>
              <a:t>libere</a:t>
            </a:r>
            <a:r>
              <a:rPr lang="en-US" dirty="0"/>
              <a:t> o “extra” no 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Perigoso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múltiplos</a:t>
            </a:r>
            <a:r>
              <a:rPr lang="en-US" dirty="0"/>
              <a:t> </a:t>
            </a:r>
            <a:r>
              <a:rPr lang="en-US" dirty="0" err="1"/>
              <a:t>aspectos</a:t>
            </a:r>
            <a:r>
              <a:rPr lang="en-US" dirty="0"/>
              <a:t>:</a:t>
            </a:r>
          </a:p>
          <a:p>
            <a:r>
              <a:rPr lang="en-US" dirty="0" err="1"/>
              <a:t>Será</a:t>
            </a:r>
            <a:r>
              <a:rPr lang="en-US" dirty="0"/>
              <a:t> a </a:t>
            </a:r>
            <a:r>
              <a:rPr lang="en-US" dirty="0" err="1"/>
              <a:t>liberação</a:t>
            </a:r>
            <a:r>
              <a:rPr lang="en-US" dirty="0"/>
              <a:t> </a:t>
            </a:r>
            <a:r>
              <a:rPr lang="en-US" dirty="0" err="1"/>
              <a:t>previsível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espera</a:t>
            </a:r>
            <a:r>
              <a:rPr lang="en-US" dirty="0"/>
              <a:t> </a:t>
            </a:r>
            <a:r>
              <a:rPr lang="en-US" dirty="0" err="1"/>
              <a:t>isso</a:t>
            </a:r>
            <a:r>
              <a:rPr lang="en-US" dirty="0"/>
              <a:t> e o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aberto</a:t>
            </a:r>
            <a:r>
              <a:rPr lang="en-US" dirty="0"/>
              <a:t>? </a:t>
            </a:r>
            <a:r>
              <a:rPr lang="en-US" dirty="0" err="1"/>
              <a:t>Ou</a:t>
            </a:r>
            <a:endParaRPr lang="en-US" dirty="0"/>
          </a:p>
          <a:p>
            <a:pPr lvl="1"/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evento</a:t>
            </a:r>
            <a:r>
              <a:rPr lang="en-US" dirty="0"/>
              <a:t> com </a:t>
            </a:r>
            <a:r>
              <a:rPr lang="en-US" dirty="0" err="1"/>
              <a:t>pessoas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redor</a:t>
            </a:r>
            <a:r>
              <a:rPr lang="en-US" dirty="0"/>
              <a:t>?</a:t>
            </a:r>
          </a:p>
          <a:p>
            <a:r>
              <a:rPr lang="en-US" dirty="0" err="1"/>
              <a:t>Onde</a:t>
            </a:r>
            <a:r>
              <a:rPr lang="en-US" dirty="0"/>
              <a:t> o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liberado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descer</a:t>
            </a:r>
            <a:r>
              <a:rPr lang="en-US" dirty="0"/>
              <a:t> e </a:t>
            </a:r>
            <a:r>
              <a:rPr lang="en-US" dirty="0" err="1"/>
              <a:t>fluir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chão</a:t>
            </a:r>
            <a:r>
              <a:rPr lang="en-US" dirty="0"/>
              <a:t>. Se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de </a:t>
            </a:r>
            <a:r>
              <a:rPr lang="en-US" dirty="0" err="1"/>
              <a:t>ignição</a:t>
            </a:r>
            <a:r>
              <a:rPr lang="en-US" dirty="0"/>
              <a:t> </a:t>
            </a:r>
            <a:r>
              <a:rPr lang="en-US" dirty="0" err="1"/>
              <a:t>estiver</a:t>
            </a:r>
            <a:r>
              <a:rPr lang="en-US" dirty="0"/>
              <a:t> </a:t>
            </a:r>
            <a:r>
              <a:rPr lang="en-US" dirty="0" err="1"/>
              <a:t>próxima</a:t>
            </a:r>
            <a:r>
              <a:rPr lang="en-US" dirty="0"/>
              <a:t>…</a:t>
            </a:r>
          </a:p>
        </p:txBody>
      </p:sp>
      <p:pic>
        <p:nvPicPr>
          <p:cNvPr id="12" name="Picture 11" descr="Propane Tank Valves 15kb jpg&#10;">
            <a:extLst>
              <a:ext uri="{FF2B5EF4-FFF2-40B4-BE49-F238E27FC236}">
                <a16:creationId xmlns:a16="http://schemas.microsoft.com/office/drawing/2014/main" id="{A4973859-B21C-09D0-2D05-6698E0EAB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496" y="200025"/>
            <a:ext cx="3849666" cy="1644022"/>
          </a:xfrm>
          <a:prstGeom prst="rect">
            <a:avLst/>
          </a:prstGeom>
        </p:spPr>
      </p:pic>
      <p:grpSp>
        <p:nvGrpSpPr>
          <p:cNvPr id="13" name="Group 12" descr="Diagram of propane tank showing 80% capacity ">
            <a:extLst>
              <a:ext uri="{FF2B5EF4-FFF2-40B4-BE49-F238E27FC236}">
                <a16:creationId xmlns:a16="http://schemas.microsoft.com/office/drawing/2014/main" id="{4498FB82-70FD-48AB-AF60-10ABC0461081}"/>
              </a:ext>
            </a:extLst>
          </p:cNvPr>
          <p:cNvGrpSpPr/>
          <p:nvPr/>
        </p:nvGrpSpPr>
        <p:grpSpPr>
          <a:xfrm>
            <a:off x="9885247" y="2609683"/>
            <a:ext cx="2226070" cy="3710525"/>
            <a:chOff x="10127295" y="746381"/>
            <a:chExt cx="2226070" cy="371052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656484A-AAFD-4CB4-A825-01BF26E46316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41AC88-ADB6-4571-A5B6-2E9189649BAF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Propane Tank Valves 15kb jpg&#10;">
              <a:extLst>
                <a:ext uri="{FF2B5EF4-FFF2-40B4-BE49-F238E27FC236}">
                  <a16:creationId xmlns:a16="http://schemas.microsoft.com/office/drawing/2014/main" id="{AE891A59-6988-49CC-A7B1-F21BC19EBB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ACAA8E9-24A6-49CE-9ACD-505D94682795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Propano</a:t>
              </a:r>
              <a:endParaRPr lang="en-US" sz="135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Líquido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FE4E06-C8E2-42D4-868F-90AA39F28BA7}"/>
                </a:ext>
              </a:extLst>
            </p:cNvPr>
            <p:cNvSpPr txBox="1"/>
            <p:nvPr/>
          </p:nvSpPr>
          <p:spPr>
            <a:xfrm>
              <a:off x="11448181" y="3136612"/>
              <a:ext cx="90518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da</a:t>
              </a:r>
            </a:p>
            <a:p>
              <a:r>
                <a:rPr lang="en-US" sz="1200" dirty="0" err="1"/>
                <a:t>Capacidade</a:t>
              </a:r>
              <a:endParaRPr lang="en-US" sz="1200" dirty="0"/>
            </a:p>
          </p:txBody>
        </p:sp>
        <p:sp>
          <p:nvSpPr>
            <p:cNvPr id="19" name="Right Brace 18">
              <a:extLst>
                <a:ext uri="{FF2B5EF4-FFF2-40B4-BE49-F238E27FC236}">
                  <a16:creationId xmlns:a16="http://schemas.microsoft.com/office/drawing/2014/main" id="{FF3B2B81-15E6-4D4D-8B31-B64FFCCCEC66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7818B57-3908-47E1-80FE-559AE420FADB}"/>
                </a:ext>
              </a:extLst>
            </p:cNvPr>
            <p:cNvSpPr txBox="1"/>
            <p:nvPr/>
          </p:nvSpPr>
          <p:spPr>
            <a:xfrm>
              <a:off x="10507625" y="1729029"/>
              <a:ext cx="8021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Gás</a:t>
              </a:r>
              <a:endParaRPr lang="en-US" sz="1400" dirty="0"/>
            </a:p>
            <a:p>
              <a:pPr algn="ctr"/>
              <a:r>
                <a:rPr lang="en-US" sz="1400" dirty="0" err="1"/>
                <a:t>Propano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364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Reabastecimento</a:t>
            </a:r>
            <a:r>
              <a:rPr lang="en-US" dirty="0"/>
              <a:t>- Como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posso</a:t>
            </a:r>
            <a:r>
              <a:rPr lang="en-US" dirty="0"/>
              <a:t> saber se 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80% </a:t>
            </a:r>
            <a:r>
              <a:rPr lang="en-US" dirty="0" err="1"/>
              <a:t>cheio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146" y="1825625"/>
            <a:ext cx="739035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Encontre</a:t>
            </a:r>
            <a:r>
              <a:rPr lang="en-US" dirty="0"/>
              <a:t> o “Peso de Tara” do </a:t>
            </a:r>
            <a:r>
              <a:rPr lang="en-US" dirty="0" err="1"/>
              <a:t>botijão</a:t>
            </a:r>
            <a:endParaRPr lang="en-US" dirty="0"/>
          </a:p>
          <a:p>
            <a:pPr lvl="1"/>
            <a:r>
              <a:rPr lang="en-US" dirty="0" err="1"/>
              <a:t>Pese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estiver</a:t>
            </a:r>
            <a:r>
              <a:rPr lang="en-US" dirty="0"/>
              <a:t> </a:t>
            </a:r>
            <a:r>
              <a:rPr lang="en-US" dirty="0" err="1"/>
              <a:t>vazio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Pese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antes de </a:t>
            </a:r>
            <a:r>
              <a:rPr lang="en-US" dirty="0" err="1"/>
              <a:t>reabastecer</a:t>
            </a:r>
            <a:endParaRPr lang="en-US" dirty="0"/>
          </a:p>
          <a:p>
            <a:pPr lvl="1"/>
            <a:r>
              <a:rPr lang="en-US" dirty="0"/>
              <a:t>Se o peso do </a:t>
            </a:r>
            <a:r>
              <a:rPr lang="en-US" dirty="0" err="1"/>
              <a:t>botijão</a:t>
            </a:r>
            <a:r>
              <a:rPr lang="en-US" dirty="0"/>
              <a:t> &gt; Peso de Tara, </a:t>
            </a:r>
            <a:r>
              <a:rPr lang="en-US" dirty="0" err="1"/>
              <a:t>ainda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algum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no </a:t>
            </a:r>
            <a:r>
              <a:rPr lang="en-US" dirty="0" err="1"/>
              <a:t>botijão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Calcule</a:t>
            </a:r>
            <a:r>
              <a:rPr lang="en-US" dirty="0"/>
              <a:t> </a:t>
            </a:r>
            <a:r>
              <a:rPr lang="en-US" dirty="0" err="1"/>
              <a:t>quanto</a:t>
            </a:r>
            <a:r>
              <a:rPr lang="en-US" dirty="0"/>
              <a:t> peso total é </a:t>
            </a:r>
            <a:r>
              <a:rPr lang="en-US" dirty="0" err="1"/>
              <a:t>necessário</a:t>
            </a:r>
            <a:endParaRPr lang="en-US" dirty="0"/>
          </a:p>
          <a:p>
            <a:pPr lvl="1"/>
            <a:r>
              <a:rPr lang="en-US" dirty="0"/>
              <a:t>Peso do </a:t>
            </a:r>
            <a:r>
              <a:rPr lang="en-US" dirty="0" err="1"/>
              <a:t>Botijão</a:t>
            </a:r>
            <a:r>
              <a:rPr lang="en-US" dirty="0"/>
              <a:t> (Tara) + Peso do </a:t>
            </a:r>
            <a:r>
              <a:rPr lang="en-US" dirty="0" err="1"/>
              <a:t>Propano</a:t>
            </a:r>
            <a:r>
              <a:rPr lang="en-US" dirty="0"/>
              <a:t> x 80%</a:t>
            </a:r>
          </a:p>
          <a:p>
            <a:pPr lvl="1"/>
            <a:r>
              <a:rPr lang="en-US" dirty="0"/>
              <a:t>Ex. 8 kg </a:t>
            </a:r>
            <a:r>
              <a:rPr lang="en-US" dirty="0" err="1"/>
              <a:t>vazio</a:t>
            </a:r>
            <a:r>
              <a:rPr lang="en-US" dirty="0"/>
              <a:t> + (9 kg x 80%) = 8 kg + 7,2 kg = 15,2 kg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E9CFB-92A8-C7FC-9F30-8055A5FED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4652" y="1825625"/>
            <a:ext cx="375780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Tara: 	6,8 kg </a:t>
            </a:r>
          </a:p>
          <a:p>
            <a:pPr marL="0" indent="0">
              <a:buNone/>
            </a:pPr>
            <a:r>
              <a:rPr lang="en-US" sz="2400" dirty="0"/>
              <a:t>	    (= </a:t>
            </a:r>
            <a:r>
              <a:rPr lang="en-US" sz="2400" dirty="0" err="1"/>
              <a:t>botijão</a:t>
            </a:r>
            <a:r>
              <a:rPr lang="en-US" sz="2400" dirty="0"/>
              <a:t> </a:t>
            </a:r>
            <a:r>
              <a:rPr lang="en-US" sz="2400" dirty="0" err="1"/>
              <a:t>vazio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Atual</a:t>
            </a:r>
            <a:r>
              <a:rPr lang="en-US" sz="2400" dirty="0"/>
              <a:t>:	7,7 kg</a:t>
            </a:r>
          </a:p>
          <a:p>
            <a:pPr marL="0" indent="0">
              <a:buNone/>
            </a:pPr>
            <a:r>
              <a:rPr lang="en-US" sz="2400" dirty="0"/>
              <a:t>          (= 6,8 kg </a:t>
            </a:r>
            <a:r>
              <a:rPr lang="en-US" sz="2400" dirty="0" err="1"/>
              <a:t>Botijão</a:t>
            </a:r>
            <a:r>
              <a:rPr lang="en-US" sz="2400" dirty="0"/>
              <a:t> + 0,9 kg LP)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Peso Total= </a:t>
            </a:r>
          </a:p>
          <a:p>
            <a:pPr marL="0" indent="0">
              <a:buNone/>
            </a:pPr>
            <a:r>
              <a:rPr lang="en-US" sz="2400" dirty="0"/>
              <a:t>Peso Tara + Peso do </a:t>
            </a:r>
            <a:r>
              <a:rPr lang="en-US" sz="2400" dirty="0" err="1"/>
              <a:t>Propano</a:t>
            </a:r>
            <a:r>
              <a:rPr lang="en-US" sz="2400" dirty="0"/>
              <a:t> x 80%</a:t>
            </a:r>
          </a:p>
        </p:txBody>
      </p:sp>
    </p:spTree>
    <p:extLst>
      <p:ext uri="{BB962C8B-B14F-4D97-AF65-F5344CB8AC3E}">
        <p14:creationId xmlns:p14="http://schemas.microsoft.com/office/powerpoint/2010/main" val="1928153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Reabastecendo</a:t>
            </a:r>
            <a:r>
              <a:rPr lang="en-US" sz="4000" dirty="0"/>
              <a:t> </a:t>
            </a:r>
            <a:r>
              <a:rPr lang="en-US" sz="4000" dirty="0" err="1"/>
              <a:t>os</a:t>
            </a:r>
            <a:r>
              <a:rPr lang="en-US" sz="4000" dirty="0"/>
              <a:t> </a:t>
            </a:r>
            <a:r>
              <a:rPr lang="en-US" sz="4000" dirty="0" err="1"/>
              <a:t>Botijões</a:t>
            </a:r>
            <a:r>
              <a:rPr lang="en-US" sz="4000" dirty="0"/>
              <a:t> de </a:t>
            </a:r>
            <a:r>
              <a:rPr lang="en-US" sz="4000" dirty="0" err="1"/>
              <a:t>Propano</a:t>
            </a:r>
            <a:r>
              <a:rPr lang="en-US" sz="4000" dirty="0"/>
              <a:t>- </a:t>
            </a:r>
            <a:r>
              <a:rPr lang="en-US" sz="4000" dirty="0" err="1"/>
              <a:t>Discussão</a:t>
            </a:r>
            <a:r>
              <a:rPr lang="en-US" sz="4000" dirty="0"/>
              <a:t> dos </a:t>
            </a:r>
            <a:r>
              <a:rPr lang="en-US" sz="4000" dirty="0" err="1"/>
              <a:t>Desafios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164" y="1825625"/>
            <a:ext cx="553963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 err="1"/>
              <a:t>Tópico</a:t>
            </a:r>
            <a:r>
              <a:rPr lang="en-US" sz="2400" u="sng" dirty="0"/>
              <a:t> 1</a:t>
            </a:r>
            <a:r>
              <a:rPr lang="en-US" sz="2400" dirty="0"/>
              <a:t>: </a:t>
            </a:r>
            <a:r>
              <a:rPr lang="en-US" sz="2400" dirty="0" err="1"/>
              <a:t>Botijões</a:t>
            </a:r>
            <a:r>
              <a:rPr lang="en-US" sz="2400" dirty="0"/>
              <a:t> </a:t>
            </a:r>
            <a:r>
              <a:rPr lang="en-US" sz="2400" dirty="0" err="1"/>
              <a:t>pequenos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grandes</a:t>
            </a:r>
            <a:r>
              <a:rPr lang="en-US" sz="2400" dirty="0"/>
              <a:t> (9-45 kg)?</a:t>
            </a:r>
          </a:p>
          <a:p>
            <a:endParaRPr lang="en-US" sz="2400" dirty="0"/>
          </a:p>
          <a:p>
            <a:r>
              <a:rPr lang="en-US" sz="2400" dirty="0" err="1"/>
              <a:t>Opção</a:t>
            </a:r>
            <a:r>
              <a:rPr lang="en-US" sz="2400" dirty="0"/>
              <a:t> 1: </a:t>
            </a:r>
            <a:r>
              <a:rPr lang="en-US" sz="2400" dirty="0" err="1"/>
              <a:t>Botijões</a:t>
            </a:r>
            <a:r>
              <a:rPr lang="en-US" sz="2400" dirty="0"/>
              <a:t> </a:t>
            </a:r>
            <a:r>
              <a:rPr lang="en-US" sz="2400" dirty="0" err="1"/>
              <a:t>pequenos</a:t>
            </a:r>
            <a:r>
              <a:rPr lang="en-US" sz="2400" dirty="0"/>
              <a:t> </a:t>
            </a:r>
          </a:p>
          <a:p>
            <a:pPr lvl="1"/>
            <a:r>
              <a:rPr lang="en-US" dirty="0" err="1"/>
              <a:t>Eventos</a:t>
            </a:r>
            <a:r>
              <a:rPr lang="en-US" dirty="0"/>
              <a:t>? </a:t>
            </a:r>
            <a:r>
              <a:rPr lang="en-US" dirty="0" err="1"/>
              <a:t>Conveniência</a:t>
            </a:r>
            <a:r>
              <a:rPr lang="en-US" dirty="0"/>
              <a:t>?</a:t>
            </a:r>
          </a:p>
          <a:p>
            <a:endParaRPr lang="en-US" sz="2400" dirty="0"/>
          </a:p>
          <a:p>
            <a:r>
              <a:rPr lang="en-US" sz="2400" dirty="0" err="1"/>
              <a:t>Opção</a:t>
            </a:r>
            <a:r>
              <a:rPr lang="en-US" sz="2400" dirty="0"/>
              <a:t> 2: </a:t>
            </a:r>
            <a:r>
              <a:rPr lang="en-US" sz="2400" dirty="0" err="1"/>
              <a:t>Botijões</a:t>
            </a:r>
            <a:r>
              <a:rPr lang="en-US" sz="2400" dirty="0"/>
              <a:t> </a:t>
            </a:r>
            <a:r>
              <a:rPr lang="en-US" sz="2400" dirty="0" err="1"/>
              <a:t>grandes</a:t>
            </a:r>
            <a:endParaRPr lang="en-US" sz="2400" dirty="0"/>
          </a:p>
          <a:p>
            <a:pPr lvl="1"/>
            <a:r>
              <a:rPr lang="en-US" dirty="0" err="1"/>
              <a:t>Maior</a:t>
            </a:r>
            <a:r>
              <a:rPr lang="en-US" dirty="0"/>
              <a:t> </a:t>
            </a:r>
            <a:r>
              <a:rPr lang="en-US" dirty="0" err="1"/>
              <a:t>capacidade</a:t>
            </a:r>
            <a:r>
              <a:rPr lang="en-US" dirty="0"/>
              <a:t> para </a:t>
            </a:r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cheios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Quão</a:t>
            </a:r>
            <a:r>
              <a:rPr lang="en-US" dirty="0"/>
              <a:t> </a:t>
            </a:r>
            <a:r>
              <a:rPr lang="en-US" dirty="0" err="1"/>
              <a:t>facilmente</a:t>
            </a:r>
            <a:r>
              <a:rPr lang="en-US" dirty="0"/>
              <a:t> é </a:t>
            </a:r>
            <a:r>
              <a:rPr lang="en-US" dirty="0" err="1"/>
              <a:t>removido</a:t>
            </a:r>
            <a:r>
              <a:rPr lang="en-US" dirty="0"/>
              <a:t> para </a:t>
            </a:r>
            <a:r>
              <a:rPr lang="en-US" dirty="0" err="1"/>
              <a:t>reabastecimento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Necessita</a:t>
            </a:r>
            <a:r>
              <a:rPr lang="en-US" dirty="0"/>
              <a:t> ser </a:t>
            </a:r>
            <a:r>
              <a:rPr lang="en-US" dirty="0" err="1"/>
              <a:t>removido</a:t>
            </a:r>
            <a:r>
              <a:rPr lang="en-US" dirty="0"/>
              <a:t> para ser </a:t>
            </a:r>
            <a:r>
              <a:rPr lang="en-US" dirty="0" err="1"/>
              <a:t>reabastecido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4544E-53B0-005D-0A77-A7A5C7751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963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 err="1"/>
              <a:t>Questão</a:t>
            </a:r>
            <a:r>
              <a:rPr lang="en-US" sz="2400" u="sng" dirty="0"/>
              <a:t> 2:</a:t>
            </a:r>
            <a:r>
              <a:rPr lang="en-US" sz="2400" dirty="0"/>
              <a:t> </a:t>
            </a:r>
            <a:r>
              <a:rPr lang="en-US" sz="2400" dirty="0" err="1"/>
              <a:t>Quando</a:t>
            </a:r>
            <a:r>
              <a:rPr lang="en-US" sz="2400" dirty="0"/>
              <a:t> e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botijões</a:t>
            </a:r>
            <a:r>
              <a:rPr lang="en-US" sz="2400" dirty="0"/>
              <a:t> </a:t>
            </a:r>
            <a:r>
              <a:rPr lang="en-US" sz="2400" dirty="0" err="1"/>
              <a:t>serão</a:t>
            </a:r>
            <a:r>
              <a:rPr lang="en-US" sz="2400" dirty="0"/>
              <a:t> </a:t>
            </a:r>
            <a:r>
              <a:rPr lang="en-US" sz="2400" dirty="0" err="1"/>
              <a:t>reabastecidos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Opção</a:t>
            </a:r>
            <a:r>
              <a:rPr lang="en-US" sz="2400" dirty="0"/>
              <a:t> 1: Um </a:t>
            </a:r>
            <a:r>
              <a:rPr lang="en-US" sz="2400" dirty="0" err="1"/>
              <a:t>botijão-meio</a:t>
            </a:r>
            <a:r>
              <a:rPr lang="en-US" sz="2400" dirty="0"/>
              <a:t> </a:t>
            </a:r>
            <a:r>
              <a:rPr lang="en-US" sz="2400" dirty="0" err="1"/>
              <a:t>vazio</a:t>
            </a:r>
            <a:r>
              <a:rPr lang="en-US" sz="2400" dirty="0"/>
              <a:t> antes do </a:t>
            </a:r>
            <a:r>
              <a:rPr lang="en-US" sz="2400" dirty="0" err="1"/>
              <a:t>evento</a:t>
            </a:r>
            <a:endParaRPr lang="en-US" sz="2400" dirty="0"/>
          </a:p>
          <a:p>
            <a:pPr lvl="1"/>
            <a:r>
              <a:rPr lang="en-US" dirty="0" err="1"/>
              <a:t>Completando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até</a:t>
            </a:r>
            <a:r>
              <a:rPr lang="en-US" dirty="0"/>
              <a:t> o </a:t>
            </a:r>
            <a:r>
              <a:rPr lang="en-US" dirty="0" err="1"/>
              <a:t>limite-aceitável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Opção</a:t>
            </a:r>
            <a:r>
              <a:rPr lang="en-US" sz="2400" dirty="0"/>
              <a:t> 2: </a:t>
            </a:r>
            <a:r>
              <a:rPr lang="en-US" sz="2400" dirty="0" err="1"/>
              <a:t>Dois</a:t>
            </a:r>
            <a:r>
              <a:rPr lang="en-US" sz="2400" dirty="0"/>
              <a:t> </a:t>
            </a:r>
            <a:r>
              <a:rPr lang="en-US" sz="2400" dirty="0" err="1"/>
              <a:t>botijões</a:t>
            </a:r>
            <a:r>
              <a:rPr lang="en-US" sz="2400" dirty="0"/>
              <a:t> de 45 kg</a:t>
            </a:r>
          </a:p>
          <a:p>
            <a:pPr lvl="1"/>
            <a:r>
              <a:rPr lang="en-US" dirty="0"/>
              <a:t>Use um </a:t>
            </a:r>
            <a:r>
              <a:rPr lang="en-US" dirty="0" err="1"/>
              <a:t>até</a:t>
            </a:r>
            <a:r>
              <a:rPr lang="en-US" dirty="0"/>
              <a:t> que </a:t>
            </a:r>
            <a:r>
              <a:rPr lang="en-US" dirty="0" err="1"/>
              <a:t>esteja</a:t>
            </a:r>
            <a:r>
              <a:rPr lang="en-US" dirty="0"/>
              <a:t> </a:t>
            </a:r>
            <a:r>
              <a:rPr lang="en-US" dirty="0" err="1"/>
              <a:t>baixo</a:t>
            </a:r>
            <a:r>
              <a:rPr lang="en-US" dirty="0"/>
              <a:t>, </a:t>
            </a:r>
            <a:r>
              <a:rPr lang="en-US" dirty="0" err="1"/>
              <a:t>então</a:t>
            </a:r>
            <a:r>
              <a:rPr lang="en-US" dirty="0"/>
              <a:t> </a:t>
            </a:r>
            <a:r>
              <a:rPr lang="en-US" dirty="0" err="1"/>
              <a:t>troque</a:t>
            </a:r>
            <a:r>
              <a:rPr lang="en-US" dirty="0"/>
              <a:t> para o 2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n-US" dirty="0" err="1"/>
              <a:t>botijão</a:t>
            </a:r>
            <a:r>
              <a:rPr lang="en-US" dirty="0"/>
              <a:t> e </a:t>
            </a:r>
            <a:r>
              <a:rPr lang="en-US" dirty="0" err="1"/>
              <a:t>reabasteça</a:t>
            </a:r>
            <a:r>
              <a:rPr lang="en-US" dirty="0"/>
              <a:t> o 1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depois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48487-8E96-8792-C695-8F4308C5E874}"/>
              </a:ext>
            </a:extLst>
          </p:cNvPr>
          <p:cNvSpPr txBox="1"/>
          <p:nvPr/>
        </p:nvSpPr>
        <p:spPr>
          <a:xfrm>
            <a:off x="1064713" y="6031210"/>
            <a:ext cx="10289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Proprietários</a:t>
            </a:r>
            <a:r>
              <a:rPr lang="en-US" sz="2400" b="1" dirty="0"/>
              <a:t>: </a:t>
            </a:r>
            <a:r>
              <a:rPr lang="en-US" sz="2400" b="1" dirty="0" err="1"/>
              <a:t>Quando</a:t>
            </a:r>
            <a:r>
              <a:rPr lang="en-US" sz="2400" b="1" dirty="0"/>
              <a:t> </a:t>
            </a:r>
            <a:r>
              <a:rPr lang="en-US" sz="2400" b="1" dirty="0" err="1"/>
              <a:t>você</a:t>
            </a:r>
            <a:r>
              <a:rPr lang="en-US" sz="2400" b="1" dirty="0"/>
              <a:t> </a:t>
            </a:r>
            <a:r>
              <a:rPr lang="en-US" sz="2400" b="1" dirty="0" err="1"/>
              <a:t>considera</a:t>
            </a:r>
            <a:r>
              <a:rPr lang="en-US" sz="2400" b="1" dirty="0"/>
              <a:t> as </a:t>
            </a:r>
            <a:r>
              <a:rPr lang="en-US" sz="2400" b="1" dirty="0" err="1"/>
              <a:t>opções</a:t>
            </a:r>
            <a:r>
              <a:rPr lang="en-US" sz="2400" b="1" dirty="0"/>
              <a:t>, </a:t>
            </a:r>
            <a:r>
              <a:rPr lang="en-US" sz="2400" b="1" dirty="0" err="1"/>
              <a:t>você</a:t>
            </a:r>
            <a:r>
              <a:rPr lang="en-US" sz="2400" b="1" dirty="0"/>
              <a:t> </a:t>
            </a:r>
            <a:r>
              <a:rPr lang="en-US" sz="2400" b="1" dirty="0" err="1"/>
              <a:t>considera</a:t>
            </a:r>
            <a:r>
              <a:rPr lang="en-US" sz="2400" b="1" dirty="0"/>
              <a:t> a </a:t>
            </a:r>
            <a:r>
              <a:rPr lang="en-US" sz="2400" b="1" dirty="0" err="1"/>
              <a:t>segurança</a:t>
            </a:r>
            <a:r>
              <a:rPr lang="en-US" sz="2400" b="1" dirty="0"/>
              <a:t>? E </a:t>
            </a:r>
            <a:r>
              <a:rPr lang="en-US" sz="2400" b="1" dirty="0" err="1"/>
              <a:t>quais</a:t>
            </a:r>
            <a:r>
              <a:rPr lang="en-US" sz="2400" b="1" dirty="0"/>
              <a:t> </a:t>
            </a:r>
            <a:r>
              <a:rPr lang="en-US" sz="2400" b="1" dirty="0" err="1"/>
              <a:t>riscos</a:t>
            </a:r>
            <a:r>
              <a:rPr lang="en-US" sz="2400" b="1" dirty="0"/>
              <a:t> </a:t>
            </a:r>
            <a:r>
              <a:rPr lang="en-US" sz="2400" b="1" dirty="0" err="1"/>
              <a:t>você</a:t>
            </a:r>
            <a:r>
              <a:rPr lang="en-US" sz="2400" b="1" dirty="0"/>
              <a:t> </a:t>
            </a:r>
            <a:r>
              <a:rPr lang="en-US" sz="2400" b="1" dirty="0" err="1"/>
              <a:t>está</a:t>
            </a:r>
            <a:r>
              <a:rPr lang="en-US" sz="2400" b="1" dirty="0"/>
              <a:t> </a:t>
            </a:r>
            <a:r>
              <a:rPr lang="en-US" sz="2400" b="1" dirty="0" err="1"/>
              <a:t>disposto</a:t>
            </a:r>
            <a:r>
              <a:rPr lang="en-US" sz="2400" b="1" dirty="0"/>
              <a:t> a </a:t>
            </a:r>
            <a:r>
              <a:rPr lang="en-US" sz="2400" b="1" dirty="0" err="1"/>
              <a:t>expor</a:t>
            </a:r>
            <a:r>
              <a:rPr lang="en-US" sz="2400" b="1" dirty="0"/>
              <a:t> o </a:t>
            </a:r>
            <a:r>
              <a:rPr lang="en-US" sz="2400" b="1" dirty="0" err="1"/>
              <a:t>seu</a:t>
            </a:r>
            <a:r>
              <a:rPr lang="en-US" sz="2400" b="1" dirty="0"/>
              <a:t> </a:t>
            </a:r>
            <a:r>
              <a:rPr lang="en-US" sz="2400" b="1" dirty="0" err="1"/>
              <a:t>negócio</a:t>
            </a:r>
            <a:r>
              <a:rPr lang="en-US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8099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2D412-DE3F-F4C4-7F08-352316B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Resumo</a:t>
            </a:r>
            <a:r>
              <a:rPr lang="en-US" dirty="0"/>
              <a:t>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086A6-5657-C8EE-07E9-ABE78954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1825625"/>
            <a:ext cx="11193517" cy="4351338"/>
          </a:xfrm>
        </p:spPr>
        <p:txBody>
          <a:bodyPr>
            <a:normAutofit/>
          </a:bodyPr>
          <a:lstStyle/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botijões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apresentam</a:t>
            </a:r>
            <a:r>
              <a:rPr lang="en-US" dirty="0"/>
              <a:t> um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único</a:t>
            </a:r>
            <a:r>
              <a:rPr lang="en-US" dirty="0"/>
              <a:t> à </a:t>
            </a:r>
            <a:r>
              <a:rPr lang="en-US" dirty="0" err="1"/>
              <a:t>indústria</a:t>
            </a:r>
            <a:r>
              <a:rPr lang="en-US" dirty="0"/>
              <a:t> de food truck </a:t>
            </a:r>
            <a:r>
              <a:rPr lang="en-US" dirty="0" err="1"/>
              <a:t>comparado</a:t>
            </a:r>
            <a:r>
              <a:rPr lang="en-US" dirty="0"/>
              <a:t> com </a:t>
            </a:r>
            <a:r>
              <a:rPr lang="en-US" dirty="0" err="1"/>
              <a:t>restaurantes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lojas</a:t>
            </a:r>
            <a:r>
              <a:rPr lang="en-US" dirty="0"/>
              <a:t>.</a:t>
            </a:r>
          </a:p>
          <a:p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controles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ser </a:t>
            </a:r>
            <a:r>
              <a:rPr lang="en-US" dirty="0" err="1"/>
              <a:t>usados</a:t>
            </a:r>
            <a:r>
              <a:rPr lang="en-US" dirty="0"/>
              <a:t> para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dos </a:t>
            </a:r>
            <a:r>
              <a:rPr lang="en-US" dirty="0" err="1"/>
              <a:t>botijões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.</a:t>
            </a:r>
          </a:p>
          <a:p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reabastecendo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botijões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, a </a:t>
            </a:r>
            <a:r>
              <a:rPr lang="en-US" dirty="0" err="1"/>
              <a:t>Regra</a:t>
            </a:r>
            <a:r>
              <a:rPr lang="en-US" dirty="0"/>
              <a:t> de 80%-</a:t>
            </a:r>
            <a:r>
              <a:rPr lang="en-US" dirty="0" err="1"/>
              <a:t>cheio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seguida</a:t>
            </a:r>
            <a:r>
              <a:rPr lang="en-US" dirty="0"/>
              <a:t>.</a:t>
            </a:r>
          </a:p>
          <a:p>
            <a:r>
              <a:rPr lang="en-US" dirty="0"/>
              <a:t>As </a:t>
            </a:r>
            <a:r>
              <a:rPr lang="en-US" dirty="0" err="1"/>
              <a:t>empresas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somente</a:t>
            </a:r>
            <a:r>
              <a:rPr lang="en-US" dirty="0"/>
              <a:t> </a:t>
            </a:r>
            <a:r>
              <a:rPr lang="en-US" dirty="0" err="1"/>
              <a:t>profissionais</a:t>
            </a:r>
            <a:r>
              <a:rPr lang="en-US" dirty="0"/>
              <a:t> com </a:t>
            </a:r>
            <a:r>
              <a:rPr lang="en-US" dirty="0" err="1"/>
              <a:t>treinamento</a:t>
            </a:r>
            <a:r>
              <a:rPr lang="en-US" dirty="0"/>
              <a:t> e </a:t>
            </a:r>
            <a:r>
              <a:rPr lang="en-US" dirty="0" err="1"/>
              <a:t>experiência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para as </a:t>
            </a:r>
            <a:r>
              <a:rPr lang="en-US" dirty="0" err="1"/>
              <a:t>necessidades</a:t>
            </a:r>
            <a:r>
              <a:rPr lang="en-US" dirty="0"/>
              <a:t> de </a:t>
            </a:r>
            <a:r>
              <a:rPr lang="en-US" dirty="0" err="1"/>
              <a:t>reabastecimento</a:t>
            </a:r>
            <a:r>
              <a:rPr lang="en-US" dirty="0"/>
              <a:t> e </a:t>
            </a:r>
            <a:r>
              <a:rPr lang="en-US" dirty="0" err="1"/>
              <a:t>instalação</a:t>
            </a:r>
            <a:r>
              <a:rPr lang="en-US" dirty="0"/>
              <a:t> das </a:t>
            </a:r>
            <a:r>
              <a:rPr lang="en-US" dirty="0" err="1"/>
              <a:t>tubulações</a:t>
            </a:r>
            <a:r>
              <a:rPr lang="en-US" dirty="0"/>
              <a:t>/</a:t>
            </a:r>
            <a:r>
              <a:rPr lang="en-US" dirty="0" err="1"/>
              <a:t>mangueiras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91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3289-FEDD-4006-7F27-9E3CAEE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6B63-75C5-E2AD-D145-F204F63C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pt-BR" dirty="0"/>
              <a:t>módulo</a:t>
            </a:r>
            <a:r>
              <a:rPr lang="en-US" dirty="0"/>
              <a:t>, o </a:t>
            </a:r>
            <a:r>
              <a:rPr lang="en-US" dirty="0" err="1"/>
              <a:t>treinando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de:</a:t>
            </a:r>
          </a:p>
          <a:p>
            <a:r>
              <a:rPr lang="en-US" dirty="0" err="1"/>
              <a:t>Identificar</a:t>
            </a:r>
            <a:r>
              <a:rPr lang="en-US" dirty="0"/>
              <a:t> as </a:t>
            </a:r>
            <a:r>
              <a:rPr lang="en-US" dirty="0" err="1"/>
              <a:t>propriedades</a:t>
            </a:r>
            <a:r>
              <a:rPr lang="en-US" dirty="0"/>
              <a:t> </a:t>
            </a:r>
            <a:r>
              <a:rPr lang="en-US" dirty="0" err="1"/>
              <a:t>básicas</a:t>
            </a:r>
            <a:r>
              <a:rPr lang="en-US" dirty="0"/>
              <a:t> do </a:t>
            </a:r>
            <a:r>
              <a:rPr lang="en-US" dirty="0" err="1"/>
              <a:t>propano</a:t>
            </a:r>
            <a:r>
              <a:rPr lang="en-US" dirty="0"/>
              <a:t> 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associados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</a:t>
            </a:r>
            <a:endParaRPr lang="en-US" dirty="0"/>
          </a:p>
          <a:p>
            <a:r>
              <a:rPr lang="en-US" dirty="0" err="1"/>
              <a:t>Reconhecer</a:t>
            </a:r>
            <a:r>
              <a:rPr lang="en-US" dirty="0"/>
              <a:t> e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controles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 para </a:t>
            </a:r>
            <a:r>
              <a:rPr lang="en-US" dirty="0" err="1"/>
              <a:t>reduzir</a:t>
            </a:r>
            <a:r>
              <a:rPr lang="en-US" dirty="0"/>
              <a:t> o </a:t>
            </a:r>
            <a:r>
              <a:rPr lang="en-US" dirty="0" err="1"/>
              <a:t>risco</a:t>
            </a:r>
            <a:r>
              <a:rPr lang="en-US" dirty="0"/>
              <a:t> </a:t>
            </a:r>
            <a:r>
              <a:rPr lang="en-US" dirty="0" err="1"/>
              <a:t>destes</a:t>
            </a:r>
            <a:r>
              <a:rPr lang="en-US" dirty="0"/>
              <a:t> </a:t>
            </a:r>
            <a:r>
              <a:rPr lang="en-US" dirty="0" err="1"/>
              <a:t>perigos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3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Segurança</a:t>
            </a:r>
            <a:r>
              <a:rPr lang="en-US" dirty="0"/>
              <a:t> do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48" y="1825625"/>
            <a:ext cx="9595981" cy="4351338"/>
          </a:xfrm>
        </p:spPr>
        <p:txBody>
          <a:bodyPr>
            <a:normAutofit/>
          </a:bodyPr>
          <a:lstStyle/>
          <a:p>
            <a:r>
              <a:rPr lang="en-US" dirty="0" err="1"/>
              <a:t>Propano</a:t>
            </a:r>
            <a:r>
              <a:rPr lang="en-US" dirty="0"/>
              <a:t>: Um Material </a:t>
            </a:r>
            <a:r>
              <a:rPr lang="en-US" dirty="0" err="1"/>
              <a:t>Perigoso</a:t>
            </a:r>
            <a:r>
              <a:rPr lang="en-US" dirty="0"/>
              <a:t> que </a:t>
            </a:r>
            <a:r>
              <a:rPr lang="en-US" dirty="0" err="1"/>
              <a:t>Merece</a:t>
            </a:r>
            <a:r>
              <a:rPr lang="en-US" dirty="0"/>
              <a:t> </a:t>
            </a:r>
            <a:r>
              <a:rPr lang="en-US" dirty="0" err="1"/>
              <a:t>Respeito</a:t>
            </a:r>
            <a:endParaRPr lang="en-US" dirty="0"/>
          </a:p>
          <a:p>
            <a:pPr lvl="1"/>
            <a:r>
              <a:rPr lang="en-US" dirty="0"/>
              <a:t>O </a:t>
            </a:r>
            <a:r>
              <a:rPr lang="en-US" dirty="0" err="1"/>
              <a:t>propano</a:t>
            </a:r>
            <a:r>
              <a:rPr lang="en-US" dirty="0"/>
              <a:t> é um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Liquefeito</a:t>
            </a:r>
            <a:r>
              <a:rPr lang="en-US" dirty="0"/>
              <a:t> de </a:t>
            </a:r>
            <a:r>
              <a:rPr lang="en-US" dirty="0" err="1"/>
              <a:t>Petróleo</a:t>
            </a:r>
            <a:r>
              <a:rPr lang="en-US" dirty="0"/>
              <a:t> (GLP) que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transportado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botijões</a:t>
            </a:r>
            <a:r>
              <a:rPr lang="en-US" dirty="0"/>
              <a:t> e é </a:t>
            </a:r>
            <a:r>
              <a:rPr lang="en-US" dirty="0" err="1"/>
              <a:t>usado</a:t>
            </a:r>
            <a:r>
              <a:rPr lang="en-US" dirty="0"/>
              <a:t> para </a:t>
            </a:r>
            <a:r>
              <a:rPr lang="en-US" dirty="0" err="1"/>
              <a:t>operações</a:t>
            </a:r>
            <a:r>
              <a:rPr lang="en-US" dirty="0"/>
              <a:t> de </a:t>
            </a:r>
            <a:r>
              <a:rPr lang="en-US" dirty="0" err="1"/>
              <a:t>cozinha</a:t>
            </a:r>
            <a:endParaRPr lang="en-US" dirty="0"/>
          </a:p>
          <a:p>
            <a:pPr lvl="1"/>
            <a:r>
              <a:rPr lang="en-US" dirty="0"/>
              <a:t>De </a:t>
            </a:r>
            <a:r>
              <a:rPr lang="en-US" dirty="0" err="1"/>
              <a:t>acordo</a:t>
            </a:r>
            <a:r>
              <a:rPr lang="en-US" dirty="0"/>
              <a:t> com a NFPA, 68% dos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food trucks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de </a:t>
            </a:r>
            <a:r>
              <a:rPr lang="en-US" dirty="0" err="1"/>
              <a:t>vazamentos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falhas</a:t>
            </a:r>
            <a:r>
              <a:rPr lang="en-US" dirty="0"/>
              <a:t> </a:t>
            </a:r>
            <a:r>
              <a:rPr lang="en-US" dirty="0" err="1"/>
              <a:t>estruturais</a:t>
            </a:r>
            <a:r>
              <a:rPr lang="en-US" dirty="0"/>
              <a:t> dos </a:t>
            </a:r>
            <a:r>
              <a:rPr lang="en-US" dirty="0" err="1"/>
              <a:t>botijões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endParaRPr lang="en-US" dirty="0"/>
          </a:p>
          <a:p>
            <a:pPr lvl="1"/>
            <a:r>
              <a:rPr lang="en-US" dirty="0"/>
              <a:t>Um </a:t>
            </a:r>
            <a:r>
              <a:rPr lang="en-US" dirty="0" err="1"/>
              <a:t>botijão</a:t>
            </a:r>
            <a:r>
              <a:rPr lang="en-US" dirty="0"/>
              <a:t> de 9 kg de </a:t>
            </a:r>
            <a:r>
              <a:rPr lang="en-US" dirty="0" err="1"/>
              <a:t>propano</a:t>
            </a:r>
            <a:r>
              <a:rPr lang="en-US" dirty="0"/>
              <a:t> =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explosiva</a:t>
            </a:r>
            <a:r>
              <a:rPr lang="en-US" dirty="0"/>
              <a:t> </a:t>
            </a:r>
            <a:r>
              <a:rPr lang="pt-BR" dirty="0"/>
              <a:t>de 120 bastões de dinamite</a:t>
            </a:r>
            <a:endParaRPr lang="en-US" dirty="0"/>
          </a:p>
          <a:p>
            <a:r>
              <a:rPr lang="en-US" dirty="0"/>
              <a:t>Nota: </a:t>
            </a:r>
            <a:r>
              <a:rPr lang="en-US" dirty="0" err="1"/>
              <a:t>Advogados</a:t>
            </a:r>
            <a:r>
              <a:rPr lang="en-US" dirty="0"/>
              <a:t> de </a:t>
            </a:r>
            <a:r>
              <a:rPr lang="en-US" dirty="0" err="1"/>
              <a:t>Danos</a:t>
            </a:r>
            <a:r>
              <a:rPr lang="en-US" dirty="0"/>
              <a:t> </a:t>
            </a:r>
            <a:r>
              <a:rPr lang="en-US" dirty="0" err="1"/>
              <a:t>Pessoais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começando</a:t>
            </a:r>
            <a:r>
              <a:rPr lang="en-US" dirty="0"/>
              <a:t> a </a:t>
            </a:r>
            <a:r>
              <a:rPr lang="en-US" dirty="0" err="1"/>
              <a:t>adicionar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Acidentes</a:t>
            </a:r>
            <a:r>
              <a:rPr lang="en-US" dirty="0">
                <a:hlinkClick r:id="rId3"/>
              </a:rPr>
              <a:t> com Food Truck </a:t>
            </a:r>
            <a:r>
              <a:rPr lang="en-US" dirty="0"/>
              <a:t>* </a:t>
            </a:r>
            <a:r>
              <a:rPr lang="en-US" dirty="0" err="1"/>
              <a:t>como</a:t>
            </a:r>
            <a:r>
              <a:rPr lang="en-US" dirty="0"/>
              <a:t> um </a:t>
            </a:r>
            <a:r>
              <a:rPr lang="en-US" dirty="0" err="1"/>
              <a:t>serviço</a:t>
            </a:r>
            <a:r>
              <a:rPr lang="en-US" dirty="0"/>
              <a:t> </a:t>
            </a:r>
            <a:r>
              <a:rPr lang="en-US" dirty="0" err="1"/>
              <a:t>especializado</a:t>
            </a:r>
            <a:r>
              <a:rPr lang="en-US" dirty="0"/>
              <a:t> de </a:t>
            </a:r>
            <a:r>
              <a:rPr lang="en-US" dirty="0" err="1"/>
              <a:t>litigação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3507C-4C60-26C6-99F0-8AC036C02332}"/>
              </a:ext>
            </a:extLst>
          </p:cNvPr>
          <p:cNvSpPr txBox="1"/>
          <p:nvPr/>
        </p:nvSpPr>
        <p:spPr>
          <a:xfrm>
            <a:off x="210246" y="5934670"/>
            <a:ext cx="9956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ISENÇÃO DE RESPONSABILIDADE: </a:t>
            </a:r>
            <a:r>
              <a:rPr lang="en-US" sz="1600" dirty="0" err="1"/>
              <a:t>Regulamentações</a:t>
            </a:r>
            <a:r>
              <a:rPr lang="en-US" sz="1600" dirty="0"/>
              <a:t> </a:t>
            </a:r>
            <a:r>
              <a:rPr lang="en-US" sz="1600" dirty="0" err="1"/>
              <a:t>Locais</a:t>
            </a:r>
            <a:r>
              <a:rPr lang="en-US" sz="1600" dirty="0"/>
              <a:t> e </a:t>
            </a:r>
            <a:r>
              <a:rPr lang="en-US" sz="1600" dirty="0" err="1"/>
              <a:t>Estaduais</a:t>
            </a:r>
            <a:r>
              <a:rPr lang="en-US" sz="1600" dirty="0"/>
              <a:t> </a:t>
            </a:r>
            <a:r>
              <a:rPr lang="en-US" sz="1600" dirty="0" err="1"/>
              <a:t>podem</a:t>
            </a:r>
            <a:r>
              <a:rPr lang="en-US" sz="1600" dirty="0"/>
              <a:t> </a:t>
            </a:r>
            <a:r>
              <a:rPr lang="en-US" sz="1600" dirty="0" err="1"/>
              <a:t>variar</a:t>
            </a:r>
            <a:r>
              <a:rPr lang="en-US" sz="1600" dirty="0"/>
              <a:t>; as </a:t>
            </a:r>
            <a:r>
              <a:rPr lang="en-US" sz="1600" dirty="0" err="1"/>
              <a:t>orientações</a:t>
            </a:r>
            <a:r>
              <a:rPr lang="en-US" sz="1600" dirty="0"/>
              <a:t> </a:t>
            </a:r>
            <a:r>
              <a:rPr lang="en-US" sz="1600" dirty="0" err="1"/>
              <a:t>fornecidas</a:t>
            </a:r>
            <a:r>
              <a:rPr lang="en-US" sz="1600" dirty="0"/>
              <a:t> </a:t>
            </a:r>
            <a:r>
              <a:rPr lang="en-US" sz="1600" dirty="0" err="1"/>
              <a:t>aqui</a:t>
            </a:r>
            <a:r>
              <a:rPr lang="en-US" sz="1600" dirty="0"/>
              <a:t> </a:t>
            </a:r>
            <a:r>
              <a:rPr lang="en-US" sz="1600" dirty="0" err="1"/>
              <a:t>são</a:t>
            </a:r>
            <a:r>
              <a:rPr lang="en-US" sz="1600" dirty="0"/>
              <a:t> </a:t>
            </a:r>
            <a:r>
              <a:rPr lang="en-US" sz="1600" dirty="0" err="1"/>
              <a:t>baseadas</a:t>
            </a:r>
            <a:r>
              <a:rPr lang="en-US" sz="1600" dirty="0"/>
              <a:t> </a:t>
            </a:r>
            <a:r>
              <a:rPr lang="en-US" sz="1600" dirty="0" err="1"/>
              <a:t>nas</a:t>
            </a:r>
            <a:r>
              <a:rPr lang="en-US" sz="1600" dirty="0"/>
              <a:t> </a:t>
            </a:r>
            <a:r>
              <a:rPr lang="en-US" sz="1600" dirty="0" err="1"/>
              <a:t>orientações</a:t>
            </a:r>
            <a:r>
              <a:rPr lang="en-US" sz="1600" dirty="0"/>
              <a:t> da NFPA E a </a:t>
            </a:r>
            <a:r>
              <a:rPr lang="en-US" sz="1600" dirty="0" err="1"/>
              <a:t>expectativa</a:t>
            </a:r>
            <a:r>
              <a:rPr lang="en-US" sz="1600" dirty="0"/>
              <a:t> é de que </a:t>
            </a:r>
            <a:r>
              <a:rPr lang="en-US" sz="1600" dirty="0" err="1"/>
              <a:t>os</a:t>
            </a:r>
            <a:r>
              <a:rPr lang="en-US" sz="1600" dirty="0"/>
              <a:t> </a:t>
            </a:r>
            <a:r>
              <a:rPr lang="en-US" sz="1600" dirty="0" err="1"/>
              <a:t>responsáveis</a:t>
            </a:r>
            <a:r>
              <a:rPr lang="en-US" sz="1600" dirty="0"/>
              <a:t> </a:t>
            </a:r>
            <a:r>
              <a:rPr lang="en-US" sz="1600" dirty="0" err="1"/>
              <a:t>irão</a:t>
            </a:r>
            <a:r>
              <a:rPr lang="en-US" sz="1600" dirty="0"/>
              <a:t> </a:t>
            </a:r>
            <a:r>
              <a:rPr lang="en-US" sz="1600" dirty="0" err="1"/>
              <a:t>buscar</a:t>
            </a:r>
            <a:r>
              <a:rPr lang="en-US" sz="1600" dirty="0"/>
              <a:t> </a:t>
            </a:r>
            <a:r>
              <a:rPr lang="en-US" sz="1600" dirty="0" err="1"/>
              <a:t>orientação</a:t>
            </a:r>
            <a:r>
              <a:rPr lang="en-US" sz="1600" dirty="0"/>
              <a:t> das </a:t>
            </a:r>
            <a:r>
              <a:rPr lang="en-US" sz="1600" dirty="0" err="1"/>
              <a:t>autoridades</a:t>
            </a:r>
            <a:r>
              <a:rPr lang="en-US" sz="1600" dirty="0"/>
              <a:t> </a:t>
            </a:r>
            <a:r>
              <a:rPr lang="en-US" sz="1600" dirty="0" err="1"/>
              <a:t>locais</a:t>
            </a:r>
            <a:r>
              <a:rPr lang="en-US" sz="1600" dirty="0"/>
              <a:t> e </a:t>
            </a:r>
            <a:r>
              <a:rPr lang="en-US" sz="1600" dirty="0" err="1"/>
              <a:t>profissionais</a:t>
            </a:r>
            <a:r>
              <a:rPr lang="en-US" sz="1600" dirty="0"/>
              <a:t> </a:t>
            </a:r>
            <a:r>
              <a:rPr lang="en-US" sz="1600" dirty="0" err="1"/>
              <a:t>propriamente</a:t>
            </a:r>
            <a:r>
              <a:rPr lang="en-US" sz="1600" dirty="0"/>
              <a:t> </a:t>
            </a:r>
            <a:r>
              <a:rPr lang="en-US" sz="1600" dirty="0" err="1"/>
              <a:t>treinados</a:t>
            </a:r>
            <a:r>
              <a:rPr lang="en-US" sz="1600" dirty="0"/>
              <a:t> </a:t>
            </a:r>
            <a:r>
              <a:rPr lang="en-US" sz="1600" dirty="0" err="1"/>
              <a:t>quando</a:t>
            </a:r>
            <a:r>
              <a:rPr lang="en-US" sz="1600" dirty="0"/>
              <a:t> </a:t>
            </a:r>
            <a:r>
              <a:rPr lang="en-US" sz="1600" dirty="0" err="1"/>
              <a:t>necessário</a:t>
            </a:r>
            <a:r>
              <a:rPr lang="en-US" sz="1600" dirty="0"/>
              <a:t>.</a:t>
            </a:r>
          </a:p>
        </p:txBody>
      </p:sp>
      <p:pic>
        <p:nvPicPr>
          <p:cNvPr id="8" name="Picture 7" descr="20 Gallon Propane Tank 8kb jpg">
            <a:extLst>
              <a:ext uri="{FF2B5EF4-FFF2-40B4-BE49-F238E27FC236}">
                <a16:creationId xmlns:a16="http://schemas.microsoft.com/office/drawing/2014/main" id="{046CE118-EE50-355A-1F89-1022AB9227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9" name="Picture 8" descr="100 gallon propane tank 13kb jpg">
            <a:extLst>
              <a:ext uri="{FF2B5EF4-FFF2-40B4-BE49-F238E27FC236}">
                <a16:creationId xmlns:a16="http://schemas.microsoft.com/office/drawing/2014/main" id="{A5E104FE-5154-F9A7-BC1B-AFFDD12DDF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3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3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 que </a:t>
            </a:r>
            <a:r>
              <a:rPr lang="en-US" dirty="0" err="1"/>
              <a:t>faz</a:t>
            </a:r>
            <a:r>
              <a:rPr lang="en-US" dirty="0"/>
              <a:t> um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perigoso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 </a:t>
            </a:r>
            <a:r>
              <a:rPr lang="en-US" dirty="0" err="1"/>
              <a:t>propano</a:t>
            </a:r>
            <a:r>
              <a:rPr lang="en-US" dirty="0"/>
              <a:t> é um </a:t>
            </a:r>
            <a:r>
              <a:rPr lang="en-US" dirty="0" err="1"/>
              <a:t>gás</a:t>
            </a:r>
            <a:r>
              <a:rPr lang="en-US" dirty="0"/>
              <a:t> com </a:t>
            </a:r>
            <a:r>
              <a:rPr lang="en-US" dirty="0" err="1"/>
              <a:t>temperatura</a:t>
            </a:r>
            <a:r>
              <a:rPr lang="en-US" dirty="0"/>
              <a:t> local</a:t>
            </a:r>
          </a:p>
          <a:p>
            <a:pPr lvl="1"/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preço</a:t>
            </a:r>
            <a:r>
              <a:rPr lang="en-US" dirty="0"/>
              <a:t> </a:t>
            </a:r>
            <a:r>
              <a:rPr lang="en-US" dirty="0" err="1"/>
              <a:t>varia</a:t>
            </a:r>
            <a:r>
              <a:rPr lang="en-US" dirty="0"/>
              <a:t> por </a:t>
            </a:r>
            <a:r>
              <a:rPr lang="en-US" dirty="0" err="1"/>
              <a:t>galão</a:t>
            </a:r>
            <a:r>
              <a:rPr lang="en-US" dirty="0"/>
              <a:t>, mas é </a:t>
            </a:r>
            <a:r>
              <a:rPr lang="en-US" dirty="0" err="1"/>
              <a:t>vendido</a:t>
            </a:r>
            <a:r>
              <a:rPr lang="en-US" dirty="0"/>
              <a:t> por peso </a:t>
            </a:r>
          </a:p>
          <a:p>
            <a:pPr lvl="1"/>
            <a:r>
              <a:rPr lang="en-US" dirty="0"/>
              <a:t>1 libra de </a:t>
            </a:r>
            <a:r>
              <a:rPr lang="en-US" dirty="0" err="1"/>
              <a:t>propano</a:t>
            </a:r>
            <a:r>
              <a:rPr lang="en-US" dirty="0"/>
              <a:t> = 0.236 </a:t>
            </a:r>
            <a:r>
              <a:rPr lang="en-US" dirty="0" err="1"/>
              <a:t>galões</a:t>
            </a:r>
            <a:r>
              <a:rPr lang="en-US" dirty="0"/>
              <a:t> (60</a:t>
            </a:r>
            <a:r>
              <a:rPr lang="en-US" baseline="30000" dirty="0"/>
              <a:t>o</a:t>
            </a:r>
            <a:r>
              <a:rPr lang="en-US" dirty="0"/>
              <a:t>F/15,6</a:t>
            </a:r>
            <a:r>
              <a:rPr lang="en-US" baseline="30000" dirty="0"/>
              <a:t>o</a:t>
            </a:r>
            <a:r>
              <a:rPr lang="en-US" dirty="0"/>
              <a:t>C)</a:t>
            </a:r>
            <a:r>
              <a:rPr lang="pt-BR" dirty="0"/>
              <a:t>, então </a:t>
            </a:r>
            <a:r>
              <a:rPr lang="pt-BR" u="sng" dirty="0"/>
              <a:t>100 libras = 23,6 galões</a:t>
            </a:r>
            <a:endParaRPr lang="en-US" u="sng" dirty="0"/>
          </a:p>
          <a:p>
            <a:pPr lvl="1"/>
            <a:r>
              <a:rPr lang="en-US" dirty="0"/>
              <a:t>1 </a:t>
            </a:r>
            <a:r>
              <a:rPr lang="en-US" dirty="0" err="1"/>
              <a:t>galão</a:t>
            </a:r>
            <a:r>
              <a:rPr lang="en-US" dirty="0"/>
              <a:t> = 4,24 libras (o </a:t>
            </a:r>
            <a:r>
              <a:rPr lang="en-US" dirty="0" err="1"/>
              <a:t>gás</a:t>
            </a:r>
            <a:r>
              <a:rPr lang="en-US" dirty="0"/>
              <a:t> é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pesado</a:t>
            </a:r>
            <a:r>
              <a:rPr lang="en-US" dirty="0"/>
              <a:t> que o </a:t>
            </a:r>
            <a:r>
              <a:rPr lang="en-US" dirty="0" err="1"/>
              <a:t>ar</a:t>
            </a:r>
            <a:r>
              <a:rPr lang="en-US" dirty="0"/>
              <a:t>, mas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leve</a:t>
            </a:r>
            <a:r>
              <a:rPr lang="en-US" dirty="0"/>
              <a:t> que a </a:t>
            </a:r>
            <a:r>
              <a:rPr lang="en-US" dirty="0" err="1"/>
              <a:t>água</a:t>
            </a:r>
            <a:r>
              <a:rPr lang="en-US" dirty="0"/>
              <a:t>)</a:t>
            </a:r>
          </a:p>
          <a:p>
            <a:r>
              <a:rPr lang="en-US" dirty="0"/>
              <a:t>O </a:t>
            </a:r>
            <a:r>
              <a:rPr lang="en-US" dirty="0" err="1"/>
              <a:t>propano</a:t>
            </a:r>
            <a:r>
              <a:rPr lang="en-US" dirty="0"/>
              <a:t> é </a:t>
            </a:r>
            <a:r>
              <a:rPr lang="en-US" dirty="0" err="1"/>
              <a:t>pressurizado</a:t>
            </a:r>
            <a:r>
              <a:rPr lang="en-US" dirty="0"/>
              <a:t> para </a:t>
            </a:r>
            <a:r>
              <a:rPr lang="en-US" dirty="0" err="1"/>
              <a:t>permanecer</a:t>
            </a:r>
            <a:r>
              <a:rPr lang="en-US" dirty="0"/>
              <a:t> no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líquido</a:t>
            </a:r>
            <a:r>
              <a:rPr lang="en-US" dirty="0"/>
              <a:t> dentro do </a:t>
            </a:r>
            <a:r>
              <a:rPr lang="en-US" dirty="0" err="1"/>
              <a:t>botijão</a:t>
            </a:r>
            <a:endParaRPr lang="en-US" dirty="0"/>
          </a:p>
          <a:p>
            <a:pPr lvl="1"/>
            <a:r>
              <a:rPr lang="en-US" dirty="0" err="1"/>
              <a:t>Quando</a:t>
            </a:r>
            <a:r>
              <a:rPr lang="en-US" dirty="0"/>
              <a:t> a </a:t>
            </a:r>
            <a:r>
              <a:rPr lang="en-US" dirty="0" err="1"/>
              <a:t>válvula</a:t>
            </a:r>
            <a:r>
              <a:rPr lang="en-US" dirty="0"/>
              <a:t> é </a:t>
            </a:r>
            <a:r>
              <a:rPr lang="en-US" dirty="0" err="1"/>
              <a:t>aberta</a:t>
            </a:r>
            <a:r>
              <a:rPr lang="en-US" dirty="0"/>
              <a:t>, o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forma </a:t>
            </a:r>
            <a:r>
              <a:rPr lang="en-US" dirty="0" err="1"/>
              <a:t>gasosa</a:t>
            </a:r>
            <a:r>
              <a:rPr lang="en-US" dirty="0"/>
              <a:t> </a:t>
            </a:r>
            <a:r>
              <a:rPr lang="en-US" dirty="0" err="1"/>
              <a:t>circula</a:t>
            </a:r>
            <a:r>
              <a:rPr lang="en-US" dirty="0"/>
              <a:t> para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queimadores</a:t>
            </a:r>
            <a:endParaRPr lang="en-US" dirty="0"/>
          </a:p>
          <a:p>
            <a:pPr lvl="1"/>
            <a:r>
              <a:rPr lang="en-US" dirty="0"/>
              <a:t>O </a:t>
            </a:r>
            <a:r>
              <a:rPr lang="en-US" dirty="0" err="1"/>
              <a:t>aquecimento</a:t>
            </a:r>
            <a:r>
              <a:rPr lang="en-US" dirty="0"/>
              <a:t> de um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armazenando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causa 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expansão</a:t>
            </a:r>
            <a:r>
              <a:rPr lang="en-US" dirty="0"/>
              <a:t>, </a:t>
            </a:r>
            <a:r>
              <a:rPr lang="en-US" dirty="0" err="1"/>
              <a:t>aumentando</a:t>
            </a:r>
            <a:r>
              <a:rPr lang="en-US" dirty="0"/>
              <a:t> a </a:t>
            </a:r>
            <a:r>
              <a:rPr lang="en-US" dirty="0" err="1"/>
              <a:t>pressão</a:t>
            </a:r>
            <a:r>
              <a:rPr lang="en-US" dirty="0"/>
              <a:t> dentro do </a:t>
            </a:r>
            <a:r>
              <a:rPr lang="en-US" dirty="0" err="1"/>
              <a:t>botijão</a:t>
            </a:r>
            <a:endParaRPr lang="en-US" dirty="0"/>
          </a:p>
          <a:p>
            <a:r>
              <a:rPr lang="en-US" dirty="0" err="1"/>
              <a:t>Desafios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Climas</a:t>
            </a:r>
            <a:r>
              <a:rPr lang="en-US" dirty="0"/>
              <a:t> </a:t>
            </a:r>
            <a:r>
              <a:rPr lang="en-US" dirty="0" err="1"/>
              <a:t>Quentes</a:t>
            </a:r>
            <a:r>
              <a:rPr lang="en-US" dirty="0"/>
              <a:t>: </a:t>
            </a:r>
            <a:r>
              <a:rPr lang="en-US" dirty="0" err="1"/>
              <a:t>necessitam</a:t>
            </a:r>
            <a:r>
              <a:rPr lang="en-US" dirty="0"/>
              <a:t> </a:t>
            </a:r>
            <a:r>
              <a:rPr lang="en-US" dirty="0" err="1"/>
              <a:t>espaço</a:t>
            </a:r>
            <a:r>
              <a:rPr lang="en-US" dirty="0"/>
              <a:t> para a </a:t>
            </a:r>
            <a:r>
              <a:rPr lang="en-US" dirty="0" err="1"/>
              <a:t>expansão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do </a:t>
            </a:r>
            <a:r>
              <a:rPr lang="en-US" dirty="0" err="1"/>
              <a:t>gás</a:t>
            </a:r>
            <a:r>
              <a:rPr lang="en-US" dirty="0"/>
              <a:t> dentro do </a:t>
            </a:r>
            <a:r>
              <a:rPr lang="en-US" dirty="0" err="1"/>
              <a:t>botijão</a:t>
            </a:r>
            <a:endParaRPr lang="en-US" dirty="0"/>
          </a:p>
          <a:p>
            <a:pPr lvl="1"/>
            <a:r>
              <a:rPr lang="en-US" dirty="0" err="1"/>
              <a:t>Climas</a:t>
            </a:r>
            <a:r>
              <a:rPr lang="en-US" dirty="0"/>
              <a:t> </a:t>
            </a:r>
            <a:r>
              <a:rPr lang="en-US" dirty="0" err="1"/>
              <a:t>Frios</a:t>
            </a:r>
            <a:r>
              <a:rPr lang="en-US" dirty="0"/>
              <a:t>: </a:t>
            </a:r>
            <a:r>
              <a:rPr lang="en-US" dirty="0" err="1"/>
              <a:t>baixas</a:t>
            </a:r>
            <a:r>
              <a:rPr lang="en-US" dirty="0"/>
              <a:t> </a:t>
            </a:r>
            <a:r>
              <a:rPr lang="en-US" dirty="0" err="1"/>
              <a:t>pressões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necessitar</a:t>
            </a:r>
            <a:r>
              <a:rPr lang="en-US" dirty="0"/>
              <a:t> </a:t>
            </a:r>
            <a:r>
              <a:rPr lang="en-US" dirty="0" err="1"/>
              <a:t>recarregar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vazio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F6DBEB-8A34-E2B9-6971-369AC8B891CF}"/>
              </a:ext>
            </a:extLst>
          </p:cNvPr>
          <p:cNvGrpSpPr/>
          <p:nvPr/>
        </p:nvGrpSpPr>
        <p:grpSpPr>
          <a:xfrm>
            <a:off x="7852263" y="4878620"/>
            <a:ext cx="4204818" cy="1795691"/>
            <a:chOff x="143540" y="4773357"/>
            <a:chExt cx="4204818" cy="1795691"/>
          </a:xfrm>
        </p:grpSpPr>
        <p:pic>
          <p:nvPicPr>
            <p:cNvPr id="5" name="Picture 4" descr="Propane Tank Valves 15kb jpg&#10;">
              <a:extLst>
                <a:ext uri="{FF2B5EF4-FFF2-40B4-BE49-F238E27FC236}">
                  <a16:creationId xmlns:a16="http://schemas.microsoft.com/office/drawing/2014/main" id="{C462DA4B-CCC9-B3FA-CB51-BF0CAB000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540" y="4773357"/>
              <a:ext cx="4204817" cy="179569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33F259C-C180-195F-4F0B-CA9FD26EDD0C}"/>
                </a:ext>
              </a:extLst>
            </p:cNvPr>
            <p:cNvSpPr txBox="1"/>
            <p:nvPr/>
          </p:nvSpPr>
          <p:spPr>
            <a:xfrm>
              <a:off x="143540" y="4780049"/>
              <a:ext cx="978813" cy="369332"/>
            </a:xfrm>
            <a:prstGeom prst="rect">
              <a:avLst/>
            </a:prstGeom>
            <a:solidFill>
              <a:srgbClr val="D0D4BC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latin typeface="Arial Narrow" panose="020B0606020202030204" pitchFamily="34" charset="0"/>
                </a:rPr>
                <a:t>VÁLVULA CILÍNDRICA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1FB777F-788A-75AD-6402-6D886DDAE914}"/>
                </a:ext>
              </a:extLst>
            </p:cNvPr>
            <p:cNvSpPr txBox="1"/>
            <p:nvPr/>
          </p:nvSpPr>
          <p:spPr>
            <a:xfrm>
              <a:off x="143540" y="5225075"/>
              <a:ext cx="1136620" cy="538609"/>
            </a:xfrm>
            <a:prstGeom prst="rect">
              <a:avLst/>
            </a:prstGeom>
            <a:solidFill>
              <a:srgbClr val="D0D4BC"/>
            </a:solidFill>
          </p:spPr>
          <p:txBody>
            <a:bodyPr wrap="square" rtlCol="0">
              <a:spAutoFit/>
            </a:bodyPr>
            <a:lstStyle/>
            <a:p>
              <a:pPr marL="0" defTabSz="914400" rtl="1" eaLnBrk="1" latinLnBrk="0" hangingPunct="1"/>
              <a:r>
                <a:rPr lang="en-US" sz="900" b="1" dirty="0">
                  <a:latin typeface="Arial Narrow" panose="020B0606020202030204" pitchFamily="34" charset="0"/>
                </a:rPr>
                <a:t>VÁLVULA DE ALÍVIO DE PRESSÃO</a:t>
              </a:r>
              <a:endParaRPr lang="ar-SA" sz="900" b="1" dirty="0">
                <a:latin typeface="Arial Narrow" panose="020B0606020202030204" pitchFamily="34" charset="0"/>
              </a:endParaRPr>
            </a:p>
            <a:p>
              <a:pPr marL="0" algn="r" defTabSz="914400" rtl="1" eaLnBrk="1" latinLnBrk="0" hangingPunct="1"/>
              <a:endParaRPr lang="en-US" sz="11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6E6E6F-66D6-F769-606D-605B6AFD330C}"/>
                </a:ext>
              </a:extLst>
            </p:cNvPr>
            <p:cNvSpPr txBox="1"/>
            <p:nvPr/>
          </p:nvSpPr>
          <p:spPr>
            <a:xfrm>
              <a:off x="160706" y="5671202"/>
              <a:ext cx="961647" cy="646331"/>
            </a:xfrm>
            <a:prstGeom prst="rect">
              <a:avLst/>
            </a:prstGeom>
            <a:solidFill>
              <a:srgbClr val="D0D4BC"/>
            </a:solidFill>
          </p:spPr>
          <p:txBody>
            <a:bodyPr wrap="square" rtlCol="0">
              <a:spAutoFit/>
            </a:bodyPr>
            <a:lstStyle/>
            <a:p>
              <a:pPr marL="0" defTabSz="914400" rtl="1" eaLnBrk="1" latinLnBrk="0" hangingPunct="1"/>
              <a:r>
                <a:rPr lang="en-US" sz="900" b="1" dirty="0">
                  <a:latin typeface="Arial Narrow" panose="020B0606020202030204" pitchFamily="34" charset="0"/>
                </a:rPr>
                <a:t>INDICADOR DO NÍVEL DE LÍQUIDO (OPCIONAL)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3A0B6F1-79A5-1A1F-9BB9-4971A983739B}"/>
                </a:ext>
              </a:extLst>
            </p:cNvPr>
            <p:cNvSpPr txBox="1"/>
            <p:nvPr/>
          </p:nvSpPr>
          <p:spPr>
            <a:xfrm>
              <a:off x="1373175" y="6194422"/>
              <a:ext cx="835069" cy="230832"/>
            </a:xfrm>
            <a:prstGeom prst="rect">
              <a:avLst/>
            </a:prstGeom>
            <a:solidFill>
              <a:srgbClr val="D0D4BC"/>
            </a:solidFill>
          </p:spPr>
          <p:txBody>
            <a:bodyPr wrap="square" rtlCol="0">
              <a:spAutoFit/>
            </a:bodyPr>
            <a:lstStyle/>
            <a:p>
              <a:pPr defTabSz="914400" rtl="1" eaLnBrk="1" latinLnBrk="0" hangingPunct="1"/>
              <a:r>
                <a:rPr lang="en-US" sz="900" b="1" dirty="0">
                  <a:latin typeface="Arial Narrow" panose="020B0606020202030204" pitchFamily="34" charset="0"/>
                </a:rPr>
                <a:t>CILINDRO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7677774-1E0E-4C08-6D8B-9964DC254146}"/>
                </a:ext>
              </a:extLst>
            </p:cNvPr>
            <p:cNvSpPr txBox="1"/>
            <p:nvPr/>
          </p:nvSpPr>
          <p:spPr>
            <a:xfrm>
              <a:off x="1916203" y="4812073"/>
              <a:ext cx="835069" cy="230832"/>
            </a:xfrm>
            <a:prstGeom prst="rect">
              <a:avLst/>
            </a:prstGeom>
            <a:solidFill>
              <a:srgbClr val="D0D4BC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latin typeface="Arial Narrow" panose="020B0606020202030204" pitchFamily="34" charset="0"/>
                </a:rPr>
                <a:t>MANOPLA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8B02DC3-78AB-E098-43B3-EDC034CEC233}"/>
                </a:ext>
              </a:extLst>
            </p:cNvPr>
            <p:cNvSpPr txBox="1"/>
            <p:nvPr/>
          </p:nvSpPr>
          <p:spPr>
            <a:xfrm>
              <a:off x="3254520" y="4812073"/>
              <a:ext cx="978813" cy="369332"/>
            </a:xfrm>
            <a:prstGeom prst="rect">
              <a:avLst/>
            </a:prstGeom>
            <a:solidFill>
              <a:srgbClr val="C6CAB2"/>
            </a:solidFill>
          </p:spPr>
          <p:txBody>
            <a:bodyPr wrap="square" rtlCol="0">
              <a:spAutoFit/>
            </a:bodyPr>
            <a:lstStyle/>
            <a:p>
              <a:pPr marL="0" defTabSz="914400" rtl="0" eaLnBrk="1" latinLnBrk="0" hangingPunct="1"/>
              <a:r>
                <a:rPr lang="en-US" sz="900" b="1" dirty="0">
                  <a:latin typeface="Arial Narrow" panose="020B0606020202030204" pitchFamily="34" charset="0"/>
                </a:rPr>
                <a:t>PORCA DE ACOPLAMENTO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C541BC6-3431-4009-32B9-760CEA5E9031}"/>
                </a:ext>
              </a:extLst>
            </p:cNvPr>
            <p:cNvSpPr txBox="1"/>
            <p:nvPr/>
          </p:nvSpPr>
          <p:spPr>
            <a:xfrm>
              <a:off x="3451860" y="5671202"/>
              <a:ext cx="838200" cy="230832"/>
            </a:xfrm>
            <a:prstGeom prst="rect">
              <a:avLst/>
            </a:prstGeom>
            <a:solidFill>
              <a:srgbClr val="C6CAB2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latin typeface="Arial Narrow" panose="020B0606020202030204" pitchFamily="34" charset="0"/>
                </a:rPr>
                <a:t>REGULADOR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FCD6F4-1558-3539-8C41-71C77FF30AF2}"/>
                </a:ext>
              </a:extLst>
            </p:cNvPr>
            <p:cNvSpPr txBox="1"/>
            <p:nvPr/>
          </p:nvSpPr>
          <p:spPr>
            <a:xfrm>
              <a:off x="3451860" y="6040534"/>
              <a:ext cx="896498" cy="230832"/>
            </a:xfrm>
            <a:prstGeom prst="rect">
              <a:avLst/>
            </a:prstGeom>
            <a:solidFill>
              <a:srgbClr val="C6CAB2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latin typeface="Arial Narrow" panose="020B0606020202030204" pitchFamily="34" charset="0"/>
                </a:rPr>
                <a:t>MANGUEIRA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DBA617-88C5-BDA8-3475-52B7BFAE8A7A}"/>
              </a:ext>
            </a:extLst>
          </p:cNvPr>
          <p:cNvGrpSpPr/>
          <p:nvPr/>
        </p:nvGrpSpPr>
        <p:grpSpPr>
          <a:xfrm>
            <a:off x="9813961" y="966060"/>
            <a:ext cx="2189780" cy="3741858"/>
            <a:chOff x="9813961" y="966060"/>
            <a:chExt cx="2189780" cy="374185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1D624A-3045-0C76-04B4-E0B12BFD16A5}"/>
                </a:ext>
              </a:extLst>
            </p:cNvPr>
            <p:cNvSpPr/>
            <p:nvPr/>
          </p:nvSpPr>
          <p:spPr>
            <a:xfrm>
              <a:off x="10116731" y="1618899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2E866B-F0D7-DDBD-6C52-3DD600F32FFE}"/>
                </a:ext>
              </a:extLst>
            </p:cNvPr>
            <p:cNvSpPr/>
            <p:nvPr/>
          </p:nvSpPr>
          <p:spPr>
            <a:xfrm>
              <a:off x="10116731" y="1809339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7DEEE-81E3-432D-846B-CD27FCE827E3}"/>
                </a:ext>
              </a:extLst>
            </p:cNvPr>
            <p:cNvSpPr/>
            <p:nvPr/>
          </p:nvSpPr>
          <p:spPr>
            <a:xfrm>
              <a:off x="10116731" y="2543275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Propano</a:t>
              </a:r>
              <a:endParaRPr lang="en-US" sz="135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Líquido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96359E-F79A-182D-3985-7E52F46F92D6}"/>
                </a:ext>
              </a:extLst>
            </p:cNvPr>
            <p:cNvSpPr txBox="1"/>
            <p:nvPr/>
          </p:nvSpPr>
          <p:spPr>
            <a:xfrm>
              <a:off x="11080627" y="3387624"/>
              <a:ext cx="92311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da </a:t>
              </a:r>
              <a:r>
                <a:rPr lang="en-US" sz="1200" dirty="0" err="1"/>
                <a:t>Capacidade</a:t>
              </a:r>
              <a:endParaRPr lang="en-US" sz="1200" dirty="0"/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811BDA-5F48-2F5B-2AAC-622D14D12552}"/>
                </a:ext>
              </a:extLst>
            </p:cNvPr>
            <p:cNvSpPr/>
            <p:nvPr/>
          </p:nvSpPr>
          <p:spPr>
            <a:xfrm>
              <a:off x="10989377" y="2603246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4563B8-9A12-D582-0154-E14ECCE51FCB}"/>
                </a:ext>
              </a:extLst>
            </p:cNvPr>
            <p:cNvSpPr txBox="1"/>
            <p:nvPr/>
          </p:nvSpPr>
          <p:spPr>
            <a:xfrm>
              <a:off x="10140071" y="1980041"/>
              <a:ext cx="8021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Gás</a:t>
              </a:r>
              <a:endParaRPr lang="en-US" sz="1400" dirty="0"/>
            </a:p>
            <a:p>
              <a:pPr algn="ctr"/>
              <a:r>
                <a:rPr lang="en-US" sz="1400" dirty="0" err="1"/>
                <a:t>Propano</a:t>
              </a:r>
              <a:endParaRPr lang="en-US" sz="1400" dirty="0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F1302828-0E75-7362-A62E-EF8724BF5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13961" y="966060"/>
              <a:ext cx="1454361" cy="6217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069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6EF2-8483-DF95-0068-3974F4AB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que </a:t>
            </a:r>
            <a:r>
              <a:rPr lang="en-US" dirty="0" err="1"/>
              <a:t>causou</a:t>
            </a:r>
            <a:r>
              <a:rPr lang="en-US" dirty="0"/>
              <a:t> o </a:t>
            </a:r>
            <a:r>
              <a:rPr lang="en-US" dirty="0" err="1"/>
              <a:t>Acidente</a:t>
            </a:r>
            <a:r>
              <a:rPr lang="en-US" dirty="0"/>
              <a:t> da </a:t>
            </a:r>
            <a:r>
              <a:rPr lang="en-US" dirty="0" err="1"/>
              <a:t>Filadelfia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2014?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BC626-BC1A-78C8-AB5D-875D1CA78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 de </a:t>
            </a:r>
            <a:r>
              <a:rPr lang="en-US" dirty="0" err="1"/>
              <a:t>julho</a:t>
            </a:r>
            <a:r>
              <a:rPr lang="en-US" dirty="0"/>
              <a:t> de 2014: </a:t>
            </a:r>
            <a:r>
              <a:rPr lang="en-US" dirty="0" err="1"/>
              <a:t>Explosão</a:t>
            </a:r>
            <a:r>
              <a:rPr lang="en-US" dirty="0"/>
              <a:t> de Food Truck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Filadelfia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2 e </a:t>
            </a:r>
            <a:r>
              <a:rPr lang="en-US" dirty="0" err="1"/>
              <a:t>fere</a:t>
            </a:r>
            <a:r>
              <a:rPr lang="en-US" dirty="0"/>
              <a:t> 13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Explicação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https://youtu.be/1YLLfOreaVE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u="sng" dirty="0" err="1"/>
              <a:t>Fatores</a:t>
            </a:r>
            <a:r>
              <a:rPr lang="en-US" u="sng" dirty="0"/>
              <a:t>/</a:t>
            </a:r>
            <a:r>
              <a:rPr lang="en-US" u="sng" dirty="0" err="1"/>
              <a:t>Sequência</a:t>
            </a:r>
            <a:r>
              <a:rPr lang="en-US" u="sng" dirty="0"/>
              <a:t> de </a:t>
            </a:r>
            <a:r>
              <a:rPr lang="en-US" u="sng" dirty="0" err="1"/>
              <a:t>Eventos</a:t>
            </a:r>
            <a:r>
              <a:rPr lang="en-US" u="sng" dirty="0"/>
              <a:t>:</a:t>
            </a:r>
          </a:p>
          <a:p>
            <a:r>
              <a:rPr lang="en-US" dirty="0"/>
              <a:t>O </a:t>
            </a:r>
            <a:r>
              <a:rPr lang="en-US" dirty="0" err="1"/>
              <a:t>botijão</a:t>
            </a:r>
            <a:r>
              <a:rPr lang="en-US" dirty="0"/>
              <a:t> de 100 </a:t>
            </a:r>
            <a:r>
              <a:rPr lang="en-US" dirty="0" err="1"/>
              <a:t>galões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datado</a:t>
            </a:r>
            <a:r>
              <a:rPr lang="en-US" dirty="0"/>
              <a:t> de 1948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possuía</a:t>
            </a:r>
            <a:r>
              <a:rPr lang="en-US" dirty="0"/>
              <a:t> </a:t>
            </a:r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alívio</a:t>
            </a:r>
            <a:endParaRPr lang="en-US" dirty="0"/>
          </a:p>
          <a:p>
            <a:r>
              <a:rPr lang="en-US" dirty="0" err="1"/>
              <a:t>Altas</a:t>
            </a:r>
            <a:r>
              <a:rPr lang="en-US" dirty="0"/>
              <a:t> </a:t>
            </a:r>
            <a:r>
              <a:rPr lang="en-US" dirty="0" err="1"/>
              <a:t>temperaturas</a:t>
            </a:r>
            <a:r>
              <a:rPr lang="en-US" dirty="0"/>
              <a:t> </a:t>
            </a:r>
            <a:r>
              <a:rPr lang="en-US" dirty="0" err="1"/>
              <a:t>causaram</a:t>
            </a:r>
            <a:r>
              <a:rPr lang="en-US" dirty="0"/>
              <a:t> a </a:t>
            </a:r>
            <a:r>
              <a:rPr lang="en-US" dirty="0" err="1"/>
              <a:t>expansão</a:t>
            </a:r>
            <a:r>
              <a:rPr lang="en-US" dirty="0"/>
              <a:t> do </a:t>
            </a:r>
            <a:r>
              <a:rPr lang="en-US" dirty="0" err="1"/>
              <a:t>propano</a:t>
            </a:r>
            <a:r>
              <a:rPr lang="en-US" dirty="0"/>
              <a:t>, a </a:t>
            </a:r>
            <a:r>
              <a:rPr lang="en-US" dirty="0" err="1"/>
              <a:t>pressão</a:t>
            </a:r>
            <a:r>
              <a:rPr lang="en-US" dirty="0"/>
              <a:t> </a:t>
            </a:r>
            <a:r>
              <a:rPr lang="en-US" dirty="0" err="1"/>
              <a:t>cresceu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a </a:t>
            </a:r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alívio</a:t>
            </a:r>
            <a:endParaRPr lang="en-US" dirty="0"/>
          </a:p>
          <a:p>
            <a:r>
              <a:rPr lang="en-US" dirty="0" err="1"/>
              <a:t>Eventualmente</a:t>
            </a:r>
            <a:r>
              <a:rPr lang="en-US" dirty="0"/>
              <a:t>, o </a:t>
            </a:r>
            <a:r>
              <a:rPr lang="en-US" dirty="0" err="1"/>
              <a:t>botijão</a:t>
            </a:r>
            <a:r>
              <a:rPr lang="en-US" dirty="0"/>
              <a:t> se </a:t>
            </a:r>
            <a:r>
              <a:rPr lang="en-US" dirty="0" err="1"/>
              <a:t>rompeu</a:t>
            </a:r>
            <a:r>
              <a:rPr lang="en-US" dirty="0"/>
              <a:t>, o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líquido</a:t>
            </a:r>
            <a:r>
              <a:rPr lang="en-US" dirty="0"/>
              <a:t> </a:t>
            </a:r>
            <a:r>
              <a:rPr lang="en-US" dirty="0" err="1"/>
              <a:t>escapou</a:t>
            </a:r>
            <a:r>
              <a:rPr lang="en-US" dirty="0"/>
              <a:t> e se </a:t>
            </a:r>
            <a:r>
              <a:rPr lang="en-US" dirty="0" err="1"/>
              <a:t>transformou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gás</a:t>
            </a:r>
            <a:endParaRPr lang="en-US" dirty="0"/>
          </a:p>
          <a:p>
            <a:pPr lvl="1"/>
            <a:r>
              <a:rPr lang="en-US" dirty="0" err="1"/>
              <a:t>Fração</a:t>
            </a:r>
            <a:r>
              <a:rPr lang="en-US" dirty="0"/>
              <a:t> de </a:t>
            </a:r>
            <a:r>
              <a:rPr lang="en-US" dirty="0" err="1"/>
              <a:t>segundo</a:t>
            </a:r>
            <a:r>
              <a:rPr lang="en-US" dirty="0"/>
              <a:t> no </a:t>
            </a:r>
            <a:r>
              <a:rPr lang="pt-BR" dirty="0"/>
              <a:t>vídeo</a:t>
            </a:r>
            <a:r>
              <a:rPr lang="en-US" dirty="0"/>
              <a:t> </a:t>
            </a:r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nuvem</a:t>
            </a:r>
            <a:r>
              <a:rPr lang="en-US" dirty="0"/>
              <a:t> de vapor é vista antes da </a:t>
            </a:r>
            <a:r>
              <a:rPr lang="en-US" dirty="0" err="1"/>
              <a:t>ignição</a:t>
            </a:r>
            <a:endParaRPr lang="en-US" dirty="0"/>
          </a:p>
          <a:p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fonte</a:t>
            </a:r>
            <a:r>
              <a:rPr lang="en-US" dirty="0"/>
              <a:t> de </a:t>
            </a:r>
            <a:r>
              <a:rPr lang="en-US" dirty="0" err="1"/>
              <a:t>ignição</a:t>
            </a:r>
            <a:r>
              <a:rPr lang="en-US" dirty="0"/>
              <a:t> </a:t>
            </a:r>
            <a:r>
              <a:rPr lang="en-US" dirty="0" err="1"/>
              <a:t>próxima</a:t>
            </a:r>
            <a:r>
              <a:rPr lang="en-US" dirty="0"/>
              <a:t> </a:t>
            </a:r>
            <a:r>
              <a:rPr lang="en-US" dirty="0" err="1"/>
              <a:t>inflama</a:t>
            </a:r>
            <a:r>
              <a:rPr lang="en-US" dirty="0"/>
              <a:t> o </a:t>
            </a:r>
            <a:r>
              <a:rPr lang="en-US" dirty="0" err="1"/>
              <a:t>propano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3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3" y="18255"/>
            <a:ext cx="10515600" cy="1325563"/>
          </a:xfrm>
        </p:spPr>
        <p:txBody>
          <a:bodyPr/>
          <a:lstStyle/>
          <a:p>
            <a:r>
              <a:rPr lang="en-US" dirty="0"/>
              <a:t>O que </a:t>
            </a:r>
            <a:r>
              <a:rPr lang="en-US" dirty="0" err="1"/>
              <a:t>faz</a:t>
            </a:r>
            <a:r>
              <a:rPr lang="en-US" dirty="0"/>
              <a:t> o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perigoso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 </a:t>
            </a:r>
            <a:r>
              <a:rPr lang="en-US" dirty="0" err="1"/>
              <a:t>propano</a:t>
            </a:r>
            <a:r>
              <a:rPr lang="en-US" dirty="0"/>
              <a:t> é </a:t>
            </a:r>
            <a:r>
              <a:rPr lang="en-US" dirty="0" err="1"/>
              <a:t>pressurizado</a:t>
            </a:r>
            <a:r>
              <a:rPr lang="en-US" dirty="0"/>
              <a:t> para </a:t>
            </a:r>
            <a:r>
              <a:rPr lang="en-US" dirty="0" err="1"/>
              <a:t>permanecer</a:t>
            </a:r>
            <a:r>
              <a:rPr lang="en-US" dirty="0"/>
              <a:t> no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líquido</a:t>
            </a:r>
            <a:r>
              <a:rPr lang="en-US" dirty="0"/>
              <a:t> dentro do </a:t>
            </a:r>
            <a:r>
              <a:rPr lang="en-US" dirty="0" err="1"/>
              <a:t>botijão</a:t>
            </a:r>
            <a:endParaRPr lang="en-US" dirty="0"/>
          </a:p>
          <a:p>
            <a:pPr lvl="1"/>
            <a:r>
              <a:rPr lang="en-US" dirty="0" err="1"/>
              <a:t>Quando</a:t>
            </a:r>
            <a:r>
              <a:rPr lang="en-US" dirty="0"/>
              <a:t> a </a:t>
            </a:r>
            <a:r>
              <a:rPr lang="en-US" dirty="0" err="1"/>
              <a:t>válvula</a:t>
            </a:r>
            <a:r>
              <a:rPr lang="en-US" dirty="0"/>
              <a:t> é </a:t>
            </a:r>
            <a:r>
              <a:rPr lang="en-US" dirty="0" err="1"/>
              <a:t>aberta</a:t>
            </a:r>
            <a:r>
              <a:rPr lang="en-US" dirty="0"/>
              <a:t>, o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no </a:t>
            </a:r>
            <a:r>
              <a:rPr lang="en-US" dirty="0" err="1"/>
              <a:t>estado</a:t>
            </a:r>
            <a:r>
              <a:rPr lang="en-US" dirty="0"/>
              <a:t> </a:t>
            </a:r>
            <a:r>
              <a:rPr lang="en-US" dirty="0" err="1"/>
              <a:t>gasoso</a:t>
            </a:r>
            <a:r>
              <a:rPr lang="en-US" dirty="0"/>
              <a:t> </a:t>
            </a:r>
            <a:r>
              <a:rPr lang="en-US" dirty="0" err="1"/>
              <a:t>circula</a:t>
            </a:r>
            <a:r>
              <a:rPr lang="en-US" dirty="0"/>
              <a:t> para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queimadores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Controles</a:t>
            </a:r>
            <a:r>
              <a:rPr lang="en-US" dirty="0"/>
              <a:t> 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acidentes</a:t>
            </a:r>
            <a:r>
              <a:rPr lang="en-US" dirty="0"/>
              <a:t> (</a:t>
            </a:r>
            <a:r>
              <a:rPr lang="en-US" dirty="0" err="1"/>
              <a:t>Engenharia</a:t>
            </a:r>
            <a:r>
              <a:rPr lang="en-US" dirty="0"/>
              <a:t>, </a:t>
            </a:r>
            <a:r>
              <a:rPr lang="en-US" dirty="0" err="1"/>
              <a:t>Práticas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NÃO </a:t>
            </a:r>
            <a:r>
              <a:rPr lang="en-US" dirty="0" err="1"/>
              <a:t>encha</a:t>
            </a:r>
            <a:r>
              <a:rPr lang="en-US" dirty="0"/>
              <a:t> o </a:t>
            </a:r>
            <a:r>
              <a:rPr lang="en-US" dirty="0" err="1"/>
              <a:t>botijão</a:t>
            </a:r>
            <a:r>
              <a:rPr lang="en-US" dirty="0"/>
              <a:t>/</a:t>
            </a:r>
            <a:r>
              <a:rPr lang="en-US" dirty="0" err="1"/>
              <a:t>cilindro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do que 80%</a:t>
            </a:r>
          </a:p>
          <a:p>
            <a:pPr lvl="2"/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quente</a:t>
            </a:r>
            <a:r>
              <a:rPr lang="en-US" dirty="0"/>
              <a:t>, o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necessita</a:t>
            </a:r>
            <a:r>
              <a:rPr lang="en-US" dirty="0"/>
              <a:t> de </a:t>
            </a:r>
            <a:r>
              <a:rPr lang="en-US" dirty="0" err="1"/>
              <a:t>espaço</a:t>
            </a:r>
            <a:r>
              <a:rPr lang="en-US" dirty="0"/>
              <a:t> para </a:t>
            </a:r>
            <a:r>
              <a:rPr lang="pt-BR" dirty="0"/>
              <a:t>expandir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se </a:t>
            </a:r>
            <a:r>
              <a:rPr lang="en-US" dirty="0" err="1"/>
              <a:t>tornar</a:t>
            </a:r>
            <a:r>
              <a:rPr lang="en-US" dirty="0"/>
              <a:t> um </a:t>
            </a:r>
            <a:r>
              <a:rPr lang="en-US" dirty="0" err="1"/>
              <a:t>perigo</a:t>
            </a:r>
            <a:endParaRPr lang="en-US" dirty="0"/>
          </a:p>
          <a:p>
            <a:pPr lvl="1"/>
            <a:r>
              <a:rPr lang="en-US" dirty="0" err="1"/>
              <a:t>Válvula</a:t>
            </a:r>
            <a:r>
              <a:rPr lang="en-US" dirty="0"/>
              <a:t> de </a:t>
            </a:r>
            <a:r>
              <a:rPr lang="en-US" dirty="0" err="1"/>
              <a:t>Alívio</a:t>
            </a:r>
            <a:r>
              <a:rPr lang="en-US" dirty="0"/>
              <a:t> de </a:t>
            </a:r>
            <a:r>
              <a:rPr lang="en-US" dirty="0" err="1"/>
              <a:t>Pressão</a:t>
            </a:r>
            <a:endParaRPr lang="en-US" dirty="0"/>
          </a:p>
          <a:p>
            <a:pPr lvl="2"/>
            <a:r>
              <a:rPr lang="en-US" dirty="0" err="1"/>
              <a:t>Permite</a:t>
            </a:r>
            <a:r>
              <a:rPr lang="en-US" dirty="0"/>
              <a:t> a </a:t>
            </a:r>
            <a:r>
              <a:rPr lang="en-US" dirty="0" err="1"/>
              <a:t>liberação</a:t>
            </a:r>
            <a:r>
              <a:rPr lang="en-US" dirty="0"/>
              <a:t> do </a:t>
            </a:r>
            <a:r>
              <a:rPr lang="en-US" dirty="0" err="1"/>
              <a:t>propano</a:t>
            </a:r>
            <a:r>
              <a:rPr lang="en-US" dirty="0"/>
              <a:t> se a </a:t>
            </a:r>
            <a:r>
              <a:rPr lang="en-US" dirty="0" err="1"/>
              <a:t>pressão</a:t>
            </a:r>
            <a:r>
              <a:rPr lang="en-US" dirty="0"/>
              <a:t> interior</a:t>
            </a:r>
          </a:p>
          <a:p>
            <a:pPr marL="914400" lvl="2" indent="0">
              <a:buNone/>
            </a:pPr>
            <a:r>
              <a:rPr lang="en-US" dirty="0" err="1"/>
              <a:t>aumentar</a:t>
            </a:r>
            <a:endParaRPr lang="en-US" dirty="0"/>
          </a:p>
          <a:p>
            <a:pPr lvl="1"/>
            <a:r>
              <a:rPr lang="en-US" dirty="0"/>
              <a:t>Exterior Branco/</a:t>
            </a:r>
            <a:r>
              <a:rPr lang="en-US" dirty="0" err="1"/>
              <a:t>Refletivo</a:t>
            </a:r>
            <a:endParaRPr lang="en-US" dirty="0"/>
          </a:p>
          <a:p>
            <a:pPr lvl="2"/>
            <a:r>
              <a:rPr lang="en-US" dirty="0" err="1"/>
              <a:t>Reflete</a:t>
            </a:r>
            <a:r>
              <a:rPr lang="en-US" dirty="0"/>
              <a:t> o </a:t>
            </a:r>
            <a:r>
              <a:rPr lang="en-US" dirty="0" err="1"/>
              <a:t>calor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invés</a:t>
            </a:r>
            <a:r>
              <a:rPr lang="en-US" dirty="0"/>
              <a:t> de </a:t>
            </a:r>
            <a:r>
              <a:rPr lang="en-US" dirty="0" err="1"/>
              <a:t>absorvê</a:t>
            </a:r>
            <a:r>
              <a:rPr lang="en-US" dirty="0"/>
              <a:t>-lo</a:t>
            </a:r>
          </a:p>
          <a:p>
            <a:pPr lvl="1"/>
            <a:r>
              <a:rPr lang="en-US" dirty="0" err="1"/>
              <a:t>Mantenha</a:t>
            </a:r>
            <a:r>
              <a:rPr lang="en-US" dirty="0"/>
              <a:t> a </a:t>
            </a:r>
            <a:r>
              <a:rPr lang="en-US" dirty="0" err="1"/>
              <a:t>distância</a:t>
            </a:r>
            <a:r>
              <a:rPr lang="en-US" dirty="0"/>
              <a:t> de </a:t>
            </a:r>
            <a:r>
              <a:rPr lang="en-US" dirty="0" err="1"/>
              <a:t>fontes</a:t>
            </a:r>
            <a:r>
              <a:rPr lang="en-US" dirty="0"/>
              <a:t> de </a:t>
            </a:r>
            <a:r>
              <a:rPr lang="en-US" dirty="0" err="1"/>
              <a:t>ignição</a:t>
            </a:r>
            <a:endParaRPr lang="en-US" dirty="0"/>
          </a:p>
          <a:p>
            <a:pPr lvl="2"/>
            <a:r>
              <a:rPr lang="en-US" dirty="0"/>
              <a:t>O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liberado</a:t>
            </a:r>
            <a:r>
              <a:rPr lang="en-US" dirty="0"/>
              <a:t> é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denso</a:t>
            </a:r>
            <a:r>
              <a:rPr lang="en-US" dirty="0"/>
              <a:t> que o </a:t>
            </a:r>
            <a:r>
              <a:rPr lang="en-US" dirty="0" err="1"/>
              <a:t>ar</a:t>
            </a:r>
            <a:r>
              <a:rPr lang="en-US" dirty="0"/>
              <a:t> e </a:t>
            </a:r>
            <a:r>
              <a:rPr lang="en-US" dirty="0" err="1"/>
              <a:t>pode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viajar</a:t>
            </a:r>
            <a:endParaRPr lang="en-US" dirty="0"/>
          </a:p>
        </p:txBody>
      </p:sp>
      <p:pic>
        <p:nvPicPr>
          <p:cNvPr id="11" name="Picture 10" descr="Propane Tank Valves 15kb jpg&#10;">
            <a:extLst>
              <a:ext uri="{FF2B5EF4-FFF2-40B4-BE49-F238E27FC236}">
                <a16:creationId xmlns:a16="http://schemas.microsoft.com/office/drawing/2014/main" id="{A3EA3FD4-A1C5-0C56-A1AC-FF0A5D37B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100" y="4805183"/>
            <a:ext cx="4787900" cy="2044700"/>
          </a:xfrm>
          <a:prstGeom prst="rect">
            <a:avLst/>
          </a:prstGeom>
        </p:spPr>
      </p:pic>
      <p:grpSp>
        <p:nvGrpSpPr>
          <p:cNvPr id="26" name="Group 25" descr="Diagram of propane tank showing 80% capacity ">
            <a:extLst>
              <a:ext uri="{FF2B5EF4-FFF2-40B4-BE49-F238E27FC236}">
                <a16:creationId xmlns:a16="http://schemas.microsoft.com/office/drawing/2014/main" id="{5B2F4371-381F-31B7-78F8-CD6D739E95EA}"/>
              </a:ext>
            </a:extLst>
          </p:cNvPr>
          <p:cNvGrpSpPr/>
          <p:nvPr/>
        </p:nvGrpSpPr>
        <p:grpSpPr>
          <a:xfrm>
            <a:off x="9885247" y="746381"/>
            <a:ext cx="2226070" cy="3710525"/>
            <a:chOff x="10127295" y="746381"/>
            <a:chExt cx="2226070" cy="371052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1D624A-3045-0C76-04B4-E0B12BFD16A5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2E866B-F0D7-DDBD-6C52-3DD600F32FFE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9" name="Picture 18" descr="Propane Tank Valves 15kb jpg&#10;">
              <a:extLst>
                <a:ext uri="{FF2B5EF4-FFF2-40B4-BE49-F238E27FC236}">
                  <a16:creationId xmlns:a16="http://schemas.microsoft.com/office/drawing/2014/main" id="{217E7498-7D92-E3BB-6B4A-862FE048F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7DEEE-81E3-432D-846B-CD27FCE827E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Propano</a:t>
              </a:r>
              <a:endParaRPr lang="en-US" sz="135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350" dirty="0" err="1">
                  <a:solidFill>
                    <a:schemeClr val="tx1"/>
                  </a:solidFill>
                </a:rPr>
                <a:t>Líquido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96359E-F79A-182D-3985-7E52F46F92D6}"/>
                </a:ext>
              </a:extLst>
            </p:cNvPr>
            <p:cNvSpPr txBox="1"/>
            <p:nvPr/>
          </p:nvSpPr>
          <p:spPr>
            <a:xfrm>
              <a:off x="11448181" y="3136612"/>
              <a:ext cx="90518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da</a:t>
              </a:r>
            </a:p>
            <a:p>
              <a:r>
                <a:rPr lang="en-US" sz="1200" dirty="0" err="1"/>
                <a:t>Capacidade</a:t>
              </a:r>
              <a:endParaRPr lang="en-US" sz="1200" dirty="0"/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811BDA-5F48-2F5B-2AAC-622D14D12552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4563B8-9A12-D582-0154-E14ECCE51FCB}"/>
                </a:ext>
              </a:extLst>
            </p:cNvPr>
            <p:cNvSpPr txBox="1"/>
            <p:nvPr/>
          </p:nvSpPr>
          <p:spPr>
            <a:xfrm>
              <a:off x="10507625" y="1729029"/>
              <a:ext cx="8021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Gás</a:t>
              </a:r>
              <a:endParaRPr lang="en-US" sz="1400" dirty="0"/>
            </a:p>
            <a:p>
              <a:pPr algn="ctr"/>
              <a:r>
                <a:rPr lang="en-US" sz="1400" dirty="0" err="1"/>
                <a:t>Propano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1494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56059" cy="1325563"/>
          </a:xfrm>
        </p:spPr>
        <p:txBody>
          <a:bodyPr>
            <a:normAutofit/>
          </a:bodyPr>
          <a:lstStyle/>
          <a:p>
            <a:r>
              <a:rPr lang="en-US" dirty="0"/>
              <a:t>Lista de </a:t>
            </a:r>
            <a:r>
              <a:rPr lang="en-US" dirty="0" err="1"/>
              <a:t>Verificação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Botijão</a:t>
            </a:r>
            <a:r>
              <a:rPr lang="en-US" dirty="0"/>
              <a:t> de </a:t>
            </a:r>
            <a:r>
              <a:rPr lang="en-US" dirty="0" err="1"/>
              <a:t>Propano-Geral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37851"/>
              </p:ext>
            </p:extLst>
          </p:nvPr>
        </p:nvGraphicFramePr>
        <p:xfrm>
          <a:off x="711373" y="1690688"/>
          <a:ext cx="8965658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2553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593105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Verificação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Descrição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botijões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cilindros</a:t>
                      </a:r>
                      <a:r>
                        <a:rPr lang="en-US" sz="2000" dirty="0"/>
                        <a:t> de GPL </a:t>
                      </a:r>
                      <a:r>
                        <a:rPr lang="en-US" sz="2000" dirty="0" err="1"/>
                        <a:t>não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podem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exceder</a:t>
                      </a:r>
                      <a:r>
                        <a:rPr lang="en-US" sz="2000" dirty="0"/>
                        <a:t> 200 </a:t>
                      </a:r>
                      <a:r>
                        <a:rPr lang="en-US" sz="2000" dirty="0" err="1"/>
                        <a:t>galões</a:t>
                      </a:r>
                      <a:r>
                        <a:rPr lang="en-US" sz="2000" dirty="0"/>
                        <a:t> de </a:t>
                      </a:r>
                      <a:r>
                        <a:rPr lang="pt-BR" sz="2000" noProof="0" dirty="0"/>
                        <a:t>capacidade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individualmente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ou</a:t>
                      </a:r>
                      <a:r>
                        <a:rPr lang="en-US" sz="2000" dirty="0"/>
                        <a:t> no total </a:t>
                      </a:r>
                      <a:r>
                        <a:rPr lang="en-US" sz="2000" dirty="0" err="1"/>
                        <a:t>combinado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botijões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cilindros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devem</a:t>
                      </a:r>
                      <a:r>
                        <a:rPr lang="en-US" sz="2000" dirty="0"/>
                        <a:t> ser </a:t>
                      </a:r>
                      <a:r>
                        <a:rPr lang="en-US" sz="2000" dirty="0" err="1"/>
                        <a:t>feitos</a:t>
                      </a:r>
                      <a:r>
                        <a:rPr lang="en-US" sz="2000" dirty="0"/>
                        <a:t> de material </a:t>
                      </a:r>
                      <a:r>
                        <a:rPr lang="en-US" sz="2000" dirty="0" err="1"/>
                        <a:t>resistente</a:t>
                      </a:r>
                      <a:r>
                        <a:rPr lang="en-US" sz="2000" dirty="0"/>
                        <a:t> à </a:t>
                      </a:r>
                      <a:r>
                        <a:rPr lang="en-US" sz="2000" dirty="0" err="1"/>
                        <a:t>corrosão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tal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como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alumínio</a:t>
                      </a:r>
                      <a:r>
                        <a:rPr lang="en-US" sz="2000" dirty="0"/>
                        <a:t>) e </a:t>
                      </a:r>
                      <a:r>
                        <a:rPr lang="en-US" sz="2000" dirty="0" err="1"/>
                        <a:t>estar</a:t>
                      </a:r>
                      <a:r>
                        <a:rPr lang="en-US" sz="2000" dirty="0"/>
                        <a:t> livre de </a:t>
                      </a:r>
                      <a:r>
                        <a:rPr lang="en-US" sz="2000" dirty="0" err="1"/>
                        <a:t>qualquer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área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enferrujada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ou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dano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físico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Se pintado, </a:t>
                      </a:r>
                      <a:r>
                        <a:rPr lang="en-US" sz="2000" dirty="0" err="1"/>
                        <a:t>não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existe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uma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cor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obrigatória</a:t>
                      </a:r>
                      <a:r>
                        <a:rPr lang="en-US" sz="2000" dirty="0"/>
                        <a:t>, mas é </a:t>
                      </a:r>
                      <a:r>
                        <a:rPr lang="en-US" sz="2000" dirty="0" err="1"/>
                        <a:t>sugerido</a:t>
                      </a:r>
                      <a:r>
                        <a:rPr lang="en-US" sz="2000" dirty="0"/>
                        <a:t> que </a:t>
                      </a:r>
                      <a:r>
                        <a:rPr lang="en-US" sz="2000" dirty="0" err="1"/>
                        <a:t>seja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uma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cor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clara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reflexiva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botijões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cilindros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devem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estar</a:t>
                      </a:r>
                      <a:r>
                        <a:rPr lang="en-US" sz="2000" dirty="0"/>
                        <a:t> dentro da data de </a:t>
                      </a:r>
                      <a:r>
                        <a:rPr lang="en-US" sz="2000" dirty="0" err="1"/>
                        <a:t>qualificação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atual</a:t>
                      </a:r>
                      <a:endParaRPr lang="en-US" sz="2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-1</a:t>
                      </a:r>
                      <a:r>
                        <a:rPr lang="en-US" sz="2000" baseline="30000" dirty="0"/>
                        <a:t>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Requalificação</a:t>
                      </a:r>
                      <a:r>
                        <a:rPr lang="en-US" sz="2000" dirty="0"/>
                        <a:t>:  dentro de 12 </a:t>
                      </a:r>
                      <a:r>
                        <a:rPr lang="en-US" sz="2000" dirty="0" err="1"/>
                        <a:t>anos</a:t>
                      </a:r>
                      <a:r>
                        <a:rPr lang="en-US" sz="2000" dirty="0"/>
                        <a:t> da data de </a:t>
                      </a:r>
                      <a:r>
                        <a:rPr lang="en-US" sz="2000" dirty="0" err="1"/>
                        <a:t>fabricação</a:t>
                      </a:r>
                      <a:endParaRPr lang="en-US" sz="2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-</a:t>
                      </a:r>
                      <a:r>
                        <a:rPr lang="en-US" sz="2000" dirty="0" err="1"/>
                        <a:t>Todas</a:t>
                      </a:r>
                      <a:r>
                        <a:rPr lang="en-US" sz="2000" dirty="0"/>
                        <a:t> as </a:t>
                      </a:r>
                      <a:r>
                        <a:rPr lang="en-US" sz="2000" dirty="0" err="1"/>
                        <a:t>outras</a:t>
                      </a:r>
                      <a:r>
                        <a:rPr lang="en-US" sz="2000" dirty="0"/>
                        <a:t>: dentro de 5 </a:t>
                      </a:r>
                      <a:r>
                        <a:rPr lang="en-US" sz="2000" dirty="0" err="1"/>
                        <a:t>anos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depois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botijões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cilindros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não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podem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ficar</a:t>
                      </a:r>
                      <a:r>
                        <a:rPr lang="en-US" sz="2000" dirty="0"/>
                        <a:t> dentro do </a:t>
                      </a:r>
                      <a:r>
                        <a:rPr lang="en-US" sz="2000" dirty="0" err="1"/>
                        <a:t>veículo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qualquer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circunstância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incluindo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durante</a:t>
                      </a:r>
                      <a:r>
                        <a:rPr lang="en-US" sz="2000" dirty="0"/>
                        <a:t> o </a:t>
                      </a:r>
                      <a:r>
                        <a:rPr lang="en-US" sz="2000" dirty="0" err="1"/>
                        <a:t>uso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ou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transporte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808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981473-26C5-3B21-7897-A2E1668B3537}"/>
              </a:ext>
            </a:extLst>
          </p:cNvPr>
          <p:cNvSpPr txBox="1"/>
          <p:nvPr/>
        </p:nvSpPr>
        <p:spPr>
          <a:xfrm>
            <a:off x="711374" y="6169709"/>
            <a:ext cx="82264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Vídeo</a:t>
            </a:r>
            <a:r>
              <a:rPr lang="en-US" dirty="0"/>
              <a:t> 1 (WorkSafe BC): </a:t>
            </a:r>
            <a:r>
              <a:rPr lang="en-US" dirty="0">
                <a:hlinkClick r:id="rId3"/>
              </a:rPr>
              <a:t>https://youtu.be/rHRwS2B3Vv0</a:t>
            </a:r>
            <a:r>
              <a:rPr lang="en-US" dirty="0"/>
              <a:t> </a:t>
            </a:r>
          </a:p>
          <a:p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 </a:t>
            </a:r>
            <a:r>
              <a:rPr lang="en-US" dirty="0" err="1"/>
              <a:t>Vídeo</a:t>
            </a:r>
            <a:r>
              <a:rPr lang="en-US" dirty="0"/>
              <a:t> 2 (WorkSafe BC): </a:t>
            </a:r>
            <a:r>
              <a:rPr lang="en-US" dirty="0">
                <a:hlinkClick r:id="rId4"/>
              </a:rPr>
              <a:t>https://youtu.be/vCSi6tXcRJs</a:t>
            </a:r>
            <a:r>
              <a:rPr lang="en-US" dirty="0"/>
              <a:t> </a:t>
            </a:r>
          </a:p>
        </p:txBody>
      </p:sp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6" name="Picture 5" descr="100 gallon propane tank 13kb jpg">
            <a:extLst>
              <a:ext uri="{FF2B5EF4-FFF2-40B4-BE49-F238E27FC236}">
                <a16:creationId xmlns:a16="http://schemas.microsoft.com/office/drawing/2014/main" id="{72132ED4-DFDE-BAA2-BE5C-F4808BF97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0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34835" cy="1325563"/>
          </a:xfrm>
        </p:spPr>
        <p:txBody>
          <a:bodyPr>
            <a:normAutofit/>
          </a:bodyPr>
          <a:lstStyle/>
          <a:p>
            <a:r>
              <a:rPr lang="en-US" sz="3600" dirty="0" err="1"/>
              <a:t>Localização</a:t>
            </a:r>
            <a:r>
              <a:rPr lang="en-US" sz="3600" dirty="0"/>
              <a:t>/</a:t>
            </a:r>
            <a:r>
              <a:rPr lang="en-US" sz="3600" dirty="0" err="1"/>
              <a:t>Montagem</a:t>
            </a:r>
            <a:r>
              <a:rPr lang="en-US" sz="3600" dirty="0"/>
              <a:t> do </a:t>
            </a:r>
            <a:r>
              <a:rPr lang="en-US" sz="3600" dirty="0" err="1"/>
              <a:t>Botijão</a:t>
            </a:r>
            <a:r>
              <a:rPr lang="en-US" sz="3600" dirty="0"/>
              <a:t> de </a:t>
            </a:r>
            <a:r>
              <a:rPr lang="en-US" sz="3600" dirty="0" err="1"/>
              <a:t>Propano</a:t>
            </a:r>
            <a:endParaRPr lang="en-US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97215"/>
              </p:ext>
            </p:extLst>
          </p:nvPr>
        </p:nvGraphicFramePr>
        <p:xfrm>
          <a:off x="543056" y="1885839"/>
          <a:ext cx="7937556" cy="416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7815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6669741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Verificação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Descrição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botijões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devem</a:t>
                      </a:r>
                      <a:r>
                        <a:rPr lang="en-US" sz="1600" dirty="0"/>
                        <a:t> ser </a:t>
                      </a:r>
                      <a:r>
                        <a:rPr lang="en-US" sz="1600" dirty="0" err="1"/>
                        <a:t>montados</a:t>
                      </a:r>
                      <a:r>
                        <a:rPr lang="en-US" sz="1600" dirty="0"/>
                        <a:t> de forma </a:t>
                      </a:r>
                      <a:r>
                        <a:rPr lang="en-US" sz="1600" dirty="0" err="1"/>
                        <a:t>segura</a:t>
                      </a:r>
                      <a:r>
                        <a:rPr lang="en-US" sz="1600" dirty="0"/>
                        <a:t> no exterior do </a:t>
                      </a:r>
                      <a:r>
                        <a:rPr lang="en-US" sz="1600" dirty="0" err="1"/>
                        <a:t>veículo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área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aprovada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Eles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não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podem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estar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frente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ou</a:t>
                      </a:r>
                      <a:r>
                        <a:rPr lang="en-US" sz="1600" dirty="0"/>
                        <a:t> no </a:t>
                      </a:r>
                      <a:r>
                        <a:rPr lang="en-US" sz="1600" dirty="0" err="1"/>
                        <a:t>lado</a:t>
                      </a:r>
                      <a:r>
                        <a:rPr lang="en-US" sz="1600" dirty="0"/>
                        <a:t> da </a:t>
                      </a:r>
                      <a:r>
                        <a:rPr lang="en-US" sz="1600" dirty="0" err="1"/>
                        <a:t>unidade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Assegure</a:t>
                      </a:r>
                      <a:r>
                        <a:rPr lang="en-US" sz="1600" dirty="0"/>
                        <a:t> que </a:t>
                      </a:r>
                      <a:r>
                        <a:rPr lang="en-US" sz="1600" dirty="0" err="1"/>
                        <a:t>botijões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gás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portáteis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estão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posição</a:t>
                      </a:r>
                      <a:r>
                        <a:rPr lang="en-US" sz="1600" dirty="0"/>
                        <a:t> vertical </a:t>
                      </a:r>
                      <a:r>
                        <a:rPr lang="en-US" sz="1600" dirty="0" err="1"/>
                        <a:t>correta</a:t>
                      </a:r>
                      <a:r>
                        <a:rPr lang="en-US" sz="1600" dirty="0"/>
                        <a:t> e </a:t>
                      </a:r>
                      <a:r>
                        <a:rPr lang="en-US" sz="1600" dirty="0" err="1"/>
                        <a:t>protegidos</a:t>
                      </a:r>
                      <a:r>
                        <a:rPr lang="en-US" sz="1600" dirty="0"/>
                        <a:t> para </a:t>
                      </a:r>
                      <a:r>
                        <a:rPr lang="en-US" sz="1600" dirty="0" err="1"/>
                        <a:t>prevenir</a:t>
                      </a:r>
                      <a:r>
                        <a:rPr lang="en-US" sz="1600" dirty="0"/>
                        <a:t> que </a:t>
                      </a:r>
                      <a:r>
                        <a:rPr lang="en-US" sz="1600" dirty="0" err="1"/>
                        <a:t>tombem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err="1"/>
                        <a:t>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botijões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devem</a:t>
                      </a:r>
                      <a:r>
                        <a:rPr lang="en-US" sz="1600" dirty="0"/>
                        <a:t> ser </a:t>
                      </a:r>
                      <a:r>
                        <a:rPr lang="en-US" sz="1600" dirty="0" err="1"/>
                        <a:t>montados</a:t>
                      </a:r>
                      <a:r>
                        <a:rPr lang="en-US" sz="1600" dirty="0"/>
                        <a:t> com </a:t>
                      </a:r>
                      <a:r>
                        <a:rPr lang="en-US" sz="1600" dirty="0" err="1"/>
                        <a:t>segurança</a:t>
                      </a:r>
                      <a:r>
                        <a:rPr lang="en-US" sz="1600" dirty="0"/>
                        <a:t> para </a:t>
                      </a:r>
                      <a:r>
                        <a:rPr lang="en-US" sz="1600" dirty="0" err="1"/>
                        <a:t>prevenir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choque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escorregamento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rotação</a:t>
                      </a:r>
                      <a:r>
                        <a:rPr lang="en-US" sz="16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Todos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botijões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devem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estar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protegidos</a:t>
                      </a:r>
                      <a:r>
                        <a:rPr lang="en-US" sz="1600" dirty="0"/>
                        <a:t> para </a:t>
                      </a:r>
                      <a:r>
                        <a:rPr lang="en-US" sz="1600" dirty="0" err="1"/>
                        <a:t>prevenir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danos</a:t>
                      </a:r>
                      <a:r>
                        <a:rPr lang="en-US" sz="1600" dirty="0"/>
                        <a:t> por </a:t>
                      </a:r>
                      <a:r>
                        <a:rPr lang="en-US" sz="1600" dirty="0" err="1"/>
                        <a:t>objetos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soltos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devido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tombamentos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acidentes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similares</a:t>
                      </a:r>
                      <a:r>
                        <a:rPr lang="en-US" sz="1600" dirty="0"/>
                        <a:t> do </a:t>
                      </a:r>
                      <a:r>
                        <a:rPr lang="en-US" sz="1600" dirty="0" err="1"/>
                        <a:t>veículo</a:t>
                      </a:r>
                      <a:r>
                        <a:rPr lang="en-US" sz="16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Um para-</a:t>
                      </a:r>
                      <a:r>
                        <a:rPr lang="en-US" sz="1600" dirty="0" err="1"/>
                        <a:t>choque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protegendo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botijões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montados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traseira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devem</a:t>
                      </a:r>
                      <a:r>
                        <a:rPr lang="en-US" sz="1600" dirty="0"/>
                        <a:t> se </a:t>
                      </a:r>
                      <a:r>
                        <a:rPr lang="en-US" sz="1600" dirty="0" err="1"/>
                        <a:t>estender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em</a:t>
                      </a:r>
                      <a:r>
                        <a:rPr lang="en-US" sz="1600" dirty="0"/>
                        <a:t> no </a:t>
                      </a:r>
                      <a:r>
                        <a:rPr lang="en-US" sz="1600" dirty="0" err="1"/>
                        <a:t>mínimo</a:t>
                      </a:r>
                      <a:r>
                        <a:rPr lang="en-US" sz="1600" dirty="0"/>
                        <a:t> 16 </a:t>
                      </a:r>
                      <a:r>
                        <a:rPr lang="en-US" sz="1600" dirty="0" err="1"/>
                        <a:t>centímetros</a:t>
                      </a:r>
                      <a:r>
                        <a:rPr lang="en-US" sz="1600" dirty="0"/>
                        <a:t> do </a:t>
                      </a:r>
                      <a:r>
                        <a:rPr lang="en-US" sz="1600" dirty="0" err="1"/>
                        <a:t>botijão</a:t>
                      </a:r>
                      <a:r>
                        <a:rPr lang="en-US" sz="1600" dirty="0"/>
                        <a:t> e ser de </a:t>
                      </a:r>
                      <a:r>
                        <a:rPr lang="en-US" sz="1600" dirty="0" err="1"/>
                        <a:t>fabricação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substancialmente</a:t>
                      </a:r>
                      <a:r>
                        <a:rPr lang="en-US" sz="1600" dirty="0"/>
                        <a:t> similar </a:t>
                      </a:r>
                      <a:r>
                        <a:rPr lang="en-US" sz="1600" dirty="0" err="1"/>
                        <a:t>ou</a:t>
                      </a:r>
                      <a:r>
                        <a:rPr lang="en-US" sz="1600" dirty="0"/>
                        <a:t> superior a </a:t>
                      </a:r>
                      <a:r>
                        <a:rPr lang="en-US" sz="1600" dirty="0" err="1"/>
                        <a:t>resistência</a:t>
                      </a:r>
                      <a:r>
                        <a:rPr lang="en-US" sz="1600" dirty="0"/>
                        <a:t> do para-</a:t>
                      </a:r>
                      <a:r>
                        <a:rPr lang="en-US" sz="1600" dirty="0" err="1"/>
                        <a:t>choque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existente</a:t>
                      </a:r>
                      <a:r>
                        <a:rPr lang="en-US" sz="1600" dirty="0"/>
                        <a:t> para </a:t>
                      </a:r>
                      <a:r>
                        <a:rPr lang="en-US" sz="1600" dirty="0" err="1"/>
                        <a:t>proteção</a:t>
                      </a:r>
                      <a:r>
                        <a:rPr lang="en-US" sz="1600" dirty="0"/>
                        <a:t> do </a:t>
                      </a:r>
                      <a:r>
                        <a:rPr lang="en-US" sz="1600" dirty="0" err="1"/>
                        <a:t>botijão</a:t>
                      </a:r>
                      <a:r>
                        <a:rPr lang="en-US" sz="1600" dirty="0"/>
                        <a:t> no </a:t>
                      </a:r>
                      <a:r>
                        <a:rPr lang="en-US" sz="1600" dirty="0" err="1"/>
                        <a:t>evento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uma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colisão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traseira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Rota de escape </a:t>
                      </a:r>
                      <a:r>
                        <a:rPr lang="en-US" sz="1600" dirty="0" err="1"/>
                        <a:t>não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bloqueada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caso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emergência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Deve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estar</a:t>
                      </a:r>
                      <a:r>
                        <a:rPr lang="en-US" sz="1600" dirty="0"/>
                        <a:t> no </a:t>
                      </a:r>
                      <a:r>
                        <a:rPr lang="en-US" sz="1600" dirty="0" err="1"/>
                        <a:t>mínimo</a:t>
                      </a:r>
                      <a:r>
                        <a:rPr lang="en-US" sz="1600" dirty="0"/>
                        <a:t> 3 metros </a:t>
                      </a:r>
                      <a:r>
                        <a:rPr lang="en-US" sz="1600" dirty="0" err="1"/>
                        <a:t>distante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qualquer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fonte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ignição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11681"/>
                  </a:ext>
                </a:extLst>
              </a:tr>
            </a:tbl>
          </a:graphicData>
        </a:graphic>
      </p:graphicFrame>
      <p:pic>
        <p:nvPicPr>
          <p:cNvPr id="11" name="Picture 10" descr="Two Propane Tanks on Hitch 89kb jpg&#10;">
            <a:extLst>
              <a:ext uri="{FF2B5EF4-FFF2-40B4-BE49-F238E27FC236}">
                <a16:creationId xmlns:a16="http://schemas.microsoft.com/office/drawing/2014/main" id="{D0D9CA8C-647F-AA2A-04CF-89D71141A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889" y="2574899"/>
            <a:ext cx="2855055" cy="3806740"/>
          </a:xfrm>
          <a:prstGeom prst="rect">
            <a:avLst/>
          </a:prstGeom>
        </p:spPr>
      </p:pic>
      <p:pic>
        <p:nvPicPr>
          <p:cNvPr id="3" name="Picture 2" descr="Food Truck Diagram 69kb jpg&#10;">
            <a:extLst>
              <a:ext uri="{FF2B5EF4-FFF2-40B4-BE49-F238E27FC236}">
                <a16:creationId xmlns:a16="http://schemas.microsoft.com/office/drawing/2014/main" id="{BF35E71C-C623-A4B9-8521-3F8387DDFC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798" y="231886"/>
            <a:ext cx="3709202" cy="204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1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Tubulação</a:t>
            </a:r>
            <a:r>
              <a:rPr lang="en-US" dirty="0"/>
              <a:t>/</a:t>
            </a:r>
            <a:r>
              <a:rPr lang="en-US" dirty="0" err="1"/>
              <a:t>Mangueira</a:t>
            </a:r>
            <a:r>
              <a:rPr lang="en-US" dirty="0"/>
              <a:t> de </a:t>
            </a:r>
            <a:r>
              <a:rPr lang="en-US" dirty="0" err="1"/>
              <a:t>Propano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3943"/>
              </p:ext>
            </p:extLst>
          </p:nvPr>
        </p:nvGraphicFramePr>
        <p:xfrm>
          <a:off x="711374" y="1690688"/>
          <a:ext cx="8128000" cy="421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826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6858174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Verificação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Descrição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Verifique</a:t>
                      </a:r>
                      <a:r>
                        <a:rPr lang="en-US" dirty="0"/>
                        <a:t> se a </a:t>
                      </a:r>
                      <a:r>
                        <a:rPr lang="en-US" dirty="0" err="1"/>
                        <a:t>válvula</a:t>
                      </a:r>
                      <a:r>
                        <a:rPr lang="en-US" dirty="0"/>
                        <a:t> principal de </a:t>
                      </a:r>
                      <a:r>
                        <a:rPr lang="en-US" dirty="0" err="1"/>
                        <a:t>desligamento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todos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botijões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gás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estão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prontamente</a:t>
                      </a:r>
                      <a:r>
                        <a:rPr lang="en-US" dirty="0"/>
                        <a:t> </a:t>
                      </a:r>
                      <a:r>
                        <a:rPr lang="pt-BR" noProof="0" dirty="0"/>
                        <a:t>acessíveis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Assegure</a:t>
                      </a:r>
                      <a:r>
                        <a:rPr lang="en-US" dirty="0"/>
                        <a:t> que </a:t>
                      </a:r>
                      <a:r>
                        <a:rPr lang="en-US" dirty="0" err="1"/>
                        <a:t>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botijões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portáteis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gás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estão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posição</a:t>
                      </a:r>
                      <a:r>
                        <a:rPr lang="en-US" dirty="0"/>
                        <a:t> vertical </a:t>
                      </a:r>
                      <a:r>
                        <a:rPr lang="en-US" sz="1800" dirty="0" err="1"/>
                        <a:t>correta</a:t>
                      </a:r>
                      <a:r>
                        <a:rPr lang="en-US" sz="1800" dirty="0"/>
                        <a:t> e </a:t>
                      </a:r>
                      <a:r>
                        <a:rPr lang="en-US" sz="1800" dirty="0" err="1"/>
                        <a:t>protegidos</a:t>
                      </a:r>
                      <a:r>
                        <a:rPr lang="en-US" sz="1800" dirty="0"/>
                        <a:t> para </a:t>
                      </a:r>
                      <a:r>
                        <a:rPr lang="en-US" sz="1800" dirty="0" err="1"/>
                        <a:t>prevenir</a:t>
                      </a:r>
                      <a:r>
                        <a:rPr lang="en-US" sz="1800" dirty="0"/>
                        <a:t> que </a:t>
                      </a:r>
                      <a:r>
                        <a:rPr lang="en-US" sz="1800" dirty="0" err="1"/>
                        <a:t>tombem</a:t>
                      </a:r>
                      <a:r>
                        <a:rPr lang="en-US" sz="1800" dirty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Execute o teste de </a:t>
                      </a:r>
                      <a:r>
                        <a:rPr lang="en-US" dirty="0" err="1"/>
                        <a:t>vazamento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todas</a:t>
                      </a:r>
                      <a:r>
                        <a:rPr lang="en-US" dirty="0"/>
                        <a:t> as </a:t>
                      </a:r>
                      <a:r>
                        <a:rPr lang="en-US" dirty="0" err="1"/>
                        <a:t>conexões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novas</a:t>
                      </a:r>
                      <a:r>
                        <a:rPr lang="en-US" dirty="0"/>
                        <a:t> do </a:t>
                      </a:r>
                      <a:r>
                        <a:rPr lang="en-US" dirty="0" err="1"/>
                        <a:t>sistema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gás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Execute o teste de </a:t>
                      </a:r>
                      <a:r>
                        <a:rPr lang="en-US" dirty="0" err="1"/>
                        <a:t>vazamento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todas</a:t>
                      </a:r>
                      <a:r>
                        <a:rPr lang="en-US" dirty="0"/>
                        <a:t> as </a:t>
                      </a:r>
                      <a:r>
                        <a:rPr lang="en-US" dirty="0" err="1"/>
                        <a:t>conexões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gás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afetadas</a:t>
                      </a:r>
                      <a:r>
                        <a:rPr lang="en-US" dirty="0"/>
                        <a:t> pela </a:t>
                      </a:r>
                      <a:r>
                        <a:rPr lang="en-US" dirty="0" err="1"/>
                        <a:t>reposição</a:t>
                      </a:r>
                      <a:r>
                        <a:rPr lang="en-US" dirty="0"/>
                        <a:t> de um </a:t>
                      </a:r>
                      <a:r>
                        <a:rPr lang="en-US" dirty="0" err="1"/>
                        <a:t>botijão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permutável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Documente</a:t>
                      </a:r>
                      <a:r>
                        <a:rPr lang="en-US" dirty="0"/>
                        <a:t> um teste de </a:t>
                      </a:r>
                      <a:r>
                        <a:rPr lang="en-US" dirty="0" err="1"/>
                        <a:t>vazamento</a:t>
                      </a:r>
                      <a:r>
                        <a:rPr lang="en-US" dirty="0"/>
                        <a:t> e </a:t>
                      </a:r>
                      <a:r>
                        <a:rPr lang="en-US" dirty="0" err="1"/>
                        <a:t>mantenha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documentação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disponível</a:t>
                      </a:r>
                      <a:r>
                        <a:rPr lang="en-US" dirty="0"/>
                        <a:t> para </a:t>
                      </a:r>
                      <a:r>
                        <a:rPr lang="en-US" dirty="0" err="1"/>
                        <a:t>revisão</a:t>
                      </a:r>
                      <a:r>
                        <a:rPr lang="en-US" dirty="0"/>
                        <a:t> por um official </a:t>
                      </a:r>
                      <a:r>
                        <a:rPr lang="en-US" dirty="0" err="1"/>
                        <a:t>autorizado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Assegure</a:t>
                      </a:r>
                      <a:r>
                        <a:rPr lang="en-US" dirty="0"/>
                        <a:t> que no </a:t>
                      </a:r>
                      <a:r>
                        <a:rPr lang="en-US" dirty="0" err="1"/>
                        <a:t>sistema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tubulação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gás</a:t>
                      </a:r>
                      <a:r>
                        <a:rPr lang="en-US" dirty="0"/>
                        <a:t>, um </a:t>
                      </a:r>
                      <a:r>
                        <a:rPr lang="en-US" dirty="0" err="1"/>
                        <a:t>conector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flexível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está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instalado</a:t>
                      </a:r>
                      <a:r>
                        <a:rPr lang="en-US" dirty="0"/>
                        <a:t> entre a </a:t>
                      </a:r>
                      <a:r>
                        <a:rPr lang="en-US" dirty="0" err="1"/>
                        <a:t>saída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reguladora</a:t>
                      </a:r>
                      <a:r>
                        <a:rPr lang="en-US" dirty="0"/>
                        <a:t> e o </a:t>
                      </a:r>
                      <a:r>
                        <a:rPr lang="en-US" dirty="0" err="1"/>
                        <a:t>sistema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fixo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tubulação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43935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3" name="Picture 2" descr="Two Propane Tanks on Hitch 89kb jpg&#10;">
            <a:extLst>
              <a:ext uri="{FF2B5EF4-FFF2-40B4-BE49-F238E27FC236}">
                <a16:creationId xmlns:a16="http://schemas.microsoft.com/office/drawing/2014/main" id="{2C0769F4-34BD-294E-8E08-E94F4B614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248" y="2807698"/>
            <a:ext cx="2855055" cy="38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2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14291</TotalTime>
  <Words>2314</Words>
  <Application>Microsoft Office PowerPoint</Application>
  <PresentationFormat>Widescreen</PresentationFormat>
  <Paragraphs>230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Office Theme</vt:lpstr>
      <vt:lpstr>Food Truck Móvel  Treinamento de Segurança</vt:lpstr>
      <vt:lpstr>Objetivos</vt:lpstr>
      <vt:lpstr>Segurança do Botijão de Propano</vt:lpstr>
      <vt:lpstr>O que faz um botijão de propano perigoso?</vt:lpstr>
      <vt:lpstr>O que causou o Acidente da Filadelfia em 2014?</vt:lpstr>
      <vt:lpstr>O que faz o propano perigoso?</vt:lpstr>
      <vt:lpstr>Lista de Verificação de Segurança de Botijão de Propano-Geral</vt:lpstr>
      <vt:lpstr>Localização/Montagem do Botijão de Propano</vt:lpstr>
      <vt:lpstr>Sistemas de Tubulação/Mangueira de Propano</vt:lpstr>
      <vt:lpstr>Sistemas de Tubulação/Mangueira de Propano (cont.)</vt:lpstr>
      <vt:lpstr>Reabastecendo os Botijões: A Regra de 80%</vt:lpstr>
      <vt:lpstr>Reabastecendo os Botijões – Válvula de Transbordamento</vt:lpstr>
      <vt:lpstr>Reabastecimento- Como eu posso saber se o botijão está 80% cheio?</vt:lpstr>
      <vt:lpstr>Reabastecendo os Botijões de Propano- Discussão dos Desafios</vt:lpstr>
      <vt:lpstr>Em Resumo: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93</cp:revision>
  <cp:lastPrinted>2023-03-01T14:58:42Z</cp:lastPrinted>
  <dcterms:created xsi:type="dcterms:W3CDTF">2023-01-01T03:33:26Z</dcterms:created>
  <dcterms:modified xsi:type="dcterms:W3CDTF">2023-09-13T18:59:46Z</dcterms:modified>
</cp:coreProperties>
</file>