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7" r:id="rId2"/>
    <p:sldId id="278" r:id="rId3"/>
    <p:sldId id="279" r:id="rId4"/>
    <p:sldId id="280" r:id="rId5"/>
    <p:sldId id="281" r:id="rId6"/>
    <p:sldId id="282" r:id="rId7"/>
    <p:sldId id="258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BB1"/>
    <a:srgbClr val="EE1C25"/>
    <a:srgbClr val="EC7825"/>
    <a:srgbClr val="FCBF17"/>
    <a:srgbClr val="6AAB43"/>
    <a:srgbClr val="3D6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F39902-8E08-45A0-9739-36EB3DB72DBA}" v="3" dt="2023-03-01T04:49:36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86254" autoAdjust="0"/>
  </p:normalViewPr>
  <p:slideViewPr>
    <p:cSldViewPr snapToGrid="0">
      <p:cViewPr varScale="1">
        <p:scale>
          <a:sx n="119" d="100"/>
          <a:sy n="119" d="100"/>
        </p:scale>
        <p:origin x="295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9AF39902-8E08-45A0-9739-36EB3DB72DBA}"/>
    <pc:docChg chg="custSel modSld modNotesMaster">
      <pc:chgData name="m b" userId="639ece72d218a8ff" providerId="LiveId" clId="{9AF39902-8E08-45A0-9739-36EB3DB72DBA}" dt="2023-03-01T05:07:49.636" v="96" actId="5793"/>
      <pc:docMkLst>
        <pc:docMk/>
      </pc:docMkLst>
      <pc:sldChg chg="modSp mod">
        <pc:chgData name="m b" userId="639ece72d218a8ff" providerId="LiveId" clId="{9AF39902-8E08-45A0-9739-36EB3DB72DBA}" dt="2023-03-01T04:46:14.462" v="86" actId="20577"/>
        <pc:sldMkLst>
          <pc:docMk/>
          <pc:sldMk cId="1916103630" sldId="256"/>
        </pc:sldMkLst>
        <pc:spChg chg="mod">
          <ac:chgData name="m b" userId="639ece72d218a8ff" providerId="LiveId" clId="{9AF39902-8E08-45A0-9739-36EB3DB72DBA}" dt="2023-03-01T04:46:14.462" v="86" actId="20577"/>
          <ac:spMkLst>
            <pc:docMk/>
            <pc:sldMk cId="1916103630" sldId="256"/>
            <ac:spMk id="3" creationId="{7CFEF0DD-E633-7D0E-175F-A5DD6204FD39}"/>
          </ac:spMkLst>
        </pc:spChg>
      </pc:sldChg>
      <pc:sldChg chg="modSp mod">
        <pc:chgData name="m b" userId="639ece72d218a8ff" providerId="LiveId" clId="{9AF39902-8E08-45A0-9739-36EB3DB72DBA}" dt="2023-03-01T04:55:31.865" v="95" actId="27636"/>
        <pc:sldMkLst>
          <pc:docMk/>
          <pc:sldMk cId="550473080" sldId="259"/>
        </pc:sldMkLst>
        <pc:spChg chg="mod">
          <ac:chgData name="m b" userId="639ece72d218a8ff" providerId="LiveId" clId="{9AF39902-8E08-45A0-9739-36EB3DB72DBA}" dt="2023-03-01T04:55:31.865" v="95" actId="27636"/>
          <ac:spMkLst>
            <pc:docMk/>
            <pc:sldMk cId="550473080" sldId="259"/>
            <ac:spMk id="3" creationId="{4D5090F9-32BD-1639-6BF5-1BA6E44200D0}"/>
          </ac:spMkLst>
        </pc:spChg>
      </pc:sldChg>
      <pc:sldChg chg="modSp mod">
        <pc:chgData name="m b" userId="639ece72d218a8ff" providerId="LiveId" clId="{9AF39902-8E08-45A0-9739-36EB3DB72DBA}" dt="2023-03-01T05:07:49.636" v="96" actId="5793"/>
        <pc:sldMkLst>
          <pc:docMk/>
          <pc:sldMk cId="3048152476" sldId="261"/>
        </pc:sldMkLst>
        <pc:spChg chg="mod">
          <ac:chgData name="m b" userId="639ece72d218a8ff" providerId="LiveId" clId="{9AF39902-8E08-45A0-9739-36EB3DB72DBA}" dt="2023-03-01T05:07:49.636" v="96" actId="5793"/>
          <ac:spMkLst>
            <pc:docMk/>
            <pc:sldMk cId="3048152476" sldId="261"/>
            <ac:spMk id="10" creationId="{2E1E8110-8902-9327-46FB-2C76650A11AC}"/>
          </ac:spMkLst>
        </pc:spChg>
      </pc:sldChg>
      <pc:sldChg chg="modSp mod">
        <pc:chgData name="m b" userId="639ece72d218a8ff" providerId="LiveId" clId="{9AF39902-8E08-45A0-9739-36EB3DB72DBA}" dt="2023-03-01T03:43:01.202" v="3" actId="13244"/>
        <pc:sldMkLst>
          <pc:docMk/>
          <pc:sldMk cId="467183572" sldId="263"/>
        </pc:sldMkLst>
        <pc:spChg chg="ord">
          <ac:chgData name="m b" userId="639ece72d218a8ff" providerId="LiveId" clId="{9AF39902-8E08-45A0-9739-36EB3DB72DBA}" dt="2023-03-01T03:42:49.963" v="1" actId="13244"/>
          <ac:spMkLst>
            <pc:docMk/>
            <pc:sldMk cId="467183572" sldId="263"/>
            <ac:spMk id="5" creationId="{37A46287-8D57-C4E8-4E44-E83A8416240F}"/>
          </ac:spMkLst>
        </pc:spChg>
        <pc:spChg chg="ord">
          <ac:chgData name="m b" userId="639ece72d218a8ff" providerId="LiveId" clId="{9AF39902-8E08-45A0-9739-36EB3DB72DBA}" dt="2023-03-01T03:43:01.202" v="3" actId="13244"/>
          <ac:spMkLst>
            <pc:docMk/>
            <pc:sldMk cId="467183572" sldId="263"/>
            <ac:spMk id="6" creationId="{AE9C2695-E042-6787-365D-FC748FE1816E}"/>
          </ac:spMkLst>
        </pc:spChg>
        <pc:picChg chg="ord">
          <ac:chgData name="m b" userId="639ece72d218a8ff" providerId="LiveId" clId="{9AF39902-8E08-45A0-9739-36EB3DB72DBA}" dt="2023-03-01T03:42:41.234" v="0" actId="13244"/>
          <ac:picMkLst>
            <pc:docMk/>
            <pc:sldMk cId="467183572" sldId="263"/>
            <ac:picMk id="8" creationId="{EEC96450-5283-895B-B685-DAFC688FAC01}"/>
          </ac:picMkLst>
        </pc:picChg>
        <pc:picChg chg="ord">
          <ac:chgData name="m b" userId="639ece72d218a8ff" providerId="LiveId" clId="{9AF39902-8E08-45A0-9739-36EB3DB72DBA}" dt="2023-03-01T03:42:57.226" v="2" actId="13244"/>
          <ac:picMkLst>
            <pc:docMk/>
            <pc:sldMk cId="467183572" sldId="263"/>
            <ac:picMk id="13" creationId="{19438CD0-168B-815B-2127-A42AFD812E41}"/>
          </ac:picMkLst>
        </pc:picChg>
      </pc:sldChg>
      <pc:sldChg chg="modNotesTx">
        <pc:chgData name="m b" userId="639ece72d218a8ff" providerId="LiveId" clId="{9AF39902-8E08-45A0-9739-36EB3DB72DBA}" dt="2023-03-01T04:45:44.965" v="73" actId="20577"/>
        <pc:sldMkLst>
          <pc:docMk/>
          <pc:sldMk cId="939258798" sldId="271"/>
        </pc:sldMkLst>
      </pc:sldChg>
      <pc:sldChg chg="modSp mod">
        <pc:chgData name="m b" userId="639ece72d218a8ff" providerId="LiveId" clId="{9AF39902-8E08-45A0-9739-36EB3DB72DBA}" dt="2023-03-01T03:46:38.113" v="63" actId="20577"/>
        <pc:sldMkLst>
          <pc:docMk/>
          <pc:sldMk cId="4065665724" sldId="273"/>
        </pc:sldMkLst>
        <pc:spChg chg="mod">
          <ac:chgData name="m b" userId="639ece72d218a8ff" providerId="LiveId" clId="{9AF39902-8E08-45A0-9739-36EB3DB72DBA}" dt="2023-03-01T03:45:46.277" v="30" actId="20577"/>
          <ac:spMkLst>
            <pc:docMk/>
            <pc:sldMk cId="4065665724" sldId="273"/>
            <ac:spMk id="2" creationId="{1B4BAD8F-3556-B1F5-46C4-218B8036CF51}"/>
          </ac:spMkLst>
        </pc:spChg>
        <pc:spChg chg="mod">
          <ac:chgData name="m b" userId="639ece72d218a8ff" providerId="LiveId" clId="{9AF39902-8E08-45A0-9739-36EB3DB72DBA}" dt="2023-03-01T03:46:38.113" v="63" actId="20577"/>
          <ac:spMkLst>
            <pc:docMk/>
            <pc:sldMk cId="4065665724" sldId="273"/>
            <ac:spMk id="3" creationId="{A4339F73-282A-5C31-F2B6-4E06B963D2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2CD8127-C7B8-4135-9709-61580F3AED4F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3E45005-0BCA-4781-B1DC-7BCB14EBE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5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pa.org/-/media/Files/News-and-Research/Fire-statistics-and-reports/Building-and-life-safety/oseating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wsmv.com/2022/11/17/clarksville-police-say-propane-gas-leak-caused-food-truck-explosion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pa.org/-/media/Files/News-and-Research/Fire-statistics-and-reports/Building-and-life-safety/oseating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seção</a:t>
            </a:r>
            <a:r>
              <a:rPr lang="en-US" dirty="0"/>
              <a:t>/</a:t>
            </a:r>
            <a:r>
              <a:rPr lang="en-US" dirty="0" err="1"/>
              <a:t>introdução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módulos</a:t>
            </a:r>
            <a:r>
              <a:rPr lang="en-US" dirty="0"/>
              <a:t> de </a:t>
            </a:r>
            <a:r>
              <a:rPr lang="en-US" dirty="0" err="1"/>
              <a:t>treinamento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durar</a:t>
            </a:r>
            <a:r>
              <a:rPr lang="en-US" dirty="0"/>
              <a:t> 20-25 </a:t>
            </a:r>
            <a:r>
              <a:rPr lang="en-US" dirty="0" err="1"/>
              <a:t>minutos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46"/>
              </a:spcAft>
            </a:pPr>
            <a:r>
              <a:rPr lang="en-US" sz="1900" dirty="0">
                <a:solidFill>
                  <a:srgbClr val="1F1F1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Only Philadelphia Incident will be discussed in class</a:t>
            </a:r>
          </a:p>
          <a:p>
            <a:pPr>
              <a:lnSpc>
                <a:spcPct val="107000"/>
              </a:lnSpc>
              <a:spcAft>
                <a:spcPts val="846"/>
              </a:spcAft>
            </a:pP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Estes websites/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notícias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foram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publicados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podem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traduzidos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navegador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 internet.</a:t>
            </a:r>
          </a:p>
          <a:p>
            <a:pPr>
              <a:lnSpc>
                <a:spcPct val="107000"/>
              </a:lnSpc>
              <a:spcAft>
                <a:spcPts val="846"/>
              </a:spcAft>
            </a:pP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websites/news stories were published in English and may be translated using website browser translation tools.</a:t>
            </a:r>
            <a:endParaRPr lang="en-US" sz="1900" dirty="0">
              <a:solidFill>
                <a:srgbClr val="1F1F1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46"/>
              </a:spcAft>
            </a:pP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46"/>
              </a:spcAft>
            </a:pP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45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 err="1"/>
              <a:t>Estatísticas</a:t>
            </a:r>
            <a:r>
              <a:rPr lang="en-US" dirty="0"/>
              <a:t> de </a:t>
            </a:r>
            <a:r>
              <a:rPr lang="en-US" dirty="0" err="1"/>
              <a:t>Negócios</a:t>
            </a:r>
            <a:r>
              <a:rPr lang="en-US" dirty="0"/>
              <a:t> do Blog </a:t>
            </a:r>
            <a:r>
              <a:rPr lang="en-US" dirty="0" err="1"/>
              <a:t>Koorsen</a:t>
            </a:r>
            <a:r>
              <a:rPr lang="en-US" dirty="0"/>
              <a:t> Fire</a:t>
            </a:r>
          </a:p>
          <a:p>
            <a:pPr defTabSz="966612">
              <a:defRPr/>
            </a:pPr>
            <a:r>
              <a:rPr lang="en-US" dirty="0"/>
              <a:t>15 de </a:t>
            </a:r>
            <a:r>
              <a:rPr lang="en-US" dirty="0" err="1"/>
              <a:t>outubro</a:t>
            </a:r>
            <a:r>
              <a:rPr lang="en-US" dirty="0"/>
              <a:t> de 2019: https://blog.koorsen.com/top-tips-from-new-fire-safety-regulations-to-make-mobile-and-temporary-cooking-operations-safer</a:t>
            </a:r>
          </a:p>
          <a:p>
            <a:pPr defTabSz="966612">
              <a:defRPr/>
            </a:pPr>
            <a:r>
              <a:rPr lang="en-US" dirty="0"/>
              <a:t>30 de </a:t>
            </a:r>
            <a:r>
              <a:rPr lang="en-US" dirty="0" err="1"/>
              <a:t>julho</a:t>
            </a:r>
            <a:r>
              <a:rPr lang="en-US" dirty="0"/>
              <a:t> de 2018: https://blog.koorsen.com/how-koorsen-is-protecting-food-truck-from-cooking-fires </a:t>
            </a:r>
          </a:p>
          <a:p>
            <a:pPr defTabSz="966612">
              <a:defRPr/>
            </a:pPr>
            <a:r>
              <a:rPr lang="en-US" dirty="0"/>
              <a:t>16 de </a:t>
            </a:r>
            <a:r>
              <a:rPr lang="en-US" dirty="0" err="1"/>
              <a:t>maio</a:t>
            </a:r>
            <a:r>
              <a:rPr lang="en-US" dirty="0"/>
              <a:t> de 2018: https://blog.koorsen.com/food-trucks-a-growing-industry-brimming-with-fire-hazards </a:t>
            </a:r>
          </a:p>
          <a:p>
            <a:pPr defTabSz="966612">
              <a:defRPr/>
            </a:pPr>
            <a:endParaRPr lang="en-US" dirty="0"/>
          </a:p>
          <a:p>
            <a:pPr defTabSz="966612">
              <a:defRPr/>
            </a:pPr>
            <a:r>
              <a:rPr lang="en-US" dirty="0"/>
              <a:t>Fonte de </a:t>
            </a:r>
            <a:r>
              <a:rPr lang="en-US" dirty="0" err="1"/>
              <a:t>Estatística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Restaurantes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https://www.nfpa.org/-/media/Files/News-and-Research/Fire-statistics-and-reports/Building-and-life-safety/oseating.pdf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Clarksville police say propane gas leak caused food truck explosion (wsmv.com)</a:t>
            </a:r>
            <a:endParaRPr lang="en-US" dirty="0"/>
          </a:p>
          <a:p>
            <a:endParaRPr lang="en-US" dirty="0"/>
          </a:p>
          <a:p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websites/news stories were published in English and may be translated using website browser translation tools.</a:t>
            </a:r>
          </a:p>
          <a:p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Estes websites/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notícias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foram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publicados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traduzidos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navegador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 internet.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4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 err="1"/>
              <a:t>Estatísticas</a:t>
            </a:r>
            <a:r>
              <a:rPr lang="en-US" dirty="0"/>
              <a:t> de </a:t>
            </a:r>
            <a:r>
              <a:rPr lang="en-US" dirty="0" err="1"/>
              <a:t>Negócios</a:t>
            </a:r>
            <a:r>
              <a:rPr lang="en-US" dirty="0"/>
              <a:t> do Blog </a:t>
            </a:r>
            <a:r>
              <a:rPr lang="en-US" dirty="0" err="1"/>
              <a:t>Koorsen</a:t>
            </a:r>
            <a:r>
              <a:rPr lang="en-US" dirty="0"/>
              <a:t> Fire</a:t>
            </a:r>
          </a:p>
          <a:p>
            <a:pPr defTabSz="966612">
              <a:defRPr/>
            </a:pPr>
            <a:r>
              <a:rPr lang="en-US" dirty="0"/>
              <a:t>15 de </a:t>
            </a:r>
            <a:r>
              <a:rPr lang="en-US" dirty="0" err="1"/>
              <a:t>outubro</a:t>
            </a:r>
            <a:r>
              <a:rPr lang="en-US" dirty="0"/>
              <a:t> de 2019: https://blog.koorsen.com/top-tips-from-new-fire-safety-regulations-to-make-mobile-and-temporary-cooking-operations-safer</a:t>
            </a:r>
          </a:p>
          <a:p>
            <a:pPr defTabSz="966612">
              <a:defRPr/>
            </a:pPr>
            <a:r>
              <a:rPr lang="en-US" dirty="0"/>
              <a:t>30 de </a:t>
            </a:r>
            <a:r>
              <a:rPr lang="en-US" dirty="0" err="1"/>
              <a:t>julho</a:t>
            </a:r>
            <a:r>
              <a:rPr lang="en-US" dirty="0"/>
              <a:t> de 2018: https://blog.koorsen.com/how-koorsen-is-protecting-food-truck-from-cooking-fires </a:t>
            </a:r>
          </a:p>
          <a:p>
            <a:pPr defTabSz="966612">
              <a:defRPr/>
            </a:pPr>
            <a:r>
              <a:rPr lang="en-US" dirty="0"/>
              <a:t>16 de </a:t>
            </a:r>
            <a:r>
              <a:rPr lang="en-US" dirty="0" err="1"/>
              <a:t>maio</a:t>
            </a:r>
            <a:r>
              <a:rPr lang="en-US" dirty="0"/>
              <a:t> de 2018: https://blog.koorsen.com/food-trucks-a-growing-industry-brimming-with-fire-hazards </a:t>
            </a:r>
          </a:p>
          <a:p>
            <a:pPr defTabSz="966612">
              <a:defRPr/>
            </a:pPr>
            <a:endParaRPr lang="en-US" dirty="0"/>
          </a:p>
          <a:p>
            <a:pPr defTabSz="966612">
              <a:defRPr/>
            </a:pPr>
            <a:r>
              <a:rPr lang="en-US" dirty="0"/>
              <a:t>Fonte de </a:t>
            </a:r>
            <a:r>
              <a:rPr lang="en-US" dirty="0" err="1"/>
              <a:t>Estatística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Restaurantes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https://www.nfpa.org/-/media/Files/News-and-Research/Fire-statistics-and-reports/Building-and-life-safety/oseating.pdf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1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Este poster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direitos</a:t>
            </a:r>
            <a:r>
              <a:rPr lang="en-US" dirty="0"/>
              <a:t> dos </a:t>
            </a:r>
            <a:r>
              <a:rPr lang="en-US" dirty="0" err="1"/>
              <a:t>trabalhadores</a:t>
            </a:r>
            <a:r>
              <a:rPr lang="en-US" dirty="0"/>
              <a:t>, as </a:t>
            </a:r>
            <a:r>
              <a:rPr lang="en-US" dirty="0" err="1"/>
              <a:t>responsabilidades</a:t>
            </a:r>
            <a:r>
              <a:rPr lang="en-US" dirty="0"/>
              <a:t> de </a:t>
            </a:r>
            <a:r>
              <a:rPr lang="en-US" dirty="0" err="1"/>
              <a:t>empregadores</a:t>
            </a:r>
            <a:r>
              <a:rPr lang="en-US" dirty="0"/>
              <a:t> 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disponível</a:t>
            </a:r>
            <a:r>
              <a:rPr lang="en-US" dirty="0"/>
              <a:t> </a:t>
            </a:r>
            <a:r>
              <a:rPr lang="en-US" dirty="0" err="1"/>
              <a:t>gratuitamente</a:t>
            </a:r>
            <a:r>
              <a:rPr lang="en-US" dirty="0"/>
              <a:t> no website da OSHA </a:t>
            </a:r>
          </a:p>
          <a:p>
            <a:r>
              <a:rPr lang="en-US" dirty="0"/>
              <a:t>https://www.osha.gov/sites/default/files/publications/portuguese-law-poster.pdf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52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Este poster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direitos</a:t>
            </a:r>
            <a:r>
              <a:rPr lang="en-US" dirty="0"/>
              <a:t> dos </a:t>
            </a:r>
            <a:r>
              <a:rPr lang="en-US" dirty="0" err="1"/>
              <a:t>trabalhadores</a:t>
            </a:r>
            <a:r>
              <a:rPr lang="en-US" dirty="0"/>
              <a:t>, as </a:t>
            </a:r>
            <a:r>
              <a:rPr lang="en-US" dirty="0" err="1"/>
              <a:t>responsabilidades</a:t>
            </a:r>
            <a:r>
              <a:rPr lang="en-US" dirty="0"/>
              <a:t> de </a:t>
            </a:r>
            <a:r>
              <a:rPr lang="en-US" dirty="0" err="1"/>
              <a:t>empregadores</a:t>
            </a:r>
            <a:r>
              <a:rPr lang="en-US" dirty="0"/>
              <a:t> 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disponível</a:t>
            </a:r>
            <a:r>
              <a:rPr lang="en-US" dirty="0"/>
              <a:t> </a:t>
            </a:r>
            <a:r>
              <a:rPr lang="en-US" dirty="0" err="1"/>
              <a:t>gratuitamente</a:t>
            </a:r>
            <a:r>
              <a:rPr lang="en-US" dirty="0"/>
              <a:t> no website da OSHA </a:t>
            </a:r>
          </a:p>
          <a:p>
            <a:r>
              <a:rPr lang="en-US" dirty="0"/>
              <a:t>https://www.osha.gov/sites/default/files/publications/portuguese-law-poster.pdf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5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/>
              <a:t>A </a:t>
            </a:r>
            <a:r>
              <a:rPr lang="en-US" dirty="0" err="1"/>
              <a:t>cópia</a:t>
            </a:r>
            <a:r>
              <a:rPr lang="en-US" dirty="0"/>
              <a:t> da </a:t>
            </a:r>
            <a:r>
              <a:rPr lang="en-US" dirty="0" err="1"/>
              <a:t>página</a:t>
            </a:r>
            <a:r>
              <a:rPr lang="en-US" dirty="0"/>
              <a:t> do website da OSHA </a:t>
            </a:r>
            <a:r>
              <a:rPr lang="en-US" dirty="0" err="1"/>
              <a:t>acima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,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alterado</a:t>
            </a:r>
            <a:r>
              <a:rPr lang="en-US" dirty="0"/>
              <a:t> a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momento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49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OSHA </a:t>
            </a:r>
            <a:r>
              <a:rPr lang="en-US" dirty="0" err="1"/>
              <a:t>fornece</a:t>
            </a:r>
            <a:r>
              <a:rPr lang="en-US" dirty="0"/>
              <a:t> </a:t>
            </a:r>
            <a:r>
              <a:rPr lang="en-US" dirty="0" err="1"/>
              <a:t>serviços</a:t>
            </a:r>
            <a:r>
              <a:rPr lang="en-US" dirty="0"/>
              <a:t> de </a:t>
            </a:r>
            <a:r>
              <a:rPr lang="en-US" dirty="0" err="1"/>
              <a:t>consultoria</a:t>
            </a:r>
            <a:r>
              <a:rPr lang="en-US" dirty="0"/>
              <a:t> </a:t>
            </a:r>
            <a:r>
              <a:rPr lang="en-US" dirty="0" err="1"/>
              <a:t>gratuitos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para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.</a:t>
            </a:r>
          </a:p>
          <a:p>
            <a:r>
              <a:rPr lang="en-US" dirty="0"/>
              <a:t>O </a:t>
            </a:r>
            <a:r>
              <a:rPr lang="en-US" dirty="0" err="1"/>
              <a:t>Programa</a:t>
            </a:r>
            <a:r>
              <a:rPr lang="en-US" dirty="0"/>
              <a:t> SHARP da OSHA </a:t>
            </a:r>
            <a:r>
              <a:rPr lang="en-US" dirty="0" err="1"/>
              <a:t>reconhece</a:t>
            </a:r>
            <a:r>
              <a:rPr lang="en-US" dirty="0"/>
              <a:t> </a:t>
            </a:r>
            <a:r>
              <a:rPr lang="en-US" dirty="0" err="1"/>
              <a:t>empregadores</a:t>
            </a:r>
            <a:r>
              <a:rPr lang="en-US" dirty="0"/>
              <a:t> de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que </a:t>
            </a:r>
            <a:r>
              <a:rPr lang="en-US" dirty="0" err="1"/>
              <a:t>tenham</a:t>
            </a:r>
            <a:r>
              <a:rPr lang="en-US" dirty="0"/>
              <a:t> </a:t>
            </a:r>
            <a:r>
              <a:rPr lang="en-US" dirty="0" err="1"/>
              <a:t>programas</a:t>
            </a:r>
            <a:r>
              <a:rPr lang="en-US" dirty="0"/>
              <a:t> exemplars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2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hyperlink" Target="https://www.osha.gov/sharp" TargetMode="External"/><Relationship Id="rId4" Type="http://schemas.openxmlformats.org/officeDocument/2006/relationships/hyperlink" Target="https://www.osha.gov/consultation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bc30.com/planet-vegan-fresno-food-truck-fire-explosion/11999243/" TargetMode="External"/><Relationship Id="rId3" Type="http://schemas.openxmlformats.org/officeDocument/2006/relationships/hyperlink" Target="https://www.youtube.com/watch?v=20czSI6c0EU" TargetMode="External"/><Relationship Id="rId7" Type="http://schemas.openxmlformats.org/officeDocument/2006/relationships/hyperlink" Target="https://peninsulachronicle.com/2023/01/03/food-truck-catches-fire-at-newport-news-shipbuilding/" TargetMode="External"/><Relationship Id="rId12" Type="http://schemas.openxmlformats.org/officeDocument/2006/relationships/hyperlink" Target="https://www.youtube.com/watch?v=yDr_8kqmxL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wral.com/entertainment/out_and_about/video/17528953/" TargetMode="External"/><Relationship Id="rId11" Type="http://schemas.openxmlformats.org/officeDocument/2006/relationships/hyperlink" Target="https://www.wbrc.com/2022/04/15/1-injured-forestdale-food-truck-explosion/" TargetMode="External"/><Relationship Id="rId5" Type="http://schemas.openxmlformats.org/officeDocument/2006/relationships/hyperlink" Target="https://www.wfmynews2.com/article/news/local/firefighter-injured-in-food-truck-explosion-released-from-hospital/223788823" TargetMode="External"/><Relationship Id="rId10" Type="http://schemas.openxmlformats.org/officeDocument/2006/relationships/hyperlink" Target="https://www.tcpalm.com/story/news/2022/05/14/vendor-injured-food-truck-explosion-vero-beach-seafood-festival/9776119002/" TargetMode="External"/><Relationship Id="rId4" Type="http://schemas.openxmlformats.org/officeDocument/2006/relationships/hyperlink" Target="https://m.youtube.com/watch?v=a79DX5OW6oY" TargetMode="External"/><Relationship Id="rId9" Type="http://schemas.openxmlformats.org/officeDocument/2006/relationships/hyperlink" Target="https://www.wctv.tv/2022/10/24/food-truck-explosion-sends-two-hospita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smv.com/2022/11/17/clarksville-police-say-propane-gas-leak-caused-food-truck-explos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osha.gov/stateplan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Truck </a:t>
            </a:r>
            <a:r>
              <a:rPr lang="en-US" dirty="0" err="1"/>
              <a:t>Móvel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Introdução</a:t>
            </a:r>
            <a:r>
              <a:rPr lang="en-US" dirty="0"/>
              <a:t> e </a:t>
            </a:r>
            <a:r>
              <a:rPr lang="en-US" dirty="0" err="1"/>
              <a:t>Noções</a:t>
            </a:r>
            <a:r>
              <a:rPr lang="en-US" dirty="0"/>
              <a:t> </a:t>
            </a:r>
            <a:r>
              <a:rPr lang="en-US" dirty="0" err="1"/>
              <a:t>Básicas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a </a:t>
            </a:r>
            <a:r>
              <a:rPr lang="en-US" i="1" dirty="0"/>
              <a:t>OSHA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70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98"/>
            <a:ext cx="10515600" cy="1325563"/>
          </a:xfrm>
        </p:spPr>
        <p:txBody>
          <a:bodyPr/>
          <a:lstStyle/>
          <a:p>
            <a:r>
              <a:rPr lang="en-US" dirty="0" err="1"/>
              <a:t>Direitos</a:t>
            </a:r>
            <a:r>
              <a:rPr lang="en-US" dirty="0"/>
              <a:t> dos </a:t>
            </a:r>
            <a:r>
              <a:rPr lang="en-US" dirty="0" err="1"/>
              <a:t>Trabalhadores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1E8110-8902-9327-46FB-2C76650A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37" y="1455161"/>
            <a:ext cx="7329054" cy="512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r>
              <a:rPr lang="en-US" dirty="0"/>
              <a:t> </a:t>
            </a:r>
            <a:r>
              <a:rPr lang="en-US" dirty="0" err="1"/>
              <a:t>têm</a:t>
            </a:r>
            <a:r>
              <a:rPr lang="en-US" dirty="0"/>
              <a:t> o </a:t>
            </a:r>
            <a:r>
              <a:rPr lang="en-US" dirty="0" err="1"/>
              <a:t>direito</a:t>
            </a:r>
            <a:r>
              <a:rPr lang="en-US" dirty="0"/>
              <a:t> a:</a:t>
            </a:r>
          </a:p>
          <a:p>
            <a:r>
              <a:rPr lang="en-US" dirty="0"/>
              <a:t>Um local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seguro</a:t>
            </a:r>
            <a:endParaRPr lang="en-US" dirty="0"/>
          </a:p>
          <a:p>
            <a:r>
              <a:rPr lang="pt-BR" dirty="0"/>
              <a:t>Demonstrar uma preocupação de segurança ou de saúde com o seu empregador ou com a OSHA, sem ser alvo de retaliação.</a:t>
            </a:r>
            <a:endParaRPr lang="en-US" dirty="0"/>
          </a:p>
          <a:p>
            <a:r>
              <a:rPr lang="pt-BR" dirty="0"/>
              <a:t>Receber informação e formação sobre os perigos do trabalho</a:t>
            </a:r>
            <a:endParaRPr lang="en-US" dirty="0"/>
          </a:p>
          <a:p>
            <a:r>
              <a:rPr lang="pt-BR" dirty="0"/>
              <a:t>Apresentar uma queixa junto da OSHA dentro de 30 dias se tiver sido alvo de retaliação por utilizar os seus direitos</a:t>
            </a:r>
            <a:r>
              <a:rPr lang="en-US" dirty="0"/>
              <a:t> (Lei de </a:t>
            </a:r>
            <a:r>
              <a:rPr lang="en-US" dirty="0" err="1"/>
              <a:t>Proteção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Denunciante</a:t>
            </a:r>
            <a:r>
              <a:rPr lang="en-US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3D898E-416C-49CD-B600-9F5DFCC135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9520" y="795528"/>
            <a:ext cx="3429886" cy="56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2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98"/>
            <a:ext cx="10515600" cy="1325563"/>
          </a:xfrm>
        </p:spPr>
        <p:txBody>
          <a:bodyPr/>
          <a:lstStyle/>
          <a:p>
            <a:r>
              <a:rPr lang="en-US" dirty="0" err="1"/>
              <a:t>Responsabilidades</a:t>
            </a:r>
            <a:r>
              <a:rPr lang="en-US" dirty="0"/>
              <a:t> do </a:t>
            </a:r>
            <a:r>
              <a:rPr lang="en-US" dirty="0" err="1"/>
              <a:t>Empregador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1E8110-8902-9327-46FB-2C76650A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37" y="1455161"/>
            <a:ext cx="7329054" cy="5125748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err="1"/>
              <a:t>Empregadores</a:t>
            </a:r>
            <a:r>
              <a:rPr lang="en-US" sz="2400" dirty="0"/>
              <a:t> </a:t>
            </a:r>
            <a:r>
              <a:rPr lang="en-US" sz="2400" dirty="0" err="1"/>
              <a:t>devem</a:t>
            </a:r>
            <a:r>
              <a:rPr lang="en-US" sz="2400" dirty="0"/>
              <a:t>: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Fornecer aos funcionários um ambiente de trabalho livre de riscos reconhecidos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pt-BR" sz="2400" dirty="0"/>
              <a:t>Cumprir todas as normas da OSHA aplicáveis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pt-BR" sz="2400" dirty="0"/>
              <a:t>Fornecer formação obrigatória para todos os trabalhadores numa linguagem e vocabulário que eles possam entender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pt-BR" sz="2400" dirty="0"/>
              <a:t>Comunicar à OSHA todos os óbitos relacionados com o trabalho e todas as internações hospitalares e amputações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pt-BR" sz="2400" dirty="0"/>
              <a:t>Postar citações da OSHA no ou perto do local das alegadas violações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É </a:t>
            </a:r>
            <a:r>
              <a:rPr lang="en-US" sz="2400" dirty="0" err="1"/>
              <a:t>ilegal</a:t>
            </a:r>
            <a:r>
              <a:rPr lang="en-US" sz="2400" dirty="0"/>
              <a:t> </a:t>
            </a:r>
            <a:r>
              <a:rPr lang="en-US" sz="2400" dirty="0" err="1"/>
              <a:t>retaliar</a:t>
            </a:r>
            <a:r>
              <a:rPr lang="en-US" sz="2400" dirty="0"/>
              <a:t> </a:t>
            </a:r>
            <a:r>
              <a:rPr lang="en-US" sz="2400" dirty="0" err="1"/>
              <a:t>qualquer</a:t>
            </a:r>
            <a:r>
              <a:rPr lang="en-US" sz="2400" dirty="0"/>
              <a:t> </a:t>
            </a:r>
            <a:r>
              <a:rPr lang="en-US" sz="2400" dirty="0" err="1"/>
              <a:t>empregado</a:t>
            </a:r>
            <a:r>
              <a:rPr lang="en-US" sz="2400" dirty="0"/>
              <a:t> por usar </a:t>
            </a:r>
            <a:r>
              <a:rPr lang="en-US" sz="2400" dirty="0" err="1"/>
              <a:t>qualquer</a:t>
            </a:r>
            <a:r>
              <a:rPr lang="en-US" sz="2400" dirty="0"/>
              <a:t> de </a:t>
            </a:r>
            <a:r>
              <a:rPr lang="en-US" sz="2400" dirty="0" err="1"/>
              <a:t>seus</a:t>
            </a:r>
            <a:r>
              <a:rPr lang="en-US" sz="2400" dirty="0"/>
              <a:t> </a:t>
            </a:r>
            <a:r>
              <a:rPr lang="en-US" sz="2400" dirty="0" err="1"/>
              <a:t>direitos</a:t>
            </a:r>
            <a:r>
              <a:rPr lang="en-US" sz="2400" dirty="0"/>
              <a:t>, </a:t>
            </a:r>
            <a:r>
              <a:rPr lang="en-US" sz="2400" dirty="0" err="1"/>
              <a:t>incluindo</a:t>
            </a:r>
            <a:r>
              <a:rPr lang="en-US" sz="2400" dirty="0"/>
              <a:t> </a:t>
            </a:r>
            <a:r>
              <a:rPr lang="en-US" sz="2400" dirty="0" err="1"/>
              <a:t>demonstrar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preocupação</a:t>
            </a:r>
            <a:r>
              <a:rPr lang="en-US" sz="2400" dirty="0"/>
              <a:t> de </a:t>
            </a:r>
            <a:r>
              <a:rPr lang="en-US" sz="2400" dirty="0" err="1"/>
              <a:t>saúde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segurança</a:t>
            </a:r>
            <a:r>
              <a:rPr lang="en-US" sz="2400" dirty="0"/>
              <a:t> com o </a:t>
            </a:r>
            <a:r>
              <a:rPr lang="en-US" sz="2400" dirty="0" err="1"/>
              <a:t>seu</a:t>
            </a:r>
            <a:r>
              <a:rPr lang="en-US" sz="2400" dirty="0"/>
              <a:t> </a:t>
            </a:r>
            <a:r>
              <a:rPr lang="en-US" sz="2400" dirty="0" err="1"/>
              <a:t>empregador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com a OSHA (</a:t>
            </a:r>
            <a:r>
              <a:rPr lang="en-US" sz="2400" dirty="0" err="1"/>
              <a:t>Proteção</a:t>
            </a:r>
            <a:r>
              <a:rPr lang="en-US" sz="2400" dirty="0"/>
              <a:t> </a:t>
            </a:r>
            <a:r>
              <a:rPr lang="en-US" sz="2400" dirty="0" err="1"/>
              <a:t>ao</a:t>
            </a:r>
            <a:r>
              <a:rPr lang="en-US" sz="2400" dirty="0"/>
              <a:t> </a:t>
            </a:r>
            <a:r>
              <a:rPr lang="en-US" sz="2400" dirty="0" err="1"/>
              <a:t>Denunciante</a:t>
            </a:r>
            <a:r>
              <a:rPr lang="en-US" sz="2400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F58E74-D2B6-4744-A0A8-D7913049B45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9342" y="970960"/>
            <a:ext cx="3429886" cy="56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4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0089"/>
            <a:ext cx="10515600" cy="1325563"/>
          </a:xfrm>
        </p:spPr>
        <p:txBody>
          <a:bodyPr/>
          <a:lstStyle/>
          <a:p>
            <a:r>
              <a:rPr lang="en-US" dirty="0"/>
              <a:t>OSHA </a:t>
            </a:r>
            <a:r>
              <a:rPr lang="en-US" dirty="0" err="1"/>
              <a:t>fornece</a:t>
            </a:r>
            <a:r>
              <a:rPr lang="en-US" dirty="0"/>
              <a:t> </a:t>
            </a:r>
            <a:r>
              <a:rPr lang="en-US" dirty="0" err="1"/>
              <a:t>ajuda</a:t>
            </a:r>
            <a:r>
              <a:rPr lang="en-US" dirty="0"/>
              <a:t> para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C69D47-AAD1-2942-DC27-55711CD46F37}"/>
              </a:ext>
            </a:extLst>
          </p:cNvPr>
          <p:cNvSpPr txBox="1"/>
          <p:nvPr/>
        </p:nvSpPr>
        <p:spPr>
          <a:xfrm>
            <a:off x="4237959" y="6308209"/>
            <a:ext cx="371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FFD224-ED65-4DBB-A2B9-6CCC152C82D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24100" y="1121789"/>
            <a:ext cx="7543800" cy="525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43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Consultoria</a:t>
            </a:r>
            <a:r>
              <a:rPr lang="en-US" dirty="0"/>
              <a:t> no Local, </a:t>
            </a:r>
            <a:r>
              <a:rPr lang="en-US" i="1" dirty="0"/>
              <a:t>SHARP</a:t>
            </a:r>
          </a:p>
        </p:txBody>
      </p:sp>
      <p:pic>
        <p:nvPicPr>
          <p:cNvPr id="8" name="Picture 7" descr="OSHA provides Free Worker Safety/Health consulting services to small businesses jpg 26 kb">
            <a:extLst>
              <a:ext uri="{FF2B5EF4-FFF2-40B4-BE49-F238E27FC236}">
                <a16:creationId xmlns:a16="http://schemas.microsoft.com/office/drawing/2014/main" id="{EEC96450-5283-895B-B685-DAFC688FA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77" y="1158470"/>
            <a:ext cx="3848100" cy="2638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7EB2F9-3A1E-C1B4-A479-2D27CA8CA4A7}"/>
              </a:ext>
            </a:extLst>
          </p:cNvPr>
          <p:cNvSpPr txBox="1"/>
          <p:nvPr/>
        </p:nvSpPr>
        <p:spPr>
          <a:xfrm>
            <a:off x="1304707" y="3817759"/>
            <a:ext cx="358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https://www.osha.gov/consultation</a:t>
            </a:r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A46287-8D57-C4E8-4E44-E83A84162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4333225"/>
            <a:ext cx="5181600" cy="2180697"/>
          </a:xfrm>
        </p:spPr>
        <p:txBody>
          <a:bodyPr>
            <a:noAutofit/>
          </a:bodyPr>
          <a:lstStyle/>
          <a:p>
            <a:r>
              <a:rPr lang="en-US" sz="2000" dirty="0" err="1"/>
              <a:t>Serviços</a:t>
            </a:r>
            <a:r>
              <a:rPr lang="en-US" sz="2000" dirty="0"/>
              <a:t> de </a:t>
            </a:r>
            <a:r>
              <a:rPr lang="en-US" sz="2000" dirty="0" err="1"/>
              <a:t>consultoria</a:t>
            </a:r>
            <a:r>
              <a:rPr lang="en-US" sz="2000" dirty="0"/>
              <a:t> de </a:t>
            </a:r>
            <a:r>
              <a:rPr lang="en-US" sz="2000" dirty="0" err="1"/>
              <a:t>Segurança</a:t>
            </a:r>
            <a:r>
              <a:rPr lang="en-US" sz="2000" dirty="0"/>
              <a:t>/</a:t>
            </a:r>
            <a:r>
              <a:rPr lang="en-US" sz="2000" dirty="0" err="1"/>
              <a:t>Saúde</a:t>
            </a:r>
            <a:r>
              <a:rPr lang="en-US" sz="2000" dirty="0"/>
              <a:t> do </a:t>
            </a:r>
            <a:r>
              <a:rPr lang="en-US" sz="2000" dirty="0" err="1"/>
              <a:t>Trabalhador</a:t>
            </a:r>
            <a:r>
              <a:rPr lang="en-US" sz="2000" dirty="0"/>
              <a:t> </a:t>
            </a:r>
            <a:r>
              <a:rPr lang="en-US" sz="2000" dirty="0" err="1"/>
              <a:t>gratuitas</a:t>
            </a:r>
            <a:r>
              <a:rPr lang="en-US" sz="2000" dirty="0"/>
              <a:t> para </a:t>
            </a:r>
            <a:r>
              <a:rPr lang="en-US" sz="2000" dirty="0" err="1"/>
              <a:t>pequenos</a:t>
            </a:r>
            <a:r>
              <a:rPr lang="en-US" sz="2000" dirty="0"/>
              <a:t> </a:t>
            </a:r>
            <a:r>
              <a:rPr lang="en-US" sz="2000" dirty="0" err="1"/>
              <a:t>negócios</a:t>
            </a:r>
            <a:endParaRPr lang="en-US" sz="2000" dirty="0"/>
          </a:p>
          <a:p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serviços</a:t>
            </a:r>
            <a:r>
              <a:rPr lang="en-US" sz="2000" dirty="0"/>
              <a:t> de </a:t>
            </a:r>
            <a:r>
              <a:rPr lang="en-US" sz="2000" dirty="0" err="1"/>
              <a:t>consultoria</a:t>
            </a:r>
            <a:r>
              <a:rPr lang="en-US" sz="2000" dirty="0"/>
              <a:t>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separados</a:t>
            </a:r>
            <a:r>
              <a:rPr lang="en-US" sz="2000" dirty="0"/>
              <a:t> da </a:t>
            </a:r>
            <a:r>
              <a:rPr lang="en-US" sz="2000" dirty="0" err="1"/>
              <a:t>fiscalização</a:t>
            </a:r>
            <a:r>
              <a:rPr lang="en-US" sz="2000" dirty="0"/>
              <a:t> para </a:t>
            </a:r>
            <a:r>
              <a:rPr lang="en-US" sz="2000" dirty="0" err="1"/>
              <a:t>ajudar</a:t>
            </a:r>
            <a:r>
              <a:rPr lang="en-US" sz="2000" dirty="0"/>
              <a:t> </a:t>
            </a:r>
            <a:r>
              <a:rPr lang="en-US" sz="2000" dirty="0" err="1"/>
              <a:t>empregadores</a:t>
            </a:r>
            <a:r>
              <a:rPr lang="en-US" sz="2000" dirty="0"/>
              <a:t> a </a:t>
            </a:r>
            <a:r>
              <a:rPr lang="en-US" sz="2000" dirty="0" err="1"/>
              <a:t>estabelecer</a:t>
            </a:r>
            <a:r>
              <a:rPr lang="en-US" sz="2000" dirty="0"/>
              <a:t> e </a:t>
            </a:r>
            <a:r>
              <a:rPr lang="en-US" sz="2000" dirty="0" err="1"/>
              <a:t>aperfeiçoar</a:t>
            </a:r>
            <a:r>
              <a:rPr lang="en-US" sz="2000" dirty="0"/>
              <a:t> </a:t>
            </a:r>
            <a:r>
              <a:rPr lang="en-US" sz="2000" dirty="0" err="1"/>
              <a:t>programas</a:t>
            </a:r>
            <a:r>
              <a:rPr lang="en-US" sz="2000" dirty="0"/>
              <a:t> de </a:t>
            </a:r>
            <a:r>
              <a:rPr lang="en-US" sz="2000" dirty="0" err="1"/>
              <a:t>saúde</a:t>
            </a:r>
            <a:r>
              <a:rPr lang="en-US" sz="2000" dirty="0"/>
              <a:t> e </a:t>
            </a:r>
            <a:r>
              <a:rPr lang="en-US" sz="2000" dirty="0" err="1"/>
              <a:t>segurança</a:t>
            </a:r>
            <a:r>
              <a:rPr lang="en-US" sz="2000" dirty="0"/>
              <a:t> e </a:t>
            </a:r>
            <a:r>
              <a:rPr lang="en-US" sz="2000" dirty="0" err="1"/>
              <a:t>atingir</a:t>
            </a:r>
            <a:r>
              <a:rPr lang="en-US" sz="2000" dirty="0"/>
              <a:t> a </a:t>
            </a:r>
            <a:r>
              <a:rPr lang="en-US" sz="2000" dirty="0" err="1"/>
              <a:t>conformidade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D8CBB2-5AF1-E7EC-8779-8D020D0FE9E3}"/>
              </a:ext>
            </a:extLst>
          </p:cNvPr>
          <p:cNvSpPr txBox="1"/>
          <p:nvPr/>
        </p:nvSpPr>
        <p:spPr>
          <a:xfrm>
            <a:off x="7304454" y="3836002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https://www.osha.gov/sharp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C2695-E042-6787-365D-FC748FE1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333225"/>
            <a:ext cx="5181600" cy="2497065"/>
          </a:xfrm>
        </p:spPr>
        <p:txBody>
          <a:bodyPr>
            <a:normAutofit/>
          </a:bodyPr>
          <a:lstStyle/>
          <a:p>
            <a:r>
              <a:rPr lang="en-US" sz="2400" dirty="0"/>
              <a:t>O SHARP </a:t>
            </a:r>
            <a:r>
              <a:rPr lang="en-US" sz="2400" dirty="0" err="1"/>
              <a:t>reconhece</a:t>
            </a:r>
            <a:r>
              <a:rPr lang="en-US" sz="2400" dirty="0"/>
              <a:t> </a:t>
            </a:r>
            <a:r>
              <a:rPr lang="en-US" sz="2400" dirty="0" err="1"/>
              <a:t>empregadores</a:t>
            </a:r>
            <a:r>
              <a:rPr lang="en-US" sz="2400" dirty="0"/>
              <a:t> de </a:t>
            </a:r>
            <a:r>
              <a:rPr lang="en-US" sz="2400" dirty="0" err="1"/>
              <a:t>pequenas</a:t>
            </a:r>
            <a:r>
              <a:rPr lang="en-US" sz="2400" dirty="0"/>
              <a:t> </a:t>
            </a:r>
            <a:r>
              <a:rPr lang="en-US" sz="2400" dirty="0" err="1"/>
              <a:t>empresas</a:t>
            </a:r>
            <a:r>
              <a:rPr lang="en-US" sz="2400" dirty="0"/>
              <a:t> que </a:t>
            </a:r>
            <a:r>
              <a:rPr lang="en-US" sz="2400" dirty="0" err="1"/>
              <a:t>tenham</a:t>
            </a:r>
            <a:r>
              <a:rPr lang="en-US" sz="2400" dirty="0"/>
              <a:t> </a:t>
            </a:r>
            <a:r>
              <a:rPr lang="en-US" sz="2400" dirty="0" err="1"/>
              <a:t>usado</a:t>
            </a:r>
            <a:r>
              <a:rPr lang="en-US" sz="2400" dirty="0"/>
              <a:t> o </a:t>
            </a:r>
            <a:r>
              <a:rPr lang="en-US" sz="2400" dirty="0" err="1"/>
              <a:t>Programa</a:t>
            </a:r>
            <a:r>
              <a:rPr lang="en-US" sz="2400" dirty="0"/>
              <a:t> de </a:t>
            </a:r>
            <a:r>
              <a:rPr lang="en-US" sz="2400" dirty="0" err="1"/>
              <a:t>Consultoria</a:t>
            </a:r>
            <a:r>
              <a:rPr lang="en-US" sz="2400" dirty="0"/>
              <a:t> On-Site e que </a:t>
            </a:r>
            <a:r>
              <a:rPr lang="en-US" sz="2400" dirty="0" err="1"/>
              <a:t>operam</a:t>
            </a:r>
            <a:r>
              <a:rPr lang="en-US" sz="2400" dirty="0"/>
              <a:t> </a:t>
            </a:r>
            <a:r>
              <a:rPr lang="en-US" sz="2400" dirty="0" err="1"/>
              <a:t>programas</a:t>
            </a:r>
            <a:r>
              <a:rPr lang="en-US" sz="2400" dirty="0"/>
              <a:t> </a:t>
            </a:r>
            <a:r>
              <a:rPr lang="en-US" sz="2400" dirty="0" err="1"/>
              <a:t>exemplares</a:t>
            </a:r>
            <a:r>
              <a:rPr lang="en-US" sz="2400" dirty="0"/>
              <a:t> de </a:t>
            </a:r>
            <a:r>
              <a:rPr lang="en-US" sz="2400" dirty="0" err="1"/>
              <a:t>segurança</a:t>
            </a:r>
            <a:r>
              <a:rPr lang="en-US" sz="2400" dirty="0"/>
              <a:t> e </a:t>
            </a:r>
            <a:r>
              <a:rPr lang="en-US" sz="2400" dirty="0" err="1"/>
              <a:t>saúde</a:t>
            </a:r>
            <a:endParaRPr lang="en-US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C6A6F82-0409-43B6-9213-FD6C89F513C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5250" y="1106082"/>
            <a:ext cx="4908550" cy="27432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E5C125-96A5-4359-8826-8128C17228F3}"/>
              </a:ext>
            </a:extLst>
          </p:cNvPr>
          <p:cNvSpPr/>
          <p:nvPr/>
        </p:nvSpPr>
        <p:spPr>
          <a:xfrm>
            <a:off x="1304707" y="965652"/>
            <a:ext cx="371547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Consulta On-Site</a:t>
            </a:r>
          </a:p>
        </p:txBody>
      </p:sp>
    </p:spTree>
    <p:extLst>
      <p:ext uri="{BB962C8B-B14F-4D97-AF65-F5344CB8AC3E}">
        <p14:creationId xmlns:p14="http://schemas.microsoft.com/office/powerpoint/2010/main" val="3033027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04605-931B-41F0-9046-FF25833E9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Conformidade</a:t>
            </a:r>
            <a:r>
              <a:rPr lang="en-US" dirty="0"/>
              <a:t> versus Boas </a:t>
            </a:r>
            <a:r>
              <a:rPr lang="en-US" dirty="0" err="1"/>
              <a:t>Práticas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5232-F249-2032-EDBA-99C03B2A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764949" cy="4351338"/>
          </a:xfrm>
        </p:spPr>
        <p:txBody>
          <a:bodyPr>
            <a:normAutofit/>
          </a:bodyPr>
          <a:lstStyle/>
          <a:p>
            <a:r>
              <a:rPr lang="en-US" dirty="0" err="1"/>
              <a:t>Regulamentações</a:t>
            </a:r>
            <a:r>
              <a:rPr lang="en-US" dirty="0"/>
              <a:t> da OSHA = </a:t>
            </a:r>
            <a:r>
              <a:rPr lang="en-US" dirty="0" err="1"/>
              <a:t>Nível</a:t>
            </a:r>
            <a:r>
              <a:rPr lang="en-US" dirty="0"/>
              <a:t> </a:t>
            </a:r>
            <a:r>
              <a:rPr lang="en-US" dirty="0" err="1"/>
              <a:t>Mínimo</a:t>
            </a:r>
            <a:r>
              <a:rPr lang="en-US" dirty="0"/>
              <a:t> de </a:t>
            </a:r>
            <a:r>
              <a:rPr lang="en-US" dirty="0" err="1"/>
              <a:t>Conformidade</a:t>
            </a:r>
            <a:endParaRPr lang="en-US" dirty="0"/>
          </a:p>
          <a:p>
            <a:endParaRPr lang="en-US" sz="1000" dirty="0"/>
          </a:p>
          <a:p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organizações</a:t>
            </a:r>
            <a:r>
              <a:rPr lang="en-US" dirty="0"/>
              <a:t>/</a:t>
            </a:r>
            <a:r>
              <a:rPr lang="en-US" dirty="0" err="1"/>
              <a:t>orientações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diretrizes</a:t>
            </a:r>
            <a:r>
              <a:rPr lang="en-US" dirty="0"/>
              <a:t> com </a:t>
            </a:r>
            <a:r>
              <a:rPr lang="en-US" dirty="0" err="1"/>
              <a:t>níveis</a:t>
            </a:r>
            <a:r>
              <a:rPr lang="en-US" dirty="0"/>
              <a:t> superiors de </a:t>
            </a:r>
            <a:r>
              <a:rPr lang="en-US" dirty="0" err="1"/>
              <a:t>conformidade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Boas </a:t>
            </a:r>
            <a:r>
              <a:rPr lang="en-US" dirty="0" err="1">
                <a:sym typeface="Wingdings" panose="05000000000000000000" pitchFamily="2" charset="2"/>
              </a:rPr>
              <a:t>Práticas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00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Por que </a:t>
            </a:r>
            <a:r>
              <a:rPr lang="en-US" dirty="0" err="1">
                <a:sym typeface="Wingdings" panose="05000000000000000000" pitchFamily="2" charset="2"/>
              </a:rPr>
              <a:t>elas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podem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não</a:t>
            </a:r>
            <a:r>
              <a:rPr lang="en-US" dirty="0">
                <a:sym typeface="Wingdings" panose="05000000000000000000" pitchFamily="2" charset="2"/>
              </a:rPr>
              <a:t> ser as </a:t>
            </a:r>
            <a:r>
              <a:rPr lang="en-US" dirty="0" err="1">
                <a:sym typeface="Wingdings" panose="05000000000000000000" pitchFamily="2" charset="2"/>
              </a:rPr>
              <a:t>mesmas</a:t>
            </a:r>
            <a:r>
              <a:rPr lang="en-US" dirty="0">
                <a:sym typeface="Wingdings" panose="05000000000000000000" pitchFamily="2" charset="2"/>
              </a:rPr>
              <a:t>?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As </a:t>
            </a:r>
            <a:r>
              <a:rPr lang="en-US" dirty="0" err="1">
                <a:sym typeface="Wingdings" panose="05000000000000000000" pitchFamily="2" charset="2"/>
              </a:rPr>
              <a:t>regulamentações</a:t>
            </a:r>
            <a:r>
              <a:rPr lang="en-US" dirty="0">
                <a:sym typeface="Wingdings" panose="05000000000000000000" pitchFamily="2" charset="2"/>
              </a:rPr>
              <a:t> da OSHA </a:t>
            </a:r>
            <a:r>
              <a:rPr lang="en-US" dirty="0" err="1">
                <a:sym typeface="Wingdings" panose="05000000000000000000" pitchFamily="2" charset="2"/>
              </a:rPr>
              <a:t>levam</a:t>
            </a:r>
            <a:r>
              <a:rPr lang="en-US" dirty="0">
                <a:sym typeface="Wingdings" panose="05000000000000000000" pitchFamily="2" charset="2"/>
              </a:rPr>
              <a:t> um tempo </a:t>
            </a:r>
            <a:r>
              <a:rPr lang="en-US" dirty="0" err="1">
                <a:sym typeface="Wingdings" panose="05000000000000000000" pitchFamily="2" charset="2"/>
              </a:rPr>
              <a:t>considerável</a:t>
            </a:r>
            <a:r>
              <a:rPr lang="en-US" dirty="0">
                <a:sym typeface="Wingdings" panose="05000000000000000000" pitchFamily="2" charset="2"/>
              </a:rPr>
              <a:t> para </a:t>
            </a:r>
            <a:r>
              <a:rPr lang="en-US" dirty="0" err="1">
                <a:sym typeface="Wingdings" panose="05000000000000000000" pitchFamily="2" charset="2"/>
              </a:rPr>
              <a:t>mudança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atualização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Novas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indústrias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condições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trabalho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novos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produtos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sendo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usados</a:t>
            </a:r>
            <a:r>
              <a:rPr lang="en-US" dirty="0">
                <a:sym typeface="Wingdings" panose="05000000000000000000" pitchFamily="2" charset="2"/>
              </a:rPr>
              <a:t>, nova </a:t>
            </a:r>
            <a:r>
              <a:rPr lang="en-US" dirty="0" err="1">
                <a:sym typeface="Wingdings" panose="05000000000000000000" pitchFamily="2" charset="2"/>
              </a:rPr>
              <a:t>ciência</a:t>
            </a:r>
            <a:r>
              <a:rPr lang="en-US" dirty="0">
                <a:sym typeface="Wingdings" panose="05000000000000000000" pitchFamily="2" charset="2"/>
              </a:rPr>
              <a:t> para </a:t>
            </a:r>
            <a:r>
              <a:rPr lang="en-US" dirty="0" err="1">
                <a:sym typeface="Wingdings" panose="05000000000000000000" pitchFamily="2" charset="2"/>
              </a:rPr>
              <a:t>avaliação</a:t>
            </a:r>
            <a:r>
              <a:rPr lang="en-US" dirty="0">
                <a:sym typeface="Wingdings" panose="05000000000000000000" pitchFamily="2" charset="2"/>
              </a:rPr>
              <a:t> – </a:t>
            </a:r>
            <a:r>
              <a:rPr lang="en-US" dirty="0" err="1">
                <a:sym typeface="Wingdings" panose="05000000000000000000" pitchFamily="2" charset="2"/>
              </a:rPr>
              <a:t>mudanças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diretrizes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levam</a:t>
            </a:r>
            <a:r>
              <a:rPr lang="en-US" dirty="0">
                <a:sym typeface="Wingdings" panose="05000000000000000000" pitchFamily="2" charset="2"/>
              </a:rPr>
              <a:t> tempo, </a:t>
            </a:r>
            <a:r>
              <a:rPr lang="en-US" dirty="0" err="1">
                <a:sym typeface="Wingdings" panose="05000000000000000000" pitchFamily="2" charset="2"/>
              </a:rPr>
              <a:t>em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geral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reativas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0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E89FD-F3A3-B032-B3FF-6744BA4F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</a:t>
            </a:r>
            <a:r>
              <a:rPr lang="en-US" dirty="0"/>
              <a:t>: </a:t>
            </a:r>
            <a:r>
              <a:rPr lang="en-US" dirty="0" err="1"/>
              <a:t>Implementar</a:t>
            </a:r>
            <a:r>
              <a:rPr lang="en-US" dirty="0"/>
              <a:t> </a:t>
            </a:r>
            <a:r>
              <a:rPr lang="en-US" dirty="0" err="1"/>
              <a:t>Soluções</a:t>
            </a:r>
            <a:r>
              <a:rPr lang="en-US" dirty="0"/>
              <a:t> </a:t>
            </a:r>
            <a:r>
              <a:rPr lang="en-US" dirty="0" err="1"/>
              <a:t>Efetivas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371A7-1D9A-9179-0DEA-B04931707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1825625"/>
            <a:ext cx="5973417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err="1"/>
              <a:t>Hierarquia</a:t>
            </a:r>
            <a:r>
              <a:rPr lang="en-US" u="sng" dirty="0"/>
              <a:t> de </a:t>
            </a:r>
            <a:r>
              <a:rPr lang="en-US" u="sng" dirty="0" err="1"/>
              <a:t>Controles</a:t>
            </a:r>
            <a:r>
              <a:rPr lang="en-US" u="sng" dirty="0"/>
              <a:t> da NIOSH:</a:t>
            </a:r>
          </a:p>
          <a:p>
            <a:r>
              <a:rPr lang="en-US" dirty="0" err="1"/>
              <a:t>Fornece</a:t>
            </a:r>
            <a:r>
              <a:rPr lang="en-US" dirty="0"/>
              <a:t> um framework para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endParaRPr lang="en-US" dirty="0"/>
          </a:p>
          <a:p>
            <a:pPr lvl="1"/>
            <a:r>
              <a:rPr lang="en-US" dirty="0" err="1"/>
              <a:t>Eliminação</a:t>
            </a:r>
            <a:endParaRPr lang="en-US" dirty="0"/>
          </a:p>
          <a:p>
            <a:pPr lvl="1"/>
            <a:r>
              <a:rPr lang="en-US" dirty="0" err="1"/>
              <a:t>Substituição</a:t>
            </a:r>
            <a:endParaRPr lang="en-US" dirty="0"/>
          </a:p>
          <a:p>
            <a:pPr lvl="1"/>
            <a:r>
              <a:rPr lang="en-US" dirty="0" err="1"/>
              <a:t>Engenharia</a:t>
            </a:r>
            <a:endParaRPr lang="en-US" dirty="0"/>
          </a:p>
          <a:p>
            <a:pPr lvl="1"/>
            <a:r>
              <a:rPr lang="en-US" dirty="0" err="1"/>
              <a:t>Administrativo</a:t>
            </a:r>
            <a:r>
              <a:rPr lang="en-US" dirty="0"/>
              <a:t> (</a:t>
            </a:r>
            <a:r>
              <a:rPr lang="en-US" dirty="0" err="1"/>
              <a:t>Práticas</a:t>
            </a:r>
            <a:r>
              <a:rPr lang="en-US" dirty="0"/>
              <a:t> do </a:t>
            </a:r>
            <a:r>
              <a:rPr lang="en-US" dirty="0" err="1"/>
              <a:t>Trabalho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Equipamento</a:t>
            </a:r>
            <a:r>
              <a:rPr lang="en-US" dirty="0"/>
              <a:t> de </a:t>
            </a:r>
            <a:r>
              <a:rPr lang="en-US" dirty="0" err="1"/>
              <a:t>Proteção</a:t>
            </a:r>
            <a:r>
              <a:rPr lang="en-US" dirty="0"/>
              <a:t> Individual (EPI)</a:t>
            </a:r>
          </a:p>
          <a:p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controles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efetivos</a:t>
            </a:r>
            <a:r>
              <a:rPr lang="en-US" dirty="0"/>
              <a:t> do que </a:t>
            </a:r>
            <a:r>
              <a:rPr lang="en-US" dirty="0" err="1"/>
              <a:t>implementar</a:t>
            </a:r>
            <a:r>
              <a:rPr lang="en-US" dirty="0"/>
              <a:t> </a:t>
            </a:r>
            <a:r>
              <a:rPr lang="en-US" dirty="0" err="1"/>
              <a:t>somente</a:t>
            </a:r>
            <a:r>
              <a:rPr lang="en-US" dirty="0"/>
              <a:t> um</a:t>
            </a:r>
          </a:p>
        </p:txBody>
      </p:sp>
      <p:pic>
        <p:nvPicPr>
          <p:cNvPr id="5" name="Picture 4" descr="NIOSH Hierarchy of Controls jpg 71 kb">
            <a:extLst>
              <a:ext uri="{FF2B5EF4-FFF2-40B4-BE49-F238E27FC236}">
                <a16:creationId xmlns:a16="http://schemas.microsoft.com/office/drawing/2014/main" id="{24D139F8-F1B3-BBB4-A53B-D160F4060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09" y="1825625"/>
            <a:ext cx="5974080" cy="41026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506A5E-E6C0-4FD8-9912-50754696C29B}"/>
              </a:ext>
            </a:extLst>
          </p:cNvPr>
          <p:cNvSpPr txBox="1"/>
          <p:nvPr/>
        </p:nvSpPr>
        <p:spPr>
          <a:xfrm>
            <a:off x="6333111" y="2495550"/>
            <a:ext cx="71846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>
                <a:latin typeface="Arial Black" panose="020B0A04020102020204" pitchFamily="34" charset="0"/>
              </a:rPr>
              <a:t>Mais</a:t>
            </a:r>
            <a:endParaRPr lang="en-US" sz="1050" dirty="0">
              <a:latin typeface="Arial Black" panose="020B0A04020102020204" pitchFamily="34" charset="0"/>
            </a:endParaRPr>
          </a:p>
          <a:p>
            <a:pPr algn="ctr"/>
            <a:r>
              <a:rPr lang="en-US" sz="1050" dirty="0" err="1">
                <a:latin typeface="Arial Black" panose="020B0A04020102020204" pitchFamily="34" charset="0"/>
              </a:rPr>
              <a:t>efetivo</a:t>
            </a:r>
            <a:endParaRPr lang="en-US" sz="1050" dirty="0"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A59D3B-99BF-40E5-8844-D5195C912CDC}"/>
              </a:ext>
            </a:extLst>
          </p:cNvPr>
          <p:cNvSpPr txBox="1"/>
          <p:nvPr/>
        </p:nvSpPr>
        <p:spPr>
          <a:xfrm>
            <a:off x="6333111" y="5118100"/>
            <a:ext cx="71846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>
                <a:latin typeface="Arial Black" panose="020B0A04020102020204" pitchFamily="34" charset="0"/>
              </a:rPr>
              <a:t>Menos</a:t>
            </a:r>
            <a:endParaRPr lang="en-US" sz="1050" dirty="0">
              <a:latin typeface="Arial Black" panose="020B0A04020102020204" pitchFamily="34" charset="0"/>
            </a:endParaRPr>
          </a:p>
          <a:p>
            <a:pPr algn="ctr"/>
            <a:r>
              <a:rPr lang="en-US" sz="1050" dirty="0" err="1">
                <a:latin typeface="Arial Black" panose="020B0A04020102020204" pitchFamily="34" charset="0"/>
              </a:rPr>
              <a:t>efetivo</a:t>
            </a:r>
            <a:endParaRPr lang="en-US" sz="1050" dirty="0"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AEBB6E-152A-43B4-905E-EFDA2868DC13}"/>
              </a:ext>
            </a:extLst>
          </p:cNvPr>
          <p:cNvSpPr txBox="1"/>
          <p:nvPr/>
        </p:nvSpPr>
        <p:spPr>
          <a:xfrm>
            <a:off x="8299901" y="2657564"/>
            <a:ext cx="1040670" cy="261610"/>
          </a:xfrm>
          <a:prstGeom prst="rect">
            <a:avLst/>
          </a:prstGeom>
          <a:solidFill>
            <a:srgbClr val="3D6DB5"/>
          </a:solidFill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latin typeface="Arial Black" panose="020B0A04020102020204" pitchFamily="34" charset="0"/>
              </a:rPr>
              <a:t>Eliminação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8892AB-F0BC-4B46-BBCD-B92E04F87416}"/>
              </a:ext>
            </a:extLst>
          </p:cNvPr>
          <p:cNvSpPr txBox="1"/>
          <p:nvPr/>
        </p:nvSpPr>
        <p:spPr>
          <a:xfrm>
            <a:off x="8274501" y="3238589"/>
            <a:ext cx="1159292" cy="261610"/>
          </a:xfrm>
          <a:prstGeom prst="rect">
            <a:avLst/>
          </a:prstGeom>
          <a:solidFill>
            <a:srgbClr val="6AAB43"/>
          </a:solidFill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latin typeface="Arial Black" panose="020B0A04020102020204" pitchFamily="34" charset="0"/>
              </a:rPr>
              <a:t>Substituição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5425D-F4CC-4CAA-B253-7853126EC968}"/>
              </a:ext>
            </a:extLst>
          </p:cNvPr>
          <p:cNvSpPr txBox="1"/>
          <p:nvPr/>
        </p:nvSpPr>
        <p:spPr>
          <a:xfrm>
            <a:off x="8249101" y="3751113"/>
            <a:ext cx="1180131" cy="430887"/>
          </a:xfrm>
          <a:prstGeom prst="rect">
            <a:avLst/>
          </a:prstGeom>
          <a:solidFill>
            <a:srgbClr val="FCBF17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Arial Black" panose="020B0A04020102020204" pitchFamily="34" charset="0"/>
              </a:rPr>
              <a:t>Engenharia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 Black" panose="020B0A04020102020204" pitchFamily="34" charset="0"/>
              </a:rPr>
              <a:t>de </a:t>
            </a:r>
            <a:r>
              <a:rPr lang="en-US" sz="1100" dirty="0" err="1">
                <a:solidFill>
                  <a:schemeClr val="bg1"/>
                </a:solidFill>
                <a:latin typeface="Arial Black" panose="020B0A04020102020204" pitchFamily="34" charset="0"/>
              </a:rPr>
              <a:t>Controles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8F6FD1-B08D-40FE-814B-9045D8D94B5D}"/>
              </a:ext>
            </a:extLst>
          </p:cNvPr>
          <p:cNvSpPr txBox="1"/>
          <p:nvPr/>
        </p:nvSpPr>
        <p:spPr>
          <a:xfrm>
            <a:off x="8191022" y="4318272"/>
            <a:ext cx="1258428" cy="48348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9026"/>
              <a:gd name="connsiteX1" fmla="*/ 10000 w 10000"/>
              <a:gd name="connsiteY1" fmla="*/ 0 h 19026"/>
              <a:gd name="connsiteX2" fmla="*/ 7697 w 10000"/>
              <a:gd name="connsiteY2" fmla="*/ 19026 h 19026"/>
              <a:gd name="connsiteX3" fmla="*/ 2000 w 10000"/>
              <a:gd name="connsiteY3" fmla="*/ 10000 h 19026"/>
              <a:gd name="connsiteX4" fmla="*/ 0 w 10000"/>
              <a:gd name="connsiteY4" fmla="*/ 0 h 19026"/>
              <a:gd name="connsiteX0" fmla="*/ 0 w 10000"/>
              <a:gd name="connsiteY0" fmla="*/ 0 h 19026"/>
              <a:gd name="connsiteX1" fmla="*/ 10000 w 10000"/>
              <a:gd name="connsiteY1" fmla="*/ 0 h 19026"/>
              <a:gd name="connsiteX2" fmla="*/ 7697 w 10000"/>
              <a:gd name="connsiteY2" fmla="*/ 19026 h 19026"/>
              <a:gd name="connsiteX3" fmla="*/ 2479 w 10000"/>
              <a:gd name="connsiteY3" fmla="*/ 18897 h 19026"/>
              <a:gd name="connsiteX4" fmla="*/ 0 w 10000"/>
              <a:gd name="connsiteY4" fmla="*/ 0 h 19026"/>
              <a:gd name="connsiteX0" fmla="*/ 0 w 10000"/>
              <a:gd name="connsiteY0" fmla="*/ 0 h 29888"/>
              <a:gd name="connsiteX1" fmla="*/ 10000 w 10000"/>
              <a:gd name="connsiteY1" fmla="*/ 0 h 29888"/>
              <a:gd name="connsiteX2" fmla="*/ 7697 w 10000"/>
              <a:gd name="connsiteY2" fmla="*/ 19026 h 29888"/>
              <a:gd name="connsiteX3" fmla="*/ 2580 w 10000"/>
              <a:gd name="connsiteY3" fmla="*/ 29888 h 29888"/>
              <a:gd name="connsiteX4" fmla="*/ 0 w 10000"/>
              <a:gd name="connsiteY4" fmla="*/ 0 h 29888"/>
              <a:gd name="connsiteX0" fmla="*/ 0 w 10000"/>
              <a:gd name="connsiteY0" fmla="*/ 0 h 29888"/>
              <a:gd name="connsiteX1" fmla="*/ 10000 w 10000"/>
              <a:gd name="connsiteY1" fmla="*/ 0 h 29888"/>
              <a:gd name="connsiteX2" fmla="*/ 7697 w 10000"/>
              <a:gd name="connsiteY2" fmla="*/ 29625 h 29888"/>
              <a:gd name="connsiteX3" fmla="*/ 2580 w 10000"/>
              <a:gd name="connsiteY3" fmla="*/ 29888 h 29888"/>
              <a:gd name="connsiteX4" fmla="*/ 0 w 10000"/>
              <a:gd name="connsiteY4" fmla="*/ 0 h 2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29888">
                <a:moveTo>
                  <a:pt x="0" y="0"/>
                </a:moveTo>
                <a:lnTo>
                  <a:pt x="10000" y="0"/>
                </a:lnTo>
                <a:lnTo>
                  <a:pt x="7697" y="29625"/>
                </a:lnTo>
                <a:lnTo>
                  <a:pt x="2580" y="29888"/>
                </a:lnTo>
                <a:lnTo>
                  <a:pt x="0" y="0"/>
                </a:lnTo>
                <a:close/>
              </a:path>
            </a:pathLst>
          </a:custGeom>
          <a:solidFill>
            <a:srgbClr val="EC782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 err="1">
                <a:solidFill>
                  <a:schemeClr val="bg1"/>
                </a:solidFill>
                <a:latin typeface="Arial Black" panose="020B0A04020102020204" pitchFamily="34" charset="0"/>
              </a:rPr>
              <a:t>Controles</a:t>
            </a:r>
            <a:endParaRPr lang="en-US" sz="7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700" dirty="0" err="1">
                <a:solidFill>
                  <a:schemeClr val="bg1"/>
                </a:solidFill>
                <a:latin typeface="Arial Black" panose="020B0A04020102020204" pitchFamily="34" charset="0"/>
              </a:rPr>
              <a:t>Administrativos</a:t>
            </a:r>
            <a:endParaRPr lang="en-US" sz="7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1DB793-0C68-4162-8566-4EE59DB77C2D}"/>
              </a:ext>
            </a:extLst>
          </p:cNvPr>
          <p:cNvSpPr txBox="1"/>
          <p:nvPr/>
        </p:nvSpPr>
        <p:spPr>
          <a:xfrm>
            <a:off x="8624853" y="4947364"/>
            <a:ext cx="428625" cy="246221"/>
          </a:xfrm>
          <a:custGeom>
            <a:avLst/>
            <a:gdLst>
              <a:gd name="connsiteX0" fmla="*/ 0 w 441325"/>
              <a:gd name="connsiteY0" fmla="*/ 0 h 246221"/>
              <a:gd name="connsiteX1" fmla="*/ 441325 w 441325"/>
              <a:gd name="connsiteY1" fmla="*/ 0 h 246221"/>
              <a:gd name="connsiteX2" fmla="*/ 441325 w 441325"/>
              <a:gd name="connsiteY2" fmla="*/ 246221 h 246221"/>
              <a:gd name="connsiteX3" fmla="*/ 0 w 441325"/>
              <a:gd name="connsiteY3" fmla="*/ 246221 h 246221"/>
              <a:gd name="connsiteX4" fmla="*/ 0 w 441325"/>
              <a:gd name="connsiteY4" fmla="*/ 0 h 246221"/>
              <a:gd name="connsiteX0" fmla="*/ 0 w 441325"/>
              <a:gd name="connsiteY0" fmla="*/ 0 h 246221"/>
              <a:gd name="connsiteX1" fmla="*/ 441325 w 441325"/>
              <a:gd name="connsiteY1" fmla="*/ 0 h 246221"/>
              <a:gd name="connsiteX2" fmla="*/ 441325 w 441325"/>
              <a:gd name="connsiteY2" fmla="*/ 246221 h 246221"/>
              <a:gd name="connsiteX3" fmla="*/ 60325 w 441325"/>
              <a:gd name="connsiteY3" fmla="*/ 220821 h 246221"/>
              <a:gd name="connsiteX4" fmla="*/ 0 w 441325"/>
              <a:gd name="connsiteY4" fmla="*/ 0 h 246221"/>
              <a:gd name="connsiteX0" fmla="*/ 0 w 441325"/>
              <a:gd name="connsiteY0" fmla="*/ 0 h 220821"/>
              <a:gd name="connsiteX1" fmla="*/ 441325 w 441325"/>
              <a:gd name="connsiteY1" fmla="*/ 0 h 220821"/>
              <a:gd name="connsiteX2" fmla="*/ 320675 w 441325"/>
              <a:gd name="connsiteY2" fmla="*/ 204946 h 220821"/>
              <a:gd name="connsiteX3" fmla="*/ 60325 w 441325"/>
              <a:gd name="connsiteY3" fmla="*/ 220821 h 220821"/>
              <a:gd name="connsiteX4" fmla="*/ 0 w 441325"/>
              <a:gd name="connsiteY4" fmla="*/ 0 h 220821"/>
              <a:gd name="connsiteX0" fmla="*/ 0 w 441325"/>
              <a:gd name="connsiteY0" fmla="*/ 0 h 204946"/>
              <a:gd name="connsiteX1" fmla="*/ 441325 w 441325"/>
              <a:gd name="connsiteY1" fmla="*/ 0 h 204946"/>
              <a:gd name="connsiteX2" fmla="*/ 320675 w 441325"/>
              <a:gd name="connsiteY2" fmla="*/ 204946 h 204946"/>
              <a:gd name="connsiteX3" fmla="*/ 22225 w 441325"/>
              <a:gd name="connsiteY3" fmla="*/ 192246 h 204946"/>
              <a:gd name="connsiteX4" fmla="*/ 0 w 441325"/>
              <a:gd name="connsiteY4" fmla="*/ 0 h 204946"/>
              <a:gd name="connsiteX0" fmla="*/ 0 w 441325"/>
              <a:gd name="connsiteY0" fmla="*/ 0 h 204946"/>
              <a:gd name="connsiteX1" fmla="*/ 441325 w 441325"/>
              <a:gd name="connsiteY1" fmla="*/ 0 h 204946"/>
              <a:gd name="connsiteX2" fmla="*/ 320675 w 441325"/>
              <a:gd name="connsiteY2" fmla="*/ 204946 h 204946"/>
              <a:gd name="connsiteX3" fmla="*/ 88900 w 441325"/>
              <a:gd name="connsiteY3" fmla="*/ 204946 h 204946"/>
              <a:gd name="connsiteX4" fmla="*/ 0 w 441325"/>
              <a:gd name="connsiteY4" fmla="*/ 0 h 204946"/>
              <a:gd name="connsiteX0" fmla="*/ 0 w 390525"/>
              <a:gd name="connsiteY0" fmla="*/ 0 h 204946"/>
              <a:gd name="connsiteX1" fmla="*/ 390525 w 390525"/>
              <a:gd name="connsiteY1" fmla="*/ 6350 h 204946"/>
              <a:gd name="connsiteX2" fmla="*/ 320675 w 390525"/>
              <a:gd name="connsiteY2" fmla="*/ 204946 h 204946"/>
              <a:gd name="connsiteX3" fmla="*/ 88900 w 390525"/>
              <a:gd name="connsiteY3" fmla="*/ 204946 h 204946"/>
              <a:gd name="connsiteX4" fmla="*/ 0 w 390525"/>
              <a:gd name="connsiteY4" fmla="*/ 0 h 204946"/>
              <a:gd name="connsiteX0" fmla="*/ 0 w 412750"/>
              <a:gd name="connsiteY0" fmla="*/ 0 h 204946"/>
              <a:gd name="connsiteX1" fmla="*/ 412750 w 412750"/>
              <a:gd name="connsiteY1" fmla="*/ 6350 h 204946"/>
              <a:gd name="connsiteX2" fmla="*/ 320675 w 412750"/>
              <a:gd name="connsiteY2" fmla="*/ 204946 h 204946"/>
              <a:gd name="connsiteX3" fmla="*/ 88900 w 412750"/>
              <a:gd name="connsiteY3" fmla="*/ 204946 h 204946"/>
              <a:gd name="connsiteX4" fmla="*/ 0 w 412750"/>
              <a:gd name="connsiteY4" fmla="*/ 0 h 204946"/>
              <a:gd name="connsiteX0" fmla="*/ 0 w 428625"/>
              <a:gd name="connsiteY0" fmla="*/ 0 h 204946"/>
              <a:gd name="connsiteX1" fmla="*/ 428625 w 428625"/>
              <a:gd name="connsiteY1" fmla="*/ 3175 h 204946"/>
              <a:gd name="connsiteX2" fmla="*/ 320675 w 428625"/>
              <a:gd name="connsiteY2" fmla="*/ 204946 h 204946"/>
              <a:gd name="connsiteX3" fmla="*/ 88900 w 428625"/>
              <a:gd name="connsiteY3" fmla="*/ 204946 h 204946"/>
              <a:gd name="connsiteX4" fmla="*/ 0 w 428625"/>
              <a:gd name="connsiteY4" fmla="*/ 0 h 204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625" h="204946">
                <a:moveTo>
                  <a:pt x="0" y="0"/>
                </a:moveTo>
                <a:lnTo>
                  <a:pt x="428625" y="3175"/>
                </a:lnTo>
                <a:lnTo>
                  <a:pt x="320675" y="204946"/>
                </a:lnTo>
                <a:lnTo>
                  <a:pt x="88900" y="204946"/>
                </a:lnTo>
                <a:lnTo>
                  <a:pt x="0" y="0"/>
                </a:lnTo>
                <a:close/>
              </a:path>
            </a:pathLst>
          </a:custGeom>
          <a:solidFill>
            <a:srgbClr val="EE1C2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EPI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9CDFF1-EEB4-4508-B648-D0E3C8CF993F}"/>
              </a:ext>
            </a:extLst>
          </p:cNvPr>
          <p:cNvSpPr txBox="1"/>
          <p:nvPr/>
        </p:nvSpPr>
        <p:spPr>
          <a:xfrm>
            <a:off x="10707090" y="2635250"/>
            <a:ext cx="14734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Black" panose="020B0A04020102020204" pitchFamily="34" charset="0"/>
              </a:rPr>
              <a:t>Remove </a:t>
            </a:r>
            <a:r>
              <a:rPr lang="en-US" sz="900" dirty="0" err="1">
                <a:latin typeface="Arial Black" panose="020B0A04020102020204" pitchFamily="34" charset="0"/>
              </a:rPr>
              <a:t>fisicamente</a:t>
            </a:r>
            <a:endParaRPr lang="en-US" sz="900" dirty="0">
              <a:latin typeface="Arial Black" panose="020B0A04020102020204" pitchFamily="34" charset="0"/>
            </a:endParaRPr>
          </a:p>
          <a:p>
            <a:r>
              <a:rPr lang="en-US" sz="900" dirty="0">
                <a:latin typeface="Arial Black" panose="020B0A04020102020204" pitchFamily="34" charset="0"/>
              </a:rPr>
              <a:t>o </a:t>
            </a:r>
            <a:r>
              <a:rPr lang="en-US" sz="900" dirty="0" err="1">
                <a:latin typeface="Arial Black" panose="020B0A04020102020204" pitchFamily="34" charset="0"/>
              </a:rPr>
              <a:t>perigo</a:t>
            </a:r>
            <a:endParaRPr lang="en-US" sz="900" dirty="0"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7B2E86-6FE5-40C2-9B96-AE2458A60DC4}"/>
              </a:ext>
            </a:extLst>
          </p:cNvPr>
          <p:cNvSpPr txBox="1"/>
          <p:nvPr/>
        </p:nvSpPr>
        <p:spPr>
          <a:xfrm>
            <a:off x="10341965" y="3295134"/>
            <a:ext cx="14734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 err="1">
                <a:latin typeface="Arial Black" panose="020B0A04020102020204" pitchFamily="34" charset="0"/>
              </a:rPr>
              <a:t>Substitui</a:t>
            </a:r>
            <a:r>
              <a:rPr lang="en-US" sz="900" dirty="0">
                <a:latin typeface="Arial Black" panose="020B0A04020102020204" pitchFamily="34" charset="0"/>
              </a:rPr>
              <a:t> o </a:t>
            </a:r>
            <a:r>
              <a:rPr lang="en-US" sz="900" dirty="0" err="1">
                <a:latin typeface="Arial Black" panose="020B0A04020102020204" pitchFamily="34" charset="0"/>
              </a:rPr>
              <a:t>perigo</a:t>
            </a:r>
            <a:endParaRPr lang="en-US" sz="900" dirty="0">
              <a:latin typeface="Arial Black" panose="020B0A04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188641-38A1-4D6F-9EBB-2C31C4B61F0A}"/>
              </a:ext>
            </a:extLst>
          </p:cNvPr>
          <p:cNvSpPr txBox="1"/>
          <p:nvPr/>
        </p:nvSpPr>
        <p:spPr>
          <a:xfrm>
            <a:off x="10014940" y="3794125"/>
            <a:ext cx="14734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Black" panose="020B0A04020102020204" pitchFamily="34" charset="0"/>
              </a:rPr>
              <a:t>Isola as </a:t>
            </a:r>
            <a:r>
              <a:rPr lang="en-US" sz="900" dirty="0" err="1">
                <a:latin typeface="Arial Black" panose="020B0A04020102020204" pitchFamily="34" charset="0"/>
              </a:rPr>
              <a:t>pessoas</a:t>
            </a:r>
            <a:endParaRPr lang="en-US" sz="900" dirty="0">
              <a:latin typeface="Arial Black" panose="020B0A04020102020204" pitchFamily="34" charset="0"/>
            </a:endParaRPr>
          </a:p>
          <a:p>
            <a:r>
              <a:rPr lang="en-US" sz="900" dirty="0">
                <a:latin typeface="Arial Black" panose="020B0A04020102020204" pitchFamily="34" charset="0"/>
              </a:rPr>
              <a:t>do </a:t>
            </a:r>
            <a:r>
              <a:rPr lang="en-US" sz="900" dirty="0" err="1">
                <a:latin typeface="Arial Black" panose="020B0A04020102020204" pitchFamily="34" charset="0"/>
              </a:rPr>
              <a:t>perigo</a:t>
            </a:r>
            <a:endParaRPr lang="en-US" sz="900" dirty="0">
              <a:latin typeface="Arial Black" panose="020B0A04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C753DB-4B47-4A2B-9B4A-6D98721A0EFF}"/>
              </a:ext>
            </a:extLst>
          </p:cNvPr>
          <p:cNvSpPr txBox="1"/>
          <p:nvPr/>
        </p:nvSpPr>
        <p:spPr>
          <a:xfrm>
            <a:off x="9665689" y="4389108"/>
            <a:ext cx="15960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Black" panose="020B0A04020102020204" pitchFamily="34" charset="0"/>
              </a:rPr>
              <a:t>Muda a forma </a:t>
            </a:r>
            <a:r>
              <a:rPr lang="en-US" sz="900" dirty="0" err="1">
                <a:latin typeface="Arial Black" panose="020B0A04020102020204" pitchFamily="34" charset="0"/>
              </a:rPr>
              <a:t>como</a:t>
            </a:r>
            <a:endParaRPr lang="en-US" sz="900" dirty="0">
              <a:latin typeface="Arial Black" panose="020B0A04020102020204" pitchFamily="34" charset="0"/>
            </a:endParaRPr>
          </a:p>
          <a:p>
            <a:r>
              <a:rPr lang="en-US" sz="900" dirty="0">
                <a:latin typeface="Arial Black" panose="020B0A04020102020204" pitchFamily="34" charset="0"/>
              </a:rPr>
              <a:t>as </a:t>
            </a:r>
            <a:r>
              <a:rPr lang="en-US" sz="900" dirty="0" err="1">
                <a:latin typeface="Arial Black" panose="020B0A04020102020204" pitchFamily="34" charset="0"/>
              </a:rPr>
              <a:t>pessoas</a:t>
            </a:r>
            <a:r>
              <a:rPr lang="en-US" sz="900" dirty="0">
                <a:latin typeface="Arial Black" panose="020B0A04020102020204" pitchFamily="34" charset="0"/>
              </a:rPr>
              <a:t> </a:t>
            </a:r>
            <a:r>
              <a:rPr lang="en-US" sz="900" dirty="0" err="1">
                <a:latin typeface="Arial Black" panose="020B0A04020102020204" pitchFamily="34" charset="0"/>
              </a:rPr>
              <a:t>trabalham</a:t>
            </a:r>
            <a:endParaRPr lang="en-US" sz="900" dirty="0">
              <a:latin typeface="Arial Black" panose="020B0A04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F988E3-2B33-4983-95BF-85BA5A8BB8F7}"/>
              </a:ext>
            </a:extLst>
          </p:cNvPr>
          <p:cNvSpPr txBox="1"/>
          <p:nvPr/>
        </p:nvSpPr>
        <p:spPr>
          <a:xfrm>
            <a:off x="9310089" y="4947364"/>
            <a:ext cx="15960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Black" panose="020B0A04020102020204" pitchFamily="34" charset="0"/>
              </a:rPr>
              <a:t>Protege o </a:t>
            </a:r>
            <a:r>
              <a:rPr lang="en-US" sz="900" dirty="0" err="1">
                <a:latin typeface="Arial Black" panose="020B0A04020102020204" pitchFamily="34" charset="0"/>
              </a:rPr>
              <a:t>trabalhador</a:t>
            </a:r>
            <a:endParaRPr lang="en-US" sz="900" dirty="0">
              <a:latin typeface="Arial Black" panose="020B0A04020102020204" pitchFamily="34" charset="0"/>
            </a:endParaRPr>
          </a:p>
          <a:p>
            <a:r>
              <a:rPr lang="en-US" sz="900" dirty="0">
                <a:latin typeface="Arial Black" panose="020B0A04020102020204" pitchFamily="34" charset="0"/>
              </a:rPr>
              <a:t>com EPI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8262B5-4B43-4CBA-B877-8EE12A7DD600}"/>
              </a:ext>
            </a:extLst>
          </p:cNvPr>
          <p:cNvSpPr txBox="1"/>
          <p:nvPr/>
        </p:nvSpPr>
        <p:spPr>
          <a:xfrm>
            <a:off x="6103328" y="1939764"/>
            <a:ext cx="469186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A6BB1"/>
                </a:solidFill>
                <a:latin typeface="Arial Black" panose="020B0A04020102020204" pitchFamily="34" charset="0"/>
              </a:rPr>
              <a:t>HIERARQUIA DE CONTROLES DA NIOSH</a:t>
            </a:r>
          </a:p>
        </p:txBody>
      </p:sp>
    </p:spTree>
    <p:extLst>
      <p:ext uri="{BB962C8B-B14F-4D97-AF65-F5344CB8AC3E}">
        <p14:creationId xmlns:p14="http://schemas.microsoft.com/office/powerpoint/2010/main" val="1085391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Mensagem</a:t>
            </a:r>
            <a:r>
              <a:rPr lang="en-US" dirty="0"/>
              <a:t>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</a:t>
            </a:r>
            <a:r>
              <a:rPr lang="en-US" dirty="0" err="1"/>
              <a:t>Missão</a:t>
            </a:r>
            <a:r>
              <a:rPr lang="en-US" dirty="0"/>
              <a:t> da OSHA é </a:t>
            </a:r>
            <a:r>
              <a:rPr lang="en-US" dirty="0" err="1"/>
              <a:t>proteger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A OSHA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alcançar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missão</a:t>
            </a:r>
            <a:r>
              <a:rPr lang="en-US" dirty="0"/>
              <a:t> de </a:t>
            </a:r>
            <a:r>
              <a:rPr lang="en-US" dirty="0" err="1"/>
              <a:t>múltiplas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e </a:t>
            </a:r>
            <a:r>
              <a:rPr lang="en-US" dirty="0" err="1"/>
              <a:t>fornecer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para </a:t>
            </a:r>
            <a:r>
              <a:rPr lang="en-US" dirty="0" err="1"/>
              <a:t>ajudar</a:t>
            </a:r>
            <a:r>
              <a:rPr lang="en-US" dirty="0"/>
              <a:t>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limitados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/>
              <a:t>Muitas</a:t>
            </a:r>
            <a:r>
              <a:rPr lang="en-US" dirty="0"/>
              <a:t> </a:t>
            </a:r>
            <a:r>
              <a:rPr lang="en-US" dirty="0" err="1"/>
              <a:t>soluções</a:t>
            </a:r>
            <a:r>
              <a:rPr lang="en-US" dirty="0"/>
              <a:t> </a:t>
            </a:r>
            <a:r>
              <a:rPr lang="en-US" dirty="0" err="1"/>
              <a:t>efetivas</a:t>
            </a:r>
            <a:r>
              <a:rPr lang="en-US" dirty="0"/>
              <a:t> </a:t>
            </a:r>
            <a:r>
              <a:rPr lang="en-US" dirty="0" err="1"/>
              <a:t>existem</a:t>
            </a:r>
            <a:r>
              <a:rPr lang="en-US" dirty="0"/>
              <a:t> para </a:t>
            </a:r>
            <a:r>
              <a:rPr lang="en-US" dirty="0" err="1"/>
              <a:t>endereçar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err="1"/>
              <a:t>Engenharia</a:t>
            </a:r>
            <a:r>
              <a:rPr lang="en-US" dirty="0"/>
              <a:t> e </a:t>
            </a:r>
            <a:r>
              <a:rPr lang="en-US" dirty="0" err="1"/>
              <a:t>Controles</a:t>
            </a:r>
            <a:r>
              <a:rPr lang="en-US" dirty="0"/>
              <a:t> </a:t>
            </a:r>
            <a:r>
              <a:rPr lang="en-US" dirty="0" err="1"/>
              <a:t>Administrativos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altamente</a:t>
            </a:r>
            <a:r>
              <a:rPr lang="en-US" dirty="0"/>
              <a:t> </a:t>
            </a:r>
            <a:r>
              <a:rPr lang="en-US" dirty="0" err="1"/>
              <a:t>recomendados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/>
              <a:t>Informação</a:t>
            </a:r>
            <a:r>
              <a:rPr lang="en-US" dirty="0"/>
              <a:t> e </a:t>
            </a:r>
            <a:r>
              <a:rPr lang="en-US" dirty="0" err="1"/>
              <a:t>assistência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ajudar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a </a:t>
            </a:r>
            <a:r>
              <a:rPr lang="en-US" dirty="0" err="1"/>
              <a:t>proteger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r>
              <a:rPr lang="en-US" dirty="0"/>
              <a:t>,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 e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propriedade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3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6D792-CAD6-8757-3678-B8678B707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11" y="18255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Bem-Vindo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B4B4-5C34-0EF3-9F3C-20A7DDE9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5830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err="1"/>
              <a:t>Apresentações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err="1"/>
              <a:t>Logística</a:t>
            </a:r>
            <a:r>
              <a:rPr lang="en-US" dirty="0"/>
              <a:t> do </a:t>
            </a:r>
            <a:r>
              <a:rPr lang="en-US" dirty="0" err="1"/>
              <a:t>Espaço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Saídas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, </a:t>
            </a:r>
            <a:r>
              <a:rPr lang="en-US" dirty="0" err="1"/>
              <a:t>Banheiros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err="1"/>
              <a:t>Programação</a:t>
            </a:r>
            <a:r>
              <a:rPr lang="en-US" dirty="0"/>
              <a:t>/Agenda do </a:t>
            </a:r>
            <a:r>
              <a:rPr lang="en-US" dirty="0" err="1"/>
              <a:t>Dia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Introdução</a:t>
            </a:r>
            <a:r>
              <a:rPr lang="en-US" dirty="0"/>
              <a:t> a </a:t>
            </a:r>
            <a:r>
              <a:rPr lang="en-US" i="1" dirty="0"/>
              <a:t>OSHA</a:t>
            </a:r>
          </a:p>
          <a:p>
            <a:pPr lvl="1">
              <a:spcAft>
                <a:spcPts val="1200"/>
              </a:spcAft>
            </a:pPr>
            <a:r>
              <a:rPr lang="en-US" dirty="0" err="1"/>
              <a:t>Noções</a:t>
            </a:r>
            <a:r>
              <a:rPr lang="en-US" dirty="0"/>
              <a:t> Gerais de </a:t>
            </a:r>
            <a:r>
              <a:rPr lang="en-US" dirty="0" err="1"/>
              <a:t>Segurança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Operações</a:t>
            </a:r>
            <a:r>
              <a:rPr lang="en-US" dirty="0"/>
              <a:t> de </a:t>
            </a:r>
            <a:r>
              <a:rPr lang="en-US" dirty="0" err="1"/>
              <a:t>Cozinha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Propano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9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FB47-6135-D557-D069-DE5C5B88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9838"/>
            <a:ext cx="10515600" cy="1325563"/>
          </a:xfrm>
        </p:spPr>
        <p:txBody>
          <a:bodyPr/>
          <a:lstStyle/>
          <a:p>
            <a:r>
              <a:rPr lang="en-US" dirty="0"/>
              <a:t>Por que o </a:t>
            </a:r>
            <a:r>
              <a:rPr lang="en-US" dirty="0" err="1"/>
              <a:t>Treinamento</a:t>
            </a:r>
            <a:r>
              <a:rPr lang="en-US" dirty="0"/>
              <a:t> é </a:t>
            </a:r>
            <a:r>
              <a:rPr lang="en-US" dirty="0" err="1"/>
              <a:t>Necessário</a:t>
            </a:r>
            <a:r>
              <a:rPr lang="en-US" dirty="0"/>
              <a:t>? </a:t>
            </a:r>
            <a:r>
              <a:rPr lang="en-US" dirty="0" err="1"/>
              <a:t>Incidentes</a:t>
            </a:r>
            <a:r>
              <a:rPr lang="en-US" dirty="0"/>
              <a:t> com Food Truck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Noticiários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D4466-96CE-397C-647B-BED7760C5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9176" y="3429000"/>
            <a:ext cx="5181600" cy="36855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/>
              <a:t>Carolina do Norte</a:t>
            </a:r>
          </a:p>
          <a:p>
            <a:r>
              <a:rPr lang="en-US" sz="2400" dirty="0">
                <a:hlinkClick r:id="rId3"/>
              </a:rPr>
              <a:t>Charlotte 2022</a:t>
            </a:r>
            <a:endParaRPr lang="en-US" sz="2400" dirty="0">
              <a:hlinkClick r:id="rId4"/>
            </a:endParaRPr>
          </a:p>
          <a:p>
            <a:r>
              <a:rPr lang="en-US" sz="2400" dirty="0">
                <a:hlinkClick r:id="rId4"/>
              </a:rPr>
              <a:t>Charlotte (South End) 2020</a:t>
            </a:r>
            <a:endParaRPr lang="en-US" sz="2400" dirty="0"/>
          </a:p>
          <a:p>
            <a:r>
              <a:rPr lang="en-US" sz="2400" dirty="0">
                <a:hlinkClick r:id="rId5"/>
              </a:rPr>
              <a:t>Greensboro 2021</a:t>
            </a:r>
            <a:endParaRPr lang="en-US" sz="2400" dirty="0"/>
          </a:p>
          <a:p>
            <a:r>
              <a:rPr lang="en-US" sz="2400" dirty="0">
                <a:hlinkClick r:id="rId6"/>
              </a:rPr>
              <a:t>Raleigh 2018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AE0A76-EE13-C1D9-E914-C87EC8641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416921"/>
            <a:ext cx="5794514" cy="330124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/>
              <a:t>Outros </a:t>
            </a:r>
            <a:r>
              <a:rPr lang="en-US" u="sng" dirty="0" err="1"/>
              <a:t>Acidentes</a:t>
            </a:r>
            <a:endParaRPr lang="en-US" u="sng" dirty="0"/>
          </a:p>
          <a:p>
            <a:r>
              <a:rPr lang="en-US" sz="2400" dirty="0">
                <a:hlinkClick r:id="rId7"/>
              </a:rPr>
              <a:t>Newport News Jan 2023</a:t>
            </a:r>
            <a:endParaRPr lang="en-US" sz="2400" dirty="0"/>
          </a:p>
          <a:p>
            <a:r>
              <a:rPr lang="en-US" sz="2400" dirty="0">
                <a:hlinkClick r:id="rId8"/>
              </a:rPr>
              <a:t>Fresno 2022</a:t>
            </a:r>
            <a:endParaRPr lang="en-US" sz="2400" dirty="0"/>
          </a:p>
          <a:p>
            <a:r>
              <a:rPr lang="en-US" sz="2400" dirty="0">
                <a:hlinkClick r:id="rId9"/>
              </a:rPr>
              <a:t>Tallahassee 2022</a:t>
            </a:r>
            <a:endParaRPr lang="en-US" sz="2400" dirty="0"/>
          </a:p>
          <a:p>
            <a:r>
              <a:rPr lang="en-US" sz="2400" dirty="0">
                <a:hlinkClick r:id="rId10"/>
              </a:rPr>
              <a:t>Orlando 2022</a:t>
            </a:r>
            <a:endParaRPr lang="en-US" sz="2400" dirty="0"/>
          </a:p>
          <a:p>
            <a:r>
              <a:rPr lang="en-US" sz="2400" dirty="0">
                <a:hlinkClick r:id="rId11"/>
              </a:rPr>
              <a:t>Alabama 2022</a:t>
            </a:r>
            <a:endParaRPr lang="en-US" sz="2400" dirty="0"/>
          </a:p>
          <a:p>
            <a:r>
              <a:rPr lang="en-US" sz="2400" dirty="0" err="1"/>
              <a:t>Muitos</a:t>
            </a:r>
            <a:r>
              <a:rPr lang="en-US" sz="2400" dirty="0"/>
              <a:t> outros- Google Food Truck Fogo (</a:t>
            </a:r>
            <a:r>
              <a:rPr lang="en-US" sz="2400" dirty="0" err="1"/>
              <a:t>Notícias</a:t>
            </a:r>
            <a:r>
              <a:rPr lang="en-US" sz="2400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C74A45-1AD2-3F62-AEE6-D0C3A3015B08}"/>
              </a:ext>
            </a:extLst>
          </p:cNvPr>
          <p:cNvSpPr txBox="1"/>
          <p:nvPr/>
        </p:nvSpPr>
        <p:spPr>
          <a:xfrm>
            <a:off x="838200" y="1656522"/>
            <a:ext cx="11265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linkClick r:id="rId12"/>
              </a:rPr>
              <a:t>Filadelfia</a:t>
            </a:r>
            <a:r>
              <a:rPr lang="en-US" sz="2600" dirty="0">
                <a:hlinkClick r:id="rId12"/>
              </a:rPr>
              <a:t>, 2014: </a:t>
            </a:r>
            <a:r>
              <a:rPr lang="en-US" sz="2600" dirty="0"/>
              <a:t>Um </a:t>
            </a:r>
            <a:r>
              <a:rPr lang="en-US" sz="2600" dirty="0" err="1"/>
              <a:t>botijão</a:t>
            </a:r>
            <a:r>
              <a:rPr lang="en-US" sz="2600" dirty="0"/>
              <a:t> de </a:t>
            </a:r>
            <a:r>
              <a:rPr lang="en-US" sz="2600" dirty="0" err="1"/>
              <a:t>propano</a:t>
            </a:r>
            <a:r>
              <a:rPr lang="en-US" sz="2600" dirty="0"/>
              <a:t> no food truck explode, </a:t>
            </a:r>
            <a:r>
              <a:rPr lang="en-US" sz="2600" dirty="0" err="1"/>
              <a:t>matando</a:t>
            </a:r>
            <a:r>
              <a:rPr lang="en-US" sz="2600" dirty="0"/>
              <a:t> </a:t>
            </a:r>
            <a:r>
              <a:rPr lang="en-US" sz="2600" dirty="0" err="1"/>
              <a:t>duas</a:t>
            </a:r>
            <a:r>
              <a:rPr lang="en-US" sz="2600" dirty="0"/>
              <a:t> e </a:t>
            </a:r>
            <a:r>
              <a:rPr lang="en-US" sz="2600" dirty="0" err="1"/>
              <a:t>ferindo</a:t>
            </a:r>
            <a:r>
              <a:rPr lang="en-US" sz="2600" dirty="0"/>
              <a:t> </a:t>
            </a:r>
            <a:r>
              <a:rPr lang="en-US" sz="2600" dirty="0" err="1"/>
              <a:t>mais</a:t>
            </a:r>
            <a:r>
              <a:rPr lang="en-US" sz="2600" dirty="0"/>
              <a:t> de </a:t>
            </a:r>
            <a:r>
              <a:rPr lang="en-US" sz="2600" dirty="0" err="1"/>
              <a:t>uma</a:t>
            </a:r>
            <a:r>
              <a:rPr lang="en-US" sz="2600" dirty="0"/>
              <a:t> </a:t>
            </a:r>
            <a:r>
              <a:rPr lang="en-US" sz="2600" dirty="0" err="1"/>
              <a:t>dúzia</a:t>
            </a:r>
            <a:r>
              <a:rPr lang="en-US" sz="2600" dirty="0"/>
              <a:t> de </a:t>
            </a:r>
            <a:r>
              <a:rPr lang="en-US" sz="2600" dirty="0" err="1"/>
              <a:t>pessoas</a:t>
            </a:r>
            <a:r>
              <a:rPr lang="en-US" sz="2600" dirty="0"/>
              <a:t> </a:t>
            </a:r>
            <a:r>
              <a:rPr lang="en-US" sz="2600" dirty="0" err="1"/>
              <a:t>próximas</a:t>
            </a:r>
            <a:r>
              <a:rPr lang="en-US" sz="2600" dirty="0"/>
              <a:t>. </a:t>
            </a:r>
            <a:r>
              <a:rPr lang="en-US" sz="2600" dirty="0" err="1"/>
              <a:t>Iniciou</a:t>
            </a:r>
            <a:r>
              <a:rPr lang="en-US" sz="2600" dirty="0"/>
              <a:t> </a:t>
            </a:r>
            <a:r>
              <a:rPr lang="en-US" sz="2600" dirty="0" err="1"/>
              <a:t>sérias</a:t>
            </a:r>
            <a:r>
              <a:rPr lang="en-US" sz="2600" dirty="0"/>
              <a:t> </a:t>
            </a:r>
            <a:r>
              <a:rPr lang="en-US" sz="2600" dirty="0" err="1"/>
              <a:t>discussões</a:t>
            </a:r>
            <a:r>
              <a:rPr lang="en-US" sz="2600" dirty="0"/>
              <a:t> </a:t>
            </a:r>
            <a:r>
              <a:rPr lang="en-US" sz="2600" dirty="0" err="1"/>
              <a:t>sobre</a:t>
            </a:r>
            <a:r>
              <a:rPr lang="en-US" sz="2600" dirty="0"/>
              <a:t> a </a:t>
            </a:r>
            <a:r>
              <a:rPr lang="en-US" sz="2600" dirty="0" err="1"/>
              <a:t>necessidade</a:t>
            </a:r>
            <a:r>
              <a:rPr lang="en-US" sz="2600" dirty="0"/>
              <a:t> de </a:t>
            </a:r>
            <a:r>
              <a:rPr lang="en-US" sz="2600" dirty="0" err="1"/>
              <a:t>segurança</a:t>
            </a:r>
            <a:r>
              <a:rPr lang="en-US" sz="2600" dirty="0"/>
              <a:t> </a:t>
            </a:r>
            <a:r>
              <a:rPr lang="en-US" sz="2600" dirty="0" err="1"/>
              <a:t>específica</a:t>
            </a:r>
            <a:r>
              <a:rPr lang="en-US" sz="2600" dirty="0"/>
              <a:t> de </a:t>
            </a:r>
            <a:r>
              <a:rPr lang="en-US" sz="2600" dirty="0" err="1"/>
              <a:t>incêndio</a:t>
            </a:r>
            <a:r>
              <a:rPr lang="en-US" sz="2600" dirty="0"/>
              <a:t>, </a:t>
            </a:r>
            <a:r>
              <a:rPr lang="en-US" sz="2600" dirty="0" err="1"/>
              <a:t>regulamentações</a:t>
            </a:r>
            <a:r>
              <a:rPr lang="en-US" sz="2600" dirty="0"/>
              <a:t> de </a:t>
            </a:r>
            <a:r>
              <a:rPr lang="en-US" sz="2600" dirty="0" err="1"/>
              <a:t>segurança</a:t>
            </a:r>
            <a:r>
              <a:rPr lang="en-US" sz="2600" dirty="0"/>
              <a:t> no </a:t>
            </a:r>
            <a:r>
              <a:rPr lang="en-US" sz="2600" dirty="0" err="1"/>
              <a:t>uso</a:t>
            </a:r>
            <a:r>
              <a:rPr lang="en-US" sz="2600" dirty="0"/>
              <a:t> de </a:t>
            </a:r>
            <a:r>
              <a:rPr lang="en-US" sz="2600" dirty="0" err="1"/>
              <a:t>propano</a:t>
            </a:r>
            <a:r>
              <a:rPr lang="en-US" sz="2600" dirty="0"/>
              <a:t> para a </a:t>
            </a:r>
            <a:r>
              <a:rPr lang="en-US" sz="2600" dirty="0" err="1"/>
              <a:t>Indústria</a:t>
            </a:r>
            <a:r>
              <a:rPr lang="en-US" sz="2600" dirty="0"/>
              <a:t> de Food Truck.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474C9-FFFE-4594-975A-C8A479E40153}"/>
              </a:ext>
            </a:extLst>
          </p:cNvPr>
          <p:cNvSpPr txBox="1"/>
          <p:nvPr/>
        </p:nvSpPr>
        <p:spPr>
          <a:xfrm>
            <a:off x="679176" y="5840154"/>
            <a:ext cx="53406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222222"/>
                </a:solidFill>
                <a:latin typeface="Arial" panose="020B0604020202020204" pitchFamily="34" charset="0"/>
              </a:rPr>
              <a:t>Estes websites/notícias foram publicados em inglês e podem ser traduzidos usando as ferramentas de tradução do navegador de internet.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1307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BAD8F-3556-B1F5-46C4-218B8036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1325563"/>
          </a:xfrm>
        </p:spPr>
        <p:txBody>
          <a:bodyPr/>
          <a:lstStyle/>
          <a:p>
            <a:r>
              <a:rPr lang="en-US" dirty="0"/>
              <a:t>Por que o </a:t>
            </a:r>
            <a:r>
              <a:rPr lang="en-US" dirty="0" err="1"/>
              <a:t>Treinamento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para Food Trucks?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9F73-282A-5C31-F2B6-4E06B963D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482869"/>
            <a:ext cx="11396870" cy="521782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err="1"/>
              <a:t>Enorme</a:t>
            </a:r>
            <a:r>
              <a:rPr lang="en-US" dirty="0"/>
              <a:t> </a:t>
            </a:r>
            <a:r>
              <a:rPr lang="en-US" dirty="0" err="1"/>
              <a:t>crescimento</a:t>
            </a:r>
            <a:r>
              <a:rPr lang="en-US" dirty="0"/>
              <a:t> da </a:t>
            </a:r>
            <a:r>
              <a:rPr lang="en-US" dirty="0" err="1"/>
              <a:t>indústria</a:t>
            </a:r>
            <a:r>
              <a:rPr lang="en-US" dirty="0"/>
              <a:t> de food truck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últimos</a:t>
            </a:r>
            <a:r>
              <a:rPr lang="en-US" dirty="0"/>
              <a:t> 15 </a:t>
            </a:r>
            <a:r>
              <a:rPr lang="en-US" dirty="0" err="1"/>
              <a:t>anos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err="1"/>
              <a:t>Coberto</a:t>
            </a:r>
            <a:r>
              <a:rPr lang="en-US" dirty="0"/>
              <a:t> por </a:t>
            </a:r>
            <a:r>
              <a:rPr lang="en-US" dirty="0" err="1"/>
              <a:t>múltiplas</a:t>
            </a:r>
            <a:r>
              <a:rPr lang="en-US" dirty="0"/>
              <a:t> </a:t>
            </a:r>
            <a:r>
              <a:rPr lang="en-US" dirty="0" err="1"/>
              <a:t>agências</a:t>
            </a:r>
            <a:r>
              <a:rPr lang="en-US" dirty="0"/>
              <a:t> </a:t>
            </a:r>
            <a:r>
              <a:rPr lang="en-US" dirty="0" err="1"/>
              <a:t>regulatórias</a:t>
            </a:r>
            <a:r>
              <a:rPr lang="en-US" dirty="0"/>
              <a:t>: </a:t>
            </a:r>
            <a:r>
              <a:rPr lang="en-US" dirty="0" err="1"/>
              <a:t>Departamento</a:t>
            </a:r>
            <a:r>
              <a:rPr lang="en-US" dirty="0"/>
              <a:t> de </a:t>
            </a:r>
            <a:r>
              <a:rPr lang="en-US" dirty="0" err="1"/>
              <a:t>Transporte</a:t>
            </a:r>
            <a:r>
              <a:rPr lang="en-US" dirty="0"/>
              <a:t> (</a:t>
            </a:r>
            <a:r>
              <a:rPr lang="en-US" dirty="0" err="1"/>
              <a:t>veículos</a:t>
            </a:r>
            <a:r>
              <a:rPr lang="en-US" dirty="0"/>
              <a:t>), </a:t>
            </a:r>
            <a:r>
              <a:rPr lang="en-US" dirty="0" err="1"/>
              <a:t>departamentos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 de </a:t>
            </a:r>
            <a:r>
              <a:rPr lang="en-US" dirty="0" err="1"/>
              <a:t>saúde</a:t>
            </a:r>
            <a:r>
              <a:rPr lang="en-US" dirty="0"/>
              <a:t> (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alimentar</a:t>
            </a:r>
            <a:r>
              <a:rPr lang="en-US" dirty="0"/>
              <a:t>), </a:t>
            </a:r>
            <a:r>
              <a:rPr lang="en-US" dirty="0" err="1"/>
              <a:t>departamentos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 de </a:t>
            </a:r>
            <a:r>
              <a:rPr lang="en-US" dirty="0" err="1"/>
              <a:t>incêncio</a:t>
            </a:r>
            <a:r>
              <a:rPr lang="en-US" dirty="0"/>
              <a:t>/</a:t>
            </a:r>
            <a:r>
              <a:rPr lang="en-US" dirty="0" err="1"/>
              <a:t>bombeiros</a:t>
            </a:r>
            <a:r>
              <a:rPr lang="en-US" dirty="0"/>
              <a:t> </a:t>
            </a:r>
          </a:p>
          <a:p>
            <a:pPr>
              <a:spcAft>
                <a:spcPts val="1200"/>
              </a:spcAft>
            </a:pPr>
            <a:r>
              <a:rPr lang="en-US" dirty="0"/>
              <a:t>A </a:t>
            </a:r>
            <a:r>
              <a:rPr lang="en-US" dirty="0" err="1"/>
              <a:t>Administração</a:t>
            </a:r>
            <a:r>
              <a:rPr lang="en-US" dirty="0"/>
              <a:t> Nacional de </a:t>
            </a:r>
            <a:r>
              <a:rPr lang="en-US" dirty="0" err="1"/>
              <a:t>Proteção</a:t>
            </a:r>
            <a:r>
              <a:rPr lang="en-US" dirty="0"/>
              <a:t> contra </a:t>
            </a:r>
            <a:r>
              <a:rPr lang="en-US" dirty="0" err="1"/>
              <a:t>Incêndio</a:t>
            </a:r>
            <a:r>
              <a:rPr lang="en-US" dirty="0"/>
              <a:t> (NFPA-National Fire Protection Administration) </a:t>
            </a:r>
            <a:r>
              <a:rPr lang="en-US" dirty="0" err="1"/>
              <a:t>atualizou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padrões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2018 para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endereçar</a:t>
            </a:r>
            <a:r>
              <a:rPr lang="en-US" dirty="0"/>
              <a:t> a </a:t>
            </a:r>
            <a:r>
              <a:rPr lang="en-US" dirty="0" err="1"/>
              <a:t>Segurança</a:t>
            </a:r>
            <a:r>
              <a:rPr lang="en-US" dirty="0"/>
              <a:t> de Food Trucks, mas </a:t>
            </a:r>
            <a:r>
              <a:rPr lang="en-US" dirty="0" err="1"/>
              <a:t>padrões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diferentes</a:t>
            </a:r>
            <a:r>
              <a:rPr lang="en-US" dirty="0"/>
              <a:t>,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comunidades</a:t>
            </a:r>
            <a:r>
              <a:rPr lang="en-US" dirty="0"/>
              <a:t> </a:t>
            </a:r>
            <a:r>
              <a:rPr lang="en-US" dirty="0" err="1"/>
              <a:t>vizinhas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/>
              <a:t>Exemplo</a:t>
            </a:r>
            <a:r>
              <a:rPr lang="en-US" dirty="0"/>
              <a:t>: </a:t>
            </a:r>
            <a:r>
              <a:rPr lang="pt-BR" dirty="0">
                <a:hlinkClick r:id="rId3"/>
              </a:rPr>
              <a:t>Clarksville (TN) a polícia diz que um vazamento de gás propano causou a explosão do food truck</a:t>
            </a:r>
            <a:endParaRPr lang="en-US" dirty="0"/>
          </a:p>
          <a:p>
            <a:pPr lvl="2">
              <a:spcAft>
                <a:spcPts val="1200"/>
              </a:spcAft>
            </a:pPr>
            <a:r>
              <a:rPr lang="en-US" dirty="0"/>
              <a:t>Food Truck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permitido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Nashville (2022), </a:t>
            </a:r>
            <a:r>
              <a:rPr lang="en-US" dirty="0" err="1"/>
              <a:t>detectores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obrigatórios</a:t>
            </a:r>
            <a:endParaRPr lang="en-US" dirty="0"/>
          </a:p>
          <a:p>
            <a:pPr lvl="2">
              <a:spcAft>
                <a:spcPts val="1200"/>
              </a:spcAft>
            </a:pPr>
            <a:r>
              <a:rPr lang="en-US" dirty="0"/>
              <a:t>A </a:t>
            </a:r>
            <a:r>
              <a:rPr lang="en-US" dirty="0" err="1"/>
              <a:t>explosão</a:t>
            </a:r>
            <a:r>
              <a:rPr lang="en-US" dirty="0"/>
              <a:t> </a:t>
            </a:r>
            <a:r>
              <a:rPr lang="en-US" dirty="0" err="1"/>
              <a:t>ocorreu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residência</a:t>
            </a:r>
            <a:r>
              <a:rPr lang="en-US" dirty="0"/>
              <a:t> do </a:t>
            </a:r>
            <a:r>
              <a:rPr lang="en-US" dirty="0" err="1"/>
              <a:t>proprietário</a:t>
            </a:r>
            <a:r>
              <a:rPr lang="en-US" dirty="0"/>
              <a:t> </a:t>
            </a:r>
            <a:r>
              <a:rPr lang="en-US" dirty="0" err="1"/>
              <a:t>próxima</a:t>
            </a:r>
            <a:r>
              <a:rPr lang="en-US" dirty="0"/>
              <a:t> a Clarksville, </a:t>
            </a:r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detectores</a:t>
            </a:r>
            <a:r>
              <a:rPr lang="en-US" dirty="0"/>
              <a:t> de </a:t>
            </a:r>
            <a:r>
              <a:rPr lang="en-US" dirty="0" err="1"/>
              <a:t>monóxido</a:t>
            </a:r>
            <a:r>
              <a:rPr lang="en-US" dirty="0"/>
              <a:t> de </a:t>
            </a:r>
            <a:r>
              <a:rPr lang="en-US" dirty="0" err="1"/>
              <a:t>carbono</a:t>
            </a:r>
            <a:r>
              <a:rPr lang="en-US" dirty="0"/>
              <a:t>/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obrigatórios</a:t>
            </a: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9CD14C-A28C-4BCF-BF94-FB66C91B917C}"/>
              </a:ext>
            </a:extLst>
          </p:cNvPr>
          <p:cNvSpPr txBox="1"/>
          <p:nvPr/>
        </p:nvSpPr>
        <p:spPr>
          <a:xfrm>
            <a:off x="7044178" y="6276736"/>
            <a:ext cx="46450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Estes websites/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notícias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foram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publicados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inglês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podem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ser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traduzidos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usando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as ferramentas de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tradução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do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navegador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de internet.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531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BAD8F-3556-B1F5-46C4-218B8036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Por que o </a:t>
            </a:r>
            <a:r>
              <a:rPr lang="en-US" dirty="0" err="1"/>
              <a:t>Treinamento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para Food Trucks?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9F73-282A-5C31-F2B6-4E06B963D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69"/>
            <a:ext cx="10515600" cy="521782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Algumas</a:t>
            </a:r>
            <a:r>
              <a:rPr lang="en-US" dirty="0"/>
              <a:t> </a:t>
            </a:r>
            <a:r>
              <a:rPr lang="en-US" dirty="0" err="1"/>
              <a:t>similaridades</a:t>
            </a:r>
            <a:r>
              <a:rPr lang="en-US" dirty="0"/>
              <a:t> com </a:t>
            </a:r>
            <a:r>
              <a:rPr lang="en-US" dirty="0" err="1"/>
              <a:t>restaurantes</a:t>
            </a:r>
            <a:r>
              <a:rPr lang="en-US" dirty="0"/>
              <a:t>, </a:t>
            </a:r>
            <a:r>
              <a:rPr lang="en-US" dirty="0" err="1"/>
              <a:t>fogões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</a:t>
            </a:r>
            <a:r>
              <a:rPr lang="en-US" dirty="0" err="1"/>
              <a:t>vulneráveis</a:t>
            </a:r>
            <a:endParaRPr lang="en-US" dirty="0"/>
          </a:p>
          <a:p>
            <a:pPr lvl="1"/>
            <a:r>
              <a:rPr lang="en-US" dirty="0"/>
              <a:t>~7500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restaurantes</a:t>
            </a:r>
            <a:r>
              <a:rPr lang="en-US" dirty="0"/>
              <a:t>/</a:t>
            </a:r>
            <a:r>
              <a:rPr lang="en-US" dirty="0" err="1"/>
              <a:t>ano</a:t>
            </a:r>
            <a:r>
              <a:rPr lang="en-US" dirty="0"/>
              <a:t>, media de 3 </a:t>
            </a:r>
            <a:r>
              <a:rPr lang="en-US" dirty="0" err="1"/>
              <a:t>mortes</a:t>
            </a:r>
            <a:r>
              <a:rPr lang="en-US" dirty="0"/>
              <a:t>, 110 </a:t>
            </a:r>
            <a:r>
              <a:rPr lang="en-US" dirty="0" err="1"/>
              <a:t>feridos</a:t>
            </a:r>
            <a:r>
              <a:rPr lang="en-US" dirty="0"/>
              <a:t>, e $165 </a:t>
            </a:r>
            <a:r>
              <a:rPr lang="en-US" dirty="0" err="1"/>
              <a:t>milhões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danos</a:t>
            </a:r>
            <a:r>
              <a:rPr lang="en-US" dirty="0"/>
              <a:t> à </a:t>
            </a:r>
            <a:r>
              <a:rPr lang="en-US" dirty="0" err="1"/>
              <a:t>propriedades</a:t>
            </a:r>
            <a:r>
              <a:rPr lang="en-US" dirty="0"/>
              <a:t> por </a:t>
            </a:r>
            <a:r>
              <a:rPr lang="en-US" dirty="0" err="1"/>
              <a:t>ano</a:t>
            </a:r>
            <a:r>
              <a:rPr lang="en-US" dirty="0"/>
              <a:t> (NFPA 2017)</a:t>
            </a:r>
          </a:p>
          <a:p>
            <a:pPr lvl="1"/>
            <a:r>
              <a:rPr lang="en-US" dirty="0"/>
              <a:t>61% dos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envolveram</a:t>
            </a:r>
            <a:r>
              <a:rPr lang="en-US" dirty="0"/>
              <a:t> </a:t>
            </a:r>
            <a:r>
              <a:rPr lang="en-US" dirty="0" err="1"/>
              <a:t>equipamentos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(NFPA 2017)</a:t>
            </a:r>
          </a:p>
          <a:p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únicos</a:t>
            </a:r>
            <a:endParaRPr lang="en-US" dirty="0"/>
          </a:p>
          <a:p>
            <a:pPr lvl="1"/>
            <a:r>
              <a:rPr lang="en-US" dirty="0" err="1"/>
              <a:t>Botijões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– </a:t>
            </a:r>
            <a:r>
              <a:rPr lang="en-US" dirty="0" err="1"/>
              <a:t>possibilidade</a:t>
            </a:r>
            <a:r>
              <a:rPr lang="en-US" dirty="0"/>
              <a:t> de </a:t>
            </a:r>
            <a:r>
              <a:rPr lang="en-US" dirty="0" err="1"/>
              <a:t>criar</a:t>
            </a:r>
            <a:r>
              <a:rPr lang="en-US" dirty="0"/>
              <a:t> </a:t>
            </a:r>
            <a:r>
              <a:rPr lang="en-US" dirty="0" err="1"/>
              <a:t>condições</a:t>
            </a:r>
            <a:r>
              <a:rPr lang="en-US" dirty="0"/>
              <a:t> </a:t>
            </a:r>
            <a:r>
              <a:rPr lang="en-US" dirty="0" err="1"/>
              <a:t>explosivas</a:t>
            </a:r>
            <a:endParaRPr lang="en-US" dirty="0"/>
          </a:p>
          <a:p>
            <a:pPr lvl="1"/>
            <a:r>
              <a:rPr lang="en-US" dirty="0" err="1"/>
              <a:t>Espaços</a:t>
            </a:r>
            <a:r>
              <a:rPr lang="en-US" dirty="0"/>
              <a:t> </a:t>
            </a:r>
            <a:r>
              <a:rPr lang="en-US" dirty="0" err="1"/>
              <a:t>pequenos</a:t>
            </a:r>
            <a:r>
              <a:rPr lang="en-US" dirty="0"/>
              <a:t> dentro dos trailers</a:t>
            </a:r>
          </a:p>
          <a:p>
            <a:pPr lvl="1"/>
            <a:r>
              <a:rPr lang="en-US" dirty="0" err="1"/>
              <a:t>Móvel</a:t>
            </a:r>
            <a:r>
              <a:rPr lang="en-US" dirty="0"/>
              <a:t>, </a:t>
            </a:r>
            <a:r>
              <a:rPr lang="en-US" dirty="0" err="1"/>
              <a:t>possibilidade</a:t>
            </a:r>
            <a:r>
              <a:rPr lang="en-US" dirty="0"/>
              <a:t> de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localizações</a:t>
            </a:r>
            <a:r>
              <a:rPr lang="en-US" dirty="0"/>
              <a:t>,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estradas</a:t>
            </a:r>
            <a:endParaRPr lang="en-US" dirty="0"/>
          </a:p>
          <a:p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Negócios</a:t>
            </a:r>
            <a:r>
              <a:rPr lang="en-US" dirty="0"/>
              <a:t> </a:t>
            </a:r>
            <a:r>
              <a:rPr lang="en-US" dirty="0" err="1"/>
              <a:t>possuem</a:t>
            </a:r>
            <a:r>
              <a:rPr lang="en-US" dirty="0"/>
              <a:t> </a:t>
            </a:r>
            <a:r>
              <a:rPr lang="en-US" dirty="0" err="1"/>
              <a:t>desafios</a:t>
            </a:r>
            <a:r>
              <a:rPr lang="en-US" dirty="0"/>
              <a:t> </a:t>
            </a:r>
            <a:r>
              <a:rPr lang="en-US" dirty="0" err="1"/>
              <a:t>únicos</a:t>
            </a:r>
            <a:endParaRPr lang="en-US" dirty="0"/>
          </a:p>
          <a:p>
            <a:pPr lvl="1"/>
            <a:r>
              <a:rPr lang="en-US" dirty="0" err="1"/>
              <a:t>Raramente</a:t>
            </a:r>
            <a:r>
              <a:rPr lang="en-US" dirty="0"/>
              <a:t> </a:t>
            </a:r>
            <a:r>
              <a:rPr lang="en-US" dirty="0" err="1"/>
              <a:t>possível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se </a:t>
            </a:r>
            <a:r>
              <a:rPr lang="en-US" dirty="0" err="1"/>
              <a:t>ter</a:t>
            </a:r>
            <a:r>
              <a:rPr lang="en-US" dirty="0"/>
              <a:t> um professional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designado</a:t>
            </a:r>
            <a:endParaRPr lang="en-US" dirty="0"/>
          </a:p>
          <a:p>
            <a:pPr lvl="1"/>
            <a:r>
              <a:rPr lang="en-US" dirty="0"/>
              <a:t>Falta de </a:t>
            </a:r>
            <a:r>
              <a:rPr lang="en-US" dirty="0" err="1"/>
              <a:t>recursos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/</a:t>
            </a:r>
            <a:r>
              <a:rPr lang="en-US" dirty="0" err="1"/>
              <a:t>saúde</a:t>
            </a:r>
            <a:endParaRPr lang="en-US" dirty="0"/>
          </a:p>
          <a:p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razões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4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deste</a:t>
            </a:r>
            <a:r>
              <a:rPr lang="en-US" dirty="0"/>
              <a:t> </a:t>
            </a:r>
            <a:r>
              <a:rPr lang="en-US" dirty="0" err="1"/>
              <a:t>Treinamento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1825624"/>
            <a:ext cx="10763865" cy="450986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 err="1"/>
              <a:t>Propósito</a:t>
            </a:r>
            <a:r>
              <a:rPr lang="en-US" b="1" dirty="0"/>
              <a:t>: </a:t>
            </a:r>
            <a:r>
              <a:rPr lang="en-US" dirty="0" err="1"/>
              <a:t>educar</a:t>
            </a:r>
            <a:r>
              <a:rPr lang="en-US" dirty="0"/>
              <a:t> </a:t>
            </a:r>
            <a:r>
              <a:rPr lang="en-US" dirty="0" err="1"/>
              <a:t>proprietários</a:t>
            </a:r>
            <a:r>
              <a:rPr lang="en-US" dirty="0"/>
              <a:t>, </a:t>
            </a:r>
            <a:r>
              <a:rPr lang="en-US" dirty="0" err="1"/>
              <a:t>gerentes</a:t>
            </a:r>
            <a:r>
              <a:rPr lang="en-US" dirty="0"/>
              <a:t> e </a:t>
            </a:r>
            <a:r>
              <a:rPr lang="en-US" dirty="0" err="1"/>
              <a:t>trabalhadores</a:t>
            </a:r>
            <a:r>
              <a:rPr lang="en-US" dirty="0"/>
              <a:t> de </a:t>
            </a:r>
            <a:r>
              <a:rPr lang="en-US" dirty="0" err="1"/>
              <a:t>operações</a:t>
            </a:r>
            <a:r>
              <a:rPr lang="en-US" dirty="0"/>
              <a:t> de food truck 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lesões</a:t>
            </a:r>
            <a:r>
              <a:rPr lang="en-US" dirty="0"/>
              <a:t>, </a:t>
            </a:r>
            <a:r>
              <a:rPr lang="en-US" dirty="0" err="1"/>
              <a:t>perdas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, e </a:t>
            </a:r>
            <a:r>
              <a:rPr lang="en-US" dirty="0" err="1"/>
              <a:t>perdas</a:t>
            </a:r>
            <a:r>
              <a:rPr lang="en-US" dirty="0"/>
              <a:t> </a:t>
            </a:r>
            <a:r>
              <a:rPr lang="en-US" dirty="0" err="1"/>
              <a:t>financeiras</a:t>
            </a:r>
            <a:r>
              <a:rPr lang="en-US" dirty="0"/>
              <a:t> </a:t>
            </a:r>
            <a:r>
              <a:rPr lang="en-US" dirty="0" err="1"/>
              <a:t>devido</a:t>
            </a:r>
            <a:r>
              <a:rPr lang="en-US" dirty="0"/>
              <a:t> a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r>
              <a:rPr lang="en-US" dirty="0"/>
              <a:t>, </a:t>
            </a:r>
            <a:r>
              <a:rPr lang="en-US" dirty="0" err="1"/>
              <a:t>especificamente</a:t>
            </a:r>
            <a:r>
              <a:rPr lang="en-US" dirty="0"/>
              <a:t> </a:t>
            </a:r>
            <a:r>
              <a:rPr lang="en-US" dirty="0" err="1"/>
              <a:t>incêndio</a:t>
            </a:r>
            <a:r>
              <a:rPr lang="en-US" dirty="0"/>
              <a:t> e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Com </a:t>
            </a: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sala</a:t>
            </a:r>
            <a:r>
              <a:rPr lang="en-US" dirty="0"/>
              <a:t> de aula e </a:t>
            </a:r>
            <a:r>
              <a:rPr lang="en-US" dirty="0" err="1"/>
              <a:t>treinamento</a:t>
            </a:r>
            <a:r>
              <a:rPr lang="en-US" dirty="0"/>
              <a:t> </a:t>
            </a:r>
            <a:r>
              <a:rPr lang="en-US" dirty="0" err="1"/>
              <a:t>prático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extintor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,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intencionamos</a:t>
            </a:r>
            <a:r>
              <a:rPr lang="en-US" dirty="0"/>
              <a:t> </a:t>
            </a:r>
            <a:r>
              <a:rPr lang="en-US" dirty="0" err="1"/>
              <a:t>aumentar</a:t>
            </a:r>
            <a:r>
              <a:rPr lang="en-US" dirty="0"/>
              <a:t> a </a:t>
            </a:r>
            <a:r>
              <a:rPr lang="en-US" dirty="0" err="1"/>
              <a:t>confidência</a:t>
            </a:r>
            <a:r>
              <a:rPr lang="en-US" dirty="0"/>
              <a:t> dos </a:t>
            </a:r>
            <a:r>
              <a:rPr lang="en-US" dirty="0" err="1"/>
              <a:t>treinandos</a:t>
            </a:r>
            <a:r>
              <a:rPr lang="en-US" dirty="0"/>
              <a:t> para </a:t>
            </a:r>
            <a:r>
              <a:rPr lang="en-US" dirty="0" err="1"/>
              <a:t>endereçar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trabalho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CB31EC-5CB5-034B-294C-B8E42037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err="1"/>
              <a:t>Introdução</a:t>
            </a:r>
            <a:r>
              <a:rPr lang="en-US" dirty="0"/>
              <a:t> a OSHA</a:t>
            </a:r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Quem</a:t>
            </a:r>
            <a:r>
              <a:rPr lang="en-US" dirty="0"/>
              <a:t> é a OSHA e O Que a </a:t>
            </a:r>
            <a:r>
              <a:rPr lang="en-US" dirty="0" err="1"/>
              <a:t>Instituição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1825624"/>
            <a:ext cx="11236037" cy="479148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err="1"/>
              <a:t>Administração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 </a:t>
            </a:r>
            <a:r>
              <a:rPr lang="en-US" dirty="0" err="1"/>
              <a:t>Ocupacional</a:t>
            </a:r>
            <a:r>
              <a:rPr lang="en-US" dirty="0"/>
              <a:t> (OSHA = The Occupational Safety and Health Administration)</a:t>
            </a:r>
          </a:p>
          <a:p>
            <a:pPr lvl="1">
              <a:spcAft>
                <a:spcPts val="600"/>
              </a:spcAft>
            </a:pPr>
            <a:r>
              <a:rPr lang="en-US" sz="2600" dirty="0" err="1"/>
              <a:t>Parte</a:t>
            </a:r>
            <a:r>
              <a:rPr lang="en-US" sz="2600" dirty="0"/>
              <a:t> do </a:t>
            </a:r>
            <a:r>
              <a:rPr lang="pt-BR" sz="2600" dirty="0"/>
              <a:t>Departamento de Trabalho dos Estados Unidos</a:t>
            </a:r>
            <a:endParaRPr lang="en-US" sz="2600" dirty="0"/>
          </a:p>
          <a:p>
            <a:pPr lvl="1">
              <a:spcAft>
                <a:spcPts val="600"/>
              </a:spcAft>
            </a:pPr>
            <a:r>
              <a:rPr lang="en-US" sz="2600" dirty="0" err="1"/>
              <a:t>Fundada</a:t>
            </a:r>
            <a:r>
              <a:rPr lang="en-US" sz="2600" dirty="0"/>
              <a:t> </a:t>
            </a:r>
            <a:r>
              <a:rPr lang="en-US" sz="2600" dirty="0" err="1"/>
              <a:t>em</a:t>
            </a:r>
            <a:r>
              <a:rPr lang="en-US" sz="2600" dirty="0"/>
              <a:t> 1970 (Lei de </a:t>
            </a:r>
            <a:r>
              <a:rPr lang="en-US" sz="2600" dirty="0" err="1"/>
              <a:t>Segurança</a:t>
            </a:r>
            <a:r>
              <a:rPr lang="en-US" sz="2600" dirty="0"/>
              <a:t> e </a:t>
            </a:r>
            <a:r>
              <a:rPr lang="en-US" sz="2600" dirty="0" err="1"/>
              <a:t>Saúde</a:t>
            </a:r>
            <a:r>
              <a:rPr lang="en-US" sz="2600" dirty="0"/>
              <a:t> </a:t>
            </a:r>
            <a:r>
              <a:rPr lang="en-US" sz="2600" dirty="0" err="1"/>
              <a:t>Ocupacional</a:t>
            </a:r>
            <a:r>
              <a:rPr lang="en-US" sz="2600" dirty="0"/>
              <a:t> Williams </a:t>
            </a:r>
            <a:r>
              <a:rPr lang="en-US" sz="2600" dirty="0" err="1"/>
              <a:t>Steiger</a:t>
            </a:r>
            <a:r>
              <a:rPr lang="en-US" sz="2600" dirty="0"/>
              <a:t>)</a:t>
            </a:r>
          </a:p>
          <a:p>
            <a:pPr lvl="2">
              <a:spcAft>
                <a:spcPts val="600"/>
              </a:spcAft>
            </a:pPr>
            <a:r>
              <a:rPr lang="en-US" sz="2200" dirty="0" err="1"/>
              <a:t>Missão</a:t>
            </a:r>
            <a:r>
              <a:rPr lang="en-US" sz="2200" dirty="0"/>
              <a:t>: </a:t>
            </a:r>
            <a:r>
              <a:rPr lang="en-US" sz="2200" dirty="0" err="1"/>
              <a:t>Salvar</a:t>
            </a:r>
            <a:r>
              <a:rPr lang="en-US" sz="2200" dirty="0"/>
              <a:t> </a:t>
            </a:r>
            <a:r>
              <a:rPr lang="en-US" sz="2200" dirty="0" err="1"/>
              <a:t>vidas</a:t>
            </a:r>
            <a:r>
              <a:rPr lang="en-US" sz="2200" dirty="0"/>
              <a:t>, </a:t>
            </a:r>
            <a:r>
              <a:rPr lang="en-US" sz="2200" dirty="0" err="1"/>
              <a:t>prevenir</a:t>
            </a:r>
            <a:r>
              <a:rPr lang="en-US" sz="2200" dirty="0"/>
              <a:t> </a:t>
            </a:r>
            <a:r>
              <a:rPr lang="en-US" sz="2200" dirty="0" err="1"/>
              <a:t>lesões</a:t>
            </a:r>
            <a:r>
              <a:rPr lang="en-US" sz="2200" dirty="0"/>
              <a:t>, e </a:t>
            </a:r>
            <a:r>
              <a:rPr lang="en-US" sz="2200" dirty="0" err="1"/>
              <a:t>proteger</a:t>
            </a:r>
            <a:r>
              <a:rPr lang="en-US" sz="2200" dirty="0"/>
              <a:t> </a:t>
            </a:r>
            <a:r>
              <a:rPr lang="en-US" sz="2200" dirty="0" err="1"/>
              <a:t>os</a:t>
            </a:r>
            <a:r>
              <a:rPr lang="en-US" sz="2200" dirty="0"/>
              <a:t> </a:t>
            </a:r>
            <a:r>
              <a:rPr lang="en-US" sz="2200" dirty="0" err="1"/>
              <a:t>trabalhadores</a:t>
            </a:r>
            <a:r>
              <a:rPr lang="en-US" sz="2200" dirty="0"/>
              <a:t> Americanos contra </a:t>
            </a:r>
            <a:r>
              <a:rPr lang="en-US" sz="2200" dirty="0" err="1"/>
              <a:t>os</a:t>
            </a:r>
            <a:r>
              <a:rPr lang="en-US" sz="2200" dirty="0"/>
              <a:t> </a:t>
            </a:r>
            <a:r>
              <a:rPr lang="en-US" sz="2200" dirty="0" err="1"/>
              <a:t>perigos</a:t>
            </a:r>
            <a:r>
              <a:rPr lang="en-US" sz="2200" dirty="0"/>
              <a:t> de </a:t>
            </a:r>
            <a:r>
              <a:rPr lang="en-US" sz="2200" dirty="0" err="1"/>
              <a:t>segurança</a:t>
            </a:r>
            <a:r>
              <a:rPr lang="en-US" sz="2200" dirty="0"/>
              <a:t> e </a:t>
            </a:r>
            <a:r>
              <a:rPr lang="en-US" sz="2200" dirty="0" err="1"/>
              <a:t>saúde</a:t>
            </a:r>
            <a:r>
              <a:rPr lang="en-US" sz="2200" dirty="0"/>
              <a:t> no local de </a:t>
            </a:r>
            <a:r>
              <a:rPr lang="en-US" sz="2200" dirty="0" err="1"/>
              <a:t>trabalho</a:t>
            </a:r>
            <a:endParaRPr lang="en-US" sz="2200" dirty="0"/>
          </a:p>
          <a:p>
            <a:pPr lvl="1">
              <a:spcAft>
                <a:spcPts val="600"/>
              </a:spcAft>
            </a:pPr>
            <a:r>
              <a:rPr lang="en-US" sz="2600" dirty="0" err="1"/>
              <a:t>Estabelece</a:t>
            </a:r>
            <a:r>
              <a:rPr lang="en-US" sz="2600" dirty="0"/>
              <a:t> </a:t>
            </a:r>
            <a:r>
              <a:rPr lang="en-US" sz="2600" dirty="0" err="1"/>
              <a:t>responsabilidades</a:t>
            </a:r>
            <a:r>
              <a:rPr lang="en-US" sz="2600" dirty="0"/>
              <a:t> e </a:t>
            </a:r>
            <a:r>
              <a:rPr lang="en-US" sz="2600" dirty="0" err="1"/>
              <a:t>direitos</a:t>
            </a:r>
            <a:r>
              <a:rPr lang="en-US" sz="2600" dirty="0"/>
              <a:t> para </a:t>
            </a:r>
            <a:r>
              <a:rPr lang="en-US" sz="2600" dirty="0" err="1"/>
              <a:t>os</a:t>
            </a:r>
            <a:r>
              <a:rPr lang="en-US" sz="2600" dirty="0"/>
              <a:t> </a:t>
            </a:r>
            <a:r>
              <a:rPr lang="en-US" sz="2600" dirty="0" err="1"/>
              <a:t>empregadores</a:t>
            </a:r>
            <a:r>
              <a:rPr lang="en-US" sz="2600" dirty="0"/>
              <a:t> e </a:t>
            </a:r>
            <a:r>
              <a:rPr lang="en-US" sz="2600" dirty="0" err="1"/>
              <a:t>empregados</a:t>
            </a:r>
            <a:endParaRPr lang="en-US" sz="2600" dirty="0"/>
          </a:p>
          <a:p>
            <a:pPr lvl="1">
              <a:spcAft>
                <a:spcPts val="600"/>
              </a:spcAft>
            </a:pPr>
            <a:r>
              <a:rPr lang="en-US" sz="2600" dirty="0" err="1"/>
              <a:t>Mantém</a:t>
            </a:r>
            <a:r>
              <a:rPr lang="en-US" sz="2600" dirty="0"/>
              <a:t> um </a:t>
            </a:r>
            <a:r>
              <a:rPr lang="en-US" sz="2600" dirty="0" err="1"/>
              <a:t>sistema</a:t>
            </a:r>
            <a:r>
              <a:rPr lang="en-US" sz="2600" dirty="0"/>
              <a:t> de </a:t>
            </a:r>
            <a:r>
              <a:rPr lang="en-US" sz="2600" dirty="0" err="1"/>
              <a:t>registros</a:t>
            </a:r>
            <a:r>
              <a:rPr lang="en-US" sz="2600" dirty="0"/>
              <a:t> para </a:t>
            </a:r>
            <a:r>
              <a:rPr lang="en-US" sz="2600" dirty="0" err="1"/>
              <a:t>lesões</a:t>
            </a:r>
            <a:r>
              <a:rPr lang="en-US" sz="2600" dirty="0"/>
              <a:t> e </a:t>
            </a:r>
            <a:r>
              <a:rPr lang="en-US" sz="2600" dirty="0" err="1"/>
              <a:t>mortes</a:t>
            </a:r>
            <a:r>
              <a:rPr lang="en-US" sz="2600" dirty="0"/>
              <a:t> no local de </a:t>
            </a:r>
            <a:r>
              <a:rPr lang="en-US" sz="2600" dirty="0" err="1"/>
              <a:t>trabalho</a:t>
            </a:r>
            <a:endParaRPr lang="en-US" sz="2600" dirty="0"/>
          </a:p>
          <a:p>
            <a:pPr lvl="1">
              <a:spcAft>
                <a:spcPts val="600"/>
              </a:spcAft>
            </a:pPr>
            <a:r>
              <a:rPr lang="en-US" sz="2600" dirty="0" err="1"/>
              <a:t>Estabelece</a:t>
            </a:r>
            <a:r>
              <a:rPr lang="en-US" sz="2600" dirty="0"/>
              <a:t> </a:t>
            </a:r>
            <a:r>
              <a:rPr lang="en-US" sz="2600" dirty="0" err="1"/>
              <a:t>programas</a:t>
            </a:r>
            <a:r>
              <a:rPr lang="en-US" sz="2600" dirty="0"/>
              <a:t> de </a:t>
            </a:r>
            <a:r>
              <a:rPr lang="en-US" sz="2600" dirty="0" err="1"/>
              <a:t>treinamento</a:t>
            </a:r>
            <a:r>
              <a:rPr lang="en-US" sz="2600" dirty="0"/>
              <a:t> de </a:t>
            </a:r>
            <a:r>
              <a:rPr lang="en-US" sz="2600" dirty="0" err="1"/>
              <a:t>segurança</a:t>
            </a:r>
            <a:endParaRPr lang="en-US" sz="2600" dirty="0"/>
          </a:p>
          <a:p>
            <a:pPr lvl="1">
              <a:spcAft>
                <a:spcPts val="600"/>
              </a:spcAft>
            </a:pPr>
            <a:r>
              <a:rPr lang="en-US" sz="2600" dirty="0" err="1"/>
              <a:t>Desenvolve</a:t>
            </a:r>
            <a:r>
              <a:rPr lang="en-US" sz="2600" dirty="0"/>
              <a:t> e </a:t>
            </a:r>
            <a:r>
              <a:rPr lang="en-US" sz="2600" dirty="0" err="1"/>
              <a:t>estabelece</a:t>
            </a:r>
            <a:r>
              <a:rPr lang="en-US" sz="2600" dirty="0"/>
              <a:t> </a:t>
            </a:r>
            <a:r>
              <a:rPr lang="en-US" sz="2600" dirty="0" err="1"/>
              <a:t>padrões</a:t>
            </a:r>
            <a:r>
              <a:rPr lang="en-US" sz="2600" dirty="0"/>
              <a:t> de </a:t>
            </a:r>
            <a:r>
              <a:rPr lang="en-US" sz="2600" dirty="0" err="1"/>
              <a:t>segurança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9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6CEB-7EE6-FF1E-7068-8890D5B2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OSHA Federal e </a:t>
            </a:r>
            <a:r>
              <a:rPr lang="en-US" dirty="0" err="1"/>
              <a:t>Estadual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ED52-AF3F-70E8-EA1D-C62A23FFC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291" y="1516567"/>
            <a:ext cx="5541818" cy="5341433"/>
          </a:xfrm>
        </p:spPr>
        <p:txBody>
          <a:bodyPr>
            <a:normAutofit/>
          </a:bodyPr>
          <a:lstStyle/>
          <a:p>
            <a:r>
              <a:rPr lang="en-US" dirty="0"/>
              <a:t>A Lei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 </a:t>
            </a:r>
            <a:r>
              <a:rPr lang="en-US" dirty="0" err="1"/>
              <a:t>Ocupacional</a:t>
            </a:r>
            <a:r>
              <a:rPr lang="en-US" dirty="0"/>
              <a:t> </a:t>
            </a:r>
            <a:r>
              <a:rPr lang="en-US" dirty="0" err="1"/>
              <a:t>cobre</a:t>
            </a:r>
            <a:r>
              <a:rPr lang="en-US" dirty="0"/>
              <a:t> </a:t>
            </a:r>
            <a:r>
              <a:rPr lang="en-US" dirty="0" err="1"/>
              <a:t>empregadores</a:t>
            </a:r>
            <a:r>
              <a:rPr lang="en-US" dirty="0"/>
              <a:t> e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seja</a:t>
            </a:r>
            <a:r>
              <a:rPr lang="en-US" dirty="0"/>
              <a:t> </a:t>
            </a:r>
            <a:r>
              <a:rPr lang="en-US" dirty="0" err="1"/>
              <a:t>através</a:t>
            </a:r>
            <a:r>
              <a:rPr lang="en-US" dirty="0"/>
              <a:t> da OSHA federal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através</a:t>
            </a:r>
            <a:r>
              <a:rPr lang="en-US" dirty="0"/>
              <a:t> de </a:t>
            </a:r>
            <a:r>
              <a:rPr lang="en-US" dirty="0" err="1"/>
              <a:t>Planos</a:t>
            </a:r>
            <a:r>
              <a:rPr lang="en-US" dirty="0"/>
              <a:t> </a:t>
            </a:r>
            <a:r>
              <a:rPr lang="en-US" dirty="0" err="1"/>
              <a:t>Estaduais</a:t>
            </a:r>
            <a:r>
              <a:rPr lang="en-US" dirty="0"/>
              <a:t> </a:t>
            </a:r>
            <a:r>
              <a:rPr lang="en-US" dirty="0" err="1"/>
              <a:t>aprovados</a:t>
            </a:r>
            <a:r>
              <a:rPr lang="en-US" dirty="0"/>
              <a:t> pela OSHA</a:t>
            </a:r>
          </a:p>
          <a:p>
            <a:endParaRPr lang="en-US" dirty="0"/>
          </a:p>
          <a:p>
            <a:r>
              <a:rPr lang="en-US" dirty="0"/>
              <a:t>22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aprovaram</a:t>
            </a:r>
            <a:r>
              <a:rPr lang="en-US" dirty="0"/>
              <a:t> </a:t>
            </a:r>
            <a:r>
              <a:rPr lang="en-US" dirty="0" err="1"/>
              <a:t>planos</a:t>
            </a:r>
            <a:r>
              <a:rPr lang="en-US" dirty="0"/>
              <a:t> </a:t>
            </a:r>
            <a:r>
              <a:rPr lang="en-US" dirty="0" err="1"/>
              <a:t>cobrindo</a:t>
            </a:r>
            <a:r>
              <a:rPr lang="en-US" dirty="0"/>
              <a:t> tanto o </a:t>
            </a:r>
            <a:r>
              <a:rPr lang="en-US" dirty="0" err="1"/>
              <a:t>setor</a:t>
            </a:r>
            <a:r>
              <a:rPr lang="en-US" dirty="0"/>
              <a:t> privado e </a:t>
            </a:r>
            <a:r>
              <a:rPr lang="en-US" dirty="0" err="1"/>
              <a:t>servidores</a:t>
            </a:r>
            <a:r>
              <a:rPr lang="en-US" dirty="0"/>
              <a:t> do </a:t>
            </a:r>
            <a:r>
              <a:rPr lang="en-US" dirty="0" err="1"/>
              <a:t>governo</a:t>
            </a:r>
            <a:r>
              <a:rPr lang="en-US" dirty="0"/>
              <a:t> local (Janeiro de 2023)</a:t>
            </a:r>
          </a:p>
          <a:p>
            <a:pPr lvl="1"/>
            <a:r>
              <a:rPr lang="en-US" dirty="0" err="1"/>
              <a:t>Planos</a:t>
            </a:r>
            <a:r>
              <a:rPr lang="en-US" dirty="0"/>
              <a:t> </a:t>
            </a:r>
            <a:r>
              <a:rPr lang="en-US" dirty="0" err="1"/>
              <a:t>Estaduais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tão</a:t>
            </a:r>
            <a:r>
              <a:rPr lang="en-US" dirty="0"/>
              <a:t> </a:t>
            </a:r>
            <a:r>
              <a:rPr lang="en-US" dirty="0" err="1"/>
              <a:t>eficazes</a:t>
            </a:r>
            <a:r>
              <a:rPr lang="en-US" dirty="0"/>
              <a:t> </a:t>
            </a:r>
            <a:r>
              <a:rPr lang="en-US" dirty="0" err="1"/>
              <a:t>quanto</a:t>
            </a:r>
            <a:r>
              <a:rPr lang="en-US" dirty="0"/>
              <a:t> a OSHA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proteção</a:t>
            </a:r>
            <a:r>
              <a:rPr lang="en-US" dirty="0"/>
              <a:t> dos </a:t>
            </a:r>
            <a:r>
              <a:rPr lang="en-US" dirty="0" err="1"/>
              <a:t>trabalhadores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DFC8E-D2FA-E86B-18E0-BEA6465B94B8}"/>
              </a:ext>
            </a:extLst>
          </p:cNvPr>
          <p:cNvSpPr txBox="1"/>
          <p:nvPr/>
        </p:nvSpPr>
        <p:spPr>
          <a:xfrm>
            <a:off x="6567055" y="6031303"/>
            <a:ext cx="337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https://www.osha.gov/stateplans</a:t>
            </a:r>
            <a:r>
              <a:rPr lang="en-US" dirty="0"/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4269DB2-0868-4C5C-B4CE-9E067D380AD4}"/>
              </a:ext>
            </a:extLst>
          </p:cNvPr>
          <p:cNvGrpSpPr/>
          <p:nvPr/>
        </p:nvGrpSpPr>
        <p:grpSpPr>
          <a:xfrm>
            <a:off x="5748337" y="1430476"/>
            <a:ext cx="6181725" cy="4505325"/>
            <a:chOff x="5748337" y="1430476"/>
            <a:chExt cx="6181725" cy="4505325"/>
          </a:xfrm>
        </p:grpSpPr>
        <p:pic>
          <p:nvPicPr>
            <p:cNvPr id="5" name="Picture 4" descr="Map of Federal and State OSHA Plans&#10;jpg 58kb">
              <a:extLst>
                <a:ext uri="{FF2B5EF4-FFF2-40B4-BE49-F238E27FC236}">
                  <a16:creationId xmlns:a16="http://schemas.microsoft.com/office/drawing/2014/main" id="{D14CBF7E-015E-7C72-D18F-9C68FBA19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8337" y="1430476"/>
              <a:ext cx="6181725" cy="45053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3E97736-E7CD-43C4-810C-69F0743320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51609" y="5384697"/>
              <a:ext cx="4679903" cy="5486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422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19218</TotalTime>
  <Words>1703</Words>
  <Application>Microsoft Office PowerPoint</Application>
  <PresentationFormat>Widescreen</PresentationFormat>
  <Paragraphs>174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Office Theme</vt:lpstr>
      <vt:lpstr>Food Truck Móvel  Treinamento de Segurança</vt:lpstr>
      <vt:lpstr>Bem-Vindo!</vt:lpstr>
      <vt:lpstr>Por que o Treinamento é Necessário? Incidentes com Food Truck nos Noticiários</vt:lpstr>
      <vt:lpstr>Por que o Treinamento do Trabalhador para Food Trucks?</vt:lpstr>
      <vt:lpstr>Por que o Treinamento do Trabalhador para Food Trucks? </vt:lpstr>
      <vt:lpstr>Propósito deste Treinamento</vt:lpstr>
      <vt:lpstr>Introdução a OSHA</vt:lpstr>
      <vt:lpstr>Quem é a OSHA e O Que a Instituição Faz?</vt:lpstr>
      <vt:lpstr>OSHA Federal e Estadual</vt:lpstr>
      <vt:lpstr>Direitos dos Trabalhadores</vt:lpstr>
      <vt:lpstr>Responsabilidades do Empregador</vt:lpstr>
      <vt:lpstr>OSHA fornece ajuda para pequenas empresas</vt:lpstr>
      <vt:lpstr>Programa de Consultoria no Local, SHARP</vt:lpstr>
      <vt:lpstr>Conformidade versus Boas Práticas</vt:lpstr>
      <vt:lpstr>Objetivo: Implementar Soluções Efetivas</vt:lpstr>
      <vt:lpstr>Mensagem Final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49</cp:revision>
  <cp:lastPrinted>2023-03-01T04:50:06Z</cp:lastPrinted>
  <dcterms:created xsi:type="dcterms:W3CDTF">2023-01-01T03:33:26Z</dcterms:created>
  <dcterms:modified xsi:type="dcterms:W3CDTF">2023-09-13T18:29:51Z</dcterms:modified>
</cp:coreProperties>
</file>