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257" r:id="rId4"/>
    <p:sldId id="301" r:id="rId5"/>
    <p:sldId id="262" r:id="rId6"/>
    <p:sldId id="263" r:id="rId7"/>
    <p:sldId id="258" r:id="rId8"/>
    <p:sldId id="307" r:id="rId9"/>
    <p:sldId id="260" r:id="rId10"/>
    <p:sldId id="30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7107" autoAdjust="0"/>
  </p:normalViewPr>
  <p:slideViewPr>
    <p:cSldViewPr snapToGrid="0">
      <p:cViewPr varScale="1">
        <p:scale>
          <a:sx n="91" d="100"/>
          <a:sy n="91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500E-B61F-44BF-8EF4-6765A6F57D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66E14-7FF6-4ADD-83FC-C3CF97B9C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https://www.osha.gov/businesscase/benefits </a:t>
            </a:r>
          </a:p>
          <a:p>
            <a:endParaRPr lang="en-US" dirty="0"/>
          </a:p>
          <a:p>
            <a:r>
              <a:rPr lang="pl-PL" dirty="0"/>
              <a:t>Istnieje wiele powodów, aby dążyć do jak najlepszych praktyk - bezpieczne miejsca pracy (o niższych wskaźnikach obrażeń) wydają mniej na ubezpieczenia, mają niższą rotację pracowników oraz wyższe morale pracowników (co prowadzi do większej produktywności).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66E14-7FF6-4ADD-83FC-C3CF97B9C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pl-PL" dirty="0"/>
              <a:t>Powyższy zrzut ekranu pochodzi ze strony internetowej OSHA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https://www.osha.gov/smallbusiness</a:t>
            </a:r>
            <a:r>
              <a:rPr lang="pl-PL" dirty="0"/>
              <a:t> -</a:t>
            </a:r>
            <a:r>
              <a:rPr lang="en-US" dirty="0"/>
              <a:t> </a:t>
            </a:r>
            <a:r>
              <a:rPr lang="pl-PL" dirty="0"/>
              <a:t>może ulegać zmianom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45005-0BCA-4781-B1DC-7BCB14EBE3C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8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OSHA zapewnia bezpłatne usługi doradztwa dotyczącego bezpieczeństwa i zdrowia pracowników dla małych przedsiębiorstw.</a:t>
            </a:r>
          </a:p>
          <a:p>
            <a:endParaRPr lang="pl-PL" dirty="0"/>
          </a:p>
          <a:p>
            <a:r>
              <a:rPr lang="pl-PL" dirty="0"/>
              <a:t>Program OSHA SHARP wyróżnia małych pracodawców, którzy prowadzą wzorowe programy ochrony bezpieczeństwa i zdrowia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45005-0BCA-4781-B1DC-7BCB14EBE3C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9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80-DD92-40E8-EBFC-12FAE586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3895-A9A0-1B79-6269-108317838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7388-96F3-2072-3B27-F78A147D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8CE-6AB1-4ED5-F57D-47940D5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CC4C-FB59-EB7F-FF5B-6288706F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356-B205-ED50-70BB-665B9A01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806-6067-C1E1-D2AE-69C8EFC4E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67A1-D1D8-4F48-6D11-41312423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D09DC-5E5E-8D53-344B-D66C6D09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B71-F204-FA5D-4639-3C20BCD0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2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F0297-7DA6-CAEF-12D7-4244A135D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C0F1E-7145-7E9B-FC19-F142776A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6052-AFBC-866C-A5D3-7A6ECBC0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90670-53D7-7C86-6F6E-6D3CF9E1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08FD-313C-700B-1977-1D69C647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571-95F5-9093-A4D7-A29EBEE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BCF5-6788-676B-CA76-7DDE6CC5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CE8-A449-BC80-EC54-741419A4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A763-003C-23A9-C65C-5CCF98DB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2944A-0984-4832-CF4D-D648B79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AD22-2B29-27F5-1916-9DF88AC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BB1E-9DAB-5AA1-5DAC-93F98F11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D5C5-4122-6DE4-FC8D-75F3A70D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B160-0182-DEEB-A11C-9EDC480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8EA-B442-A29B-FA6F-430900EC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5B3-64CC-2EFA-FCCF-EE398B1A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94B1-53C8-507A-D688-807B9266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ADFD-BA2F-3029-7652-4C85EC2B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02B9D-3552-6C8E-5084-05C011E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F4737-4BC5-8EB9-2C14-B4191A4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1687-D255-B503-42FF-FA8EF0D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9983-3415-636A-7001-384D1D13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30FB2-0B7A-1119-98CB-5499C0F4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7BC35-9E0F-044C-ABC4-81E2F78A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56EF1-1FC8-FBFD-BFA0-F0DE16F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359DB-8252-C546-EFA2-0FBBD1A69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5430-256C-D310-CC13-05748523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68B41-8071-F8C7-C958-B1A33AD4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4AC73-A0D8-0DFE-1812-9F8301C7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9F10-0176-C956-7C4B-68F7C84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A2F42-930B-2B16-12F2-263FD83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74212-4E55-960E-4728-3C84DC3E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9EFE8-9CCC-C998-7166-23A09ABC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688-C12D-627C-1533-2348ECD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2180-2C8F-2334-644F-4BB6B504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CF94C-50A4-245C-E281-CF01B80B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EA64-249D-F4D4-110A-EB058DD4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F030-C71D-39AC-E534-3FBAEBCE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58F98-E64C-CC0B-DB83-BB7AC445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5BB5-CF0A-4146-B678-1D8F116C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87796-86BE-9D40-D498-BC9C507E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0B0D6-D49B-8C6E-FE1E-09F3538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1C87-6515-CB06-EBC6-BA022117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10563-58D7-9297-9FA4-D73649BF7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8DCF-8EF1-33AB-8A17-045D0F41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ED1-EC5B-C7F2-6B16-9D43419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22B7-CD3B-6A82-2FB7-A422A83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DE2B-FA9D-F732-BA14-B6F79C6D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27AFB-DC2F-1D0C-38CD-CFA98D94A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C81E1-AF72-13F8-C6FE-3A29E0D8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C5A7-F817-6E42-0B13-4C3B4DB9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1A7-68F2-49FE-AECA-89B6ABE078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F3E5-6211-BEC5-AD45-A6DF8526B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71C36-EC65-2E05-0DE5-C264BF7CE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684E-C0AD-4F03-9336-CDEF1213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mallbusine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sha.gov/sharp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osha.gov/consult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ites/default/files/2019-03/sample_emergencyactionplan.doc" TargetMode="External"/><Relationship Id="rId2" Type="http://schemas.openxmlformats.org/officeDocument/2006/relationships/hyperlink" Target="https://www.osha.gov/etools/evacuation-plans-procedures/expert-systems/create-ea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nnect.ncdot.gov/resources/safety/Teppl/TEPPL%20All%20Documents%20Library/W38_EAandFirePrev.pdf" TargetMode="External"/><Relationship Id="rId4" Type="http://schemas.openxmlformats.org/officeDocument/2006/relationships/hyperlink" Target="https://www.osha.gov/etools/evacuation-plans-procedures/emergency-standards/fire-preven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pa.org/Codes-and-Standards/Resources/Standards-in-action/Food-truck-safety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E9A3-6807-1586-0C5E-086CCAEAF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Szkolenie z Bezpieczeństwa </a:t>
            </a:r>
            <a:r>
              <a:rPr lang="pl-PL"/>
              <a:t>Mobilnej Gastronomii </a:t>
            </a:r>
            <a:r>
              <a:rPr lang="pl-PL" dirty="0"/>
              <a:t>(Food Truck)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F0DD-E633-7D0E-175F-A5DD6204F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Część</a:t>
            </a:r>
            <a:r>
              <a:rPr lang="en-US" dirty="0"/>
              <a:t> 6: </a:t>
            </a:r>
            <a:r>
              <a:rPr lang="pl-PL" dirty="0"/>
              <a:t>Informacje dla Właścicieli i Menadżerów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72B91-30F7-E82F-A998-C707BE54FDBE}"/>
              </a:ext>
            </a:extLst>
          </p:cNvPr>
          <p:cNvSpPr txBox="1"/>
          <p:nvPr/>
        </p:nvSpPr>
        <p:spPr>
          <a:xfrm>
            <a:off x="1216801" y="5029961"/>
            <a:ext cx="9758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</a:rPr>
              <a:t>Niniejsze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ateriały zostały wyprodukowane w ramach dotacji numer SH-39170-SH2 otrzymanej od Administracji Bezpieczeństwa i Higieny Pracy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Departament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Pracy Stanów Zjednoczonych. Niekoniecznie odzwierciedlają one poglądy ani politykę Departamentu Pracy Stanów Zjednoczonych, a także wymienienie nazw handlowych, produktów komercyjnych lub organizacji nie oznacza poparcia ze strony Rządu Stanów Zjednoczonych.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10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B119-71C9-2629-BAC9-B545CE5B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tematy, które mogą mieć zastosowanie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8D7F-CF42-22CF-1A99-98A1E0A8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Standardy dotyczące komunikacji zagrożeń</a:t>
            </a:r>
          </a:p>
          <a:p>
            <a:pPr lvl="1"/>
            <a:r>
              <a:rPr lang="pl-PL" dirty="0"/>
              <a:t>Chemikalia posiadające karty charakterystyki (</a:t>
            </a:r>
            <a:r>
              <a:rPr lang="pl-PL" dirty="0" err="1"/>
              <a:t>Safety</a:t>
            </a:r>
            <a:r>
              <a:rPr lang="pl-PL" dirty="0"/>
              <a:t> Data </a:t>
            </a:r>
            <a:r>
              <a:rPr lang="pl-PL" dirty="0" err="1"/>
              <a:t>Sheets</a:t>
            </a:r>
            <a:r>
              <a:rPr lang="pl-PL" dirty="0"/>
              <a:t> - SDS), w tym środki czyszczące</a:t>
            </a:r>
          </a:p>
          <a:p>
            <a:r>
              <a:rPr lang="pl-PL" dirty="0"/>
              <a:t>Patogeny przenoszone drogą krwi</a:t>
            </a:r>
          </a:p>
          <a:p>
            <a:pPr lvl="1"/>
            <a:r>
              <a:rPr lang="pl-PL" dirty="0"/>
              <a:t>Czy podczas wypadku istnieje potencjalne wyeksponowanie na krew lub inne płyny ustrojowe? Co należy wtedy zrobić?</a:t>
            </a:r>
          </a:p>
          <a:p>
            <a:r>
              <a:rPr lang="pl-PL" dirty="0"/>
              <a:t>Prowadzenie dokumentacji OSHA</a:t>
            </a:r>
          </a:p>
          <a:p>
            <a:pPr lvl="1"/>
            <a:r>
              <a:rPr lang="pl-PL" dirty="0"/>
              <a:t>To wymaganie może zależeć od wielkości Twojej firmy i liczby pracowników.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4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1AA4-0B08-972D-13CB-16420D21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6A42-DE70-99DB-CCC0-5995D99DE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Pracodawcy mają wiele wymagań dotyczących zapewnienia bezpiecznego miejsca pracy dla swoich pracowników.</a:t>
            </a:r>
          </a:p>
          <a:p>
            <a:r>
              <a:rPr lang="pl-PL" dirty="0"/>
              <a:t>OSHA zdaje sobie sprawę że małe przedsiębiorstwa mają ograniczone zasoby i oferuje swoje usługi konsultacyjne w ramach pomocy.</a:t>
            </a:r>
          </a:p>
          <a:p>
            <a:endParaRPr lang="pl-PL" dirty="0"/>
          </a:p>
          <a:p>
            <a:r>
              <a:rPr lang="pl-PL" dirty="0"/>
              <a:t>Podsumowanie: Istnieją dostępne zasoby, które pomogą uczynić twoje miejsce pracy bezpiecznym zarówno dla Ciebie, jak i dla Twoich pracowników. Skorzystaj z nich i podziel się swoją wiedzą z innymi!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5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FB2E-16E6-EE41-7ABB-9C063AB3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szkolenia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5E413-D0B7-16D0-5396-EA537842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1825625"/>
            <a:ext cx="11324493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 ukończeniu tego modułu uczestnik będzie w stanie:</a:t>
            </a:r>
            <a:endParaRPr lang="en-US" dirty="0"/>
          </a:p>
          <a:p>
            <a:r>
              <a:rPr lang="pl-PL" dirty="0"/>
              <a:t>Rozpoznać korzyści wynikające z posiadania aktywnego programu bezpieczeństwa.</a:t>
            </a:r>
          </a:p>
          <a:p>
            <a:r>
              <a:rPr lang="pl-PL" dirty="0"/>
              <a:t>Wyszukać zasoby potrzebne do opracowania własnych planów dotyczących zdrowia i bezpieczeństwa w miejscu pracy.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0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7263-392B-29D3-BE95-B52B2F95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l-PL" dirty="0"/>
              <a:t>Dzisiaj może jesteś w posiadaniu wielu informacji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30D-6B1D-7115-9B27-DD16CD87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4624"/>
            <a:ext cx="10845800" cy="5057775"/>
          </a:xfrm>
        </p:spPr>
        <p:txBody>
          <a:bodyPr>
            <a:normAutofit/>
          </a:bodyPr>
          <a:lstStyle/>
          <a:p>
            <a:r>
              <a:rPr lang="pl-PL" dirty="0"/>
              <a:t>Przeszłe wypadki mogą przerażać.</a:t>
            </a:r>
          </a:p>
          <a:p>
            <a:r>
              <a:rPr lang="pl-PL" dirty="0"/>
              <a:t>OSHA może przerażać.</a:t>
            </a:r>
          </a:p>
          <a:p>
            <a:r>
              <a:rPr lang="pl-PL" dirty="0"/>
              <a:t>Przyszłe pozwy sądowe mogą przerażać.</a:t>
            </a:r>
          </a:p>
          <a:p>
            <a:r>
              <a:rPr lang="pl-PL" dirty="0"/>
              <a:t>Ale... masz możliwość im zapobiec!</a:t>
            </a:r>
          </a:p>
          <a:p>
            <a:endParaRPr lang="pl-PL" dirty="0"/>
          </a:p>
          <a:p>
            <a:r>
              <a:rPr lang="pl-PL" dirty="0"/>
              <a:t>"Jeśli nie możesz być dobrym przykładem, możesz być strasznym ostrzeżeniem." Catherine </a:t>
            </a:r>
            <a:r>
              <a:rPr lang="pl-PL" dirty="0" err="1"/>
              <a:t>Aird</a:t>
            </a:r>
            <a:endParaRPr lang="pl-PL" dirty="0"/>
          </a:p>
          <a:p>
            <a:endParaRPr lang="pl-PL" dirty="0"/>
          </a:p>
          <a:p>
            <a:r>
              <a:rPr lang="pl-PL" dirty="0"/>
              <a:t>Właśnie podjąłeś pierwszy krok w kierunku poprawy bezpieczeństwa w swoim przedsiębiorstwie, uczestnicząc w tym kursie! Trzymaj tempo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61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C647-A768-0F24-1C56-D16B7522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55" y="89973"/>
            <a:ext cx="10515600" cy="1325563"/>
          </a:xfrm>
        </p:spPr>
        <p:txBody>
          <a:bodyPr/>
          <a:lstStyle/>
          <a:p>
            <a:r>
              <a:rPr lang="en-US" dirty="0" err="1"/>
              <a:t>Podejście</a:t>
            </a:r>
            <a:r>
              <a:rPr lang="en-US" dirty="0"/>
              <a:t> do </a:t>
            </a:r>
            <a:r>
              <a:rPr lang="en-US" dirty="0" err="1"/>
              <a:t>zarządzania</a:t>
            </a:r>
            <a:r>
              <a:rPr lang="en-US" dirty="0"/>
              <a:t> </a:t>
            </a:r>
            <a:r>
              <a:rPr lang="en-US" dirty="0" err="1"/>
              <a:t>bezpieczeństwem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5B40-2DB1-BF03-BC05-EF014FDA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6953534" cy="4942402"/>
          </a:xfrm>
        </p:spPr>
        <p:txBody>
          <a:bodyPr>
            <a:normAutofit fontScale="92500"/>
          </a:bodyPr>
          <a:lstStyle/>
          <a:p>
            <a:r>
              <a:rPr lang="pl-PL" dirty="0"/>
              <a:t>Gdzie znajdują się standardy OSHA (oraz inne)?</a:t>
            </a:r>
          </a:p>
          <a:p>
            <a:r>
              <a:rPr lang="pl-PL" dirty="0"/>
              <a:t>Jeśli twój jedyny cel to spełnienie przepisów, jak trudno będzie to osiągnąć? Jakie są konsekwencje?</a:t>
            </a:r>
          </a:p>
          <a:p>
            <a:endParaRPr lang="pl-PL" dirty="0"/>
          </a:p>
          <a:p>
            <a:r>
              <a:rPr lang="pl-PL" dirty="0"/>
              <a:t>Gdzie się obecnie znajdujesz na tej skali?</a:t>
            </a:r>
          </a:p>
          <a:p>
            <a:pPr lvl="1"/>
            <a:r>
              <a:rPr lang="pl-PL" dirty="0"/>
              <a:t>Czy pracownicy mogą zgłaszać problemy, mając pewność, że zostaną rozwiązane?</a:t>
            </a:r>
          </a:p>
          <a:p>
            <a:pPr lvl="1"/>
            <a:r>
              <a:rPr lang="pl-PL" dirty="0"/>
              <a:t>Czy istnieje tendencja do podejmowania działań proaktywnych czy reaktywnych?</a:t>
            </a:r>
          </a:p>
          <a:p>
            <a:r>
              <a:rPr lang="pl-PL" dirty="0"/>
              <a:t>Jaki jest twój cel? Jak go osiągniesz?</a:t>
            </a:r>
          </a:p>
          <a:p>
            <a:r>
              <a:rPr lang="pl-PL" dirty="0"/>
              <a:t>Jakie wyzwania/bariery istnieją?</a:t>
            </a:r>
            <a:endParaRPr lang="en-US" dirty="0"/>
          </a:p>
        </p:txBody>
      </p:sp>
      <p:grpSp>
        <p:nvGrpSpPr>
          <p:cNvPr id="4" name="Group 3" descr="Safety Culture Spectrum:&#10;Arrow on Left Points Upward indicating higher levels of effectiveness:&#10;Bottom Row is Not Compliant with Regulations&#10;Next Row Up is Compliance with Regulations&#10;Middle Row is Beyond Compliance- improved working conditions&#10;2nd Highest Row is Best Practices&#10;Highest Row is Sustained Safety Culture">
            <a:extLst>
              <a:ext uri="{FF2B5EF4-FFF2-40B4-BE49-F238E27FC236}">
                <a16:creationId xmlns:a16="http://schemas.microsoft.com/office/drawing/2014/main" id="{0625E063-AF42-6205-073A-3420515F5C90}"/>
              </a:ext>
            </a:extLst>
          </p:cNvPr>
          <p:cNvGrpSpPr/>
          <p:nvPr/>
        </p:nvGrpSpPr>
        <p:grpSpPr>
          <a:xfrm>
            <a:off x="7410733" y="1534510"/>
            <a:ext cx="4405949" cy="4699786"/>
            <a:chOff x="6995453" y="2300523"/>
            <a:chExt cx="3361954" cy="38533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CC438E-E59F-5642-EA7B-2C5013224D91}"/>
                </a:ext>
              </a:extLst>
            </p:cNvPr>
            <p:cNvSpPr txBox="1"/>
            <p:nvPr/>
          </p:nvSpPr>
          <p:spPr>
            <a:xfrm>
              <a:off x="7629103" y="5573442"/>
              <a:ext cx="2724291" cy="580389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Niezgodn</a:t>
              </a:r>
              <a:r>
                <a:rPr lang="pl-PL" sz="2000" b="1" dirty="0"/>
                <a:t>ość</a:t>
              </a:r>
              <a:r>
                <a:rPr lang="en-US" sz="2000" b="1" dirty="0"/>
                <a:t> z </a:t>
              </a:r>
              <a:r>
                <a:rPr lang="en-US" sz="2000" b="1" dirty="0" err="1"/>
                <a:t>przepisami</a:t>
              </a:r>
              <a:r>
                <a:rPr lang="en-US" sz="2000" b="1" dirty="0"/>
                <a:t> </a:t>
              </a:r>
              <a:r>
                <a:rPr lang="en-US" sz="2000" b="1" dirty="0" err="1"/>
                <a:t>regulacyjnymi</a:t>
              </a:r>
              <a:endParaRPr lang="en-US" sz="20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E3141B-B1CC-2201-CCC7-FF4F40CBE4FE}"/>
                </a:ext>
              </a:extLst>
            </p:cNvPr>
            <p:cNvSpPr txBox="1"/>
            <p:nvPr/>
          </p:nvSpPr>
          <p:spPr>
            <a:xfrm>
              <a:off x="7631109" y="4941349"/>
              <a:ext cx="2726298" cy="58038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Spełnienie</a:t>
              </a:r>
              <a:r>
                <a:rPr lang="en-US" sz="2000" b="1" dirty="0"/>
                <a:t> </a:t>
              </a:r>
              <a:r>
                <a:rPr lang="en-US" sz="2000" b="1" dirty="0" err="1"/>
                <a:t>przepisów</a:t>
              </a:r>
              <a:r>
                <a:rPr lang="en-US" sz="2000" b="1" dirty="0"/>
                <a:t> </a:t>
              </a:r>
              <a:r>
                <a:rPr lang="en-US" sz="2000" b="1" dirty="0" err="1"/>
                <a:t>regulacyjnych</a:t>
              </a:r>
              <a:endParaRPr lang="en-US" sz="20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4056B8-C202-A665-AA93-93948BCC0EF1}"/>
                </a:ext>
              </a:extLst>
            </p:cNvPr>
            <p:cNvSpPr txBox="1"/>
            <p:nvPr/>
          </p:nvSpPr>
          <p:spPr>
            <a:xfrm>
              <a:off x="7631109" y="4302356"/>
              <a:ext cx="2724290" cy="58038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Więcej niż spełnianie przepisów - Poprawione warunki pracy</a:t>
              </a:r>
              <a:endParaRPr lang="en-US" sz="20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BAF478-9C11-82D3-9002-EDF88473364D}"/>
                </a:ext>
              </a:extLst>
            </p:cNvPr>
            <p:cNvSpPr txBox="1"/>
            <p:nvPr/>
          </p:nvSpPr>
          <p:spPr>
            <a:xfrm>
              <a:off x="7631109" y="3407387"/>
              <a:ext cx="2726297" cy="8327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Najlepsze praktyki - Najwyższa wydajność, zdrowie, bezpieczeństwo</a:t>
              </a:r>
              <a:endParaRPr lang="en-US" sz="20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A18A56-A208-BA70-0DD7-6C0D10D20FBB}"/>
                </a:ext>
              </a:extLst>
            </p:cNvPr>
            <p:cNvSpPr txBox="1"/>
            <p:nvPr/>
          </p:nvSpPr>
          <p:spPr>
            <a:xfrm>
              <a:off x="7629103" y="2764762"/>
              <a:ext cx="2726296" cy="58038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Idealna</a:t>
              </a:r>
              <a:r>
                <a:rPr lang="en-US" sz="2000" b="1" dirty="0"/>
                <a:t>- </a:t>
              </a:r>
              <a:r>
                <a:rPr lang="pl-PL" sz="2000" b="1" dirty="0"/>
                <a:t>Ciągła</a:t>
              </a:r>
              <a:r>
                <a:rPr lang="en-US" sz="2000" b="1" dirty="0"/>
                <a:t> </a:t>
              </a:r>
              <a:r>
                <a:rPr lang="pl-PL" sz="2000" b="1" dirty="0"/>
                <a:t>k</a:t>
              </a:r>
              <a:r>
                <a:rPr lang="en-US" sz="2000" b="1" dirty="0" err="1"/>
                <a:t>ultura</a:t>
              </a:r>
              <a:r>
                <a:rPr lang="en-US" sz="2000" b="1" dirty="0"/>
                <a:t> </a:t>
              </a:r>
              <a:r>
                <a:rPr lang="pl-PL" sz="2000" b="1" dirty="0"/>
                <a:t>b</a:t>
              </a:r>
              <a:r>
                <a:rPr lang="en-US" sz="2000" b="1" dirty="0" err="1"/>
                <a:t>ezpieczeństwa</a:t>
              </a:r>
              <a:endParaRPr lang="en-US" sz="2000" b="1" dirty="0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373A132-4B26-07C1-C3E5-A5098BFE494E}"/>
                </a:ext>
              </a:extLst>
            </p:cNvPr>
            <p:cNvSpPr/>
            <p:nvPr/>
          </p:nvSpPr>
          <p:spPr>
            <a:xfrm>
              <a:off x="6995453" y="2300523"/>
              <a:ext cx="742858" cy="3853308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l-PL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dirty="0" err="1">
                  <a:solidFill>
                    <a:schemeClr val="tx1"/>
                  </a:solidFill>
                </a:rPr>
                <a:t>pektrum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kultury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bezpieczeństwa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29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1C75-97F0-A2A6-AA46-38052056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1" y="-70089"/>
            <a:ext cx="11505235" cy="1325563"/>
          </a:xfrm>
        </p:spPr>
        <p:txBody>
          <a:bodyPr/>
          <a:lstStyle/>
          <a:p>
            <a:r>
              <a:rPr lang="pl-PL" dirty="0"/>
              <a:t>OSHA zapewnia pomoc małym przedsiębiorstwom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69D47-AAD1-2942-DC27-55711CD46F37}"/>
              </a:ext>
            </a:extLst>
          </p:cNvPr>
          <p:cNvSpPr txBox="1"/>
          <p:nvPr/>
        </p:nvSpPr>
        <p:spPr>
          <a:xfrm>
            <a:off x="3288499" y="630820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https://www.osha.gov/smallbusiness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OSHA's Small Business website provides links to users such as Safety and Health Programs, a Small Business Handbook, Compliance Guides, and other general resources. jpg 99kb">
            <a:extLst>
              <a:ext uri="{FF2B5EF4-FFF2-40B4-BE49-F238E27FC236}">
                <a16:creationId xmlns:a16="http://schemas.microsoft.com/office/drawing/2014/main" id="{0A9710E9-B205-8177-EF7F-99244026B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47" y="950301"/>
            <a:ext cx="7543433" cy="523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C505E-18A3-06A7-BBFB-17F36E112358}"/>
              </a:ext>
            </a:extLst>
          </p:cNvPr>
          <p:cNvSpPr txBox="1"/>
          <p:nvPr/>
        </p:nvSpPr>
        <p:spPr>
          <a:xfrm>
            <a:off x="1864601" y="886142"/>
            <a:ext cx="37593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pomagamy małym przedsiębiorstwom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E0BDC-64A2-D7E4-41D1-3E6998C63C82}"/>
              </a:ext>
            </a:extLst>
          </p:cNvPr>
          <p:cNvSpPr txBox="1"/>
          <p:nvPr/>
        </p:nvSpPr>
        <p:spPr>
          <a:xfrm>
            <a:off x="1864601" y="3707234"/>
            <a:ext cx="75310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OSHA zapewnia pomoc małym firmom w zakresie ochrony bezpieczeństwa i zdrowia. Znajdź informacje dotyczące spełniania norm OSHA i otrzymaj wiarygodne porady poprzez bezpłatny i poufny Program Konsultacji na Miejscu, oferowany przez OSHA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45826-526F-E7B0-766D-509F96E65E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84" y="950301"/>
            <a:ext cx="7882650" cy="52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E56E-FF10-916C-BA45-CE5BA04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1152031" cy="1325563"/>
          </a:xfrm>
        </p:spPr>
        <p:txBody>
          <a:bodyPr>
            <a:normAutofit/>
          </a:bodyPr>
          <a:lstStyle/>
          <a:p>
            <a:r>
              <a:rPr lang="pl-PL" sz="4000" dirty="0"/>
              <a:t>SHARP - Program Konsultacji na Miejscu prowadzony przez OSHA</a:t>
            </a:r>
            <a:endParaRPr lang="en-US" sz="4000" dirty="0"/>
          </a:p>
        </p:txBody>
      </p:sp>
      <p:pic>
        <p:nvPicPr>
          <p:cNvPr id="8" name="Picture 7" descr="OSHA provides Free Worker Safety/Health consulting services to small businesses jpg 26 kb">
            <a:extLst>
              <a:ext uri="{FF2B5EF4-FFF2-40B4-BE49-F238E27FC236}">
                <a16:creationId xmlns:a16="http://schemas.microsoft.com/office/drawing/2014/main" id="{EEC96450-5283-895B-B685-DAFC688F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77" y="1158470"/>
            <a:ext cx="3848100" cy="2638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7EB2F9-3A1E-C1B4-A479-2D27CA8CA4A7}"/>
              </a:ext>
            </a:extLst>
          </p:cNvPr>
          <p:cNvSpPr txBox="1"/>
          <p:nvPr/>
        </p:nvSpPr>
        <p:spPr>
          <a:xfrm>
            <a:off x="1304707" y="3817759"/>
            <a:ext cx="35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https://www.osha.gov/consultation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46287-8D57-C4E8-4E44-E83A8416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4333225"/>
            <a:ext cx="5181600" cy="2402426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Bezpłatne usługi doradztwa dotyczącego bezpieczeństwa i zdrowia pracowników dla małych przedsiębiorstw</a:t>
            </a:r>
          </a:p>
          <a:p>
            <a:r>
              <a:rPr lang="pl-PL" sz="2000" dirty="0"/>
              <a:t>Usługi doradztwa są oddzielne od działań egzekwowania i mają na celu pomóc pracodawcom w ustanawianiu i doskonaleniu programów ochrony bezpieczeństwa i zdrowia oraz osiąganiu zgodności z przepisami</a:t>
            </a:r>
            <a:endParaRPr lang="en-US" sz="2000" dirty="0"/>
          </a:p>
        </p:txBody>
      </p:sp>
      <p:pic>
        <p:nvPicPr>
          <p:cNvPr id="13" name="Picture 12" descr="The OSHA SHARP Program recognizes small business employers who have exemplary safety and health programs.&#10;jpg 21kb">
            <a:extLst>
              <a:ext uri="{FF2B5EF4-FFF2-40B4-BE49-F238E27FC236}">
                <a16:creationId xmlns:a16="http://schemas.microsoft.com/office/drawing/2014/main" id="{19438CD0-168B-815B-2127-A42AFD812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45" y="1053695"/>
            <a:ext cx="3228975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D8CBB2-5AF1-E7EC-8779-8D020D0FE9E3}"/>
              </a:ext>
            </a:extLst>
          </p:cNvPr>
          <p:cNvSpPr txBox="1"/>
          <p:nvPr/>
        </p:nvSpPr>
        <p:spPr>
          <a:xfrm>
            <a:off x="7304454" y="3836002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https://www.osha.gov/sharp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C2695-E042-6787-365D-FC748FE1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33225"/>
            <a:ext cx="5181600" cy="2497065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Program SHARP docenia i wyróżnia małych pracodawców, którzy skorzystali z Programu Konsultacji na Miejscu i prowadzą wzorowe programy ochrony bezpieczeństwa i zdrowia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18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0FF6-EE70-2944-5AAB-B3F0DDBC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Dostępne są przykładowe plany i szablony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0DE5-FDAF-A760-EB21-7204A0BE9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45" y="1825625"/>
            <a:ext cx="11289323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*</a:t>
            </a:r>
            <a:r>
              <a:rPr lang="pl-PL" b="1" dirty="0"/>
              <a:t>Będą one działać tylko wtedy, gdy zastosujesz je do TWOJEGO indywidualnego miejsca pracy*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Plany działań w sytuacjach awaryjnych (</a:t>
            </a:r>
            <a:r>
              <a:rPr lang="pl-PL" dirty="0" err="1"/>
              <a:t>EAPs</a:t>
            </a:r>
            <a:r>
              <a:rPr lang="pl-PL" dirty="0"/>
              <a:t>):</a:t>
            </a:r>
          </a:p>
          <a:p>
            <a:r>
              <a:rPr lang="en-US" dirty="0">
                <a:hlinkClick r:id="rId2"/>
              </a:rPr>
              <a:t>OSHA </a:t>
            </a:r>
            <a:r>
              <a:rPr lang="pl-PL" dirty="0">
                <a:hlinkClick r:id="rId2"/>
              </a:rPr>
              <a:t>e-narzędzie by wykreować Twój plan</a:t>
            </a:r>
            <a:endParaRPr lang="en-US" dirty="0"/>
          </a:p>
          <a:p>
            <a:r>
              <a:rPr lang="en-US" dirty="0">
                <a:hlinkClick r:id="rId3"/>
              </a:rPr>
              <a:t>OSHA </a:t>
            </a:r>
            <a:r>
              <a:rPr lang="pl-PL" dirty="0">
                <a:hlinkClick r:id="rId3"/>
              </a:rPr>
              <a:t>Przykładowy plan - szablon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dirty="0"/>
              <a:t>Plany zapobiegania pożarom</a:t>
            </a:r>
            <a:r>
              <a:rPr lang="en-US" dirty="0"/>
              <a:t>:</a:t>
            </a:r>
          </a:p>
          <a:p>
            <a:r>
              <a:rPr lang="en-US" dirty="0">
                <a:hlinkClick r:id="rId4"/>
              </a:rPr>
              <a:t>OSHA </a:t>
            </a:r>
            <a:r>
              <a:rPr lang="pl-PL" dirty="0">
                <a:hlinkClick r:id="rId4"/>
              </a:rPr>
              <a:t>e-narzędzie by wykreować Twój plan</a:t>
            </a:r>
            <a:r>
              <a:rPr lang="en-US" dirty="0">
                <a:hlinkClick r:id="rId4"/>
              </a:rPr>
              <a:t> </a:t>
            </a:r>
            <a:endParaRPr lang="en-US" dirty="0"/>
          </a:p>
          <a:p>
            <a:r>
              <a:rPr lang="pl-PL" dirty="0">
                <a:hlinkClick r:id="rId5"/>
              </a:rPr>
              <a:t>Przykładowe plany zapobiegania pożarom – szablon</a:t>
            </a:r>
            <a:r>
              <a:rPr lang="pl-PL" dirty="0"/>
              <a:t> </a:t>
            </a:r>
            <a:r>
              <a:rPr lang="en-US" dirty="0"/>
              <a:t>(NC DOL)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dirty="0"/>
              <a:t>Dostępne są dodatkowe plany, ale mogą zależeć od potrzeb Twojej firmy i rzeczywistych zagrożeń obecnych w miejscu pracy (np. komunikacja zagrożeń, patogeny przenoszone drogą krwi itp.).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E8D9-1478-EB79-281C-EAE0E9C9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Listy kontrolne dotyczące bezpieczeństwa przeciwpożarowego, propanu i gaśnic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22FE-F9DC-FF43-C875-2DFC35C50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99432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https://www.nfpa.org/Codes-and-Standards/Resources/Standards-in-action/Food-truck-safety</a:t>
            </a:r>
            <a:endParaRPr lang="en-US" dirty="0"/>
          </a:p>
          <a:p>
            <a:endParaRPr lang="en-US" dirty="0"/>
          </a:p>
          <a:p>
            <a:r>
              <a:rPr lang="pl-PL" dirty="0"/>
              <a:t>Powinieneś również sprawdzić lokalne jurysdykcje - nawet jeśli jeszcze nie zaktualizowały swoich przepisów przeciwpożarowych, mogą to zrobić w przyszłości.</a:t>
            </a:r>
          </a:p>
          <a:p>
            <a:pPr lvl="1"/>
            <a:r>
              <a:rPr lang="pl-PL" dirty="0"/>
              <a:t>Działając proaktywnie, możesz być na bieżąco z wprowadzanymi zmianami, gdy się pojawią.</a:t>
            </a:r>
          </a:p>
          <a:p>
            <a:pPr lvl="1"/>
            <a:r>
              <a:rPr lang="pl-PL" dirty="0"/>
              <a:t>Możesz również być liderem w promowaniu bezpiecznych praktyk pracy wśród swoich kolegów - wielu z nich może być twoimi sąsiadami na przyszłym wydarzeniu/imprezie!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6CEB-7EE6-FF1E-7068-8890D5B2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Wymagania</a:t>
            </a:r>
            <a:r>
              <a:rPr lang="en-US" dirty="0"/>
              <a:t> </a:t>
            </a:r>
            <a:r>
              <a:rPr lang="pl-PL" dirty="0"/>
              <a:t>wobec </a:t>
            </a:r>
            <a:r>
              <a:rPr lang="en-US" dirty="0" err="1"/>
              <a:t>pracodawcy</a:t>
            </a:r>
            <a:r>
              <a:rPr lang="en-US" dirty="0"/>
              <a:t> </a:t>
            </a:r>
            <a:r>
              <a:rPr lang="en-US" dirty="0" err="1"/>
              <a:t>dotyczące</a:t>
            </a:r>
            <a:r>
              <a:rPr lang="en-US" dirty="0"/>
              <a:t> </a:t>
            </a:r>
            <a:r>
              <a:rPr lang="en-US" dirty="0" err="1"/>
              <a:t>szkoleń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D52-AF3F-70E8-EA1D-C62A23FF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Pracodawcy muszą zapewnić pracownikom szkolenia dotyczące zagrożeń występujących na miejscu pracy. Upewnij się, że pracownicy zostali przeszkoleni w zakresie:</a:t>
            </a:r>
          </a:p>
          <a:p>
            <a:pPr lvl="1"/>
            <a:r>
              <a:rPr lang="pl-PL" dirty="0"/>
              <a:t>Właściwych procedur w przypadku sytuacji awaryjnych (Plan Działań w Sytuacjach Awaryjnych)</a:t>
            </a:r>
          </a:p>
          <a:p>
            <a:pPr lvl="1"/>
            <a:r>
              <a:rPr lang="pl-PL" dirty="0"/>
              <a:t>Właściwej procedury zgłaszania alarmu do straży pożarnej</a:t>
            </a:r>
          </a:p>
          <a:p>
            <a:pPr lvl="1"/>
            <a:r>
              <a:rPr lang="pl-PL" dirty="0"/>
              <a:t>Zagrożeń pożarowych obecnych na miejscu pracy oraz sposobów ich kontroli</a:t>
            </a:r>
          </a:p>
          <a:p>
            <a:pPr lvl="1"/>
            <a:r>
              <a:rPr lang="pl-PL" dirty="0"/>
              <a:t>Właściwej metody wyłączania/odcinania źródeł paliwa</a:t>
            </a:r>
          </a:p>
          <a:p>
            <a:pPr lvl="1"/>
            <a:r>
              <a:rPr lang="pl-PL" dirty="0"/>
              <a:t>Właściwej procedury przeprowadzania testu szczelności połączeń gazowych</a:t>
            </a:r>
          </a:p>
          <a:p>
            <a:pPr lvl="1"/>
            <a:r>
              <a:rPr lang="pl-PL" dirty="0"/>
              <a:t>Właściwego korzystania z przenośnych gaśnic i systemów gaśniczych</a:t>
            </a:r>
          </a:p>
          <a:p>
            <a:pPr lvl="1"/>
            <a:r>
              <a:rPr lang="pl-PL" dirty="0"/>
              <a:t>Innych zagrożeń, które mogą wpływać na nich w miejscu pracy</a:t>
            </a:r>
          </a:p>
          <a:p>
            <a:r>
              <a:rPr lang="pl-PL" dirty="0"/>
              <a:t>Jeśli nie ma dokumentacji potwierdzającej odbycie szkoleń, to oznacza, że szkoleń nie było.</a:t>
            </a:r>
          </a:p>
          <a:p>
            <a:r>
              <a:rPr lang="pl-PL" dirty="0"/>
              <a:t>Prowadź pisemną dokumentację szkoleń i innych ważnych kontroli, które mogą być dowodem jeśli zdarzy się wypadek.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7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958</Words>
  <Application>Microsoft Office PowerPoint</Application>
  <PresentationFormat>Widescreen</PresentationFormat>
  <Paragraphs>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Szkolenie z Bezpieczeństwa Mobilnej Gastronomii (Food Truck)</vt:lpstr>
      <vt:lpstr>Cel szkolenia</vt:lpstr>
      <vt:lpstr>Dzisiaj może jesteś w posiadaniu wielu informacji</vt:lpstr>
      <vt:lpstr>Podejście do zarządzania bezpieczeństwem</vt:lpstr>
      <vt:lpstr>OSHA zapewnia pomoc małym przedsiębiorstwom</vt:lpstr>
      <vt:lpstr>SHARP - Program Konsultacji na Miejscu prowadzony przez OSHA</vt:lpstr>
      <vt:lpstr>Dostępne są przykładowe plany i szablony</vt:lpstr>
      <vt:lpstr>Listy kontrolne dotyczące bezpieczeństwa przeciwpożarowego, propanu i gaśnic</vt:lpstr>
      <vt:lpstr>Wymagania wobec pracodawcy dotyczące szkoleń</vt:lpstr>
      <vt:lpstr>Dodatkowe tematy, które mogą mieć zastosowanie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Maciej Noras</cp:lastModifiedBy>
  <cp:revision>13</cp:revision>
  <dcterms:created xsi:type="dcterms:W3CDTF">2023-01-01T03:33:26Z</dcterms:created>
  <dcterms:modified xsi:type="dcterms:W3CDTF">2023-09-20T14:00:11Z</dcterms:modified>
</cp:coreProperties>
</file>