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9" r:id="rId3"/>
    <p:sldId id="258" r:id="rId4"/>
    <p:sldId id="268" r:id="rId5"/>
    <p:sldId id="259" r:id="rId6"/>
    <p:sldId id="261" r:id="rId7"/>
    <p:sldId id="262" r:id="rId8"/>
    <p:sldId id="266" r:id="rId9"/>
    <p:sldId id="271" r:id="rId10"/>
    <p:sldId id="270" r:id="rId11"/>
    <p:sldId id="272" r:id="rId12"/>
    <p:sldId id="279" r:id="rId13"/>
    <p:sldId id="273" r:id="rId14"/>
    <p:sldId id="274" r:id="rId15"/>
    <p:sldId id="275" r:id="rId16"/>
    <p:sldId id="277" r:id="rId17"/>
    <p:sldId id="267" r:id="rId18"/>
    <p:sldId id="278" r:id="rId19"/>
    <p:sldId id="281" r:id="rId20"/>
    <p:sldId id="280"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5C6"/>
    <a:srgbClr val="CBB8A9"/>
    <a:srgbClr val="850D05"/>
    <a:srgbClr val="845311"/>
    <a:srgbClr val="1E15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3" autoAdjust="0"/>
    <p:restoredTop sz="83648" autoAdjust="0"/>
  </p:normalViewPr>
  <p:slideViewPr>
    <p:cSldViewPr snapToGrid="0">
      <p:cViewPr varScale="1">
        <p:scale>
          <a:sx n="108" d="100"/>
          <a:sy n="108" d="100"/>
        </p:scale>
        <p:origin x="342" y="96"/>
      </p:cViewPr>
      <p:guideLst/>
    </p:cSldViewPr>
  </p:slideViewPr>
  <p:outlineViewPr>
    <p:cViewPr>
      <p:scale>
        <a:sx n="33" d="100"/>
        <a:sy n="33" d="100"/>
      </p:scale>
      <p:origin x="0" y="-240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0F4E96E-CAD6-4C8C-A15A-8E5B5205DB06}" type="datetimeFigureOut">
              <a:rPr lang="en-US" smtClean="0"/>
              <a:t>7/17/2023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006E3B7-20EC-4C1E-811C-2D9BE422B24F}" type="slidenum">
              <a:rPr lang="en-US" smtClean="0"/>
              <a:t>‹#›</a:t>
            </a:fld>
            <a:endParaRPr lang="en-US"/>
          </a:p>
        </p:txBody>
      </p:sp>
    </p:spTree>
    <p:extLst>
      <p:ext uri="{BB962C8B-B14F-4D97-AF65-F5344CB8AC3E}">
        <p14:creationId xmlns:p14="http://schemas.microsoft.com/office/powerpoint/2010/main" val="48184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Rekomendacje można znaleźć tutaj</a:t>
            </a:r>
            <a:r>
              <a:rPr lang="en-US" dirty="0"/>
              <a:t>: https://www.osha.gov/etools/evacuation-plans-procedures/eap/fight-or-flee</a:t>
            </a:r>
          </a:p>
          <a:p>
            <a:endParaRPr lang="en-US" dirty="0"/>
          </a:p>
          <a:p>
            <a:r>
              <a:rPr lang="pl-PL" dirty="0"/>
              <a:t>Istnieje również czwarta opcja: Gaśnice są dostępne, ale nie są przeznaczone do użytku przez pracowników. Chociaż można ją dodać do listy, może to jedynie wprowadzić zamieszanie w wymaganej reakcji, dlatego tutaj nie jest uwzględnione.</a:t>
            </a:r>
            <a:r>
              <a:rPr lang="en-US" dirty="0"/>
              <a:t>.</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142570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https://www.osha.gov/etools/evacuation-plans-procedures/emergency-standards/portable-extinguishers/about</a:t>
            </a:r>
          </a:p>
        </p:txBody>
      </p:sp>
      <p:sp>
        <p:nvSpPr>
          <p:cNvPr id="4" name="Slide Number Placeholder 3"/>
          <p:cNvSpPr>
            <a:spLocks noGrp="1"/>
          </p:cNvSpPr>
          <p:nvPr>
            <p:ph type="sldNum" sz="quarter" idx="5"/>
          </p:nvPr>
        </p:nvSpPr>
        <p:spPr/>
        <p:txBody>
          <a:bodyPr/>
          <a:lstStyle/>
          <a:p>
            <a:fld id="{B006E3B7-20EC-4C1E-811C-2D9BE422B24F}" type="slidenum">
              <a:rPr lang="en-US" smtClean="0"/>
              <a:t>6</a:t>
            </a:fld>
            <a:endParaRPr lang="en-US"/>
          </a:p>
        </p:txBody>
      </p:sp>
    </p:spTree>
    <p:extLst>
      <p:ext uri="{BB962C8B-B14F-4D97-AF65-F5344CB8AC3E}">
        <p14:creationId xmlns:p14="http://schemas.microsoft.com/office/powerpoint/2010/main" val="238482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https://www.osha.gov/etools/young-workers-restaurant-safety/cooking</a:t>
            </a:r>
          </a:p>
          <a:p>
            <a:endParaRPr lang="en-US" dirty="0"/>
          </a:p>
          <a:p>
            <a:r>
              <a:rPr lang="pl-PL" dirty="0"/>
              <a:t>Występowanie materiałów klasy D w pojazdach gastronomicznych (food trucks). jest </a:t>
            </a:r>
            <a:r>
              <a:rPr lang="pl-PL"/>
              <a:t>mało prawdopodobne. </a:t>
            </a:r>
            <a:r>
              <a:rPr lang="pl-PL" dirty="0"/>
              <a:t>Materiały klasy A najprawdopodobniej występują we wszystkich typach działalności (przynajmniej papier). Pozostałe mogą zależeć od konkretnej działalności.</a:t>
            </a:r>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7</a:t>
            </a:fld>
            <a:endParaRPr lang="en-US"/>
          </a:p>
        </p:txBody>
      </p:sp>
    </p:spTree>
    <p:extLst>
      <p:ext uri="{BB962C8B-B14F-4D97-AF65-F5344CB8AC3E}">
        <p14:creationId xmlns:p14="http://schemas.microsoft.com/office/powerpoint/2010/main" val="166267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Nieodpowiednie dopasowanie gaśnicy do zagrożenia może być śmiertelne.</a:t>
            </a:r>
          </a:p>
          <a:p>
            <a:r>
              <a:rPr lang="pl-PL" dirty="0"/>
              <a:t>Przykład 1: Użycie gaśnicy na bazie wody do gaszenia pożaru klasy B lub klasy K spowoduje jego rozprzestrzenienie się (olej i woda się nie mieszają) oraz może powodować rozpryskiwanie się ze względu na szybkie wytworzenie pary wodnej.</a:t>
            </a:r>
          </a:p>
          <a:p>
            <a:r>
              <a:rPr lang="pl-PL" dirty="0"/>
              <a:t>Przykład 2: Użycie gaśnicy na bazie wody do gaszenia pożaru elektrycznego może prowadzić do porażenia prądem, ponieważ woda jest dobrym przewodnikiem elektrycznym.</a:t>
            </a:r>
          </a:p>
          <a:p>
            <a:r>
              <a:rPr lang="pl-PL" dirty="0"/>
              <a:t>Przykład 3: Reaktywne metale, takie jak sód i lit, w kontakcie z wodą wydzielają wybuchowy wodór.</a:t>
            </a:r>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8</a:t>
            </a:fld>
            <a:endParaRPr lang="en-US"/>
          </a:p>
        </p:txBody>
      </p:sp>
    </p:spTree>
    <p:extLst>
      <p:ext uri="{BB962C8B-B14F-4D97-AF65-F5344CB8AC3E}">
        <p14:creationId xmlns:p14="http://schemas.microsoft.com/office/powerpoint/2010/main" val="347266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Nieodpowiednie dopasowanie gaśnicy do zagrożenia może być śmiertelne.</a:t>
            </a:r>
          </a:p>
          <a:p>
            <a:r>
              <a:rPr lang="pl-PL" dirty="0"/>
              <a:t>Przykład 1: Użycie gaśnicy na bazie wody do gaszenia pożaru klasy B lub klasy K spowoduje jego rozprzestrzenienie się (olej i woda się nie mieszają) oraz może powodować rozpryskiwanie się ze względu na szybkie wytworzenie pary wodnej.</a:t>
            </a:r>
          </a:p>
          <a:p>
            <a:r>
              <a:rPr lang="pl-PL" dirty="0"/>
              <a:t>Przykład 2: Użycie gaśnicy na bazie wody do gaszenia pożaru elektrycznego może prowadzić do porażenia prądem, ponieważ woda jest dobrym przewodnikiem elektrycznym.</a:t>
            </a:r>
          </a:p>
          <a:p>
            <a:r>
              <a:rPr lang="pl-PL" dirty="0"/>
              <a:t>Przykład 3: Reaktywne metale, takie jak sód i lit, w kontakcie z wodą wydzielają wybuchowy wodór.</a:t>
            </a:r>
            <a:endParaRPr lang="en-US" dirty="0"/>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9</a:t>
            </a:fld>
            <a:endParaRPr lang="en-US"/>
          </a:p>
        </p:txBody>
      </p:sp>
    </p:spTree>
    <p:extLst>
      <p:ext uri="{BB962C8B-B14F-4D97-AF65-F5344CB8AC3E}">
        <p14:creationId xmlns:p14="http://schemas.microsoft.com/office/powerpoint/2010/main" val="255845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10</a:t>
            </a:fld>
            <a:endParaRPr lang="en-US"/>
          </a:p>
        </p:txBody>
      </p:sp>
    </p:spTree>
    <p:extLst>
      <p:ext uri="{BB962C8B-B14F-4D97-AF65-F5344CB8AC3E}">
        <p14:creationId xmlns:p14="http://schemas.microsoft.com/office/powerpoint/2010/main" val="3350415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Te zalecenia mogą różnić się od pożarów w budynkach.</a:t>
            </a:r>
            <a:endParaRPr lang="en-US" dirty="0"/>
          </a:p>
          <a:p>
            <a:endParaRPr lang="en-US" dirty="0"/>
          </a:p>
          <a:p>
            <a:r>
              <a:rPr lang="pl-PL" dirty="0"/>
              <a:t>Drugim skrótem jest R.A.C.E.: R.A.C.E.</a:t>
            </a:r>
          </a:p>
          <a:p>
            <a:r>
              <a:rPr lang="en-US" b="1" u="sng" dirty="0"/>
              <a:t>R</a:t>
            </a:r>
            <a:r>
              <a:rPr lang="en-US" dirty="0"/>
              <a:t>escue anyone in immediate danger of the fire</a:t>
            </a:r>
            <a:r>
              <a:rPr lang="pl-PL" dirty="0"/>
              <a:t> (Ratuj osoby znajdujące się w bezpośrednim niebezpieczeństwie związanym z pożarem.)</a:t>
            </a:r>
            <a:endParaRPr lang="en-US" dirty="0"/>
          </a:p>
          <a:p>
            <a:r>
              <a:rPr lang="en-US" b="1" u="sng" dirty="0"/>
              <a:t>A</a:t>
            </a:r>
            <a:r>
              <a:rPr lang="en-US" dirty="0"/>
              <a:t>larm needs activated AND call fire response phone num</a:t>
            </a:r>
            <a:r>
              <a:rPr lang="pl-PL" dirty="0"/>
              <a:t>b</a:t>
            </a:r>
            <a:r>
              <a:rPr lang="en-US" dirty="0"/>
              <a:t>er</a:t>
            </a:r>
            <a:r>
              <a:rPr lang="pl-PL" dirty="0"/>
              <a:t> (Włącz alarm i zadzwoń na straż pożarną.)</a:t>
            </a:r>
            <a:endParaRPr lang="en-US" dirty="0"/>
          </a:p>
          <a:p>
            <a:r>
              <a:rPr lang="en-US" b="1" u="sng" dirty="0"/>
              <a:t>C</a:t>
            </a:r>
            <a:r>
              <a:rPr lang="en-US" dirty="0"/>
              <a:t>ontain fire by closing all doors in the fire area</a:t>
            </a:r>
            <a:r>
              <a:rPr lang="pl-PL" dirty="0"/>
              <a:t> (Ogranicz rozprzestrzenianie się ognia przez zamknięcie wszystkich drzwi w obszarze pożaru.)</a:t>
            </a:r>
            <a:endParaRPr lang="en-US" dirty="0"/>
          </a:p>
          <a:p>
            <a:r>
              <a:rPr lang="en-US" b="1" u="sng" dirty="0"/>
              <a:t>E</a:t>
            </a:r>
            <a:r>
              <a:rPr lang="en-US" dirty="0"/>
              <a:t>xtinguish small fires. If fire cannot be extinguished, leave the area and close the door.</a:t>
            </a:r>
            <a:r>
              <a:rPr lang="pl-PL" dirty="0"/>
              <a:t> (Ugaś małe pożary. Jeśli pożar nie może zostać ugaszony, opuść obszar i zamknij drzwi.)</a:t>
            </a:r>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13</a:t>
            </a:fld>
            <a:endParaRPr lang="en-US"/>
          </a:p>
        </p:txBody>
      </p:sp>
    </p:spTree>
    <p:extLst>
      <p:ext uri="{BB962C8B-B14F-4D97-AF65-F5344CB8AC3E}">
        <p14:creationId xmlns:p14="http://schemas.microsoft.com/office/powerpoint/2010/main" val="413795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18</a:t>
            </a:fld>
            <a:endParaRPr lang="en-US"/>
          </a:p>
        </p:txBody>
      </p:sp>
    </p:spTree>
    <p:extLst>
      <p:ext uri="{BB962C8B-B14F-4D97-AF65-F5344CB8AC3E}">
        <p14:creationId xmlns:p14="http://schemas.microsoft.com/office/powerpoint/2010/main" val="347434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normAutofit fontScale="90000"/>
          </a:bodyPr>
          <a:lstStyle/>
          <a:p>
            <a:r>
              <a:rPr lang="pl-PL" dirty="0"/>
              <a:t>Szkolenie z Bezpieczeństwa </a:t>
            </a:r>
            <a:r>
              <a:rPr lang="pl-PL"/>
              <a:t>Mobilnej Gastronomii </a:t>
            </a:r>
            <a:r>
              <a:rPr lang="pl-PL" dirty="0"/>
              <a:t>(Food Truck)</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en-US" dirty="0" err="1"/>
              <a:t>Cz</a:t>
            </a:r>
            <a:r>
              <a:rPr lang="pl-PL" dirty="0" err="1"/>
              <a:t>ęść</a:t>
            </a:r>
            <a:r>
              <a:rPr lang="en-US" dirty="0"/>
              <a:t> 5: </a:t>
            </a:r>
            <a:r>
              <a:rPr lang="en-US" dirty="0" err="1"/>
              <a:t>Szkolenie</a:t>
            </a:r>
            <a:r>
              <a:rPr lang="en-US" dirty="0"/>
              <a:t> z </a:t>
            </a:r>
            <a:r>
              <a:rPr lang="en-US" dirty="0" err="1"/>
              <a:t>obsługi</a:t>
            </a:r>
            <a:r>
              <a:rPr lang="en-US" dirty="0"/>
              <a:t> </a:t>
            </a:r>
            <a:r>
              <a:rPr lang="en-US" dirty="0" err="1"/>
              <a:t>gaśnicy</a:t>
            </a:r>
            <a:endParaRPr lang="en-US" dirty="0"/>
          </a:p>
        </p:txBody>
      </p:sp>
      <p:sp>
        <p:nvSpPr>
          <p:cNvPr id="4" name="TextBox 3">
            <a:extLst>
              <a:ext uri="{FF2B5EF4-FFF2-40B4-BE49-F238E27FC236}">
                <a16:creationId xmlns:a16="http://schemas.microsoft.com/office/drawing/2014/main" id="{6784E2DF-30B9-4D29-1C58-E15F3A7CC501}"/>
              </a:ext>
            </a:extLst>
          </p:cNvPr>
          <p:cNvSpPr txBox="1"/>
          <p:nvPr/>
        </p:nvSpPr>
        <p:spPr>
          <a:xfrm>
            <a:off x="1216801" y="5029961"/>
            <a:ext cx="9758398" cy="1754326"/>
          </a:xfrm>
          <a:prstGeom prst="rect">
            <a:avLst/>
          </a:prstGeom>
          <a:noFill/>
        </p:spPr>
        <p:txBody>
          <a:bodyPr wrap="square" rtlCol="0">
            <a:spAutoFit/>
          </a:bodyPr>
          <a:lstStyle/>
          <a:p>
            <a:r>
              <a:rPr lang="pl-PL" i="1" dirty="0">
                <a:latin typeface="Calibri" panose="020F0502020204030204" pitchFamily="34" charset="0"/>
                <a:ea typeface="Calibri" panose="020F0502020204030204" pitchFamily="34" charset="0"/>
              </a:rPr>
              <a:t>Niniejsze</a:t>
            </a:r>
            <a:r>
              <a:rPr lang="en-US" i="1" dirty="0">
                <a:latin typeface="Calibri" panose="020F0502020204030204" pitchFamily="34" charset="0"/>
                <a:ea typeface="Calibri" panose="020F0502020204030204" pitchFamily="34" charset="0"/>
              </a:rPr>
              <a:t> </a:t>
            </a:r>
            <a:r>
              <a:rPr lang="pl-PL" i="1" dirty="0">
                <a:latin typeface="Calibri" panose="020F0502020204030204" pitchFamily="34" charset="0"/>
                <a:ea typeface="Calibri" panose="020F0502020204030204" pitchFamily="34" charset="0"/>
              </a:rPr>
              <a:t>m</a:t>
            </a:r>
            <a:r>
              <a:rPr lang="pl-PL" sz="1800" i="1" dirty="0">
                <a:effectLst/>
                <a:latin typeface="Calibri" panose="020F0502020204030204" pitchFamily="34" charset="0"/>
                <a:ea typeface="Calibri" panose="020F0502020204030204" pitchFamily="34" charset="0"/>
              </a:rPr>
              <a:t>ateriały zostały wyprodukowane w ramach dotacji numer SH-39170-SH2 otrzymanej od Administracji Bezpieczeństwa i Higieny Pracy</a:t>
            </a:r>
            <a:r>
              <a:rPr lang="en-US" sz="1800" i="1" dirty="0">
                <a:effectLst/>
                <a:latin typeface="Calibri" panose="020F0502020204030204" pitchFamily="34" charset="0"/>
                <a:ea typeface="Calibri" panose="020F0502020204030204" pitchFamily="34" charset="0"/>
              </a:rPr>
              <a:t> </a:t>
            </a:r>
            <a:r>
              <a:rPr lang="pl-PL" sz="1800" i="1" dirty="0">
                <a:effectLst/>
                <a:latin typeface="Calibri" panose="020F0502020204030204" pitchFamily="34" charset="0"/>
                <a:ea typeface="Calibri" panose="020F0502020204030204" pitchFamily="34" charset="0"/>
              </a:rPr>
              <a:t>Departament</a:t>
            </a:r>
            <a:r>
              <a:rPr lang="en-US" sz="1800" i="1" dirty="0">
                <a:effectLst/>
                <a:latin typeface="Calibri" panose="020F0502020204030204" pitchFamily="34" charset="0"/>
                <a:ea typeface="Calibri" panose="020F0502020204030204" pitchFamily="34" charset="0"/>
              </a:rPr>
              <a:t>u</a:t>
            </a:r>
            <a:r>
              <a:rPr lang="pl-PL" sz="1800" i="1" dirty="0">
                <a:effectLst/>
                <a:latin typeface="Calibri" panose="020F0502020204030204" pitchFamily="34" charset="0"/>
                <a:ea typeface="Calibri" panose="020F0502020204030204" pitchFamily="34" charset="0"/>
              </a:rPr>
              <a:t> Pracy Stanów Zjednoczonych. Niekoniecznie odzwierciedlają one poglądy ani politykę Departamentu Pracy Stanów Zjednoczonych, a także wymienienie nazw handlowych, produktów komercyjnych lub organizacji nie oznacza poparcia ze strony Rządu Stanów Zjednoczonych.</a:t>
            </a:r>
            <a:endParaRPr lang="en-US" sz="1800" i="1" dirty="0">
              <a:effectLst/>
              <a:latin typeface="Calibri" panose="020F0502020204030204" pitchFamily="34" charset="0"/>
              <a:ea typeface="Calibri" panose="020F0502020204030204" pitchFamily="34" charset="0"/>
            </a:endParaRPr>
          </a:p>
          <a:p>
            <a:r>
              <a:rPr lang="en-US" sz="1800" i="1" dirty="0">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F487-0AEA-EE25-E233-DF0E2406ABCF}"/>
              </a:ext>
            </a:extLst>
          </p:cNvPr>
          <p:cNvSpPr>
            <a:spLocks noGrp="1"/>
          </p:cNvSpPr>
          <p:nvPr>
            <p:ph type="title"/>
          </p:nvPr>
        </p:nvSpPr>
        <p:spPr/>
        <p:txBody>
          <a:bodyPr/>
          <a:lstStyle/>
          <a:p>
            <a:r>
              <a:rPr lang="pl-PL" dirty="0"/>
              <a:t>Gaśnica</a:t>
            </a:r>
            <a:r>
              <a:rPr lang="en-US" dirty="0"/>
              <a:t> ABC</a:t>
            </a:r>
          </a:p>
        </p:txBody>
      </p:sp>
      <p:sp>
        <p:nvSpPr>
          <p:cNvPr id="3" name="Content Placeholder 2">
            <a:extLst>
              <a:ext uri="{FF2B5EF4-FFF2-40B4-BE49-F238E27FC236}">
                <a16:creationId xmlns:a16="http://schemas.microsoft.com/office/drawing/2014/main" id="{55808C50-E4B3-E900-110B-C7A34D49B5DE}"/>
              </a:ext>
            </a:extLst>
          </p:cNvPr>
          <p:cNvSpPr>
            <a:spLocks noGrp="1"/>
          </p:cNvSpPr>
          <p:nvPr>
            <p:ph sz="half" idx="1"/>
          </p:nvPr>
        </p:nvSpPr>
        <p:spPr>
          <a:xfrm>
            <a:off x="838199" y="1825624"/>
            <a:ext cx="5835869" cy="4879975"/>
          </a:xfrm>
        </p:spPr>
        <p:txBody>
          <a:bodyPr>
            <a:normAutofit/>
          </a:bodyPr>
          <a:lstStyle/>
          <a:p>
            <a:r>
              <a:rPr lang="pl-PL" dirty="0"/>
              <a:t>Wielozadaniowa</a:t>
            </a:r>
            <a:endParaRPr lang="en-US" dirty="0"/>
          </a:p>
          <a:p>
            <a:pPr lvl="1"/>
            <a:r>
              <a:rPr lang="pl-PL" dirty="0"/>
              <a:t>drewno, papier</a:t>
            </a:r>
            <a:endParaRPr lang="en-US" dirty="0"/>
          </a:p>
          <a:p>
            <a:pPr lvl="1"/>
            <a:r>
              <a:rPr lang="pl-PL" dirty="0"/>
              <a:t>ciecze łatwopalne</a:t>
            </a:r>
            <a:endParaRPr lang="en-US" dirty="0"/>
          </a:p>
          <a:p>
            <a:pPr lvl="1"/>
            <a:r>
              <a:rPr lang="pl-PL" dirty="0"/>
              <a:t>urządzenia elektryczne</a:t>
            </a:r>
            <a:endParaRPr lang="en-US" dirty="0"/>
          </a:p>
          <a:p>
            <a:r>
              <a:rPr lang="pl-PL" dirty="0"/>
              <a:t>Zawiera suchy proszek chemiczny</a:t>
            </a:r>
            <a:endParaRPr lang="en-US" dirty="0"/>
          </a:p>
          <a:p>
            <a:r>
              <a:rPr lang="pl-PL" dirty="0"/>
              <a:t>Proszek o działaniu opóźniającym ogień oddziela paliwo od tlenu.</a:t>
            </a:r>
          </a:p>
          <a:p>
            <a:r>
              <a:rPr lang="pl-PL" dirty="0"/>
              <a:t>Manometr ciśnieniowy potwierdza poziom napełnienia.</a:t>
            </a:r>
          </a:p>
          <a:p>
            <a:r>
              <a:rPr lang="pl-PL" dirty="0"/>
              <a:t>Uwaga: Lekko żrący, powoduje korozję (urządzenia elektroniczne).</a:t>
            </a:r>
            <a:endParaRPr lang="en-US" dirty="0"/>
          </a:p>
        </p:txBody>
      </p:sp>
      <p:sp>
        <p:nvSpPr>
          <p:cNvPr id="27" name="Isosceles Triangle 26">
            <a:extLst>
              <a:ext uri="{FF2B5EF4-FFF2-40B4-BE49-F238E27FC236}">
                <a16:creationId xmlns:a16="http://schemas.microsoft.com/office/drawing/2014/main" id="{7B417A3A-59B6-22C6-CAD2-5D1F9372C89B}"/>
              </a:ext>
            </a:extLst>
          </p:cNvPr>
          <p:cNvSpPr/>
          <p:nvPr/>
        </p:nvSpPr>
        <p:spPr>
          <a:xfrm>
            <a:off x="7584403" y="852378"/>
            <a:ext cx="889166" cy="89426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28" name="Rectangle 27">
            <a:extLst>
              <a:ext uri="{FF2B5EF4-FFF2-40B4-BE49-F238E27FC236}">
                <a16:creationId xmlns:a16="http://schemas.microsoft.com/office/drawing/2014/main" id="{58BDC24F-48D2-5420-8527-8EAA7BD4C38C}"/>
              </a:ext>
            </a:extLst>
          </p:cNvPr>
          <p:cNvSpPr/>
          <p:nvPr/>
        </p:nvSpPr>
        <p:spPr>
          <a:xfrm>
            <a:off x="8758700" y="852378"/>
            <a:ext cx="889166" cy="89426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29" name="Oval 28">
            <a:extLst>
              <a:ext uri="{FF2B5EF4-FFF2-40B4-BE49-F238E27FC236}">
                <a16:creationId xmlns:a16="http://schemas.microsoft.com/office/drawing/2014/main" id="{C2539A55-05C1-4E98-5679-CF1C188A27EF}"/>
              </a:ext>
            </a:extLst>
          </p:cNvPr>
          <p:cNvSpPr/>
          <p:nvPr/>
        </p:nvSpPr>
        <p:spPr>
          <a:xfrm>
            <a:off x="9918028" y="875396"/>
            <a:ext cx="889166" cy="89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pic>
        <p:nvPicPr>
          <p:cNvPr id="4" name="Picture 3" descr="A fire extinguisher on a wall jpg 28KB">
            <a:extLst>
              <a:ext uri="{FF2B5EF4-FFF2-40B4-BE49-F238E27FC236}">
                <a16:creationId xmlns:a16="http://schemas.microsoft.com/office/drawing/2014/main" id="{4CA953B9-8E19-32C8-B7C3-DA72E933191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8237207" y="1913985"/>
            <a:ext cx="1959429" cy="3395156"/>
          </a:xfrm>
          <a:prstGeom prst="rect">
            <a:avLst/>
          </a:prstGeom>
        </p:spPr>
      </p:pic>
      <p:pic>
        <p:nvPicPr>
          <p:cNvPr id="18" name="Picture 17" descr="ABC Fire Squares 8kb jpg&#10;">
            <a:extLst>
              <a:ext uri="{FF2B5EF4-FFF2-40B4-BE49-F238E27FC236}">
                <a16:creationId xmlns:a16="http://schemas.microsoft.com/office/drawing/2014/main" id="{CD87CB68-6055-6222-D64B-E2E490F547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0097" y="5532438"/>
            <a:ext cx="5066009" cy="1325562"/>
          </a:xfrm>
          <a:prstGeom prst="rect">
            <a:avLst/>
          </a:prstGeom>
        </p:spPr>
      </p:pic>
      <p:sp>
        <p:nvSpPr>
          <p:cNvPr id="6" name="TextBox 5">
            <a:extLst>
              <a:ext uri="{FF2B5EF4-FFF2-40B4-BE49-F238E27FC236}">
                <a16:creationId xmlns:a16="http://schemas.microsoft.com/office/drawing/2014/main" id="{298A2F83-3524-51A9-C1EF-D74A112DEDCF}"/>
              </a:ext>
            </a:extLst>
          </p:cNvPr>
          <p:cNvSpPr txBox="1"/>
          <p:nvPr/>
        </p:nvSpPr>
        <p:spPr>
          <a:xfrm>
            <a:off x="8362020" y="5453461"/>
            <a:ext cx="1063471" cy="261610"/>
          </a:xfrm>
          <a:prstGeom prst="rect">
            <a:avLst/>
          </a:prstGeom>
          <a:solidFill>
            <a:schemeClr val="bg1"/>
          </a:solidFill>
        </p:spPr>
        <p:txBody>
          <a:bodyPr wrap="square" rtlCol="0">
            <a:spAutoFit/>
          </a:bodyPr>
          <a:lstStyle/>
          <a:p>
            <a:pPr algn="ctr"/>
            <a:r>
              <a:rPr lang="pl-PL" sz="1100" dirty="0"/>
              <a:t>B ciecze</a:t>
            </a:r>
            <a:endParaRPr lang="en-US" sz="1100" dirty="0"/>
          </a:p>
        </p:txBody>
      </p:sp>
      <p:sp>
        <p:nvSpPr>
          <p:cNvPr id="7" name="TextBox 6">
            <a:extLst>
              <a:ext uri="{FF2B5EF4-FFF2-40B4-BE49-F238E27FC236}">
                <a16:creationId xmlns:a16="http://schemas.microsoft.com/office/drawing/2014/main" id="{55824847-0AB3-78A6-1838-291CD03275E1}"/>
              </a:ext>
            </a:extLst>
          </p:cNvPr>
          <p:cNvSpPr txBox="1"/>
          <p:nvPr/>
        </p:nvSpPr>
        <p:spPr>
          <a:xfrm>
            <a:off x="9425491" y="5453461"/>
            <a:ext cx="1327608" cy="261610"/>
          </a:xfrm>
          <a:prstGeom prst="rect">
            <a:avLst/>
          </a:prstGeom>
          <a:solidFill>
            <a:schemeClr val="bg1"/>
          </a:solidFill>
        </p:spPr>
        <p:txBody>
          <a:bodyPr wrap="none" rtlCol="0">
            <a:spAutoFit/>
          </a:bodyPr>
          <a:lstStyle/>
          <a:p>
            <a:r>
              <a:rPr lang="pl-PL" sz="1100" dirty="0"/>
              <a:t>C sprzęt elektryczny</a:t>
            </a:r>
            <a:endParaRPr lang="en-US" sz="1100" dirty="0"/>
          </a:p>
        </p:txBody>
      </p:sp>
      <p:sp>
        <p:nvSpPr>
          <p:cNvPr id="5" name="TextBox 4">
            <a:extLst>
              <a:ext uri="{FF2B5EF4-FFF2-40B4-BE49-F238E27FC236}">
                <a16:creationId xmlns:a16="http://schemas.microsoft.com/office/drawing/2014/main" id="{DCC4CE44-8F71-AB47-8E28-7A21377BD9A8}"/>
              </a:ext>
            </a:extLst>
          </p:cNvPr>
          <p:cNvSpPr txBox="1"/>
          <p:nvPr/>
        </p:nvSpPr>
        <p:spPr>
          <a:xfrm>
            <a:off x="6958442" y="5453461"/>
            <a:ext cx="1604927" cy="261610"/>
          </a:xfrm>
          <a:prstGeom prst="rect">
            <a:avLst/>
          </a:prstGeom>
          <a:solidFill>
            <a:schemeClr val="bg1"/>
          </a:solidFill>
        </p:spPr>
        <p:txBody>
          <a:bodyPr wrap="none" rtlCol="0">
            <a:spAutoFit/>
          </a:bodyPr>
          <a:lstStyle/>
          <a:p>
            <a:r>
              <a:rPr lang="pl-PL" sz="1100" dirty="0"/>
              <a:t>A śmieci-drewno-papier</a:t>
            </a:r>
            <a:endParaRPr lang="en-US" sz="1100" dirty="0"/>
          </a:p>
        </p:txBody>
      </p:sp>
      <p:sp>
        <p:nvSpPr>
          <p:cNvPr id="8" name="TextBox 7">
            <a:extLst>
              <a:ext uri="{FF2B5EF4-FFF2-40B4-BE49-F238E27FC236}">
                <a16:creationId xmlns:a16="http://schemas.microsoft.com/office/drawing/2014/main" id="{0CEA65F6-93A2-132C-AEF6-9C1AC07E5774}"/>
              </a:ext>
            </a:extLst>
          </p:cNvPr>
          <p:cNvSpPr txBox="1"/>
          <p:nvPr/>
        </p:nvSpPr>
        <p:spPr>
          <a:xfrm>
            <a:off x="10635966" y="5682522"/>
            <a:ext cx="1519262" cy="738664"/>
          </a:xfrm>
          <a:prstGeom prst="rect">
            <a:avLst/>
          </a:prstGeom>
          <a:solidFill>
            <a:schemeClr val="bg1"/>
          </a:solidFill>
        </p:spPr>
        <p:txBody>
          <a:bodyPr wrap="none" rtlCol="0">
            <a:spAutoFit/>
          </a:bodyPr>
          <a:lstStyle/>
          <a:p>
            <a:r>
              <a:rPr lang="pl-PL" sz="1400" dirty="0"/>
              <a:t>Dla klas A,B oraz C</a:t>
            </a:r>
          </a:p>
          <a:p>
            <a:endParaRPr lang="pl-PL" sz="1400" dirty="0"/>
          </a:p>
          <a:p>
            <a:endParaRPr lang="en-US" sz="1400" dirty="0"/>
          </a:p>
        </p:txBody>
      </p:sp>
    </p:spTree>
    <p:extLst>
      <p:ext uri="{BB962C8B-B14F-4D97-AF65-F5344CB8AC3E}">
        <p14:creationId xmlns:p14="http://schemas.microsoft.com/office/powerpoint/2010/main" val="1762790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7A40-D43F-E813-739A-588E6529B3AA}"/>
              </a:ext>
            </a:extLst>
          </p:cNvPr>
          <p:cNvSpPr>
            <a:spLocks noGrp="1"/>
          </p:cNvSpPr>
          <p:nvPr>
            <p:ph type="title"/>
          </p:nvPr>
        </p:nvSpPr>
        <p:spPr/>
        <p:txBody>
          <a:bodyPr/>
          <a:lstStyle/>
          <a:p>
            <a:r>
              <a:rPr lang="pl-PL" dirty="0"/>
              <a:t>Gaśnica</a:t>
            </a:r>
            <a:r>
              <a:rPr lang="en-US" dirty="0"/>
              <a:t> K</a:t>
            </a:r>
          </a:p>
        </p:txBody>
      </p:sp>
      <p:sp>
        <p:nvSpPr>
          <p:cNvPr id="3" name="Content Placeholder 2">
            <a:extLst>
              <a:ext uri="{FF2B5EF4-FFF2-40B4-BE49-F238E27FC236}">
                <a16:creationId xmlns:a16="http://schemas.microsoft.com/office/drawing/2014/main" id="{D7562C6E-4101-B908-819B-5574B085BFAC}"/>
              </a:ext>
            </a:extLst>
          </p:cNvPr>
          <p:cNvSpPr>
            <a:spLocks noGrp="1"/>
          </p:cNvSpPr>
          <p:nvPr>
            <p:ph sz="half" idx="1"/>
          </p:nvPr>
        </p:nvSpPr>
        <p:spPr>
          <a:xfrm>
            <a:off x="599607" y="1825625"/>
            <a:ext cx="6011055" cy="4874978"/>
          </a:xfrm>
        </p:spPr>
        <p:txBody>
          <a:bodyPr>
            <a:normAutofit fontScale="85000" lnSpcReduction="20000"/>
          </a:bodyPr>
          <a:lstStyle/>
          <a:p>
            <a:r>
              <a:rPr lang="pl-PL" dirty="0"/>
              <a:t>Klasa</a:t>
            </a:r>
            <a:r>
              <a:rPr lang="en-US" dirty="0"/>
              <a:t> K= </a:t>
            </a:r>
            <a:r>
              <a:rPr lang="pl-PL" dirty="0"/>
              <a:t>Kuchnia</a:t>
            </a:r>
            <a:endParaRPr lang="en-US" dirty="0"/>
          </a:p>
          <a:p>
            <a:pPr lvl="1"/>
            <a:r>
              <a:rPr lang="pl-PL" dirty="0"/>
              <a:t>Oleje/tłuszcze do gotowania</a:t>
            </a:r>
          </a:p>
          <a:p>
            <a:pPr lvl="1"/>
            <a:r>
              <a:rPr lang="pl-PL" dirty="0"/>
              <a:t>Wymagane dla wszystkich urządzeń do gotowania na stałe paliwo o pojemności przestrzeni ogniowej 5 stóp sześciennych lub większej (bez względu na obecność wyciągu/okapu kuchennego).</a:t>
            </a:r>
            <a:endParaRPr lang="en-US" dirty="0"/>
          </a:p>
          <a:p>
            <a:r>
              <a:rPr lang="pl-PL" dirty="0"/>
              <a:t>Mieszanka suchych i mokrych chemikaliów</a:t>
            </a:r>
            <a:endParaRPr lang="en-US" dirty="0"/>
          </a:p>
          <a:p>
            <a:pPr lvl="1"/>
            <a:r>
              <a:rPr lang="pl-PL" u="sng" dirty="0">
                <a:effectLst>
                  <a:outerShdw blurRad="38100" dist="38100" dir="2700000" algn="tl">
                    <a:srgbClr val="000000">
                      <a:alpha val="43137"/>
                    </a:srgbClr>
                  </a:outerShdw>
                </a:effectLst>
              </a:rPr>
              <a:t>przewodzi elektryczność</a:t>
            </a:r>
            <a:endParaRPr lang="en-US" u="sng" dirty="0">
              <a:effectLst>
                <a:outerShdw blurRad="38100" dist="38100" dir="2700000" algn="tl">
                  <a:srgbClr val="000000">
                    <a:alpha val="43137"/>
                  </a:srgbClr>
                </a:outerShdw>
              </a:effectLst>
            </a:endParaRPr>
          </a:p>
          <a:p>
            <a:pPr lvl="1"/>
            <a:r>
              <a:rPr lang="pl-PL" dirty="0"/>
              <a:t>Zasilanie elektryczne urządzenia musi zostać najpierw wyłączone.</a:t>
            </a:r>
          </a:p>
          <a:p>
            <a:r>
              <a:rPr lang="pl-PL" dirty="0"/>
              <a:t>Manometr ciśnieniowy potwierdza poziom napełnienia.</a:t>
            </a:r>
          </a:p>
          <a:p>
            <a:r>
              <a:rPr lang="pl-PL" dirty="0"/>
              <a:t>Pożary palą się przy bardzo wysokiej temperaturze.</a:t>
            </a:r>
          </a:p>
          <a:p>
            <a:r>
              <a:rPr lang="pl-PL" dirty="0"/>
              <a:t>Środek chłodzi i oddziela paliwo od tlenu.</a:t>
            </a:r>
            <a:endParaRPr lang="en-US" dirty="0"/>
          </a:p>
        </p:txBody>
      </p:sp>
      <p:pic>
        <p:nvPicPr>
          <p:cNvPr id="6" name="Content Placeholder 5" descr="Class K Fire Square 4kb jpg">
            <a:extLst>
              <a:ext uri="{FF2B5EF4-FFF2-40B4-BE49-F238E27FC236}">
                <a16:creationId xmlns:a16="http://schemas.microsoft.com/office/drawing/2014/main" id="{8C79A4D1-5299-15BC-4C2D-D0F41F5AD98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772243" y="1364582"/>
            <a:ext cx="3290498" cy="1556795"/>
          </a:xfrm>
        </p:spPr>
      </p:pic>
      <p:sp>
        <p:nvSpPr>
          <p:cNvPr id="7" name="Hexagon 6">
            <a:extLst>
              <a:ext uri="{FF2B5EF4-FFF2-40B4-BE49-F238E27FC236}">
                <a16:creationId xmlns:a16="http://schemas.microsoft.com/office/drawing/2014/main" id="{A5A95A53-5EDD-2C84-E233-0771532AE1A8}"/>
              </a:ext>
            </a:extLst>
          </p:cNvPr>
          <p:cNvSpPr/>
          <p:nvPr/>
        </p:nvSpPr>
        <p:spPr>
          <a:xfrm>
            <a:off x="10316043" y="1825625"/>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pic>
        <p:nvPicPr>
          <p:cNvPr id="9" name="Picture 8" descr="Class K Fire Extinguisher 9.6kb jpg">
            <a:extLst>
              <a:ext uri="{FF2B5EF4-FFF2-40B4-BE49-F238E27FC236}">
                <a16:creationId xmlns:a16="http://schemas.microsoft.com/office/drawing/2014/main" id="{2F838F8A-4F6E-8A12-E03F-3651BC4AB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6941" y="3187119"/>
            <a:ext cx="1728416" cy="3484710"/>
          </a:xfrm>
          <a:prstGeom prst="rect">
            <a:avLst/>
          </a:prstGeom>
        </p:spPr>
      </p:pic>
      <p:sp>
        <p:nvSpPr>
          <p:cNvPr id="4" name="TextBox 3">
            <a:extLst>
              <a:ext uri="{FF2B5EF4-FFF2-40B4-BE49-F238E27FC236}">
                <a16:creationId xmlns:a16="http://schemas.microsoft.com/office/drawing/2014/main" id="{3FF52114-798C-0E4F-AF07-EBD2BAEE8FE2}"/>
              </a:ext>
            </a:extLst>
          </p:cNvPr>
          <p:cNvSpPr txBox="1"/>
          <p:nvPr/>
        </p:nvSpPr>
        <p:spPr>
          <a:xfrm>
            <a:off x="7772243" y="1287305"/>
            <a:ext cx="1733167" cy="276999"/>
          </a:xfrm>
          <a:prstGeom prst="rect">
            <a:avLst/>
          </a:prstGeom>
          <a:solidFill>
            <a:schemeClr val="bg1"/>
          </a:solidFill>
        </p:spPr>
        <p:txBody>
          <a:bodyPr wrap="none" rtlCol="0">
            <a:spAutoFit/>
          </a:bodyPr>
          <a:lstStyle/>
          <a:p>
            <a:r>
              <a:rPr lang="pl-PL" sz="1200" dirty="0"/>
              <a:t>K składniki do gotowania</a:t>
            </a:r>
            <a:endParaRPr lang="en-US" sz="1200" dirty="0"/>
          </a:p>
        </p:txBody>
      </p:sp>
      <p:sp>
        <p:nvSpPr>
          <p:cNvPr id="5" name="TextBox 4">
            <a:extLst>
              <a:ext uri="{FF2B5EF4-FFF2-40B4-BE49-F238E27FC236}">
                <a16:creationId xmlns:a16="http://schemas.microsoft.com/office/drawing/2014/main" id="{17174A5F-6C6F-F54B-CBA1-84D73357F14E}"/>
              </a:ext>
            </a:extLst>
          </p:cNvPr>
          <p:cNvSpPr txBox="1"/>
          <p:nvPr/>
        </p:nvSpPr>
        <p:spPr>
          <a:xfrm>
            <a:off x="9417492" y="1487692"/>
            <a:ext cx="1718272" cy="307777"/>
          </a:xfrm>
          <a:prstGeom prst="rect">
            <a:avLst/>
          </a:prstGeom>
          <a:solidFill>
            <a:schemeClr val="bg1"/>
          </a:solidFill>
        </p:spPr>
        <p:txBody>
          <a:bodyPr wrap="square" rtlCol="0">
            <a:spAutoFit/>
          </a:bodyPr>
          <a:lstStyle/>
          <a:p>
            <a:pPr algn="r"/>
            <a:r>
              <a:rPr lang="pl-PL" sz="1400" dirty="0"/>
              <a:t>Dla klasy K</a:t>
            </a:r>
          </a:p>
        </p:txBody>
      </p:sp>
    </p:spTree>
    <p:extLst>
      <p:ext uri="{BB962C8B-B14F-4D97-AF65-F5344CB8AC3E}">
        <p14:creationId xmlns:p14="http://schemas.microsoft.com/office/powerpoint/2010/main" val="5011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1861-2763-5C3D-E066-5593A8DA27DF}"/>
              </a:ext>
            </a:extLst>
          </p:cNvPr>
          <p:cNvSpPr>
            <a:spLocks noGrp="1"/>
          </p:cNvSpPr>
          <p:nvPr>
            <p:ph type="title"/>
          </p:nvPr>
        </p:nvSpPr>
        <p:spPr/>
        <p:txBody>
          <a:bodyPr/>
          <a:lstStyle/>
          <a:p>
            <a:r>
              <a:rPr lang="pl-PL" dirty="0"/>
              <a:t>Lokacja i sposób umocowania</a:t>
            </a:r>
            <a:endParaRPr lang="en-US" dirty="0"/>
          </a:p>
        </p:txBody>
      </p:sp>
      <p:grpSp>
        <p:nvGrpSpPr>
          <p:cNvPr id="9" name="Group 8" descr="Food Truck Diagram 69kb jpg">
            <a:extLst>
              <a:ext uri="{FF2B5EF4-FFF2-40B4-BE49-F238E27FC236}">
                <a16:creationId xmlns:a16="http://schemas.microsoft.com/office/drawing/2014/main" id="{79FE49B7-7002-130B-3AB0-BE73E855616F}"/>
              </a:ext>
            </a:extLst>
          </p:cNvPr>
          <p:cNvGrpSpPr/>
          <p:nvPr/>
        </p:nvGrpSpPr>
        <p:grpSpPr>
          <a:xfrm>
            <a:off x="7945821" y="4000025"/>
            <a:ext cx="3905592" cy="2270234"/>
            <a:chOff x="4136878" y="2506663"/>
            <a:chExt cx="7887955" cy="4351337"/>
          </a:xfrm>
        </p:grpSpPr>
        <p:pic>
          <p:nvPicPr>
            <p:cNvPr id="6" name="Picture 5" descr="Food Truck Diagram 69kb jpg&#10;">
              <a:extLst>
                <a:ext uri="{FF2B5EF4-FFF2-40B4-BE49-F238E27FC236}">
                  <a16:creationId xmlns:a16="http://schemas.microsoft.com/office/drawing/2014/main" id="{F511A827-45BA-D7E2-F324-416A06E9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7" name="Picture 6" descr="Class K Fire Extinguisher 9.6kb jpg">
              <a:extLst>
                <a:ext uri="{FF2B5EF4-FFF2-40B4-BE49-F238E27FC236}">
                  <a16:creationId xmlns:a16="http://schemas.microsoft.com/office/drawing/2014/main" id="{51793A07-625E-664E-9F83-8868ABD5E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12" name="Group 11" descr="Diagram of Barbeque Grill and Wood, Charcoal Fuel">
            <a:extLst>
              <a:ext uri="{FF2B5EF4-FFF2-40B4-BE49-F238E27FC236}">
                <a16:creationId xmlns:a16="http://schemas.microsoft.com/office/drawing/2014/main" id="{DFCEF12A-4B5E-36CF-188B-E63CC1B37C1C}"/>
              </a:ext>
            </a:extLst>
          </p:cNvPr>
          <p:cNvGrpSpPr/>
          <p:nvPr/>
        </p:nvGrpSpPr>
        <p:grpSpPr>
          <a:xfrm>
            <a:off x="7945821" y="1424689"/>
            <a:ext cx="3905592" cy="2084714"/>
            <a:chOff x="6270065" y="365125"/>
            <a:chExt cx="5581348" cy="3144277"/>
          </a:xfrm>
        </p:grpSpPr>
        <p:pic>
          <p:nvPicPr>
            <p:cNvPr id="10" name="Picture 9" descr="Diagram of Barbeque Grill and Wood, Charcoal Fuel">
              <a:extLst>
                <a:ext uri="{FF2B5EF4-FFF2-40B4-BE49-F238E27FC236}">
                  <a16:creationId xmlns:a16="http://schemas.microsoft.com/office/drawing/2014/main" id="{BE312761-65E8-3731-781A-8BDF5C6D3FB6}"/>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E59CBE47-F9BD-AE0D-F29A-410FBBCDE7F3}"/>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sp>
        <p:nvSpPr>
          <p:cNvPr id="5" name="Content Placeholder 4">
            <a:extLst>
              <a:ext uri="{FF2B5EF4-FFF2-40B4-BE49-F238E27FC236}">
                <a16:creationId xmlns:a16="http://schemas.microsoft.com/office/drawing/2014/main" id="{5B6509B9-A0C2-F7E3-7BE3-148A7B515BD0}"/>
              </a:ext>
            </a:extLst>
          </p:cNvPr>
          <p:cNvSpPr>
            <a:spLocks noGrp="1"/>
          </p:cNvSpPr>
          <p:nvPr>
            <p:ph idx="1"/>
          </p:nvPr>
        </p:nvSpPr>
        <p:spPr>
          <a:xfrm>
            <a:off x="545376" y="1824356"/>
            <a:ext cx="7400445" cy="4351338"/>
          </a:xfrm>
        </p:spPr>
        <p:txBody>
          <a:bodyPr>
            <a:normAutofit fontScale="85000" lnSpcReduction="10000"/>
          </a:bodyPr>
          <a:lstStyle/>
          <a:p>
            <a:r>
              <a:rPr lang="pl-PL" dirty="0"/>
              <a:t>Gaśnice muszą być łatwo dostępne i widoczne w przypadku pożaru.</a:t>
            </a:r>
          </a:p>
          <a:p>
            <a:pPr lvl="1"/>
            <a:r>
              <a:rPr lang="pl-PL" dirty="0"/>
              <a:t>W pobliżu pomieszczeń kuchennych, nie dalej niż 30 stóp (9 m).</a:t>
            </a:r>
          </a:p>
          <a:p>
            <a:pPr lvl="1"/>
            <a:r>
              <a:rPr lang="pl-PL" dirty="0"/>
              <a:t>Dolna część musi znajdować się co najmniej 4 cale (10 cm) nad podłogą.</a:t>
            </a:r>
          </a:p>
          <a:p>
            <a:endParaRPr lang="pl-PL" dirty="0"/>
          </a:p>
          <a:p>
            <a:r>
              <a:rPr lang="pl-PL" dirty="0"/>
              <a:t>Gaśnica o wadze &lt; 40 lb (18 kg, lżejsza)</a:t>
            </a:r>
          </a:p>
          <a:p>
            <a:pPr lvl="1"/>
            <a:r>
              <a:rPr lang="pl-PL" dirty="0"/>
              <a:t>Górna część nie może być wyżej niż 5 stóp (1.5 m) od podłogi.</a:t>
            </a:r>
          </a:p>
          <a:p>
            <a:endParaRPr lang="pl-PL" dirty="0"/>
          </a:p>
          <a:p>
            <a:r>
              <a:rPr lang="pl-PL" dirty="0"/>
              <a:t>Gaśnica o wadze &gt; 40 lb (cięższa)</a:t>
            </a:r>
          </a:p>
          <a:p>
            <a:pPr lvl="1"/>
            <a:r>
              <a:rPr lang="pl-PL" dirty="0"/>
              <a:t>Górna część nie może być wyżej niż 3,5 stopy (1 m) od podłogi.</a:t>
            </a:r>
            <a:endParaRPr lang="en-US" dirty="0"/>
          </a:p>
        </p:txBody>
      </p:sp>
    </p:spTree>
    <p:extLst>
      <p:ext uri="{BB962C8B-B14F-4D97-AF65-F5344CB8AC3E}">
        <p14:creationId xmlns:p14="http://schemas.microsoft.com/office/powerpoint/2010/main" val="421357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A5C0-BDE2-E76F-0A30-7349B1861105}"/>
              </a:ext>
            </a:extLst>
          </p:cNvPr>
          <p:cNvSpPr>
            <a:spLocks noGrp="1"/>
          </p:cNvSpPr>
          <p:nvPr>
            <p:ph type="title"/>
          </p:nvPr>
        </p:nvSpPr>
        <p:spPr>
          <a:xfrm>
            <a:off x="783236" y="0"/>
            <a:ext cx="10515600" cy="1325563"/>
          </a:xfrm>
        </p:spPr>
        <p:txBody>
          <a:bodyPr/>
          <a:lstStyle/>
          <a:p>
            <a:r>
              <a:rPr lang="en-US" dirty="0" err="1"/>
              <a:t>Procedur</a:t>
            </a:r>
            <a:r>
              <a:rPr lang="pl-PL" dirty="0"/>
              <a:t>y</a:t>
            </a:r>
            <a:r>
              <a:rPr lang="en-US" dirty="0"/>
              <a:t> </a:t>
            </a:r>
            <a:r>
              <a:rPr lang="pl-PL" dirty="0"/>
              <a:t>reakcji na pożar</a:t>
            </a:r>
            <a:endParaRPr lang="en-US" dirty="0"/>
          </a:p>
        </p:txBody>
      </p:sp>
      <p:sp>
        <p:nvSpPr>
          <p:cNvPr id="3" name="Content Placeholder 2">
            <a:extLst>
              <a:ext uri="{FF2B5EF4-FFF2-40B4-BE49-F238E27FC236}">
                <a16:creationId xmlns:a16="http://schemas.microsoft.com/office/drawing/2014/main" id="{D81E3EA8-946F-A71A-9821-1A0245174DAD}"/>
              </a:ext>
            </a:extLst>
          </p:cNvPr>
          <p:cNvSpPr>
            <a:spLocks noGrp="1"/>
          </p:cNvSpPr>
          <p:nvPr>
            <p:ph sz="half" idx="1"/>
          </p:nvPr>
        </p:nvSpPr>
        <p:spPr>
          <a:xfrm>
            <a:off x="494675" y="1253330"/>
            <a:ext cx="9385049" cy="5604670"/>
          </a:xfrm>
        </p:spPr>
        <p:txBody>
          <a:bodyPr>
            <a:normAutofit fontScale="77500" lnSpcReduction="20000"/>
          </a:bodyPr>
          <a:lstStyle/>
          <a:p>
            <a:pPr marL="0" indent="0">
              <a:buNone/>
            </a:pPr>
            <a:r>
              <a:rPr lang="pl-PL" dirty="0"/>
              <a:t>Jeśli nikt nie jest upoważniony do użycia gaśnicy, wszyscy muszą się ewakuować.</a:t>
            </a:r>
          </a:p>
          <a:p>
            <a:pPr marL="0" indent="0">
              <a:buNone/>
            </a:pPr>
            <a:endParaRPr lang="pl-PL" dirty="0"/>
          </a:p>
          <a:p>
            <a:pPr marL="0" indent="0">
              <a:buNone/>
            </a:pPr>
            <a:r>
              <a:rPr lang="pl-PL" u="sng" dirty="0"/>
              <a:t>Jeśli ktoś jest upoważniony i przeszkolony w użyciu gaśnicy:</a:t>
            </a:r>
          </a:p>
          <a:p>
            <a:pPr marL="0" indent="0">
              <a:buNone/>
            </a:pPr>
            <a:endParaRPr lang="pl-PL" dirty="0"/>
          </a:p>
          <a:p>
            <a:pPr marL="346075" indent="-346075">
              <a:buFont typeface="+mj-lt"/>
              <a:buAutoNum type="arabicParenR"/>
            </a:pPr>
            <a:r>
              <a:rPr lang="pl-PL" dirty="0"/>
              <a:t>Włącz alarm i zadzwoń na straż pożarną.</a:t>
            </a:r>
          </a:p>
          <a:p>
            <a:pPr marL="346075" indent="-346075">
              <a:buFont typeface="+mj-lt"/>
              <a:buAutoNum type="arabicParenR"/>
            </a:pPr>
            <a:r>
              <a:rPr lang="pl-PL" dirty="0"/>
              <a:t>Zidentyfikuj bezpieczną ścieżkę ewakuacyjną przed podejściem do pożaru.</a:t>
            </a:r>
          </a:p>
          <a:p>
            <a:pPr lvl="1"/>
            <a:r>
              <a:rPr lang="pl-PL" dirty="0"/>
              <a:t>Nie pozwól, aby ogień, ciepło lub dym znalazły się między tobą a ścieżką ewakuacyjną.</a:t>
            </a:r>
          </a:p>
          <a:p>
            <a:pPr marL="346075" indent="-346075">
              <a:buFont typeface="+mj-lt"/>
              <a:buAutoNum type="arabicParenR"/>
            </a:pPr>
            <a:r>
              <a:rPr lang="pl-PL" dirty="0"/>
              <a:t>Wybierz odpowiednią gaśnicę.</a:t>
            </a:r>
          </a:p>
          <a:p>
            <a:pPr lvl="1"/>
            <a:r>
              <a:rPr lang="pl-PL" dirty="0"/>
              <a:t>W przypadku użycia gaśnicy klasy K, wyłącz elektryczne źródło zasilania gaszonego urządzenia.</a:t>
            </a:r>
          </a:p>
          <a:p>
            <a:pPr marL="346075" indent="-346075">
              <a:buFont typeface="+mj-lt"/>
              <a:buAutoNum type="arabicParenR"/>
            </a:pPr>
            <a:r>
              <a:rPr lang="pl-PL" dirty="0"/>
              <a:t>Użyj gaśnicy stosując technikę P.A.S.S.</a:t>
            </a:r>
          </a:p>
          <a:p>
            <a:pPr marL="346075" indent="-346075">
              <a:buFont typeface="+mj-lt"/>
              <a:buAutoNum type="arabicParenR"/>
            </a:pPr>
            <a:r>
              <a:rPr lang="pl-PL" dirty="0"/>
              <a:t>Oddal się od ugaszonego pożaru jeśli mimo wszystko ponownie się zapali.</a:t>
            </a:r>
          </a:p>
          <a:p>
            <a:pPr marL="0" indent="0">
              <a:buNone/>
            </a:pPr>
            <a:endParaRPr lang="pl-PL" dirty="0"/>
          </a:p>
          <a:p>
            <a:pPr marL="0" indent="0">
              <a:buNone/>
            </a:pPr>
            <a:r>
              <a:rPr lang="pl-PL" dirty="0"/>
              <a:t>**Natychmiast ewakuuj się, jeśli gaśnica jest pusta i pożar nie został ugaszony.</a:t>
            </a:r>
          </a:p>
          <a:p>
            <a:pPr marL="0" indent="0">
              <a:buNone/>
            </a:pPr>
            <a:r>
              <a:rPr lang="pl-PL" dirty="0"/>
              <a:t>**Natychmiast ewakuuj się, jeśli pożar przechodzi poza stadium początkowe.</a:t>
            </a:r>
          </a:p>
          <a:p>
            <a:endParaRPr lang="en-US" dirty="0"/>
          </a:p>
          <a:p>
            <a:endParaRPr lang="en-US" dirty="0"/>
          </a:p>
          <a:p>
            <a:endParaRPr lang="en-US" dirty="0"/>
          </a:p>
          <a:p>
            <a:endParaRPr lang="en-US" dirty="0"/>
          </a:p>
        </p:txBody>
      </p:sp>
      <p:pic>
        <p:nvPicPr>
          <p:cNvPr id="5" name="Picture 4" descr="Side of Fire Extinguisher, with ABC Codes&#10;12 KB jpg&#10;">
            <a:extLst>
              <a:ext uri="{FF2B5EF4-FFF2-40B4-BE49-F238E27FC236}">
                <a16:creationId xmlns:a16="http://schemas.microsoft.com/office/drawing/2014/main" id="{6291968E-AE5A-0FA9-5CF2-860397EC5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8826" y="2578893"/>
            <a:ext cx="2142032" cy="2856043"/>
          </a:xfrm>
          <a:prstGeom prst="rect">
            <a:avLst/>
          </a:prstGeom>
        </p:spPr>
      </p:pic>
      <p:sp>
        <p:nvSpPr>
          <p:cNvPr id="4" name="TextBox 3">
            <a:extLst>
              <a:ext uri="{FF2B5EF4-FFF2-40B4-BE49-F238E27FC236}">
                <a16:creationId xmlns:a16="http://schemas.microsoft.com/office/drawing/2014/main" id="{CFC1EA7D-9D4D-9AE0-4DE6-C229C427E6F7}"/>
              </a:ext>
            </a:extLst>
          </p:cNvPr>
          <p:cNvSpPr txBox="1"/>
          <p:nvPr/>
        </p:nvSpPr>
        <p:spPr>
          <a:xfrm>
            <a:off x="10310650" y="2911366"/>
            <a:ext cx="1611846" cy="369332"/>
          </a:xfrm>
          <a:prstGeom prst="rect">
            <a:avLst/>
          </a:prstGeom>
          <a:solidFill>
            <a:schemeClr val="tx1"/>
          </a:solidFill>
        </p:spPr>
        <p:txBody>
          <a:bodyPr wrap="square" rtlCol="0">
            <a:spAutoFit/>
          </a:bodyPr>
          <a:lstStyle/>
          <a:p>
            <a:pPr algn="ctr"/>
            <a:r>
              <a:rPr lang="pl-PL" dirty="0">
                <a:solidFill>
                  <a:schemeClr val="bg1"/>
                </a:solidFill>
              </a:rPr>
              <a:t>Instrukcje</a:t>
            </a:r>
            <a:endParaRPr lang="en-US" dirty="0">
              <a:solidFill>
                <a:schemeClr val="bg1"/>
              </a:solidFill>
            </a:endParaRPr>
          </a:p>
        </p:txBody>
      </p:sp>
    </p:spTree>
    <p:extLst>
      <p:ext uri="{BB962C8B-B14F-4D97-AF65-F5344CB8AC3E}">
        <p14:creationId xmlns:p14="http://schemas.microsoft.com/office/powerpoint/2010/main" val="63104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1AE8-AE1F-E213-6F5C-584ECA73CFE8}"/>
              </a:ext>
            </a:extLst>
          </p:cNvPr>
          <p:cNvSpPr>
            <a:spLocks noGrp="1"/>
          </p:cNvSpPr>
          <p:nvPr>
            <p:ph type="title"/>
          </p:nvPr>
        </p:nvSpPr>
        <p:spPr>
          <a:xfrm>
            <a:off x="306355" y="0"/>
            <a:ext cx="10515600" cy="1325563"/>
          </a:xfrm>
        </p:spPr>
        <p:txBody>
          <a:bodyPr/>
          <a:lstStyle/>
          <a:p>
            <a:r>
              <a:rPr lang="en-US" dirty="0"/>
              <a:t>Is it safe to fight a fire?</a:t>
            </a:r>
          </a:p>
        </p:txBody>
      </p:sp>
      <p:graphicFrame>
        <p:nvGraphicFramePr>
          <p:cNvPr id="6" name="Content Placeholder 5">
            <a:extLst>
              <a:ext uri="{FF2B5EF4-FFF2-40B4-BE49-F238E27FC236}">
                <a16:creationId xmlns:a16="http://schemas.microsoft.com/office/drawing/2014/main" id="{0E25407F-C91A-5669-99BE-65FF499DB685}"/>
              </a:ext>
            </a:extLst>
          </p:cNvPr>
          <p:cNvGraphicFramePr>
            <a:graphicFrameLocks noGrp="1"/>
          </p:cNvGraphicFramePr>
          <p:nvPr>
            <p:ph sz="half" idx="1"/>
            <p:extLst>
              <p:ext uri="{D42A27DB-BD31-4B8C-83A1-F6EECF244321}">
                <p14:modId xmlns:p14="http://schemas.microsoft.com/office/powerpoint/2010/main" val="3790009442"/>
              </p:ext>
            </p:extLst>
          </p:nvPr>
        </p:nvGraphicFramePr>
        <p:xfrm>
          <a:off x="129088" y="919892"/>
          <a:ext cx="11933824" cy="5018216"/>
        </p:xfrm>
        <a:graphic>
          <a:graphicData uri="http://schemas.openxmlformats.org/drawingml/2006/table">
            <a:tbl>
              <a:tblPr firstRow="1" firstCol="1" bandRow="1"/>
              <a:tblGrid>
                <a:gridCol w="2056639">
                  <a:extLst>
                    <a:ext uri="{9D8B030D-6E8A-4147-A177-3AD203B41FA5}">
                      <a16:colId xmlns:a16="http://schemas.microsoft.com/office/drawing/2014/main" val="3049980629"/>
                    </a:ext>
                  </a:extLst>
                </a:gridCol>
                <a:gridCol w="4811843">
                  <a:extLst>
                    <a:ext uri="{9D8B030D-6E8A-4147-A177-3AD203B41FA5}">
                      <a16:colId xmlns:a16="http://schemas.microsoft.com/office/drawing/2014/main" val="1423832482"/>
                    </a:ext>
                  </a:extLst>
                </a:gridCol>
                <a:gridCol w="5065342">
                  <a:extLst>
                    <a:ext uri="{9D8B030D-6E8A-4147-A177-3AD203B41FA5}">
                      <a16:colId xmlns:a16="http://schemas.microsoft.com/office/drawing/2014/main" val="324112897"/>
                    </a:ext>
                  </a:extLst>
                </a:gridCol>
              </a:tblGrid>
              <a:tr h="0">
                <a:tc>
                  <a:txBody>
                    <a:bodyPr/>
                    <a:lstStyle/>
                    <a:p>
                      <a:pPr marL="0" marR="0" algn="ctr">
                        <a:lnSpc>
                          <a:spcPct val="107000"/>
                        </a:lnSpc>
                        <a:spcBef>
                          <a:spcPts val="0"/>
                        </a:spcBef>
                        <a:spcAft>
                          <a:spcPts val="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Kryterium</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Bezpieczne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Niebezpieczne</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431550"/>
                  </a:ext>
                </a:extLst>
              </a:tr>
              <a:tr h="0">
                <a:tc>
                  <a:txBody>
                    <a:bodyPr/>
                    <a:lstStyle/>
                    <a:p>
                      <a:pPr marL="0" marR="0">
                        <a:lnSpc>
                          <a:spcPct val="107000"/>
                        </a:lnSpc>
                        <a:spcBef>
                          <a:spcPts val="0"/>
                        </a:spcBef>
                        <a:spcAft>
                          <a:spcPts val="0"/>
                        </a:spcAft>
                      </a:pPr>
                      <a:r>
                        <a:rPr lang="pl-PL" sz="2400" dirty="0">
                          <a:effectLst/>
                          <a:latin typeface="Calibri" panose="020F0502020204030204" pitchFamily="34" charset="0"/>
                          <a:ea typeface="Calibri" panose="020F0502020204030204" pitchFamily="34" charset="0"/>
                          <a:cs typeface="Times New Roman" panose="02020603050405020304" pitchFamily="18" charset="0"/>
                        </a:rPr>
                        <a:t>Rozmiar pożaru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Ogień się nie rozprzestrzenia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Płomienie nie sięgają poziomu głowy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Ogień się rozprzestrzenia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Płomienie sięgają sufitu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extLst>
                  <a:ext uri="{0D108BD9-81ED-4DB2-BD59-A6C34878D82A}">
                    <a16:rowId xmlns:a16="http://schemas.microsoft.com/office/drawing/2014/main" val="563713761"/>
                  </a:ext>
                </a:extLst>
              </a:tr>
              <a:tr h="0">
                <a:tc>
                  <a:txBody>
                    <a:bodyPr/>
                    <a:lstStyle/>
                    <a:p>
                      <a:pPr marL="0" marR="0">
                        <a:lnSpc>
                          <a:spcPct val="107000"/>
                        </a:lnSpc>
                        <a:spcBef>
                          <a:spcPts val="0"/>
                        </a:spcBef>
                        <a:spcAft>
                          <a:spcPts val="0"/>
                        </a:spcAft>
                      </a:pPr>
                      <a:r>
                        <a:rPr lang="pl-PL" sz="2400" dirty="0">
                          <a:effectLst/>
                          <a:latin typeface="Calibri" panose="020F0502020204030204" pitchFamily="34" charset="0"/>
                          <a:ea typeface="Calibri" panose="020F0502020204030204" pitchFamily="34" charset="0"/>
                          <a:cs typeface="Times New Roman" panose="02020603050405020304" pitchFamily="18" charset="0"/>
                        </a:rPr>
                        <a:t>Stan powietrza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lvl="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Dym jest obecny, ale pożar jest dobrze widoczny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pl-PL" sz="2400" dirty="0"/>
                        <a:t>Nie jest wymagana ochrona układu oddechowego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Dym przesłania pożar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Trudno jest oddychać</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pl-PL" sz="2400" dirty="0"/>
                        <a:t>Wymagana jest ochrona układu oddechowego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extLst>
                  <a:ext uri="{0D108BD9-81ED-4DB2-BD59-A6C34878D82A}">
                    <a16:rowId xmlns:a16="http://schemas.microsoft.com/office/drawing/2014/main" val="3653985078"/>
                  </a:ext>
                </a:extLst>
              </a:tr>
              <a:tr h="0">
                <a:tc>
                  <a:txBody>
                    <a:bodyPr/>
                    <a:lstStyle/>
                    <a:p>
                      <a:pPr marL="0" marR="0">
                        <a:lnSpc>
                          <a:spcPct val="107000"/>
                        </a:lnSpc>
                        <a:spcBef>
                          <a:spcPts val="0"/>
                        </a:spcBef>
                        <a:spcAft>
                          <a:spcPts val="0"/>
                        </a:spcAft>
                      </a:pPr>
                      <a:r>
                        <a:rPr lang="pl-PL" sz="2400" dirty="0">
                          <a:effectLst/>
                          <a:latin typeface="Calibri" panose="020F0502020204030204" pitchFamily="34" charset="0"/>
                          <a:ea typeface="Calibri" panose="020F0502020204030204" pitchFamily="34" charset="0"/>
                          <a:cs typeface="Times New Roman" panose="02020603050405020304" pitchFamily="18" charset="0"/>
                        </a:rPr>
                        <a:t>Droga ewakuacyjna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Droga ewakuacyjna za Tobą jest wolna i bezpieczna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Droga ewakuacyjna za Tobą nie jest bezpieczna</a:t>
                      </a:r>
                    </a:p>
                    <a:p>
                      <a:pPr marL="342900" marR="0" indent="-342900">
                        <a:lnSpc>
                          <a:spcPct val="107000"/>
                        </a:lnSpc>
                        <a:spcBef>
                          <a:spcPts val="0"/>
                        </a:spcBef>
                        <a:spcAft>
                          <a:spcPts val="0"/>
                        </a:spcAft>
                        <a:buFont typeface="Arial" panose="020B0604020202020204" pitchFamily="34" charset="0"/>
                        <a:buChar char="•"/>
                      </a:pPr>
                      <a:r>
                        <a:rPr lang="pl-PL" sz="2400" dirty="0">
                          <a:effectLst/>
                          <a:latin typeface="Calibri" panose="020F0502020204030204" pitchFamily="34" charset="0"/>
                          <a:ea typeface="Calibri" panose="020F0502020204030204" pitchFamily="34" charset="0"/>
                          <a:cs typeface="Times New Roman" panose="02020603050405020304" pitchFamily="18" charset="0"/>
                        </a:rPr>
                        <a:t>Ogień nie jest ograniczony i się rozprzestrzenia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extLst>
                  <a:ext uri="{0D108BD9-81ED-4DB2-BD59-A6C34878D82A}">
                    <a16:rowId xmlns:a16="http://schemas.microsoft.com/office/drawing/2014/main" val="282757689"/>
                  </a:ext>
                </a:extLst>
              </a:tr>
            </a:tbl>
          </a:graphicData>
        </a:graphic>
      </p:graphicFrame>
      <p:sp>
        <p:nvSpPr>
          <p:cNvPr id="8" name="TextBox 7">
            <a:extLst>
              <a:ext uri="{FF2B5EF4-FFF2-40B4-BE49-F238E27FC236}">
                <a16:creationId xmlns:a16="http://schemas.microsoft.com/office/drawing/2014/main" id="{2A4453D2-A5CB-738D-1FE8-299BBF52D786}"/>
              </a:ext>
            </a:extLst>
          </p:cNvPr>
          <p:cNvSpPr txBox="1"/>
          <p:nvPr/>
        </p:nvSpPr>
        <p:spPr>
          <a:xfrm>
            <a:off x="212279" y="6030482"/>
            <a:ext cx="11767442" cy="707886"/>
          </a:xfrm>
          <a:prstGeom prst="rect">
            <a:avLst/>
          </a:prstGeom>
          <a:noFill/>
        </p:spPr>
        <p:txBody>
          <a:bodyPr wrap="square" rtlCol="0">
            <a:spAutoFit/>
          </a:bodyPr>
          <a:lstStyle/>
          <a:p>
            <a:r>
              <a:rPr lang="pl-PL" sz="2000" dirty="0"/>
              <a:t>Jeśli masz najmniejsze wątpliwości co do swojej zdolności do zwalczania pożaru lub co do panujących warunków NATYCHMIAST EWAKUUJ SIĘ!</a:t>
            </a:r>
            <a:endParaRPr lang="en-US" sz="2000" dirty="0"/>
          </a:p>
        </p:txBody>
      </p:sp>
    </p:spTree>
    <p:extLst>
      <p:ext uri="{BB962C8B-B14F-4D97-AF65-F5344CB8AC3E}">
        <p14:creationId xmlns:p14="http://schemas.microsoft.com/office/powerpoint/2010/main" val="169641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EA46-2B62-C4C9-B7B4-B687F346E685}"/>
              </a:ext>
            </a:extLst>
          </p:cNvPr>
          <p:cNvSpPr>
            <a:spLocks noGrp="1"/>
          </p:cNvSpPr>
          <p:nvPr>
            <p:ph type="title"/>
          </p:nvPr>
        </p:nvSpPr>
        <p:spPr>
          <a:xfrm>
            <a:off x="262812" y="0"/>
            <a:ext cx="10515600" cy="1325563"/>
          </a:xfrm>
        </p:spPr>
        <p:txBody>
          <a:bodyPr/>
          <a:lstStyle/>
          <a:p>
            <a:r>
              <a:rPr lang="pl-PL" dirty="0"/>
              <a:t>Użyj</a:t>
            </a:r>
            <a:r>
              <a:rPr lang="en-US" dirty="0"/>
              <a:t> </a:t>
            </a:r>
            <a:r>
              <a:rPr lang="en-US" b="1" dirty="0"/>
              <a:t>P.A.S.S. </a:t>
            </a:r>
            <a:r>
              <a:rPr lang="pl-PL" dirty="0"/>
              <a:t>do zwalczania małych pożarów</a:t>
            </a:r>
            <a:endParaRPr lang="en-US" dirty="0"/>
          </a:p>
        </p:txBody>
      </p:sp>
      <p:sp>
        <p:nvSpPr>
          <p:cNvPr id="3" name="Content Placeholder 2">
            <a:extLst>
              <a:ext uri="{FF2B5EF4-FFF2-40B4-BE49-F238E27FC236}">
                <a16:creationId xmlns:a16="http://schemas.microsoft.com/office/drawing/2014/main" id="{F2AFBA94-F423-517A-1CFD-6B4504B22E12}"/>
              </a:ext>
            </a:extLst>
          </p:cNvPr>
          <p:cNvSpPr>
            <a:spLocks noGrp="1"/>
          </p:cNvSpPr>
          <p:nvPr>
            <p:ph sz="half" idx="1"/>
          </p:nvPr>
        </p:nvSpPr>
        <p:spPr>
          <a:xfrm>
            <a:off x="186358" y="1365249"/>
            <a:ext cx="6942230" cy="4667250"/>
          </a:xfrm>
        </p:spPr>
        <p:txBody>
          <a:bodyPr>
            <a:noAutofit/>
          </a:bodyPr>
          <a:lstStyle/>
          <a:p>
            <a:pPr>
              <a:spcAft>
                <a:spcPts val="1200"/>
              </a:spcAft>
            </a:pPr>
            <a:r>
              <a:rPr lang="en-US" sz="2400" b="1" u="sng" dirty="0"/>
              <a:t>P</a:t>
            </a:r>
            <a:r>
              <a:rPr lang="en-US" sz="2400" dirty="0"/>
              <a:t>ull</a:t>
            </a:r>
            <a:r>
              <a:rPr lang="pl-PL" sz="2400" dirty="0"/>
              <a:t> (Pociągnij)</a:t>
            </a:r>
            <a:r>
              <a:rPr lang="en-US" sz="2400" dirty="0"/>
              <a:t> </a:t>
            </a:r>
            <a:r>
              <a:rPr lang="pl-PL" sz="2400" dirty="0"/>
              <a:t>Wyciągnij zawleczkę</a:t>
            </a:r>
            <a:r>
              <a:rPr lang="en-US" sz="2400" dirty="0"/>
              <a:t>.</a:t>
            </a:r>
          </a:p>
          <a:p>
            <a:pPr>
              <a:spcAft>
                <a:spcPts val="1200"/>
              </a:spcAft>
            </a:pPr>
            <a:r>
              <a:rPr lang="en-US" sz="2400" b="1" u="sng" dirty="0"/>
              <a:t>A</a:t>
            </a:r>
            <a:r>
              <a:rPr lang="en-US" sz="2400" dirty="0"/>
              <a:t>im </a:t>
            </a:r>
            <a:r>
              <a:rPr lang="pl-PL" sz="2400" dirty="0"/>
              <a:t>(Celuj)</a:t>
            </a:r>
            <a:r>
              <a:rPr lang="en-US" sz="2400" dirty="0"/>
              <a:t>	</a:t>
            </a:r>
            <a:r>
              <a:rPr lang="pl-PL" sz="2400" dirty="0"/>
              <a:t>Skieruj dyszę lub wąż gaśnicy w kierunku podstawy ognia</a:t>
            </a:r>
            <a:endParaRPr lang="en-US" sz="600" b="1" u="sng" dirty="0"/>
          </a:p>
          <a:p>
            <a:pPr>
              <a:spcAft>
                <a:spcPts val="1200"/>
              </a:spcAft>
            </a:pPr>
            <a:r>
              <a:rPr lang="en-US" sz="2400" b="1" u="sng" dirty="0"/>
              <a:t>S</a:t>
            </a:r>
            <a:r>
              <a:rPr lang="en-US" sz="2400" dirty="0"/>
              <a:t>queeze</a:t>
            </a:r>
            <a:r>
              <a:rPr lang="pl-PL" sz="2400" dirty="0"/>
              <a:t> (Naciśnij)</a:t>
            </a:r>
            <a:r>
              <a:rPr lang="en-US" sz="2400" dirty="0"/>
              <a:t> 	</a:t>
            </a:r>
            <a:r>
              <a:rPr lang="pl-PL" sz="2400" dirty="0"/>
              <a:t>Naciśnij spust, aby uwolnić środek gaśniczy.</a:t>
            </a:r>
          </a:p>
          <a:p>
            <a:pPr>
              <a:spcAft>
                <a:spcPts val="1200"/>
              </a:spcAft>
            </a:pPr>
            <a:r>
              <a:rPr lang="en-US" sz="2400" b="1" u="sng" dirty="0"/>
              <a:t>S</a:t>
            </a:r>
            <a:r>
              <a:rPr lang="en-US" sz="2400" dirty="0"/>
              <a:t>weep</a:t>
            </a:r>
            <a:r>
              <a:rPr lang="pl-PL" sz="2400" dirty="0"/>
              <a:t> (Przesuwaj)</a:t>
            </a:r>
            <a:r>
              <a:rPr lang="en-US" sz="2400" dirty="0"/>
              <a:t> 	</a:t>
            </a:r>
            <a:r>
              <a:rPr lang="pl-PL" sz="2400" dirty="0"/>
              <a:t>Ruchem poprzecznym przesuwaj strumień środka gaśniczego na wysokości podstawy ognia, aż zostanie ugaszony.</a:t>
            </a:r>
          </a:p>
          <a:p>
            <a:pPr marL="0" indent="0">
              <a:spcAft>
                <a:spcPts val="1200"/>
              </a:spcAft>
              <a:buNone/>
            </a:pPr>
            <a:r>
              <a:rPr lang="pl-PL" sz="2400" dirty="0"/>
              <a:t>Obserwuj otoczenie</a:t>
            </a:r>
            <a:r>
              <a:rPr lang="en-US" sz="2400" dirty="0"/>
              <a:t>.</a:t>
            </a:r>
          </a:p>
          <a:p>
            <a:pPr marL="0" indent="0">
              <a:buNone/>
            </a:pPr>
            <a:r>
              <a:rPr lang="pl-PL" sz="2400" dirty="0"/>
              <a:t>Jeśli pożar ponownie się rozpali, powtórz powyższe czynności</a:t>
            </a:r>
            <a:endParaRPr lang="en-US" sz="2400" dirty="0"/>
          </a:p>
        </p:txBody>
      </p:sp>
      <p:pic>
        <p:nvPicPr>
          <p:cNvPr id="5" name="Picture 4" descr="Side of Fire Extinguisher, with ABC Codes&#10;12 KB jpg&#10;">
            <a:extLst>
              <a:ext uri="{FF2B5EF4-FFF2-40B4-BE49-F238E27FC236}">
                <a16:creationId xmlns:a16="http://schemas.microsoft.com/office/drawing/2014/main" id="{3F7EF2AC-A7C7-0D08-64C9-0A3E5843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904874"/>
            <a:ext cx="4191000" cy="5588001"/>
          </a:xfrm>
          <a:prstGeom prst="rect">
            <a:avLst/>
          </a:prstGeom>
        </p:spPr>
      </p:pic>
      <p:sp>
        <p:nvSpPr>
          <p:cNvPr id="4" name="TextBox 3">
            <a:extLst>
              <a:ext uri="{FF2B5EF4-FFF2-40B4-BE49-F238E27FC236}">
                <a16:creationId xmlns:a16="http://schemas.microsoft.com/office/drawing/2014/main" id="{32502479-F8BA-F24D-A1BA-E65457F837B7}"/>
              </a:ext>
            </a:extLst>
          </p:cNvPr>
          <p:cNvSpPr txBox="1"/>
          <p:nvPr/>
        </p:nvSpPr>
        <p:spPr>
          <a:xfrm>
            <a:off x="8052319" y="1790246"/>
            <a:ext cx="2817844" cy="461665"/>
          </a:xfrm>
          <a:prstGeom prst="rect">
            <a:avLst/>
          </a:prstGeom>
          <a:solidFill>
            <a:schemeClr val="tx1"/>
          </a:solidFill>
        </p:spPr>
        <p:txBody>
          <a:bodyPr wrap="square" rtlCol="0">
            <a:spAutoFit/>
          </a:bodyPr>
          <a:lstStyle/>
          <a:p>
            <a:pPr algn="ctr"/>
            <a:r>
              <a:rPr lang="pl-PL" sz="2400" dirty="0">
                <a:solidFill>
                  <a:schemeClr val="bg1"/>
                </a:solidFill>
              </a:rPr>
              <a:t>INSTRUKCJE</a:t>
            </a:r>
            <a:endParaRPr lang="en-US" sz="2400" dirty="0">
              <a:solidFill>
                <a:schemeClr val="bg1"/>
              </a:solidFill>
            </a:endParaRPr>
          </a:p>
        </p:txBody>
      </p:sp>
      <p:sp>
        <p:nvSpPr>
          <p:cNvPr id="6" name="TextBox 5">
            <a:extLst>
              <a:ext uri="{FF2B5EF4-FFF2-40B4-BE49-F238E27FC236}">
                <a16:creationId xmlns:a16="http://schemas.microsoft.com/office/drawing/2014/main" id="{914F04D6-B171-1CCC-41C4-6271E3EE6356}"/>
              </a:ext>
            </a:extLst>
          </p:cNvPr>
          <p:cNvSpPr txBox="1"/>
          <p:nvPr/>
        </p:nvSpPr>
        <p:spPr>
          <a:xfrm>
            <a:off x="8376281" y="2462051"/>
            <a:ext cx="1644797" cy="307777"/>
          </a:xfrm>
          <a:prstGeom prst="rect">
            <a:avLst/>
          </a:prstGeom>
          <a:solidFill>
            <a:srgbClr val="CBB8A9"/>
          </a:solidFill>
        </p:spPr>
        <p:txBody>
          <a:bodyPr wrap="square" rtlCol="0">
            <a:spAutoFit/>
          </a:bodyPr>
          <a:lstStyle/>
          <a:p>
            <a:r>
              <a:rPr lang="pl-PL" sz="1400" dirty="0"/>
              <a:t>Wyciągnij zawleczkę</a:t>
            </a:r>
            <a:endParaRPr lang="en-US" sz="1400" dirty="0"/>
          </a:p>
        </p:txBody>
      </p:sp>
      <p:sp>
        <p:nvSpPr>
          <p:cNvPr id="7" name="TextBox 6">
            <a:extLst>
              <a:ext uri="{FF2B5EF4-FFF2-40B4-BE49-F238E27FC236}">
                <a16:creationId xmlns:a16="http://schemas.microsoft.com/office/drawing/2014/main" id="{EB71E84B-7108-66BD-1C3D-462F01F8F5F4}"/>
              </a:ext>
            </a:extLst>
          </p:cNvPr>
          <p:cNvSpPr txBox="1"/>
          <p:nvPr/>
        </p:nvSpPr>
        <p:spPr>
          <a:xfrm>
            <a:off x="8466125" y="3037870"/>
            <a:ext cx="2129380" cy="430887"/>
          </a:xfrm>
          <a:prstGeom prst="rect">
            <a:avLst/>
          </a:prstGeom>
          <a:solidFill>
            <a:srgbClr val="E8D5C6"/>
          </a:solidFill>
        </p:spPr>
        <p:txBody>
          <a:bodyPr wrap="square" lIns="0" tIns="0" rIns="0" bIns="0" rtlCol="0">
            <a:spAutoFit/>
          </a:bodyPr>
          <a:lstStyle/>
          <a:p>
            <a:r>
              <a:rPr lang="pl-PL" sz="1400" dirty="0"/>
              <a:t>Zacznij 8 stóp od ognia.</a:t>
            </a:r>
          </a:p>
          <a:p>
            <a:r>
              <a:rPr lang="pl-PL" sz="1400" dirty="0"/>
              <a:t>Celuj w podstawę ognia</a:t>
            </a:r>
            <a:endParaRPr lang="en-US" sz="1400" dirty="0"/>
          </a:p>
        </p:txBody>
      </p:sp>
      <p:sp>
        <p:nvSpPr>
          <p:cNvPr id="8" name="TextBox 7">
            <a:extLst>
              <a:ext uri="{FF2B5EF4-FFF2-40B4-BE49-F238E27FC236}">
                <a16:creationId xmlns:a16="http://schemas.microsoft.com/office/drawing/2014/main" id="{C442AD9E-D701-4625-D005-A937891DBD59}"/>
              </a:ext>
            </a:extLst>
          </p:cNvPr>
          <p:cNvSpPr txBox="1"/>
          <p:nvPr/>
        </p:nvSpPr>
        <p:spPr>
          <a:xfrm>
            <a:off x="8473401" y="3608385"/>
            <a:ext cx="1547677" cy="646331"/>
          </a:xfrm>
          <a:prstGeom prst="rect">
            <a:avLst/>
          </a:prstGeom>
          <a:solidFill>
            <a:srgbClr val="E8D5C6"/>
          </a:solidFill>
        </p:spPr>
        <p:txBody>
          <a:bodyPr wrap="square" lIns="0" tIns="0" rIns="0" bIns="0" rtlCol="0">
            <a:spAutoFit/>
          </a:bodyPr>
          <a:lstStyle/>
          <a:p>
            <a:r>
              <a:rPr lang="pl-PL" sz="1400" dirty="0"/>
              <a:t>Trzymaj gaśnicę pionowo.</a:t>
            </a:r>
          </a:p>
          <a:p>
            <a:r>
              <a:rPr lang="pl-PL" sz="1400" dirty="0"/>
              <a:t>Naciśnij spust</a:t>
            </a:r>
            <a:endParaRPr lang="en-US" sz="1400" dirty="0"/>
          </a:p>
        </p:txBody>
      </p:sp>
      <p:sp>
        <p:nvSpPr>
          <p:cNvPr id="9" name="TextBox 8">
            <a:extLst>
              <a:ext uri="{FF2B5EF4-FFF2-40B4-BE49-F238E27FC236}">
                <a16:creationId xmlns:a16="http://schemas.microsoft.com/office/drawing/2014/main" id="{B75BAEE4-D223-5E71-CA5F-B8EE463F4AC6}"/>
              </a:ext>
            </a:extLst>
          </p:cNvPr>
          <p:cNvSpPr txBox="1"/>
          <p:nvPr/>
        </p:nvSpPr>
        <p:spPr>
          <a:xfrm>
            <a:off x="8473400" y="4415908"/>
            <a:ext cx="1425973" cy="430887"/>
          </a:xfrm>
          <a:prstGeom prst="rect">
            <a:avLst/>
          </a:prstGeom>
          <a:solidFill>
            <a:srgbClr val="E8D5C6"/>
          </a:solidFill>
        </p:spPr>
        <p:txBody>
          <a:bodyPr wrap="square" lIns="0" tIns="0" rIns="0" bIns="0" rtlCol="0">
            <a:spAutoFit/>
          </a:bodyPr>
          <a:lstStyle/>
          <a:p>
            <a:r>
              <a:rPr lang="pl-PL" sz="1400" dirty="0"/>
              <a:t>Przesuwaj strumień tam i z powrotem</a:t>
            </a:r>
            <a:endParaRPr lang="en-US" sz="1400" dirty="0"/>
          </a:p>
        </p:txBody>
      </p:sp>
    </p:spTree>
    <p:extLst>
      <p:ext uri="{BB962C8B-B14F-4D97-AF65-F5344CB8AC3E}">
        <p14:creationId xmlns:p14="http://schemas.microsoft.com/office/powerpoint/2010/main" val="205252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1490-0500-8541-AA15-472624430F10}"/>
              </a:ext>
            </a:extLst>
          </p:cNvPr>
          <p:cNvSpPr>
            <a:spLocks noGrp="1"/>
          </p:cNvSpPr>
          <p:nvPr>
            <p:ph type="title"/>
          </p:nvPr>
        </p:nvSpPr>
        <p:spPr/>
        <p:txBody>
          <a:bodyPr/>
          <a:lstStyle/>
          <a:p>
            <a:r>
              <a:rPr lang="pl-PL" dirty="0"/>
              <a:t>Przegląd</a:t>
            </a:r>
            <a:r>
              <a:rPr lang="en-US" dirty="0"/>
              <a:t>, </a:t>
            </a:r>
            <a:r>
              <a:rPr lang="pl-PL" dirty="0"/>
              <a:t>konserwacja oraz testowanie</a:t>
            </a:r>
            <a:endParaRPr lang="en-US" dirty="0"/>
          </a:p>
        </p:txBody>
      </p:sp>
      <p:sp>
        <p:nvSpPr>
          <p:cNvPr id="3" name="Content Placeholder 2">
            <a:extLst>
              <a:ext uri="{FF2B5EF4-FFF2-40B4-BE49-F238E27FC236}">
                <a16:creationId xmlns:a16="http://schemas.microsoft.com/office/drawing/2014/main" id="{080827E1-16B7-E237-15EA-C1BADB1890BE}"/>
              </a:ext>
            </a:extLst>
          </p:cNvPr>
          <p:cNvSpPr>
            <a:spLocks noGrp="1"/>
          </p:cNvSpPr>
          <p:nvPr>
            <p:ph sz="half" idx="1"/>
          </p:nvPr>
        </p:nvSpPr>
        <p:spPr>
          <a:xfrm>
            <a:off x="838199" y="1825625"/>
            <a:ext cx="7351644" cy="4351338"/>
          </a:xfrm>
        </p:spPr>
        <p:txBody>
          <a:bodyPr/>
          <a:lstStyle/>
          <a:p>
            <a:r>
              <a:rPr lang="pl-PL" dirty="0"/>
              <a:t>Pracodawca jest odpowiedzialny za przegląd, konserwację i testowanie przenośnych gaśnic w miejscu pracy.</a:t>
            </a:r>
          </a:p>
          <a:p>
            <a:pPr lvl="1"/>
            <a:r>
              <a:rPr lang="pl-PL" dirty="0"/>
              <a:t>Przeglądy miesięczne.</a:t>
            </a:r>
          </a:p>
          <a:p>
            <a:pPr lvl="1"/>
            <a:r>
              <a:rPr lang="pl-PL" dirty="0"/>
              <a:t>Przeglądy roczne.</a:t>
            </a:r>
            <a:endParaRPr lang="en-US" dirty="0"/>
          </a:p>
        </p:txBody>
      </p:sp>
      <p:pic>
        <p:nvPicPr>
          <p:cNvPr id="10" name="Content Placeholder 9" descr="Monthly Fire Extinguisher Check on Tag&#10;9.5kb jpg">
            <a:extLst>
              <a:ext uri="{FF2B5EF4-FFF2-40B4-BE49-F238E27FC236}">
                <a16:creationId xmlns:a16="http://schemas.microsoft.com/office/drawing/2014/main" id="{54DB7A02-9AF4-8B98-F587-73CFAC6CE09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21891" y="1690688"/>
            <a:ext cx="3273018" cy="4351338"/>
          </a:xfrm>
        </p:spPr>
      </p:pic>
    </p:spTree>
    <p:extLst>
      <p:ext uri="{BB962C8B-B14F-4D97-AF65-F5344CB8AC3E}">
        <p14:creationId xmlns:p14="http://schemas.microsoft.com/office/powerpoint/2010/main" val="605772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8756-B9C6-0F34-E61E-ED0E3922A9E0}"/>
              </a:ext>
            </a:extLst>
          </p:cNvPr>
          <p:cNvSpPr>
            <a:spLocks noGrp="1"/>
          </p:cNvSpPr>
          <p:nvPr>
            <p:ph type="title"/>
          </p:nvPr>
        </p:nvSpPr>
        <p:spPr>
          <a:xfrm>
            <a:off x="838200" y="0"/>
            <a:ext cx="10515600" cy="1325563"/>
          </a:xfrm>
        </p:spPr>
        <p:txBody>
          <a:bodyPr/>
          <a:lstStyle/>
          <a:p>
            <a:r>
              <a:rPr lang="pl-PL" dirty="0"/>
              <a:t>Przeglądy miesięczne</a:t>
            </a:r>
            <a:endParaRPr lang="en-US" dirty="0"/>
          </a:p>
        </p:txBody>
      </p:sp>
      <p:graphicFrame>
        <p:nvGraphicFramePr>
          <p:cNvPr id="6" name="Table 6">
            <a:extLst>
              <a:ext uri="{FF2B5EF4-FFF2-40B4-BE49-F238E27FC236}">
                <a16:creationId xmlns:a16="http://schemas.microsoft.com/office/drawing/2014/main" id="{9A6D7E4A-FF33-A141-9A3F-41A959FA91AB}"/>
              </a:ext>
            </a:extLst>
          </p:cNvPr>
          <p:cNvGraphicFramePr>
            <a:graphicFrameLocks noGrp="1"/>
          </p:cNvGraphicFramePr>
          <p:nvPr>
            <p:ph sz="half" idx="2"/>
            <p:extLst>
              <p:ext uri="{D42A27DB-BD31-4B8C-83A1-F6EECF244321}">
                <p14:modId xmlns:p14="http://schemas.microsoft.com/office/powerpoint/2010/main" val="2004957058"/>
              </p:ext>
            </p:extLst>
          </p:nvPr>
        </p:nvGraphicFramePr>
        <p:xfrm>
          <a:off x="317107" y="981966"/>
          <a:ext cx="7720939" cy="4663440"/>
        </p:xfrm>
        <a:graphic>
          <a:graphicData uri="http://schemas.openxmlformats.org/drawingml/2006/table">
            <a:tbl>
              <a:tblPr firstRow="1" bandRow="1">
                <a:tableStyleId>{5940675A-B579-460E-94D1-54222C63F5DA}</a:tableStyleId>
              </a:tblPr>
              <a:tblGrid>
                <a:gridCol w="1809868">
                  <a:extLst>
                    <a:ext uri="{9D8B030D-6E8A-4147-A177-3AD203B41FA5}">
                      <a16:colId xmlns:a16="http://schemas.microsoft.com/office/drawing/2014/main" val="1042323302"/>
                    </a:ext>
                  </a:extLst>
                </a:gridCol>
                <a:gridCol w="5911071">
                  <a:extLst>
                    <a:ext uri="{9D8B030D-6E8A-4147-A177-3AD203B41FA5}">
                      <a16:colId xmlns:a16="http://schemas.microsoft.com/office/drawing/2014/main" val="505579620"/>
                    </a:ext>
                  </a:extLst>
                </a:gridCol>
              </a:tblGrid>
              <a:tr h="370840">
                <a:tc>
                  <a:txBody>
                    <a:bodyPr/>
                    <a:lstStyle/>
                    <a:p>
                      <a:r>
                        <a:rPr lang="pl-PL" sz="2200" dirty="0" err="1">
                          <a:latin typeface="+mn-lt"/>
                        </a:rPr>
                        <a:t>Sprawdż</a:t>
                      </a:r>
                      <a:r>
                        <a:rPr lang="pl-PL" sz="2200" dirty="0">
                          <a:latin typeface="+mn-lt"/>
                        </a:rPr>
                        <a:t>/Data</a:t>
                      </a:r>
                      <a:endParaRPr lang="en-US" sz="2200" dirty="0">
                        <a:latin typeface="+mn-lt"/>
                      </a:endParaRPr>
                    </a:p>
                  </a:txBody>
                  <a:tcPr/>
                </a:tc>
                <a:tc>
                  <a:txBody>
                    <a:bodyPr/>
                    <a:lstStyle/>
                    <a:p>
                      <a:r>
                        <a:rPr lang="pl-PL" sz="2200" dirty="0">
                          <a:latin typeface="+mn-lt"/>
                        </a:rPr>
                        <a:t>Opis</a:t>
                      </a:r>
                      <a:endParaRPr lang="en-US" sz="2200" dirty="0">
                        <a:latin typeface="+mn-lt"/>
                      </a:endParaRPr>
                    </a:p>
                  </a:txBody>
                  <a:tcPr/>
                </a:tc>
                <a:extLst>
                  <a:ext uri="{0D108BD9-81ED-4DB2-BD59-A6C34878D82A}">
                    <a16:rowId xmlns:a16="http://schemas.microsoft.com/office/drawing/2014/main" val="2253790211"/>
                  </a:ext>
                </a:extLst>
              </a:tr>
              <a:tr h="370840">
                <a:tc>
                  <a:txBody>
                    <a:bodyPr/>
                    <a:lstStyle/>
                    <a:p>
                      <a:endParaRPr lang="en-US" sz="2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altLang="en-US" sz="2200" dirty="0">
                          <a:latin typeface="+mn-lt"/>
                        </a:rPr>
                        <a:t>Czy gaśnica znajduje się w wyznaczonym miejscu?</a:t>
                      </a:r>
                      <a:endParaRPr lang="en-US" altLang="en-US" sz="2200" dirty="0">
                        <a:latin typeface="+mn-lt"/>
                      </a:endParaRPr>
                    </a:p>
                  </a:txBody>
                  <a:tcPr/>
                </a:tc>
                <a:extLst>
                  <a:ext uri="{0D108BD9-81ED-4DB2-BD59-A6C34878D82A}">
                    <a16:rowId xmlns:a16="http://schemas.microsoft.com/office/drawing/2014/main" val="1671380342"/>
                  </a:ext>
                </a:extLst>
              </a:tr>
              <a:tr h="370840">
                <a:tc>
                  <a:txBody>
                    <a:bodyPr/>
                    <a:lstStyle/>
                    <a:p>
                      <a:endParaRPr lang="en-US" sz="2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altLang="en-US" sz="2200" dirty="0">
                          <a:latin typeface="+mn-lt"/>
                        </a:rPr>
                        <a:t>Brak przeszkód uniemożliwiających dostęp lub widoczność</a:t>
                      </a:r>
                      <a:r>
                        <a:rPr lang="en-US" altLang="en-US" sz="2200" dirty="0">
                          <a:latin typeface="+mn-lt"/>
                        </a:rPr>
                        <a:t>?</a:t>
                      </a:r>
                    </a:p>
                  </a:txBody>
                  <a:tcPr/>
                </a:tc>
                <a:extLst>
                  <a:ext uri="{0D108BD9-81ED-4DB2-BD59-A6C34878D82A}">
                    <a16:rowId xmlns:a16="http://schemas.microsoft.com/office/drawing/2014/main" val="2891474870"/>
                  </a:ext>
                </a:extLst>
              </a:tr>
              <a:tr h="370840">
                <a:tc>
                  <a:txBody>
                    <a:bodyPr/>
                    <a:lstStyle/>
                    <a:p>
                      <a:endParaRPr lang="en-US" sz="2200">
                        <a:latin typeface="+mn-lt"/>
                      </a:endParaRPr>
                    </a:p>
                  </a:txBody>
                  <a:tcPr/>
                </a:tc>
                <a:tc>
                  <a:txBody>
                    <a:bodyPr/>
                    <a:lstStyle/>
                    <a:p>
                      <a:pPr algn="l">
                        <a:buFont typeface="+mj-lt"/>
                        <a:buNone/>
                      </a:pPr>
                      <a:r>
                        <a:rPr lang="pl-PL" sz="2400" dirty="0"/>
                        <a:t>Czy wskaźnik ciśnienia pokazuje, że gaśnica jest w pełni naładowana (wskaźnik powinien znajdować się w zielonej strefie)?</a:t>
                      </a:r>
                      <a:endParaRPr lang="en-US" sz="2200" b="0" i="0" dirty="0">
                        <a:solidFill>
                          <a:srgbClr val="333333"/>
                        </a:solidFill>
                        <a:effectLst/>
                        <a:latin typeface="+mn-lt"/>
                      </a:endParaRPr>
                    </a:p>
                  </a:txBody>
                  <a:tcPr/>
                </a:tc>
                <a:extLst>
                  <a:ext uri="{0D108BD9-81ED-4DB2-BD59-A6C34878D82A}">
                    <a16:rowId xmlns:a16="http://schemas.microsoft.com/office/drawing/2014/main" val="2218922193"/>
                  </a:ext>
                </a:extLst>
              </a:tr>
              <a:tr h="370840">
                <a:tc>
                  <a:txBody>
                    <a:bodyPr/>
                    <a:lstStyle/>
                    <a:p>
                      <a:endParaRPr lang="en-US" sz="220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200" b="0" i="0" dirty="0">
                          <a:solidFill>
                            <a:srgbClr val="333333"/>
                          </a:solidFill>
                          <a:effectLst/>
                          <a:latin typeface="+mn-lt"/>
                        </a:rPr>
                        <a:t>Czy zawleczka i plomba zabezpieczająca są nieuszkodzone</a:t>
                      </a:r>
                      <a:r>
                        <a:rPr lang="en-US" sz="2200" b="0" i="0" dirty="0">
                          <a:solidFill>
                            <a:srgbClr val="333333"/>
                          </a:solidFill>
                          <a:effectLst/>
                          <a:latin typeface="+mn-lt"/>
                        </a:rPr>
                        <a:t>?</a:t>
                      </a:r>
                    </a:p>
                  </a:txBody>
                  <a:tcPr/>
                </a:tc>
                <a:extLst>
                  <a:ext uri="{0D108BD9-81ED-4DB2-BD59-A6C34878D82A}">
                    <a16:rowId xmlns:a16="http://schemas.microsoft.com/office/drawing/2014/main" val="29853100"/>
                  </a:ext>
                </a:extLst>
              </a:tr>
              <a:tr h="370840">
                <a:tc>
                  <a:txBody>
                    <a:bodyPr/>
                    <a:lstStyle/>
                    <a:p>
                      <a:endParaRPr lang="en-US" sz="220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200" b="0" i="0" dirty="0">
                          <a:solidFill>
                            <a:srgbClr val="333333"/>
                          </a:solidFill>
                          <a:effectLst/>
                          <a:latin typeface="+mn-lt"/>
                        </a:rPr>
                        <a:t>Czy gaśnica jest w dobrym stanie i nie wykazuje żadnych oznak uszkodzeń mechanicznych, korozji ani wycieków?</a:t>
                      </a:r>
                      <a:endParaRPr lang="en-US" sz="2200" b="0" i="0" dirty="0">
                        <a:solidFill>
                          <a:srgbClr val="333333"/>
                        </a:solidFill>
                        <a:effectLst/>
                        <a:latin typeface="+mn-lt"/>
                      </a:endParaRPr>
                    </a:p>
                  </a:txBody>
                  <a:tcPr/>
                </a:tc>
                <a:extLst>
                  <a:ext uri="{0D108BD9-81ED-4DB2-BD59-A6C34878D82A}">
                    <a16:rowId xmlns:a16="http://schemas.microsoft.com/office/drawing/2014/main" val="1993852362"/>
                  </a:ext>
                </a:extLst>
              </a:tr>
            </a:tbl>
          </a:graphicData>
        </a:graphic>
      </p:graphicFrame>
      <p:sp>
        <p:nvSpPr>
          <p:cNvPr id="10" name="TextBox 9">
            <a:extLst>
              <a:ext uri="{FF2B5EF4-FFF2-40B4-BE49-F238E27FC236}">
                <a16:creationId xmlns:a16="http://schemas.microsoft.com/office/drawing/2014/main" id="{0B63C4FF-25CA-6F71-A636-33EB596B76AE}"/>
              </a:ext>
            </a:extLst>
          </p:cNvPr>
          <p:cNvSpPr txBox="1"/>
          <p:nvPr/>
        </p:nvSpPr>
        <p:spPr>
          <a:xfrm>
            <a:off x="217715" y="5611930"/>
            <a:ext cx="7820331" cy="923330"/>
          </a:xfrm>
          <a:prstGeom prst="rect">
            <a:avLst/>
          </a:prstGeom>
          <a:noFill/>
        </p:spPr>
        <p:txBody>
          <a:bodyPr wrap="square" rtlCol="0">
            <a:spAutoFit/>
          </a:bodyPr>
          <a:lstStyle/>
          <a:p>
            <a:r>
              <a:rPr lang="en-US" dirty="0"/>
              <a:t>*</a:t>
            </a:r>
            <a:r>
              <a:rPr lang="pl-PL" dirty="0"/>
              <a:t>Obie formy dokumentacji: etykieta na gaśnicy lub dokumenty papierowe/elektroniczne są dopuszczalne.</a:t>
            </a:r>
          </a:p>
          <a:p>
            <a:r>
              <a:rPr lang="pl-PL" dirty="0"/>
              <a:t>*Wymagane: Miesiąc/rok przeglądu oraz dane osoby przeprowadzającej przegląd.</a:t>
            </a:r>
            <a:endParaRPr lang="en-US" dirty="0"/>
          </a:p>
        </p:txBody>
      </p:sp>
      <p:pic>
        <p:nvPicPr>
          <p:cNvPr id="5" name="Picture 4" descr="Top of Fire Extinguisher with Pressure Gauge 9.8 kb jpg">
            <a:extLst>
              <a:ext uri="{FF2B5EF4-FFF2-40B4-BE49-F238E27FC236}">
                <a16:creationId xmlns:a16="http://schemas.microsoft.com/office/drawing/2014/main" id="{1EA5EC3F-86AB-0869-BEAA-E3C2FE973466}"/>
              </a:ext>
            </a:extLst>
          </p:cNvPr>
          <p:cNvPicPr>
            <a:picLocks noChangeAspect="1"/>
          </p:cNvPicPr>
          <p:nvPr/>
        </p:nvPicPr>
        <p:blipFill rotWithShape="1">
          <a:blip r:embed="rId2">
            <a:extLst>
              <a:ext uri="{28A0092B-C50C-407E-A947-70E740481C1C}">
                <a14:useLocalDpi xmlns:a14="http://schemas.microsoft.com/office/drawing/2010/main" val="0"/>
              </a:ext>
            </a:extLst>
          </a:blip>
          <a:srcRect l="19903"/>
          <a:stretch/>
        </p:blipFill>
        <p:spPr>
          <a:xfrm>
            <a:off x="8199600" y="268021"/>
            <a:ext cx="3774685" cy="2880880"/>
          </a:xfrm>
          <a:prstGeom prst="rect">
            <a:avLst/>
          </a:prstGeom>
        </p:spPr>
      </p:pic>
      <p:pic>
        <p:nvPicPr>
          <p:cNvPr id="9" name="Content Placeholder 9" descr="Monthly Fire Extinguisher Check on Tag&#10;9.5kb jpg">
            <a:extLst>
              <a:ext uri="{FF2B5EF4-FFF2-40B4-BE49-F238E27FC236}">
                <a16:creationId xmlns:a16="http://schemas.microsoft.com/office/drawing/2014/main" id="{855BAC82-13FD-7D9F-1A7A-5B76FF6B5E52}"/>
              </a:ext>
            </a:extLst>
          </p:cNvPr>
          <p:cNvPicPr>
            <a:picLocks noChangeAspect="1"/>
          </p:cNvPicPr>
          <p:nvPr/>
        </p:nvPicPr>
        <p:blipFill rotWithShape="1">
          <a:blip r:embed="rId3">
            <a:extLst>
              <a:ext uri="{28A0092B-C50C-407E-A947-70E740481C1C}">
                <a14:useLocalDpi xmlns:a14="http://schemas.microsoft.com/office/drawing/2010/main" val="0"/>
              </a:ext>
            </a:extLst>
          </a:blip>
          <a:srcRect t="33793"/>
          <a:stretch/>
        </p:blipFill>
        <p:spPr>
          <a:xfrm>
            <a:off x="8199600" y="3709100"/>
            <a:ext cx="3273018" cy="2880880"/>
          </a:xfrm>
          <a:prstGeom prst="rect">
            <a:avLst/>
          </a:prstGeom>
        </p:spPr>
      </p:pic>
    </p:spTree>
    <p:extLst>
      <p:ext uri="{BB962C8B-B14F-4D97-AF65-F5344CB8AC3E}">
        <p14:creationId xmlns:p14="http://schemas.microsoft.com/office/powerpoint/2010/main" val="1124964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9AE-1492-A52A-A7CE-D2BF8103DA7E}"/>
              </a:ext>
            </a:extLst>
          </p:cNvPr>
          <p:cNvSpPr>
            <a:spLocks noGrp="1"/>
          </p:cNvSpPr>
          <p:nvPr>
            <p:ph type="title"/>
          </p:nvPr>
        </p:nvSpPr>
        <p:spPr/>
        <p:txBody>
          <a:bodyPr/>
          <a:lstStyle/>
          <a:p>
            <a:r>
              <a:rPr lang="pl-PL" dirty="0"/>
              <a:t>Przeglądy roczne</a:t>
            </a:r>
            <a:endParaRPr lang="en-US" dirty="0"/>
          </a:p>
        </p:txBody>
      </p:sp>
      <p:sp>
        <p:nvSpPr>
          <p:cNvPr id="3" name="Content Placeholder 2">
            <a:extLst>
              <a:ext uri="{FF2B5EF4-FFF2-40B4-BE49-F238E27FC236}">
                <a16:creationId xmlns:a16="http://schemas.microsoft.com/office/drawing/2014/main" id="{F9B89A41-5C0E-5650-8B8C-889D7DA15DF2}"/>
              </a:ext>
            </a:extLst>
          </p:cNvPr>
          <p:cNvSpPr>
            <a:spLocks noGrp="1"/>
          </p:cNvSpPr>
          <p:nvPr>
            <p:ph sz="half" idx="1"/>
          </p:nvPr>
        </p:nvSpPr>
        <p:spPr>
          <a:xfrm>
            <a:off x="509606" y="1690688"/>
            <a:ext cx="5500255" cy="4351338"/>
          </a:xfrm>
        </p:spPr>
        <p:txBody>
          <a:bodyPr>
            <a:normAutofit fontScale="92500" lnSpcReduction="10000"/>
          </a:bodyPr>
          <a:lstStyle/>
          <a:p>
            <a:pPr marL="0" indent="0">
              <a:buNone/>
            </a:pPr>
            <a:r>
              <a:rPr lang="pl-PL" dirty="0"/>
              <a:t>Corocznie</a:t>
            </a:r>
            <a:r>
              <a:rPr lang="en-US" dirty="0"/>
              <a:t>:</a:t>
            </a:r>
          </a:p>
          <a:p>
            <a:pPr marL="0" indent="0">
              <a:buNone/>
            </a:pPr>
            <a:r>
              <a:rPr lang="pl-PL" dirty="0"/>
              <a:t>Skorzystaj z usług zewnętrznego podmiotu do corocznych przeglądów konserwacyjnych.</a:t>
            </a:r>
          </a:p>
          <a:p>
            <a:pPr marL="0" indent="0">
              <a:buNone/>
            </a:pPr>
            <a:r>
              <a:rPr lang="pl-PL" dirty="0"/>
              <a:t>- Coroczne przeglądy przeprowadzane przez straż pożarną.</a:t>
            </a:r>
          </a:p>
          <a:p>
            <a:pPr marL="0" indent="0">
              <a:buNone/>
            </a:pPr>
            <a:endParaRPr lang="pl-PL" dirty="0"/>
          </a:p>
          <a:p>
            <a:pPr marL="0" indent="0">
              <a:buNone/>
            </a:pPr>
            <a:r>
              <a:rPr lang="pl-PL" dirty="0"/>
              <a:t>Upewnij się o zapewnieniu dodatkowych zabezpieczeń gdy gaśnice są usuwane do konserwacji lub do ponownego naładowania.</a:t>
            </a:r>
            <a:endParaRPr lang="en-US" dirty="0"/>
          </a:p>
        </p:txBody>
      </p:sp>
      <p:sp>
        <p:nvSpPr>
          <p:cNvPr id="4" name="Content Placeholder 3">
            <a:extLst>
              <a:ext uri="{FF2B5EF4-FFF2-40B4-BE49-F238E27FC236}">
                <a16:creationId xmlns:a16="http://schemas.microsoft.com/office/drawing/2014/main" id="{7C0D4151-483B-FB61-AA06-DCBB86BCE785}"/>
              </a:ext>
            </a:extLst>
          </p:cNvPr>
          <p:cNvSpPr>
            <a:spLocks noGrp="1"/>
          </p:cNvSpPr>
          <p:nvPr>
            <p:ph sz="half" idx="2"/>
          </p:nvPr>
        </p:nvSpPr>
        <p:spPr>
          <a:xfrm>
            <a:off x="6096000" y="1690688"/>
            <a:ext cx="5996608" cy="4351338"/>
          </a:xfrm>
        </p:spPr>
        <p:txBody>
          <a:bodyPr>
            <a:normAutofit fontScale="92500" lnSpcReduction="10000"/>
          </a:bodyPr>
          <a:lstStyle/>
          <a:p>
            <a:pPr marL="0" indent="0">
              <a:buNone/>
            </a:pPr>
            <a:r>
              <a:rPr lang="pl-PL" dirty="0"/>
              <a:t>Test hydrostatyczny:</a:t>
            </a:r>
          </a:p>
          <a:p>
            <a:pPr marL="0" indent="0">
              <a:buNone/>
            </a:pPr>
            <a:r>
              <a:rPr lang="pl-PL" dirty="0"/>
              <a:t>Jest to technika testowania ciśnieniowego służąca do sprawdzania wytrzymałości i szczelności zbiorników pod ciśnieniem, takich jak butle gazowe.</a:t>
            </a:r>
          </a:p>
          <a:p>
            <a:pPr marL="0" indent="0">
              <a:buNone/>
            </a:pPr>
            <a:endParaRPr lang="pl-PL" dirty="0"/>
          </a:p>
          <a:p>
            <a:r>
              <a:rPr lang="pl-PL" dirty="0"/>
              <a:t>Test musi być przeprowadzany przez osobę dysponującą odpowiednim sprzętem.</a:t>
            </a:r>
          </a:p>
          <a:p>
            <a:r>
              <a:rPr lang="pl-PL" dirty="0"/>
              <a:t>Przeprowadza się go co 5-12 lat, zależnie od rodzaju gaśnicy.</a:t>
            </a:r>
            <a:endParaRPr lang="en-US" dirty="0"/>
          </a:p>
          <a:p>
            <a:endParaRPr lang="en-US" dirty="0"/>
          </a:p>
        </p:txBody>
      </p:sp>
    </p:spTree>
    <p:extLst>
      <p:ext uri="{BB962C8B-B14F-4D97-AF65-F5344CB8AC3E}">
        <p14:creationId xmlns:p14="http://schemas.microsoft.com/office/powerpoint/2010/main" val="1617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2E15-6306-A0C3-3DC8-BEC8642A706C}"/>
              </a:ext>
            </a:extLst>
          </p:cNvPr>
          <p:cNvSpPr>
            <a:spLocks noGrp="1"/>
          </p:cNvSpPr>
          <p:nvPr>
            <p:ph type="title"/>
          </p:nvPr>
        </p:nvSpPr>
        <p:spPr/>
        <p:txBody>
          <a:bodyPr/>
          <a:lstStyle/>
          <a:p>
            <a:r>
              <a:rPr lang="en-US" dirty="0" err="1"/>
              <a:t>Szkolenie</a:t>
            </a:r>
            <a:r>
              <a:rPr lang="en-US" dirty="0"/>
              <a:t> z </a:t>
            </a:r>
            <a:r>
              <a:rPr lang="en-US" dirty="0" err="1"/>
              <a:t>użycia</a:t>
            </a:r>
            <a:r>
              <a:rPr lang="en-US" dirty="0"/>
              <a:t> </a:t>
            </a:r>
            <a:r>
              <a:rPr lang="en-US" dirty="0" err="1"/>
              <a:t>gaśnicy</a:t>
            </a:r>
            <a:endParaRPr lang="en-US" dirty="0"/>
          </a:p>
        </p:txBody>
      </p:sp>
      <p:sp>
        <p:nvSpPr>
          <p:cNvPr id="5" name="Content Placeholder 4">
            <a:extLst>
              <a:ext uri="{FF2B5EF4-FFF2-40B4-BE49-F238E27FC236}">
                <a16:creationId xmlns:a16="http://schemas.microsoft.com/office/drawing/2014/main" id="{F27DB074-9120-0C0A-9BA9-B05D5D7D6D1D}"/>
              </a:ext>
            </a:extLst>
          </p:cNvPr>
          <p:cNvSpPr>
            <a:spLocks noGrp="1"/>
          </p:cNvSpPr>
          <p:nvPr>
            <p:ph idx="1"/>
          </p:nvPr>
        </p:nvSpPr>
        <p:spPr/>
        <p:txBody>
          <a:bodyPr/>
          <a:lstStyle/>
          <a:p>
            <a:r>
              <a:rPr lang="pl-PL" dirty="0"/>
              <a:t>Upoważnieni pracownicy muszą być przeszkoleni w zakresie obsługi gaśnicy.</a:t>
            </a:r>
          </a:p>
          <a:p>
            <a:r>
              <a:rPr lang="pl-PL" dirty="0"/>
              <a:t>Szkolenie nie musi być przeprowadzane na żywym ogniu.</a:t>
            </a:r>
          </a:p>
          <a:p>
            <a:r>
              <a:rPr lang="pl-PL" dirty="0"/>
              <a:t>Nasze szkolenie rozpocznie się za kilka minut.</a:t>
            </a:r>
            <a:endParaRPr lang="en-US" dirty="0"/>
          </a:p>
        </p:txBody>
      </p:sp>
    </p:spTree>
    <p:extLst>
      <p:ext uri="{BB962C8B-B14F-4D97-AF65-F5344CB8AC3E}">
        <p14:creationId xmlns:p14="http://schemas.microsoft.com/office/powerpoint/2010/main" val="247634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r>
              <a:rPr lang="pl-PL" dirty="0"/>
              <a:t>Cel szkolenia</a:t>
            </a:r>
            <a:endParaRPr lang="en-US" dirty="0"/>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normAutofit fontScale="92500"/>
          </a:bodyPr>
          <a:lstStyle/>
          <a:p>
            <a:pPr marL="0" indent="0">
              <a:buNone/>
            </a:pPr>
            <a:r>
              <a:rPr lang="pl-PL" dirty="0"/>
              <a:t>Po ukończeniu tego modułu uczestnik będzie w stanie</a:t>
            </a:r>
            <a:r>
              <a:rPr lang="en-US" dirty="0"/>
              <a:t>:</a:t>
            </a:r>
          </a:p>
          <a:p>
            <a:r>
              <a:rPr lang="pl-PL" dirty="0"/>
              <a:t>Podjąć decyzję dotyczącą planu awaryjnego (EAP) dotyczącą tego czy pracownicy będą gasić pożary czy ewakuować się.</a:t>
            </a:r>
          </a:p>
          <a:p>
            <a:r>
              <a:rPr lang="pl-PL" dirty="0"/>
              <a:t>Zidentyfikować trzy warunki konieczne do rozwoju pożaru.</a:t>
            </a:r>
          </a:p>
          <a:p>
            <a:r>
              <a:rPr lang="pl-PL" dirty="0"/>
              <a:t>Sklasyfikować rodzaje pożarów na podstawie ich cech charakterystycznych.</a:t>
            </a:r>
          </a:p>
          <a:p>
            <a:r>
              <a:rPr lang="pl-PL" dirty="0"/>
              <a:t>Zidentyfikować rodzaje gaśnic potrzebnych w prowadzeniu działalności związanej z gastronomią mobilną.</a:t>
            </a:r>
          </a:p>
          <a:p>
            <a:r>
              <a:rPr lang="pl-PL" dirty="0"/>
              <a:t>Obsłużyć gaśnicę.</a:t>
            </a:r>
          </a:p>
          <a:p>
            <a:r>
              <a:rPr lang="pl-PL" dirty="0"/>
              <a:t>Rozpoznać warunki w których NIE NALEŻY podejmować walki z pożarem.</a:t>
            </a:r>
            <a:endParaRPr lang="en-US" dirty="0"/>
          </a:p>
        </p:txBody>
      </p:sp>
    </p:spTree>
    <p:extLst>
      <p:ext uri="{BB962C8B-B14F-4D97-AF65-F5344CB8AC3E}">
        <p14:creationId xmlns:p14="http://schemas.microsoft.com/office/powerpoint/2010/main" val="738854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r>
              <a:rPr lang="pl-PL" dirty="0"/>
              <a:t>Podsumowanie</a:t>
            </a:r>
            <a:r>
              <a:rPr lang="en-US" dirty="0"/>
              <a:t>:</a:t>
            </a: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normAutofit fontScale="92500"/>
          </a:bodyPr>
          <a:lstStyle/>
          <a:p>
            <a:r>
              <a:rPr lang="pl-PL" dirty="0"/>
              <a:t>Plany awaryjne (EAP) muszą ustanowić czy pracownicy będą używać gaśnic do gaszenia pożarów.</a:t>
            </a:r>
          </a:p>
          <a:p>
            <a:r>
              <a:rPr lang="pl-PL" dirty="0"/>
              <a:t>Gaśnic należy używać tylko do małych (początkowych) pożarów i tylko wtedy, gdy istnieje wyraźna ścieżka ewakuacyjna.</a:t>
            </a:r>
          </a:p>
          <a:p>
            <a:r>
              <a:rPr lang="pl-PL" dirty="0"/>
              <a:t>Rodzaj(e) gaśnicy potrzebnej zależy od materiałów obecnych w miejscu pożaru.</a:t>
            </a:r>
          </a:p>
          <a:p>
            <a:r>
              <a:rPr lang="pl-PL" dirty="0"/>
              <a:t>Dla większości </a:t>
            </a:r>
            <a:r>
              <a:rPr lang="pl-PL"/>
              <a:t>mobilnej gastronomii (food trucków) </a:t>
            </a:r>
            <a:r>
              <a:rPr lang="pl-PL" dirty="0"/>
              <a:t>będzie potrzebna gaśnica klasy ABC (suchy proszek) oraz ewentualnie gaśnica klasy K, jeśli obecne są oleje do gotowania.</a:t>
            </a:r>
          </a:p>
          <a:p>
            <a:r>
              <a:rPr lang="pl-PL" dirty="0"/>
              <a:t>Do gaszenia małych pożarów należy stosować metodę P.A.S.S.</a:t>
            </a:r>
          </a:p>
          <a:p>
            <a:r>
              <a:rPr lang="pl-PL" dirty="0"/>
              <a:t>Pracownicy muszą być przeszkoleni w zakresie obsługi gaśnic.</a:t>
            </a:r>
            <a:endParaRPr lang="en-US" dirty="0"/>
          </a:p>
        </p:txBody>
      </p:sp>
    </p:spTree>
    <p:extLst>
      <p:ext uri="{BB962C8B-B14F-4D97-AF65-F5344CB8AC3E}">
        <p14:creationId xmlns:p14="http://schemas.microsoft.com/office/powerpoint/2010/main" val="26425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pl-PL" dirty="0"/>
              <a:t>Po co jest</a:t>
            </a:r>
            <a:r>
              <a:rPr lang="en-US" dirty="0"/>
              <a:t> </a:t>
            </a:r>
            <a:r>
              <a:rPr lang="en-US" dirty="0" err="1"/>
              <a:t>gaśnic</a:t>
            </a:r>
            <a:r>
              <a:rPr lang="pl-PL" dirty="0"/>
              <a:t>a</a:t>
            </a:r>
            <a:r>
              <a:rPr lang="en-US" dirty="0"/>
              <a:t> </a:t>
            </a:r>
            <a:r>
              <a:rPr lang="en-US" dirty="0" err="1"/>
              <a:t>pożarow</a:t>
            </a:r>
            <a:r>
              <a:rPr lang="pl-PL" dirty="0"/>
              <a:t>a</a:t>
            </a:r>
            <a:endParaRPr lang="en-US" dirty="0"/>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p:txBody>
          <a:bodyPr>
            <a:normAutofit fontScale="92500" lnSpcReduction="10000"/>
          </a:bodyPr>
          <a:lstStyle/>
          <a:p>
            <a:pPr marL="0" indent="0" eaLnBrk="1" fontAlgn="auto" hangingPunct="1">
              <a:spcAft>
                <a:spcPts val="0"/>
              </a:spcAft>
              <a:buFont typeface="Arial" panose="020B0604020202020204" pitchFamily="34" charset="0"/>
              <a:buNone/>
              <a:defRPr/>
            </a:pPr>
            <a:r>
              <a:rPr lang="en-US" u="sng" dirty="0" err="1"/>
              <a:t>Dwie</a:t>
            </a:r>
            <a:r>
              <a:rPr lang="en-US" u="sng" dirty="0"/>
              <a:t> </a:t>
            </a:r>
            <a:r>
              <a:rPr lang="en-US" u="sng" dirty="0" err="1"/>
              <a:t>funkcje</a:t>
            </a:r>
            <a:r>
              <a:rPr lang="en-US" u="sng" dirty="0"/>
              <a:t>:</a:t>
            </a:r>
          </a:p>
          <a:p>
            <a:pPr marL="514350" indent="-514350" eaLnBrk="1" fontAlgn="auto" hangingPunct="1">
              <a:spcAft>
                <a:spcPts val="0"/>
              </a:spcAft>
              <a:buFont typeface="+mj-lt"/>
              <a:buAutoNum type="arabicPeriod"/>
              <a:defRPr/>
            </a:pPr>
            <a:r>
              <a:rPr lang="pl-PL" dirty="0"/>
              <a:t>Kontrolowanie lub gaszenie </a:t>
            </a:r>
            <a:r>
              <a:rPr lang="pl-PL" u="sng" dirty="0">
                <a:solidFill>
                  <a:srgbClr val="FF0000"/>
                </a:solidFill>
              </a:rPr>
              <a:t>małych lub początkowych pożarów </a:t>
            </a:r>
            <a:r>
              <a:rPr lang="pl-PL" dirty="0"/>
              <a:t>oraz</a:t>
            </a:r>
          </a:p>
          <a:p>
            <a:pPr marL="514350" indent="-514350" eaLnBrk="1" fontAlgn="auto" hangingPunct="1">
              <a:spcAft>
                <a:spcPts val="0"/>
              </a:spcAft>
              <a:buFont typeface="+mj-lt"/>
              <a:buAutoNum type="arabicPeriod"/>
              <a:defRPr/>
            </a:pPr>
            <a:r>
              <a:rPr lang="pl-PL" dirty="0"/>
              <a:t>Ochrona dróg ewakuacyjnych, które pożar może zablokować bezpośrednio lub pośrednio dymem lub palącymi się materiałami.</a:t>
            </a:r>
          </a:p>
          <a:p>
            <a:pPr marL="514350" indent="-514350" eaLnBrk="1" fontAlgn="auto" hangingPunct="1">
              <a:spcAft>
                <a:spcPts val="0"/>
              </a:spcAft>
              <a:buFont typeface="+mj-lt"/>
              <a:buAutoNum type="arabicPeriod"/>
              <a:defRPr/>
            </a:pPr>
            <a:endParaRPr lang="pl-PL" dirty="0"/>
          </a:p>
          <a:p>
            <a:pPr>
              <a:defRPr/>
            </a:pPr>
            <a:r>
              <a:rPr lang="pl-PL" dirty="0"/>
              <a:t>Gaśnice pożarowe są przeznaczone do gaszenia lub kontrolowania małych pożarów.</a:t>
            </a:r>
          </a:p>
          <a:p>
            <a:pPr>
              <a:defRPr/>
            </a:pPr>
            <a:r>
              <a:rPr lang="pl-PL" dirty="0"/>
              <a:t>Jeśli małe pożary nie zostaną natychmiast opanowane, mogą się rozprzestrzenić niekontrolowanie.</a:t>
            </a:r>
          </a:p>
          <a:p>
            <a:pPr>
              <a:defRPr/>
            </a:pPr>
            <a:r>
              <a:rPr lang="pl-PL" dirty="0"/>
              <a:t>Obiekty potrzebują odpowiednich rodzajów i umiejscowienia gaśnic pożarowych w ramach planu ochrony przeciwpożarowej.</a:t>
            </a:r>
            <a:endParaRPr lang="en-US" dirty="0"/>
          </a:p>
        </p:txBody>
      </p:sp>
    </p:spTree>
    <p:extLst>
      <p:ext uri="{BB962C8B-B14F-4D97-AF65-F5344CB8AC3E}">
        <p14:creationId xmlns:p14="http://schemas.microsoft.com/office/powerpoint/2010/main" val="40978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D9982787-97F5-BDE0-1057-D045DBE81D64}"/>
              </a:ext>
            </a:extLst>
          </p:cNvPr>
          <p:cNvGraphicFramePr>
            <a:graphicFrameLocks noGrp="1"/>
          </p:cNvGraphicFramePr>
          <p:nvPr>
            <p:extLst>
              <p:ext uri="{D42A27DB-BD31-4B8C-83A1-F6EECF244321}">
                <p14:modId xmlns:p14="http://schemas.microsoft.com/office/powerpoint/2010/main" val="1469560160"/>
              </p:ext>
            </p:extLst>
          </p:nvPr>
        </p:nvGraphicFramePr>
        <p:xfrm>
          <a:off x="452844" y="2868477"/>
          <a:ext cx="11068595" cy="3210560"/>
        </p:xfrm>
        <a:graphic>
          <a:graphicData uri="http://schemas.openxmlformats.org/drawingml/2006/table">
            <a:tbl>
              <a:tblPr firstRow="1" bandRow="1">
                <a:tableStyleId>{073A0DAA-6AF3-43AB-8588-CEC1D06C72B9}</a:tableStyleId>
              </a:tblPr>
              <a:tblGrid>
                <a:gridCol w="3604149">
                  <a:extLst>
                    <a:ext uri="{9D8B030D-6E8A-4147-A177-3AD203B41FA5}">
                      <a16:colId xmlns:a16="http://schemas.microsoft.com/office/drawing/2014/main" val="2685140335"/>
                    </a:ext>
                  </a:extLst>
                </a:gridCol>
                <a:gridCol w="1098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endParaRPr lang="en-US" sz="1600" dirty="0"/>
                    </a:p>
                  </a:txBody>
                  <a:tcPr/>
                </a:tc>
                <a:tc>
                  <a:txBody>
                    <a:bodyPr/>
                    <a:lstStyle/>
                    <a:p>
                      <a:r>
                        <a:rPr lang="en-US" sz="1600" dirty="0"/>
                        <a:t>Op</a:t>
                      </a:r>
                      <a:r>
                        <a:rPr lang="pl-PL" sz="1600" dirty="0" err="1"/>
                        <a:t>cja</a:t>
                      </a:r>
                      <a:r>
                        <a:rPr lang="en-US" sz="1600" dirty="0"/>
                        <a:t> 1</a:t>
                      </a:r>
                    </a:p>
                  </a:txBody>
                  <a:tcPr/>
                </a:tc>
                <a:tc>
                  <a:txBody>
                    <a:bodyPr/>
                    <a:lstStyle/>
                    <a:p>
                      <a:r>
                        <a:rPr lang="en-US" sz="1600" dirty="0"/>
                        <a:t>Op</a:t>
                      </a:r>
                      <a:r>
                        <a:rPr lang="pl-PL" sz="1600" dirty="0" err="1"/>
                        <a:t>cja</a:t>
                      </a:r>
                      <a:r>
                        <a:rPr lang="en-US" sz="1600" dirty="0"/>
                        <a:t> 2</a:t>
                      </a:r>
                    </a:p>
                  </a:txBody>
                  <a:tcPr/>
                </a:tc>
                <a:tc>
                  <a:txBody>
                    <a:bodyPr/>
                    <a:lstStyle/>
                    <a:p>
                      <a:r>
                        <a:rPr lang="en-US" sz="1600" dirty="0"/>
                        <a:t>Op</a:t>
                      </a:r>
                      <a:r>
                        <a:rPr lang="pl-PL" sz="1600" dirty="0" err="1"/>
                        <a:t>cja</a:t>
                      </a:r>
                      <a:r>
                        <a:rPr lang="en-US" sz="1600" dirty="0"/>
                        <a:t> 3</a:t>
                      </a:r>
                    </a:p>
                  </a:txBody>
                  <a:tcPr/>
                </a:tc>
                <a:extLst>
                  <a:ext uri="{0D108BD9-81ED-4DB2-BD59-A6C34878D82A}">
                    <a16:rowId xmlns:a16="http://schemas.microsoft.com/office/drawing/2014/main" val="1575357139"/>
                  </a:ext>
                </a:extLst>
              </a:tr>
              <a:tr h="483097">
                <a:tc>
                  <a:txBody>
                    <a:bodyPr/>
                    <a:lstStyle/>
                    <a:p>
                      <a:r>
                        <a:rPr lang="pl-PL" sz="1600" dirty="0"/>
                        <a:t>Kto użyje gaśnicy</a:t>
                      </a:r>
                      <a:r>
                        <a:rPr lang="en-US" sz="1600" dirty="0"/>
                        <a:t>?</a:t>
                      </a:r>
                    </a:p>
                  </a:txBody>
                  <a:tcPr/>
                </a:tc>
                <a:tc>
                  <a:txBody>
                    <a:bodyPr/>
                    <a:lstStyle/>
                    <a:p>
                      <a:r>
                        <a:rPr lang="pl-PL" sz="1600" dirty="0"/>
                        <a:t>Nikt</a:t>
                      </a:r>
                      <a:endParaRPr lang="en-US" sz="1600" dirty="0"/>
                    </a:p>
                  </a:txBody>
                  <a:tcPr/>
                </a:tc>
                <a:tc>
                  <a:txBody>
                    <a:bodyPr/>
                    <a:lstStyle/>
                    <a:p>
                      <a:r>
                        <a:rPr lang="pl-PL" sz="1600" dirty="0"/>
                        <a:t>Tylko wyznaczeni pracownicy</a:t>
                      </a:r>
                      <a:endParaRPr lang="en-US" sz="1600" dirty="0"/>
                    </a:p>
                  </a:txBody>
                  <a:tcPr/>
                </a:tc>
                <a:tc>
                  <a:txBody>
                    <a:bodyPr/>
                    <a:lstStyle/>
                    <a:p>
                      <a:r>
                        <a:rPr lang="pl-PL" sz="1600" dirty="0"/>
                        <a:t>Każdy pracownik może użyć gaśnicy</a:t>
                      </a:r>
                      <a:endParaRPr lang="en-US" sz="1600" dirty="0"/>
                    </a:p>
                  </a:txBody>
                  <a:tcPr/>
                </a:tc>
                <a:extLst>
                  <a:ext uri="{0D108BD9-81ED-4DB2-BD59-A6C34878D82A}">
                    <a16:rowId xmlns:a16="http://schemas.microsoft.com/office/drawing/2014/main" val="1255699995"/>
                  </a:ext>
                </a:extLst>
              </a:tr>
              <a:tr h="370840">
                <a:tc>
                  <a:txBody>
                    <a:bodyPr/>
                    <a:lstStyle/>
                    <a:p>
                      <a:r>
                        <a:rPr lang="pl-PL" sz="1600" dirty="0"/>
                        <a:t>Kto podlega ewakuacji</a:t>
                      </a:r>
                      <a:r>
                        <a:rPr lang="en-US" sz="1600" dirty="0"/>
                        <a:t>?</a:t>
                      </a:r>
                    </a:p>
                  </a:txBody>
                  <a:tcPr/>
                </a:tc>
                <a:tc>
                  <a:txBody>
                    <a:bodyPr/>
                    <a:lstStyle/>
                    <a:p>
                      <a:r>
                        <a:rPr lang="pl-PL" sz="1600" dirty="0"/>
                        <a:t>Wszyscy</a:t>
                      </a:r>
                      <a:endParaRPr lang="en-US" sz="1600" dirty="0"/>
                    </a:p>
                  </a:txBody>
                  <a:tcPr/>
                </a:tc>
                <a:tc>
                  <a:txBody>
                    <a:bodyPr/>
                    <a:lstStyle/>
                    <a:p>
                      <a:r>
                        <a:rPr lang="pl-PL" sz="1600" dirty="0"/>
                        <a:t>Wszystkie nieuprawnione osoby</a:t>
                      </a:r>
                      <a:endParaRPr lang="en-US" sz="1600" dirty="0"/>
                    </a:p>
                  </a:txBody>
                  <a:tcPr/>
                </a:tc>
                <a:tc>
                  <a:txBody>
                    <a:bodyPr/>
                    <a:lstStyle/>
                    <a:p>
                      <a:r>
                        <a:rPr lang="pl-PL" sz="1600" dirty="0"/>
                        <a:t>N</a:t>
                      </a:r>
                      <a:r>
                        <a:rPr lang="en-US" sz="1600" dirty="0" err="1"/>
                        <a:t>ieuprawnione</a:t>
                      </a:r>
                      <a:r>
                        <a:rPr lang="en-US" sz="1600" dirty="0"/>
                        <a:t> </a:t>
                      </a:r>
                      <a:r>
                        <a:rPr lang="en-US" sz="1600" dirty="0" err="1"/>
                        <a:t>osoby</a:t>
                      </a:r>
                      <a:endParaRPr lang="en-US" sz="1600" dirty="0"/>
                    </a:p>
                  </a:txBody>
                  <a:tcPr/>
                </a:tc>
                <a:extLst>
                  <a:ext uri="{0D108BD9-81ED-4DB2-BD59-A6C34878D82A}">
                    <a16:rowId xmlns:a16="http://schemas.microsoft.com/office/drawing/2014/main" val="3559181219"/>
                  </a:ext>
                </a:extLst>
              </a:tr>
              <a:tr h="137523">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pl-PL" sz="1600" dirty="0"/>
                        <a:t>Czy wymagane są PDSA, ochrona przeciwpożarowa oraz szkolenia?</a:t>
                      </a:r>
                      <a:endParaRPr lang="en-US" sz="1600" dirty="0"/>
                    </a:p>
                  </a:txBody>
                  <a:tcPr/>
                </a:tc>
                <a:tc>
                  <a:txBody>
                    <a:bodyPr/>
                    <a:lstStyle/>
                    <a:p>
                      <a:pPr algn="ctr"/>
                      <a:r>
                        <a:rPr lang="pl-PL" sz="1600" dirty="0"/>
                        <a:t>Tak</a:t>
                      </a:r>
                      <a:endParaRPr lang="en-US" sz="1600" dirty="0"/>
                    </a:p>
                  </a:txBody>
                  <a:tcPr/>
                </a:tc>
                <a:tc>
                  <a:txBody>
                    <a:bodyPr/>
                    <a:lstStyle/>
                    <a:p>
                      <a:pPr algn="ctr"/>
                      <a:r>
                        <a:rPr lang="pl-PL" sz="1600" dirty="0"/>
                        <a:t>Tak</a:t>
                      </a:r>
                      <a:endParaRPr lang="en-US" sz="1600" dirty="0"/>
                    </a:p>
                  </a:txBody>
                  <a:tcPr/>
                </a:tc>
                <a:tc>
                  <a:txBody>
                    <a:bodyPr/>
                    <a:lstStyle/>
                    <a:p>
                      <a:pPr algn="ctr"/>
                      <a:r>
                        <a:rPr lang="pl-PL" sz="1600" dirty="0"/>
                        <a:t>Tak</a:t>
                      </a:r>
                      <a:endParaRPr lang="en-US" sz="1600" dirty="0"/>
                    </a:p>
                  </a:txBody>
                  <a:tcPr/>
                </a:tc>
                <a:extLst>
                  <a:ext uri="{0D108BD9-81ED-4DB2-BD59-A6C34878D82A}">
                    <a16:rowId xmlns:a16="http://schemas.microsoft.com/office/drawing/2014/main" val="1009911745"/>
                  </a:ext>
                </a:extLst>
              </a:tr>
              <a:tr h="370840">
                <a:tc>
                  <a:txBody>
                    <a:bodyPr/>
                    <a:lstStyle/>
                    <a:p>
                      <a:r>
                        <a:rPr lang="pl-PL" sz="1600" dirty="0"/>
                        <a:t>Czy wymagane jest szkolenie przeciwpożarowe</a:t>
                      </a:r>
                      <a:r>
                        <a:rPr lang="en-US" sz="1600" dirty="0"/>
                        <a:t>?</a:t>
                      </a:r>
                    </a:p>
                  </a:txBody>
                  <a:tcPr/>
                </a:tc>
                <a:tc>
                  <a:txBody>
                    <a:bodyPr/>
                    <a:lstStyle/>
                    <a:p>
                      <a:pPr algn="ctr"/>
                      <a:r>
                        <a:rPr lang="pl-PL" sz="1600" dirty="0"/>
                        <a:t>nie</a:t>
                      </a:r>
                      <a:endParaRPr lang="en-US" sz="1600" dirty="0"/>
                    </a:p>
                  </a:txBody>
                  <a:tcPr/>
                </a:tc>
                <a:tc>
                  <a:txBody>
                    <a:bodyPr/>
                    <a:lstStyle/>
                    <a:p>
                      <a:r>
                        <a:rPr lang="pl-PL" sz="1600" dirty="0"/>
                        <a:t>każdy uprawniony pracownik musi być przeszkolony przynajmniej raz w roku</a:t>
                      </a:r>
                      <a:endParaRPr lang="en-US" sz="1600" dirty="0"/>
                    </a:p>
                  </a:txBody>
                  <a:tcPr/>
                </a:tc>
                <a:tc>
                  <a:txBody>
                    <a:bodyPr/>
                    <a:lstStyle/>
                    <a:p>
                      <a:r>
                        <a:rPr lang="pl-PL" sz="1600" dirty="0"/>
                        <a:t>wszyscy uprawnieni pracownicy muszą być przeszkoleni przynajmniej raz w roku</a:t>
                      </a:r>
                      <a:endParaRPr lang="en-US" sz="1600" dirty="0"/>
                    </a:p>
                  </a:txBody>
                  <a:tcPr/>
                </a:tc>
                <a:extLst>
                  <a:ext uri="{0D108BD9-81ED-4DB2-BD59-A6C34878D82A}">
                    <a16:rowId xmlns:a16="http://schemas.microsoft.com/office/drawing/2014/main" val="2141489046"/>
                  </a:ext>
                </a:extLst>
              </a:tr>
              <a:tr h="370840">
                <a:tc>
                  <a:txBody>
                    <a:bodyPr/>
                    <a:lstStyle/>
                    <a:p>
                      <a:r>
                        <a:rPr lang="pl-PL" sz="1600" dirty="0"/>
                        <a:t>Wymagania dodatkowe</a:t>
                      </a:r>
                      <a:endParaRPr lang="en-US" sz="1600" dirty="0"/>
                    </a:p>
                  </a:txBody>
                  <a:tcPr/>
                </a:tc>
                <a:tc gridSpan="3">
                  <a:txBody>
                    <a:bodyPr/>
                    <a:lstStyle/>
                    <a:p>
                      <a:r>
                        <a:rPr lang="pl-PL" sz="1600" dirty="0"/>
                        <a:t>Gaśnice muszą być poddawane inspekcji, testowane i utrzymywane w należytym stanie</a:t>
                      </a:r>
                      <a:endParaRPr lang="en-US" sz="1600"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60773"/>
            <a:ext cx="10515600" cy="1325563"/>
          </a:xfrm>
        </p:spPr>
        <p:txBody>
          <a:bodyPr/>
          <a:lstStyle/>
          <a:p>
            <a:r>
              <a:rPr lang="pl-PL" dirty="0"/>
              <a:t>Przegląd: Plany Działań w Sytuacjach Awaryjnych (EAP)</a:t>
            </a:r>
            <a:endParaRPr lang="en-US"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55853" y="1339308"/>
            <a:ext cx="10515600" cy="4351338"/>
          </a:xfrm>
        </p:spPr>
        <p:txBody>
          <a:bodyPr>
            <a:normAutofit/>
          </a:bodyPr>
          <a:lstStyle/>
          <a:p>
            <a:pPr marL="0" indent="0">
              <a:buNone/>
            </a:pPr>
            <a:r>
              <a:rPr lang="en-US" sz="2400" b="1" u="sng" dirty="0"/>
              <a:t>De</a:t>
            </a:r>
            <a:r>
              <a:rPr lang="pl-PL" sz="2400" b="1" u="sng" dirty="0" err="1"/>
              <a:t>cyzja</a:t>
            </a:r>
            <a:r>
              <a:rPr lang="en-US" sz="2400" b="1" u="sng" dirty="0"/>
              <a:t>:</a:t>
            </a:r>
            <a:r>
              <a:rPr lang="en-US" sz="2400" b="1" dirty="0"/>
              <a:t> </a:t>
            </a:r>
            <a:r>
              <a:rPr lang="pl-PL" sz="2400" dirty="0"/>
              <a:t>Czy pracownicy powinni ewakuować się czy być gotowi do zwalczania małych pożarów?</a:t>
            </a:r>
            <a:endParaRPr lang="en-US" sz="2400" dirty="0"/>
          </a:p>
          <a:p>
            <a:r>
              <a:rPr lang="pl-PL" sz="2400" dirty="0"/>
              <a:t>Ten moduł dotyczy szkolenia z obsługi gaśnic pożarowych dla osób upoważnionych do ich używania.</a:t>
            </a:r>
            <a:endParaRPr lang="en-US" sz="2400" dirty="0"/>
          </a:p>
          <a:p>
            <a:endParaRPr lang="en-US" sz="2400" dirty="0"/>
          </a:p>
          <a:p>
            <a:endParaRPr lang="en-US" sz="2400" dirty="0"/>
          </a:p>
        </p:txBody>
      </p:sp>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
        <p:nvSpPr>
          <p:cNvPr id="4" name="Rectangle: Rounded Corners 3" descr="The red box shown indicates that Fire Extinguisher training applies to Options 2 and 3 only. Option 1 says that everyone evacuates and nobody fights a fire.">
            <a:extLst>
              <a:ext uri="{FF2B5EF4-FFF2-40B4-BE49-F238E27FC236}">
                <a16:creationId xmlns:a16="http://schemas.microsoft.com/office/drawing/2014/main" id="{EA87B8EB-B6B5-3FB2-B76A-BA09BB430077}"/>
              </a:ext>
            </a:extLst>
          </p:cNvPr>
          <p:cNvSpPr/>
          <p:nvPr/>
        </p:nvSpPr>
        <p:spPr>
          <a:xfrm>
            <a:off x="5164182" y="2533546"/>
            <a:ext cx="6357257" cy="38804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492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ctr"/>
            <a:r>
              <a:rPr lang="pl-PL" dirty="0"/>
              <a:t>Definicje</a:t>
            </a:r>
            <a:endParaRPr lang="en-US" dirty="0"/>
          </a:p>
        </p:txBody>
      </p:sp>
      <p:sp>
        <p:nvSpPr>
          <p:cNvPr id="4" name="Content Placeholder 3">
            <a:extLst>
              <a:ext uri="{FF2B5EF4-FFF2-40B4-BE49-F238E27FC236}">
                <a16:creationId xmlns:a16="http://schemas.microsoft.com/office/drawing/2014/main" id="{E7BC101C-3059-A020-2642-C72198BF369A}"/>
              </a:ext>
            </a:extLst>
          </p:cNvPr>
          <p:cNvSpPr>
            <a:spLocks noGrp="1"/>
          </p:cNvSpPr>
          <p:nvPr>
            <p:ph sz="half" idx="1"/>
          </p:nvPr>
        </p:nvSpPr>
        <p:spPr>
          <a:xfrm>
            <a:off x="401782" y="1825625"/>
            <a:ext cx="5618018" cy="4351338"/>
          </a:xfrm>
        </p:spPr>
        <p:txBody>
          <a:bodyPr>
            <a:normAutofit lnSpcReduction="10000"/>
          </a:bodyPr>
          <a:lstStyle/>
          <a:p>
            <a:pPr marL="0" indent="0">
              <a:buNone/>
            </a:pPr>
            <a:r>
              <a:rPr lang="en-US" dirty="0"/>
              <a:t>		OSHA</a:t>
            </a:r>
          </a:p>
          <a:p>
            <a:r>
              <a:rPr lang="pl-PL" altLang="en-US" u="sng" dirty="0">
                <a:solidFill>
                  <a:srgbClr val="FF0000"/>
                </a:solidFill>
              </a:rPr>
              <a:t>"Pożar w stadium początkowym" </a:t>
            </a:r>
            <a:r>
              <a:rPr lang="pl-PL" altLang="en-US" dirty="0"/>
              <a:t>oznacza pożar we wczesnym lub początkowym stadium, który może być kontrolowany lub ugaszony za pomocą przenośnych gaśnic pożarowych, węży pionowych klasy II lub małych systemów węży bez konieczności noszenia odzieży ochronnej ani aparatu oddechowego</a:t>
            </a:r>
            <a:r>
              <a:rPr lang="en-US" altLang="en-US" dirty="0"/>
              <a:t>.</a:t>
            </a:r>
          </a:p>
          <a:p>
            <a:endParaRPr lang="en-US" dirty="0"/>
          </a:p>
        </p:txBody>
      </p:sp>
      <p:sp>
        <p:nvSpPr>
          <p:cNvPr id="5" name="Content Placeholder 4">
            <a:extLst>
              <a:ext uri="{FF2B5EF4-FFF2-40B4-BE49-F238E27FC236}">
                <a16:creationId xmlns:a16="http://schemas.microsoft.com/office/drawing/2014/main" id="{37ED2FE9-D868-2966-09C4-74FF3F07D5CC}"/>
              </a:ext>
            </a:extLst>
          </p:cNvPr>
          <p:cNvSpPr>
            <a:spLocks noGrp="1"/>
          </p:cNvSpPr>
          <p:nvPr>
            <p:ph sz="half" idx="2"/>
          </p:nvPr>
        </p:nvSpPr>
        <p:spPr>
          <a:xfrm>
            <a:off x="6172200" y="1825625"/>
            <a:ext cx="5514584" cy="4351338"/>
          </a:xfrm>
        </p:spPr>
        <p:txBody>
          <a:bodyPr>
            <a:normAutofit lnSpcReduction="10000"/>
          </a:bodyPr>
          <a:lstStyle/>
          <a:p>
            <a:pPr marL="0" indent="0">
              <a:buNone/>
            </a:pPr>
            <a:r>
              <a:rPr lang="en-US" dirty="0"/>
              <a:t>		NFPA</a:t>
            </a:r>
          </a:p>
          <a:p>
            <a:r>
              <a:rPr lang="en-US" altLang="en-US" u="sng" dirty="0">
                <a:solidFill>
                  <a:srgbClr val="FF0000"/>
                </a:solidFill>
              </a:rPr>
              <a:t>“</a:t>
            </a:r>
            <a:r>
              <a:rPr lang="pl-PL" altLang="en-US" u="sng" dirty="0">
                <a:solidFill>
                  <a:srgbClr val="FF0000"/>
                </a:solidFill>
              </a:rPr>
              <a:t>Pożar w stadium początkowym</a:t>
            </a:r>
            <a:r>
              <a:rPr lang="en-US" altLang="en-US" u="sng" dirty="0">
                <a:solidFill>
                  <a:srgbClr val="FF0000"/>
                </a:solidFill>
              </a:rPr>
              <a:t>”</a:t>
            </a:r>
            <a:r>
              <a:rPr lang="en-US" altLang="en-US" dirty="0"/>
              <a:t> </a:t>
            </a:r>
            <a:endParaRPr lang="pl-PL" altLang="en-US" dirty="0"/>
          </a:p>
          <a:p>
            <a:pPr marL="231775" indent="0">
              <a:buNone/>
            </a:pPr>
            <a:r>
              <a:rPr lang="pl-PL" altLang="en-US" dirty="0"/>
              <a:t>Pożar przekracza stadium początkowe, gdy konieczne jest stosowanie termicznej odzieży ochronnej lub samodzielnych aparatów oddechowych.</a:t>
            </a:r>
            <a:r>
              <a:rPr lang="en-US" altLang="en-US" dirty="0"/>
              <a:t>... </a:t>
            </a:r>
          </a:p>
          <a:p>
            <a:pPr marL="0" indent="0">
              <a:buNone/>
            </a:pPr>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451945" y="89703"/>
            <a:ext cx="11255145" cy="1325563"/>
          </a:xfrm>
        </p:spPr>
        <p:txBody>
          <a:bodyPr/>
          <a:lstStyle/>
          <a:p>
            <a:r>
              <a:rPr lang="pl-PL" dirty="0"/>
              <a:t>Trójkąt pożaru (pożar potrzebuje 3 elementów)</a:t>
            </a:r>
            <a:endParaRPr lang="en-US" dirty="0"/>
          </a:p>
        </p:txBody>
      </p:sp>
      <p:pic>
        <p:nvPicPr>
          <p:cNvPr id="8" name="Content Placeholder 7" descr="The Fire Triangle shows that fire requires 1) fuel, 2) oxygen, and 3) heat in order to sustain a combustion reaction. 8kb jpg">
            <a:extLst>
              <a:ext uri="{FF2B5EF4-FFF2-40B4-BE49-F238E27FC236}">
                <a16:creationId xmlns:a16="http://schemas.microsoft.com/office/drawing/2014/main" id="{00BE8E59-2F04-DDE4-FA6E-7EE93401E2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44257" y="2091494"/>
            <a:ext cx="3962833" cy="3874279"/>
          </a:xfrm>
        </p:spPr>
      </p:pic>
      <p:sp>
        <p:nvSpPr>
          <p:cNvPr id="4" name="Content Placeholder 3">
            <a:extLst>
              <a:ext uri="{FF2B5EF4-FFF2-40B4-BE49-F238E27FC236}">
                <a16:creationId xmlns:a16="http://schemas.microsoft.com/office/drawing/2014/main" id="{2A1AC21B-5ACE-02A7-DABD-F56AD01D61EC}"/>
              </a:ext>
            </a:extLst>
          </p:cNvPr>
          <p:cNvSpPr>
            <a:spLocks noGrp="1"/>
          </p:cNvSpPr>
          <p:nvPr>
            <p:ph sz="half" idx="1"/>
          </p:nvPr>
        </p:nvSpPr>
        <p:spPr>
          <a:xfrm>
            <a:off x="451945" y="1308388"/>
            <a:ext cx="7573435" cy="4824557"/>
          </a:xfrm>
        </p:spPr>
        <p:txBody>
          <a:bodyPr>
            <a:noAutofit/>
          </a:bodyPr>
          <a:lstStyle/>
          <a:p>
            <a:pPr marL="0" indent="0" eaLnBrk="1" fontAlgn="auto" hangingPunct="1">
              <a:spcAft>
                <a:spcPts val="1200"/>
              </a:spcAft>
              <a:buFont typeface="Arial" panose="020B0604020202020204" pitchFamily="34" charset="0"/>
              <a:buNone/>
              <a:defRPr/>
            </a:pPr>
            <a:r>
              <a:rPr lang="pl-PL" b="1" dirty="0"/>
              <a:t>P</a:t>
            </a:r>
            <a:r>
              <a:rPr lang="en-US" b="1" dirty="0" err="1"/>
              <a:t>ożar</a:t>
            </a:r>
            <a:r>
              <a:rPr lang="en-US" b="1" dirty="0"/>
              <a:t> </a:t>
            </a:r>
            <a:r>
              <a:rPr lang="en-US" b="1" dirty="0" err="1"/>
              <a:t>potrzebuje</a:t>
            </a:r>
            <a:r>
              <a:rPr lang="en-US" b="1" dirty="0"/>
              <a:t> 3 </a:t>
            </a:r>
            <a:r>
              <a:rPr lang="en-US" b="1" dirty="0" err="1"/>
              <a:t>elementów</a:t>
            </a:r>
            <a:r>
              <a:rPr lang="en-US" b="1" dirty="0"/>
              <a:t>:</a:t>
            </a:r>
          </a:p>
          <a:p>
            <a:pPr>
              <a:spcAft>
                <a:spcPts val="1200"/>
              </a:spcAft>
              <a:defRPr/>
            </a:pPr>
            <a:r>
              <a:rPr lang="en-US" b="1" dirty="0" err="1"/>
              <a:t>Usuń</a:t>
            </a:r>
            <a:r>
              <a:rPr lang="en-US" b="1" dirty="0"/>
              <a:t> </a:t>
            </a:r>
            <a:r>
              <a:rPr lang="en-US" b="1" dirty="0" err="1"/>
              <a:t>jeden</a:t>
            </a:r>
            <a:r>
              <a:rPr lang="en-US" b="1" dirty="0"/>
              <a:t> z </a:t>
            </a:r>
            <a:r>
              <a:rPr lang="en-US" b="1" dirty="0" err="1"/>
              <a:t>nich</a:t>
            </a:r>
            <a:r>
              <a:rPr lang="en-US" b="1" dirty="0">
                <a:sym typeface="Wingdings" panose="05000000000000000000" pitchFamily="2" charset="2"/>
              </a:rPr>
              <a:t> </a:t>
            </a:r>
            <a:r>
              <a:rPr lang="en-US" b="1" dirty="0"/>
              <a:t> </a:t>
            </a:r>
            <a:r>
              <a:rPr lang="pl-PL" b="1" dirty="0"/>
              <a:t>pożar nie może przetrwać</a:t>
            </a:r>
            <a:endParaRPr lang="en-US" sz="1000" b="1" dirty="0"/>
          </a:p>
          <a:p>
            <a:pPr marL="514350" indent="-514350" eaLnBrk="1" fontAlgn="auto" hangingPunct="1">
              <a:spcAft>
                <a:spcPts val="1200"/>
              </a:spcAft>
              <a:buFont typeface="+mj-lt"/>
              <a:buAutoNum type="arabicPeriod"/>
              <a:defRPr/>
            </a:pPr>
            <a:r>
              <a:rPr lang="pl-PL" b="1" dirty="0"/>
              <a:t>Paliwo</a:t>
            </a:r>
            <a:r>
              <a:rPr lang="en-US" b="1" dirty="0"/>
              <a:t>: </a:t>
            </a:r>
            <a:r>
              <a:rPr lang="pl-PL" dirty="0"/>
              <a:t>Bez </a:t>
            </a:r>
            <a:r>
              <a:rPr lang="pl-PL" u="sng" dirty="0"/>
              <a:t>paliwa</a:t>
            </a:r>
            <a:r>
              <a:rPr lang="pl-PL" dirty="0"/>
              <a:t> pożar ustanie</a:t>
            </a:r>
            <a:r>
              <a:rPr lang="en-US" dirty="0"/>
              <a:t>.</a:t>
            </a:r>
          </a:p>
          <a:p>
            <a:pPr marL="514350" indent="-514350" eaLnBrk="1" fontAlgn="auto" hangingPunct="1">
              <a:spcAft>
                <a:spcPts val="1200"/>
              </a:spcAft>
              <a:buFont typeface="+mj-lt"/>
              <a:buAutoNum type="arabicPeriod"/>
              <a:defRPr/>
            </a:pPr>
            <a:r>
              <a:rPr lang="pl-PL" b="1" dirty="0"/>
              <a:t>Tlen</a:t>
            </a:r>
            <a:r>
              <a:rPr lang="en-US" dirty="0"/>
              <a:t>:  </a:t>
            </a:r>
            <a:r>
              <a:rPr lang="pl-PL" dirty="0"/>
              <a:t>Bez dostatecznej ilości </a:t>
            </a:r>
            <a:r>
              <a:rPr lang="pl-PL" u="sng" dirty="0"/>
              <a:t>tlenu</a:t>
            </a:r>
            <a:r>
              <a:rPr lang="pl-PL" dirty="0"/>
              <a:t>, pożar nie może się rozpocząć ani kontynuować</a:t>
            </a:r>
            <a:r>
              <a:rPr lang="en-US" dirty="0"/>
              <a:t>.</a:t>
            </a:r>
          </a:p>
          <a:p>
            <a:pPr marL="514350" indent="-514350">
              <a:spcAft>
                <a:spcPts val="1200"/>
              </a:spcAft>
              <a:buFont typeface="+mj-lt"/>
              <a:buAutoNum type="arabicPeriod"/>
              <a:defRPr/>
            </a:pPr>
            <a:r>
              <a:rPr lang="pl-PL" b="1" dirty="0"/>
              <a:t>Ciepło</a:t>
            </a:r>
            <a:r>
              <a:rPr lang="en-US" b="1" dirty="0"/>
              <a:t>:  </a:t>
            </a:r>
            <a:r>
              <a:rPr lang="pl-PL" dirty="0"/>
              <a:t>Bez dostatecznej ilości ciepła, pożar nie może się rozpocząć ani kontynuować.</a:t>
            </a:r>
            <a:endParaRPr lang="en-US" sz="1000" dirty="0"/>
          </a:p>
          <a:p>
            <a:pPr marL="0" indent="0" eaLnBrk="1" fontAlgn="auto" hangingPunct="1">
              <a:spcAft>
                <a:spcPts val="1200"/>
              </a:spcAft>
              <a:buNone/>
              <a:defRPr/>
            </a:pPr>
            <a:r>
              <a:rPr lang="pl-PL" sz="2400" dirty="0"/>
              <a:t>Nasza strategia przy użyciu gaśnicy pożarowej</a:t>
            </a:r>
            <a:r>
              <a:rPr lang="en-US" sz="2400" dirty="0">
                <a:sym typeface="Wingdings" panose="05000000000000000000" pitchFamily="2" charset="2"/>
              </a:rPr>
              <a:t> </a:t>
            </a:r>
            <a:r>
              <a:rPr lang="pl-PL" sz="2400" dirty="0"/>
              <a:t> Usunięcie jednego lub więcej z tych elementów zanim pożar rozprzestrzeni się i utracimy nad nim kontrolę</a:t>
            </a:r>
            <a:endParaRPr lang="en-US" sz="2400" dirty="0"/>
          </a:p>
          <a:p>
            <a:endParaRPr lang="en-US" dirty="0"/>
          </a:p>
        </p:txBody>
      </p:sp>
      <p:sp>
        <p:nvSpPr>
          <p:cNvPr id="3" name="TextBox 2">
            <a:extLst>
              <a:ext uri="{FF2B5EF4-FFF2-40B4-BE49-F238E27FC236}">
                <a16:creationId xmlns:a16="http://schemas.microsoft.com/office/drawing/2014/main" id="{C9842CA0-AA86-F621-E340-086E459FFF7D}"/>
              </a:ext>
            </a:extLst>
          </p:cNvPr>
          <p:cNvSpPr txBox="1"/>
          <p:nvPr/>
        </p:nvSpPr>
        <p:spPr>
          <a:xfrm rot="3613819">
            <a:off x="9569454" y="3745495"/>
            <a:ext cx="1947763" cy="400110"/>
          </a:xfrm>
          <a:prstGeom prst="rect">
            <a:avLst/>
          </a:prstGeom>
          <a:solidFill>
            <a:srgbClr val="1E158E"/>
          </a:solidFill>
          <a:effectLst/>
        </p:spPr>
        <p:txBody>
          <a:bodyPr wrap="square" rtlCol="0">
            <a:spAutoFit/>
          </a:bodyPr>
          <a:lstStyle/>
          <a:p>
            <a:pPr algn="ctr"/>
            <a:r>
              <a:rPr lang="pl-PL" sz="2000" dirty="0">
                <a:solidFill>
                  <a:schemeClr val="bg1"/>
                </a:solidFill>
              </a:rPr>
              <a:t>Tlen</a:t>
            </a:r>
            <a:endParaRPr lang="en-US" sz="2000" dirty="0">
              <a:solidFill>
                <a:schemeClr val="bg1"/>
              </a:solidFill>
            </a:endParaRPr>
          </a:p>
        </p:txBody>
      </p:sp>
      <p:sp>
        <p:nvSpPr>
          <p:cNvPr id="5" name="TextBox 4">
            <a:extLst>
              <a:ext uri="{FF2B5EF4-FFF2-40B4-BE49-F238E27FC236}">
                <a16:creationId xmlns:a16="http://schemas.microsoft.com/office/drawing/2014/main" id="{295C1B73-886E-1301-C997-16EDF1D01B61}"/>
              </a:ext>
            </a:extLst>
          </p:cNvPr>
          <p:cNvSpPr txBox="1"/>
          <p:nvPr/>
        </p:nvSpPr>
        <p:spPr>
          <a:xfrm>
            <a:off x="8751791" y="5166355"/>
            <a:ext cx="1947763" cy="400110"/>
          </a:xfrm>
          <a:prstGeom prst="rect">
            <a:avLst/>
          </a:prstGeom>
          <a:solidFill>
            <a:srgbClr val="845311"/>
          </a:solidFill>
          <a:effectLst/>
        </p:spPr>
        <p:txBody>
          <a:bodyPr wrap="square" rtlCol="0">
            <a:spAutoFit/>
          </a:bodyPr>
          <a:lstStyle/>
          <a:p>
            <a:pPr algn="ctr"/>
            <a:r>
              <a:rPr lang="pl-PL" sz="2000" dirty="0">
                <a:solidFill>
                  <a:schemeClr val="bg1"/>
                </a:solidFill>
              </a:rPr>
              <a:t>Paliwo</a:t>
            </a:r>
            <a:endParaRPr lang="en-US" sz="2000" dirty="0">
              <a:solidFill>
                <a:schemeClr val="bg1"/>
              </a:solidFill>
            </a:endParaRPr>
          </a:p>
        </p:txBody>
      </p:sp>
      <p:sp>
        <p:nvSpPr>
          <p:cNvPr id="6" name="TextBox 5">
            <a:extLst>
              <a:ext uri="{FF2B5EF4-FFF2-40B4-BE49-F238E27FC236}">
                <a16:creationId xmlns:a16="http://schemas.microsoft.com/office/drawing/2014/main" id="{CE044249-07C2-A8C3-9CA4-C6FED112BFFE}"/>
              </a:ext>
            </a:extLst>
          </p:cNvPr>
          <p:cNvSpPr txBox="1"/>
          <p:nvPr/>
        </p:nvSpPr>
        <p:spPr>
          <a:xfrm rot="18030329">
            <a:off x="8085063" y="3741438"/>
            <a:ext cx="1947763" cy="400110"/>
          </a:xfrm>
          <a:prstGeom prst="rect">
            <a:avLst/>
          </a:prstGeom>
          <a:solidFill>
            <a:srgbClr val="850D05"/>
          </a:solidFill>
          <a:effectLst/>
        </p:spPr>
        <p:txBody>
          <a:bodyPr wrap="square" rtlCol="0">
            <a:spAutoFit/>
          </a:bodyPr>
          <a:lstStyle/>
          <a:p>
            <a:pPr algn="ctr"/>
            <a:r>
              <a:rPr lang="pl-PL" sz="2000" dirty="0">
                <a:solidFill>
                  <a:schemeClr val="bg1"/>
                </a:solidFill>
              </a:rPr>
              <a:t>Ciepło</a:t>
            </a:r>
            <a:endParaRPr lang="en-US" sz="2000" dirty="0">
              <a:solidFill>
                <a:schemeClr val="bg1"/>
              </a:solidFill>
            </a:endParaRPr>
          </a:p>
        </p:txBody>
      </p:sp>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129598"/>
            <a:ext cx="10515600" cy="1325563"/>
          </a:xfrm>
        </p:spPr>
        <p:txBody>
          <a:bodyPr/>
          <a:lstStyle/>
          <a:p>
            <a:r>
              <a:rPr lang="pl-PL" dirty="0"/>
              <a:t>Pięć kategorii ognia</a:t>
            </a:r>
            <a:endParaRPr lang="en-US" dirty="0"/>
          </a:p>
        </p:txBody>
      </p:sp>
      <p:sp>
        <p:nvSpPr>
          <p:cNvPr id="4" name="TextBox 3">
            <a:extLst>
              <a:ext uri="{FF2B5EF4-FFF2-40B4-BE49-F238E27FC236}">
                <a16:creationId xmlns:a16="http://schemas.microsoft.com/office/drawing/2014/main" id="{25E6295B-D0C3-4DE9-CFE7-940CD9054AF4}"/>
              </a:ext>
            </a:extLst>
          </p:cNvPr>
          <p:cNvSpPr txBox="1"/>
          <p:nvPr/>
        </p:nvSpPr>
        <p:spPr>
          <a:xfrm>
            <a:off x="531342" y="1984803"/>
            <a:ext cx="5585825" cy="523220"/>
          </a:xfrm>
          <a:prstGeom prst="rect">
            <a:avLst/>
          </a:prstGeom>
          <a:noFill/>
        </p:spPr>
        <p:txBody>
          <a:bodyPr wrap="none" rtlCol="0">
            <a:spAutoFit/>
          </a:bodyPr>
          <a:lstStyle/>
          <a:p>
            <a:r>
              <a:rPr lang="pl-PL" sz="2800" u="sng" dirty="0"/>
              <a:t>Co jest obecne w twojej działalności</a:t>
            </a:r>
            <a:r>
              <a:rPr lang="en-US" sz="2800" u="sng" dirty="0"/>
              <a:t>?</a:t>
            </a:r>
          </a:p>
        </p:txBody>
      </p:sp>
      <p:graphicFrame>
        <p:nvGraphicFramePr>
          <p:cNvPr id="5" name="Table 5">
            <a:extLst>
              <a:ext uri="{FF2B5EF4-FFF2-40B4-BE49-F238E27FC236}">
                <a16:creationId xmlns:a16="http://schemas.microsoft.com/office/drawing/2014/main" id="{772CBA04-21BD-9DA8-2169-7AFE29121263}"/>
              </a:ext>
            </a:extLst>
          </p:cNvPr>
          <p:cNvGraphicFramePr>
            <a:graphicFrameLocks noGrp="1"/>
          </p:cNvGraphicFramePr>
          <p:nvPr>
            <p:extLst>
              <p:ext uri="{D42A27DB-BD31-4B8C-83A1-F6EECF244321}">
                <p14:modId xmlns:p14="http://schemas.microsoft.com/office/powerpoint/2010/main" val="157064956"/>
              </p:ext>
            </p:extLst>
          </p:nvPr>
        </p:nvGraphicFramePr>
        <p:xfrm>
          <a:off x="423841" y="2629451"/>
          <a:ext cx="11344317" cy="2377440"/>
        </p:xfrm>
        <a:graphic>
          <a:graphicData uri="http://schemas.openxmlformats.org/drawingml/2006/table">
            <a:tbl>
              <a:tblPr firstRow="1" bandRow="1">
                <a:tableStyleId>{073A0DAA-6AF3-43AB-8588-CEC1D06C72B9}</a:tableStyleId>
              </a:tblPr>
              <a:tblGrid>
                <a:gridCol w="554953">
                  <a:extLst>
                    <a:ext uri="{9D8B030D-6E8A-4147-A177-3AD203B41FA5}">
                      <a16:colId xmlns:a16="http://schemas.microsoft.com/office/drawing/2014/main" val="4262134067"/>
                    </a:ext>
                  </a:extLst>
                </a:gridCol>
                <a:gridCol w="618186">
                  <a:extLst>
                    <a:ext uri="{9D8B030D-6E8A-4147-A177-3AD203B41FA5}">
                      <a16:colId xmlns:a16="http://schemas.microsoft.com/office/drawing/2014/main" val="1190307809"/>
                    </a:ext>
                  </a:extLst>
                </a:gridCol>
                <a:gridCol w="2347059">
                  <a:extLst>
                    <a:ext uri="{9D8B030D-6E8A-4147-A177-3AD203B41FA5}">
                      <a16:colId xmlns:a16="http://schemas.microsoft.com/office/drawing/2014/main" val="2130582301"/>
                    </a:ext>
                  </a:extLst>
                </a:gridCol>
                <a:gridCol w="7824119">
                  <a:extLst>
                    <a:ext uri="{9D8B030D-6E8A-4147-A177-3AD203B41FA5}">
                      <a16:colId xmlns:a16="http://schemas.microsoft.com/office/drawing/2014/main" val="1848292278"/>
                    </a:ext>
                  </a:extLst>
                </a:gridCol>
              </a:tblGrid>
              <a:tr h="370840">
                <a:tc>
                  <a:txBody>
                    <a:bodyPr/>
                    <a:lstStyle/>
                    <a:p>
                      <a:r>
                        <a:rPr lang="pl-PL" sz="2000" u="sng" dirty="0">
                          <a:solidFill>
                            <a:schemeClr val="tx1"/>
                          </a:solidFill>
                        </a:rPr>
                        <a:t>Tak</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N</a:t>
                      </a:r>
                      <a:r>
                        <a:rPr lang="pl-PL" sz="2000" u="sng" dirty="0" err="1">
                          <a:solidFill>
                            <a:schemeClr val="tx1"/>
                          </a:solidFill>
                        </a:rPr>
                        <a:t>ie</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u="sng" dirty="0">
                          <a:solidFill>
                            <a:schemeClr val="tx1"/>
                          </a:solidFill>
                        </a:rPr>
                        <a:t>Klasa Ognia</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Materia</a:t>
                      </a:r>
                      <a:r>
                        <a:rPr lang="pl-PL" sz="2000" u="sng" dirty="0" err="1">
                          <a:solidFill>
                            <a:schemeClr val="tx1"/>
                          </a:solidFill>
                        </a:rPr>
                        <a:t>ły</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02616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b="1" dirty="0"/>
                        <a:t>Klasa</a:t>
                      </a:r>
                      <a:r>
                        <a:rPr lang="en-US" sz="2000" b="1" dirty="0"/>
                        <a:t> A</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dirty="0"/>
                        <a:t>Materiały łatwopalne</a:t>
                      </a:r>
                      <a:r>
                        <a:rPr lang="en-US" sz="2000" dirty="0"/>
                        <a:t> (</a:t>
                      </a:r>
                      <a:r>
                        <a:rPr lang="pl-PL" sz="2000" dirty="0"/>
                        <a:t>drewno</a:t>
                      </a:r>
                      <a:r>
                        <a:rPr lang="en-US" sz="2000" dirty="0"/>
                        <a:t>, </a:t>
                      </a:r>
                      <a:r>
                        <a:rPr lang="pl-PL" sz="2000" dirty="0"/>
                        <a:t>tekstylia</a:t>
                      </a:r>
                      <a:r>
                        <a:rPr lang="en-US" sz="2000" dirty="0"/>
                        <a:t>, pap</a:t>
                      </a:r>
                      <a:r>
                        <a:rPr lang="pl-PL" sz="2000" dirty="0"/>
                        <a:t>i</a:t>
                      </a:r>
                      <a:r>
                        <a:rPr lang="en-US" sz="2000" dirty="0"/>
                        <a:t>er, </a:t>
                      </a:r>
                      <a:r>
                        <a:rPr lang="pl-PL" sz="2000" dirty="0"/>
                        <a:t>guma</a:t>
                      </a:r>
                      <a:r>
                        <a:rPr lang="en-US" sz="2000" dirty="0"/>
                        <a:t> </a:t>
                      </a:r>
                      <a:r>
                        <a:rPr lang="pl-PL" sz="2000" dirty="0"/>
                        <a:t>oraz plastiki</a:t>
                      </a:r>
                      <a:r>
                        <a:rPr lang="en-US" sz="2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285015"/>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b="1" dirty="0"/>
                        <a:t>Klasa</a:t>
                      </a:r>
                      <a:r>
                        <a:rPr lang="en-US" sz="2000" b="1" dirty="0"/>
                        <a:t> B</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dirty="0"/>
                        <a:t>Palne ciecze (benzyna, nafta, propan, alkohole)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122853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b="1" dirty="0"/>
                        <a:t>Klasa</a:t>
                      </a:r>
                      <a:r>
                        <a:rPr lang="en-US" sz="2000" b="1" dirty="0"/>
                        <a:t> 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dirty="0"/>
                        <a:t>Urządzenia elektryczne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92635"/>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b="1" dirty="0"/>
                        <a:t>Klasa</a:t>
                      </a:r>
                      <a:r>
                        <a:rPr lang="en-US" sz="2000" b="1" dirty="0"/>
                        <a:t> D</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Metal</a:t>
                      </a:r>
                      <a:r>
                        <a:rPr lang="pl-PL" sz="2000" dirty="0"/>
                        <a:t>e</a:t>
                      </a:r>
                      <a:r>
                        <a:rPr lang="en-US" sz="2000" dirty="0"/>
                        <a:t> (</a:t>
                      </a:r>
                      <a:r>
                        <a:rPr lang="en-US" sz="2000" dirty="0" err="1"/>
                        <a:t>magne</a:t>
                      </a:r>
                      <a:r>
                        <a:rPr lang="pl-PL" sz="2000" dirty="0"/>
                        <a:t>z</a:t>
                      </a:r>
                      <a:r>
                        <a:rPr lang="en-US" sz="2000" dirty="0"/>
                        <a:t>, s</a:t>
                      </a:r>
                      <a:r>
                        <a:rPr lang="pl-PL" sz="2000" dirty="0"/>
                        <a:t>ód</a:t>
                      </a:r>
                      <a:r>
                        <a:rPr lang="en-US" sz="2000" dirty="0"/>
                        <a:t>, lit)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29284"/>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pl-PL" sz="2000" b="1" dirty="0"/>
                        <a:t>Klasa</a:t>
                      </a:r>
                      <a:r>
                        <a:rPr lang="en-US" sz="2000" b="1" dirty="0"/>
                        <a:t> K </a:t>
                      </a:r>
                      <a:r>
                        <a:rPr lang="en-US" sz="2000" dirty="0"/>
                        <a:t>(K</a:t>
                      </a:r>
                      <a:r>
                        <a:rPr lang="pl-PL" sz="2000" dirty="0" err="1"/>
                        <a:t>uchnia</a:t>
                      </a:r>
                      <a:r>
                        <a:rPr lang="en-US" sz="2000" dirty="0"/>
                        <a: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dirty="0"/>
                        <a:t>Tłuszcz</a:t>
                      </a:r>
                      <a:r>
                        <a:rPr lang="en-US" sz="2000" dirty="0"/>
                        <a:t>/</a:t>
                      </a:r>
                      <a:r>
                        <a:rPr lang="pl-PL" sz="2000" dirty="0"/>
                        <a:t>Oleje do gotowania</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027900"/>
                  </a:ext>
                </a:extLst>
              </a:tr>
            </a:tbl>
          </a:graphicData>
        </a:graphic>
      </p:graphicFrame>
      <p:sp>
        <p:nvSpPr>
          <p:cNvPr id="3" name="TextBox 2">
            <a:extLst>
              <a:ext uri="{FF2B5EF4-FFF2-40B4-BE49-F238E27FC236}">
                <a16:creationId xmlns:a16="http://schemas.microsoft.com/office/drawing/2014/main" id="{58600386-3D23-7EF5-0D27-1C40B27EA892}"/>
              </a:ext>
            </a:extLst>
          </p:cNvPr>
          <p:cNvSpPr txBox="1"/>
          <p:nvPr/>
        </p:nvSpPr>
        <p:spPr>
          <a:xfrm>
            <a:off x="423841" y="5389929"/>
            <a:ext cx="11244418" cy="954107"/>
          </a:xfrm>
          <a:prstGeom prst="rect">
            <a:avLst/>
          </a:prstGeom>
          <a:noFill/>
        </p:spPr>
        <p:txBody>
          <a:bodyPr wrap="square" rtlCol="0">
            <a:spAutoFit/>
          </a:bodyPr>
          <a:lstStyle/>
          <a:p>
            <a:r>
              <a:rPr lang="pl-PL" sz="2800" u="sng" dirty="0"/>
              <a:t>Jak prawdopodobne jest, że każdy z tych składników będzie obecny w samochodzie gastronomicznym (food trucku)?</a:t>
            </a:r>
            <a:endParaRPr lang="en-US" sz="2800" u="sng" dirty="0"/>
          </a:p>
        </p:txBody>
      </p:sp>
      <p:pic>
        <p:nvPicPr>
          <p:cNvPr id="14" name="Picture 13" descr="OSHA Youth Restaurant 19 kb jpg">
            <a:extLst>
              <a:ext uri="{FF2B5EF4-FFF2-40B4-BE49-F238E27FC236}">
                <a16:creationId xmlns:a16="http://schemas.microsoft.com/office/drawing/2014/main" id="{C88F8539-F24D-00D0-74EE-BCCB6078EC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8258" y="150913"/>
            <a:ext cx="3009900" cy="2095500"/>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Lst>
          </p:cNvPr>
          <p:cNvSpPr>
            <a:spLocks noGrp="1"/>
          </p:cNvSpPr>
          <p:nvPr>
            <p:ph type="title"/>
          </p:nvPr>
        </p:nvSpPr>
        <p:spPr/>
        <p:txBody>
          <a:bodyPr/>
          <a:lstStyle/>
          <a:p>
            <a:r>
              <a:rPr lang="en-US" dirty="0" err="1"/>
              <a:t>Rodzaje</a:t>
            </a:r>
            <a:r>
              <a:rPr lang="en-US" dirty="0"/>
              <a:t> </a:t>
            </a:r>
            <a:r>
              <a:rPr lang="pl-PL" dirty="0"/>
              <a:t>gaśnic pożarowych</a:t>
            </a:r>
            <a:endParaRPr lang="en-US" dirty="0"/>
          </a:p>
        </p:txBody>
      </p:sp>
      <p:sp>
        <p:nvSpPr>
          <p:cNvPr id="3" name="Content Placeholder 2">
            <a:extLst>
              <a:ext uri="{FF2B5EF4-FFF2-40B4-BE49-F238E27FC236}">
                <a16:creationId xmlns:a16="http://schemas.microsoft.com/office/drawing/2014/main" id="{F8390300-97FF-D8CF-9BBB-0C2759B9DB57}"/>
              </a:ext>
            </a:extLst>
          </p:cNvPr>
          <p:cNvSpPr>
            <a:spLocks noGrp="1"/>
          </p:cNvSpPr>
          <p:nvPr>
            <p:ph sz="half" idx="1"/>
          </p:nvPr>
        </p:nvSpPr>
        <p:spPr>
          <a:xfrm>
            <a:off x="444137" y="1825624"/>
            <a:ext cx="7081270" cy="4803775"/>
          </a:xfrm>
        </p:spPr>
        <p:txBody>
          <a:bodyPr>
            <a:normAutofit fontScale="92500"/>
          </a:bodyPr>
          <a:lstStyle/>
          <a:p>
            <a:r>
              <a:rPr lang="pl-PL" dirty="0"/>
              <a:t>Rodzaj gaśnicy musi być dopasowany do obecnych zagrożeń</a:t>
            </a:r>
          </a:p>
          <a:p>
            <a:r>
              <a:rPr lang="pl-PL" dirty="0"/>
              <a:t>Rodzaje</a:t>
            </a:r>
            <a:r>
              <a:rPr lang="en-US" dirty="0"/>
              <a:t>:</a:t>
            </a:r>
          </a:p>
          <a:p>
            <a:pPr lvl="1"/>
            <a:r>
              <a:rPr lang="pl-PL" dirty="0"/>
              <a:t>Klasa</a:t>
            </a:r>
            <a:r>
              <a:rPr lang="en-US" dirty="0"/>
              <a:t> A</a:t>
            </a:r>
            <a:r>
              <a:rPr lang="pl-PL" dirty="0"/>
              <a:t> </a:t>
            </a:r>
            <a:r>
              <a:rPr lang="en-US" dirty="0"/>
              <a:t>- </a:t>
            </a:r>
            <a:r>
              <a:rPr lang="pl-PL" dirty="0"/>
              <a:t>drewno, papier, plastiki </a:t>
            </a:r>
            <a:r>
              <a:rPr lang="en-US" dirty="0"/>
              <a:t>(</a:t>
            </a:r>
            <a:r>
              <a:rPr lang="pl-PL" dirty="0"/>
              <a:t>woda</a:t>
            </a:r>
            <a:r>
              <a:rPr lang="en-US" dirty="0"/>
              <a:t>)</a:t>
            </a:r>
          </a:p>
          <a:p>
            <a:pPr lvl="1"/>
            <a:r>
              <a:rPr lang="pl-PL" dirty="0"/>
              <a:t>Klasa AB</a:t>
            </a:r>
            <a:r>
              <a:rPr lang="en-US" dirty="0"/>
              <a:t> - </a:t>
            </a:r>
            <a:r>
              <a:rPr lang="pl-PL" dirty="0"/>
              <a:t>drewno, papier i inne palne materiały </a:t>
            </a:r>
            <a:r>
              <a:rPr lang="en-US" dirty="0"/>
              <a:t>(CO</a:t>
            </a:r>
            <a:r>
              <a:rPr lang="en-US" baseline="-25000" dirty="0"/>
              <a:t>2</a:t>
            </a:r>
            <a:r>
              <a:rPr lang="en-US" dirty="0"/>
              <a:t>)</a:t>
            </a:r>
          </a:p>
          <a:p>
            <a:pPr lvl="1"/>
            <a:r>
              <a:rPr lang="pl-PL" dirty="0"/>
              <a:t>Klasa</a:t>
            </a:r>
            <a:r>
              <a:rPr lang="en-US" dirty="0"/>
              <a:t> BC</a:t>
            </a:r>
            <a:r>
              <a:rPr lang="pl-PL" dirty="0"/>
              <a:t> </a:t>
            </a:r>
            <a:r>
              <a:rPr lang="en-US" dirty="0"/>
              <a:t>- </a:t>
            </a:r>
            <a:r>
              <a:rPr lang="pl-PL" dirty="0"/>
              <a:t>materiały łatwopalne i urządzenia elektryczne</a:t>
            </a:r>
            <a:r>
              <a:rPr lang="en-US" dirty="0"/>
              <a:t> (CO</a:t>
            </a:r>
            <a:r>
              <a:rPr lang="en-US" baseline="-25000" dirty="0"/>
              <a:t>2</a:t>
            </a:r>
            <a:r>
              <a:rPr lang="en-US" dirty="0"/>
              <a:t>)</a:t>
            </a:r>
          </a:p>
          <a:p>
            <a:pPr lvl="1"/>
            <a:r>
              <a:rPr lang="pl-PL" dirty="0"/>
              <a:t>Klasa</a:t>
            </a:r>
            <a:r>
              <a:rPr lang="en-US" dirty="0"/>
              <a:t> ABC</a:t>
            </a:r>
            <a:r>
              <a:rPr lang="pl-PL" dirty="0"/>
              <a:t> </a:t>
            </a:r>
            <a:r>
              <a:rPr lang="en-US" dirty="0"/>
              <a:t>- </a:t>
            </a:r>
            <a:r>
              <a:rPr lang="pl-PL" dirty="0"/>
              <a:t>wielozadaniowe</a:t>
            </a:r>
            <a:r>
              <a:rPr lang="en-US" dirty="0"/>
              <a:t> (</a:t>
            </a:r>
            <a:r>
              <a:rPr lang="pl-PL" dirty="0"/>
              <a:t>proszek chemiczny</a:t>
            </a:r>
            <a:r>
              <a:rPr lang="en-US" dirty="0"/>
              <a:t>)</a:t>
            </a:r>
          </a:p>
          <a:p>
            <a:pPr lvl="1"/>
            <a:r>
              <a:rPr lang="pl-PL" dirty="0"/>
              <a:t>Klasa</a:t>
            </a:r>
            <a:r>
              <a:rPr lang="en-US" dirty="0"/>
              <a:t> K</a:t>
            </a:r>
            <a:r>
              <a:rPr lang="pl-PL" dirty="0"/>
              <a:t> </a:t>
            </a:r>
            <a:r>
              <a:rPr lang="en-US" dirty="0"/>
              <a:t>- </a:t>
            </a:r>
            <a:r>
              <a:rPr lang="pl-PL" dirty="0"/>
              <a:t>pożary w kuchni </a:t>
            </a:r>
            <a:r>
              <a:rPr lang="en-US" dirty="0"/>
              <a:t>(</a:t>
            </a:r>
            <a:r>
              <a:rPr lang="pl-PL" dirty="0"/>
              <a:t>mokry środek chemiczny</a:t>
            </a:r>
            <a:r>
              <a:rPr lang="en-US" dirty="0"/>
              <a:t>)</a:t>
            </a:r>
          </a:p>
          <a:p>
            <a:pPr lvl="1"/>
            <a:r>
              <a:rPr lang="pl-PL" dirty="0"/>
              <a:t>Klasa</a:t>
            </a:r>
            <a:r>
              <a:rPr lang="en-US" dirty="0"/>
              <a:t> D</a:t>
            </a:r>
            <a:r>
              <a:rPr lang="pl-PL" dirty="0"/>
              <a:t> </a:t>
            </a:r>
            <a:r>
              <a:rPr lang="en-US" dirty="0"/>
              <a:t>- </a:t>
            </a:r>
            <a:r>
              <a:rPr lang="pl-PL" dirty="0"/>
              <a:t>pożary metali</a:t>
            </a:r>
            <a:endParaRPr lang="en-US" dirty="0"/>
          </a:p>
          <a:p>
            <a:endParaRPr lang="en-US" dirty="0"/>
          </a:p>
          <a:p>
            <a:r>
              <a:rPr lang="pl-PL" dirty="0"/>
              <a:t>Czy jest sposób by to uprościć</a:t>
            </a:r>
            <a:r>
              <a:rPr lang="en-US" dirty="0"/>
              <a:t>?</a:t>
            </a:r>
          </a:p>
          <a:p>
            <a:endParaRPr lang="en-US" dirty="0"/>
          </a:p>
          <a:p>
            <a:endParaRPr lang="en-US" dirty="0"/>
          </a:p>
        </p:txBody>
      </p:sp>
      <p:sp>
        <p:nvSpPr>
          <p:cNvPr id="5" name="Isosceles Triangle 4">
            <a:extLst>
              <a:ext uri="{FF2B5EF4-FFF2-40B4-BE49-F238E27FC236}">
                <a16:creationId xmlns:a16="http://schemas.microsoft.com/office/drawing/2014/main" id="{E46A4EDC-5D27-01CC-F4A2-E39781A859D5}"/>
              </a:ext>
            </a:extLst>
          </p:cNvPr>
          <p:cNvSpPr/>
          <p:nvPr/>
        </p:nvSpPr>
        <p:spPr>
          <a:xfrm>
            <a:off x="8120743" y="2309018"/>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7" name="Rectangle 6">
            <a:extLst>
              <a:ext uri="{FF2B5EF4-FFF2-40B4-BE49-F238E27FC236}">
                <a16:creationId xmlns:a16="http://schemas.microsoft.com/office/drawing/2014/main" id="{26664CF8-5F8E-6873-E155-A71102AD5956}"/>
              </a:ext>
            </a:extLst>
          </p:cNvPr>
          <p:cNvSpPr/>
          <p:nvPr/>
        </p:nvSpPr>
        <p:spPr>
          <a:xfrm>
            <a:off x="9397093" y="2309018"/>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8" name="Oval 7">
            <a:extLst>
              <a:ext uri="{FF2B5EF4-FFF2-40B4-BE49-F238E27FC236}">
                <a16:creationId xmlns:a16="http://schemas.microsoft.com/office/drawing/2014/main" id="{96C0C461-09ED-AA29-3975-288E953CEA5C}"/>
              </a:ext>
            </a:extLst>
          </p:cNvPr>
          <p:cNvSpPr/>
          <p:nvPr/>
        </p:nvSpPr>
        <p:spPr>
          <a:xfrm>
            <a:off x="10925447" y="2309018"/>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9" name="Star: 5 Points 8">
            <a:extLst>
              <a:ext uri="{FF2B5EF4-FFF2-40B4-BE49-F238E27FC236}">
                <a16:creationId xmlns:a16="http://schemas.microsoft.com/office/drawing/2014/main" id="{0307CBEE-234F-8D86-99B2-08BEEF62B807}"/>
              </a:ext>
            </a:extLst>
          </p:cNvPr>
          <p:cNvSpPr/>
          <p:nvPr/>
        </p:nvSpPr>
        <p:spPr>
          <a:xfrm>
            <a:off x="8606517" y="3832223"/>
            <a:ext cx="1276351" cy="111998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D</a:t>
            </a:r>
          </a:p>
        </p:txBody>
      </p:sp>
      <p:sp>
        <p:nvSpPr>
          <p:cNvPr id="10" name="Hexagon 9">
            <a:extLst>
              <a:ext uri="{FF2B5EF4-FFF2-40B4-BE49-F238E27FC236}">
                <a16:creationId xmlns:a16="http://schemas.microsoft.com/office/drawing/2014/main" id="{4C4AC8D0-4159-5EBC-418A-E99C104FAAB5}"/>
              </a:ext>
            </a:extLst>
          </p:cNvPr>
          <p:cNvSpPr/>
          <p:nvPr/>
        </p:nvSpPr>
        <p:spPr>
          <a:xfrm>
            <a:off x="10026015" y="383222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spTree>
    <p:extLst>
      <p:ext uri="{BB962C8B-B14F-4D97-AF65-F5344CB8AC3E}">
        <p14:creationId xmlns:p14="http://schemas.microsoft.com/office/powerpoint/2010/main" val="175743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 uri="{C183D7F6-B498-43B3-948B-1728B52AA6E4}">
                <adec:decorative xmlns:adec="http://schemas.microsoft.com/office/drawing/2017/decorative" val="0"/>
              </a:ext>
            </a:extLst>
          </p:cNvPr>
          <p:cNvSpPr>
            <a:spLocks noGrp="1"/>
          </p:cNvSpPr>
          <p:nvPr>
            <p:ph type="title"/>
          </p:nvPr>
        </p:nvSpPr>
        <p:spPr/>
        <p:txBody>
          <a:bodyPr/>
          <a:lstStyle/>
          <a:p>
            <a:r>
              <a:rPr lang="en-US" dirty="0" err="1"/>
              <a:t>Rodzaje</a:t>
            </a:r>
            <a:r>
              <a:rPr lang="en-US" dirty="0"/>
              <a:t> </a:t>
            </a:r>
            <a:r>
              <a:rPr lang="pl-PL" dirty="0"/>
              <a:t>gaśnic pożarowych</a:t>
            </a:r>
            <a:endParaRPr lang="en-US" dirty="0"/>
          </a:p>
        </p:txBody>
      </p:sp>
      <p:sp>
        <p:nvSpPr>
          <p:cNvPr id="3" name="Content Placeholder 2">
            <a:extLst>
              <a:ext uri="{FF2B5EF4-FFF2-40B4-BE49-F238E27FC236}">
                <a16:creationId xmlns:a16="http://schemas.microsoft.com/office/drawing/2014/main" id="{F8390300-97FF-D8CF-9BBB-0C2759B9DB57}"/>
              </a:ext>
              <a:ext uri="{C183D7F6-B498-43B3-948B-1728B52AA6E4}">
                <adec:decorative xmlns:adec="http://schemas.microsoft.com/office/drawing/2017/decorative" val="0"/>
              </a:ext>
            </a:extLst>
          </p:cNvPr>
          <p:cNvSpPr>
            <a:spLocks noGrp="1"/>
          </p:cNvSpPr>
          <p:nvPr>
            <p:ph sz="half" idx="1"/>
          </p:nvPr>
        </p:nvSpPr>
        <p:spPr>
          <a:xfrm>
            <a:off x="444137" y="1825624"/>
            <a:ext cx="6471013" cy="4803775"/>
          </a:xfrm>
        </p:spPr>
        <p:txBody>
          <a:bodyPr>
            <a:normAutofit lnSpcReduction="10000"/>
          </a:bodyPr>
          <a:lstStyle/>
          <a:p>
            <a:r>
              <a:rPr lang="pl-PL" dirty="0"/>
              <a:t>Rodzaj gaśnicy musi być dopasowany do obecnych zagrożeń</a:t>
            </a:r>
          </a:p>
          <a:p>
            <a:r>
              <a:rPr lang="pl-PL" dirty="0"/>
              <a:t>Rodzaje</a:t>
            </a:r>
            <a:r>
              <a:rPr lang="en-US" dirty="0"/>
              <a:t>:</a:t>
            </a:r>
            <a:endParaRPr lang="pl-PL" dirty="0"/>
          </a:p>
          <a:p>
            <a:pPr lvl="1"/>
            <a:r>
              <a:rPr lang="pl-PL" dirty="0"/>
              <a:t>Klasa</a:t>
            </a:r>
            <a:r>
              <a:rPr lang="en-US" dirty="0"/>
              <a:t> A- </a:t>
            </a:r>
            <a:r>
              <a:rPr lang="pl-PL" dirty="0"/>
              <a:t>drewno, papier, plastiki </a:t>
            </a:r>
            <a:r>
              <a:rPr lang="en-US" dirty="0"/>
              <a:t>(</a:t>
            </a:r>
            <a:r>
              <a:rPr lang="pl-PL" dirty="0"/>
              <a:t>woda</a:t>
            </a:r>
            <a:r>
              <a:rPr lang="en-US" dirty="0"/>
              <a:t>)</a:t>
            </a:r>
          </a:p>
          <a:p>
            <a:pPr lvl="1"/>
            <a:r>
              <a:rPr lang="pl-PL" dirty="0"/>
              <a:t>Klasa AB</a:t>
            </a:r>
            <a:r>
              <a:rPr lang="en-US" dirty="0"/>
              <a:t> AB- </a:t>
            </a:r>
            <a:r>
              <a:rPr lang="pl-PL" dirty="0"/>
              <a:t>drewno, papier i inne palne materiały </a:t>
            </a:r>
            <a:r>
              <a:rPr lang="en-US" dirty="0"/>
              <a:t>(CO</a:t>
            </a:r>
            <a:r>
              <a:rPr lang="en-US" baseline="-25000" dirty="0"/>
              <a:t>2</a:t>
            </a:r>
            <a:r>
              <a:rPr lang="en-US" dirty="0"/>
              <a:t>)</a:t>
            </a:r>
          </a:p>
          <a:p>
            <a:pPr lvl="1"/>
            <a:r>
              <a:rPr lang="pl-PL" dirty="0"/>
              <a:t>Klasa</a:t>
            </a:r>
            <a:r>
              <a:rPr lang="en-US" dirty="0"/>
              <a:t> BC- </a:t>
            </a:r>
            <a:r>
              <a:rPr lang="pl-PL" dirty="0"/>
              <a:t>materiały łatwopalne i urządzenia elektryczne</a:t>
            </a:r>
            <a:r>
              <a:rPr lang="en-US" dirty="0"/>
              <a:t> (CO</a:t>
            </a:r>
            <a:r>
              <a:rPr lang="en-US" baseline="-25000" dirty="0"/>
              <a:t>2</a:t>
            </a:r>
            <a:r>
              <a:rPr lang="en-US" dirty="0"/>
              <a:t>)</a:t>
            </a:r>
          </a:p>
          <a:p>
            <a:pPr lvl="1"/>
            <a:r>
              <a:rPr lang="pl-PL" dirty="0"/>
              <a:t>Klasa</a:t>
            </a:r>
            <a:r>
              <a:rPr lang="en-US" dirty="0"/>
              <a:t> ABC- </a:t>
            </a:r>
            <a:r>
              <a:rPr lang="pl-PL" dirty="0"/>
              <a:t>wielozadaniowe</a:t>
            </a:r>
            <a:r>
              <a:rPr lang="en-US" dirty="0"/>
              <a:t> (</a:t>
            </a:r>
            <a:r>
              <a:rPr lang="pl-PL" dirty="0"/>
              <a:t>proszek chemiczny</a:t>
            </a:r>
            <a:r>
              <a:rPr lang="en-US" dirty="0"/>
              <a:t>)</a:t>
            </a:r>
          </a:p>
          <a:p>
            <a:pPr lvl="1"/>
            <a:r>
              <a:rPr lang="pl-PL" dirty="0"/>
              <a:t>Klasa</a:t>
            </a:r>
            <a:r>
              <a:rPr lang="en-US" dirty="0"/>
              <a:t> K- </a:t>
            </a:r>
            <a:r>
              <a:rPr lang="pl-PL" dirty="0"/>
              <a:t>pożary w kuchni </a:t>
            </a:r>
            <a:r>
              <a:rPr lang="en-US" dirty="0"/>
              <a:t>(</a:t>
            </a:r>
            <a:r>
              <a:rPr lang="pl-PL" dirty="0"/>
              <a:t>mokry środek chemiczny</a:t>
            </a:r>
            <a:r>
              <a:rPr lang="en-US" dirty="0"/>
              <a:t>)</a:t>
            </a:r>
          </a:p>
          <a:p>
            <a:pPr lvl="1"/>
            <a:r>
              <a:rPr lang="pl-PL" dirty="0"/>
              <a:t>Klasa</a:t>
            </a:r>
            <a:r>
              <a:rPr lang="en-US" dirty="0"/>
              <a:t> D- </a:t>
            </a:r>
            <a:r>
              <a:rPr lang="pl-PL" dirty="0"/>
              <a:t>pożary metali</a:t>
            </a:r>
            <a:endParaRPr lang="en-US" dirty="0"/>
          </a:p>
          <a:p>
            <a:endParaRPr lang="en-US" dirty="0"/>
          </a:p>
          <a:p>
            <a:endParaRPr lang="en-US" dirty="0"/>
          </a:p>
          <a:p>
            <a:endParaRPr lang="en-US" dirty="0"/>
          </a:p>
        </p:txBody>
      </p:sp>
      <p:grpSp>
        <p:nvGrpSpPr>
          <p:cNvPr id="5" name="Group 4" descr="Cross out all other extinguisher options">
            <a:extLst>
              <a:ext uri="{FF2B5EF4-FFF2-40B4-BE49-F238E27FC236}">
                <a16:creationId xmlns:a16="http://schemas.microsoft.com/office/drawing/2014/main" id="{303D721D-54AE-F67E-2D10-ABBEEF4A8F05}"/>
              </a:ext>
            </a:extLst>
          </p:cNvPr>
          <p:cNvGrpSpPr/>
          <p:nvPr/>
        </p:nvGrpSpPr>
        <p:grpSpPr>
          <a:xfrm>
            <a:off x="1277030" y="3191864"/>
            <a:ext cx="5008156" cy="2964672"/>
            <a:chOff x="1047750" y="3404393"/>
            <a:chExt cx="5008156" cy="2789141"/>
          </a:xfrm>
        </p:grpSpPr>
        <p:cxnSp>
          <p:nvCxnSpPr>
            <p:cNvPr id="7" name="Straight Connector 6" descr="Other kinds of fire extinguishers are not relevant for food trucks if they release water or carbon dioxide: Class A, Class AB, Class BC, and Class D">
              <a:extLst>
                <a:ext uri="{FF2B5EF4-FFF2-40B4-BE49-F238E27FC236}">
                  <a16:creationId xmlns:a16="http://schemas.microsoft.com/office/drawing/2014/main" id="{D4E1B30B-9ADA-7857-5188-7E55CD4D0327}"/>
                </a:ext>
              </a:extLst>
            </p:cNvPr>
            <p:cNvCxnSpPr>
              <a:cxnSpLocks/>
            </p:cNvCxnSpPr>
            <p:nvPr/>
          </p:nvCxnSpPr>
          <p:spPr>
            <a:xfrm flipH="1">
              <a:off x="1047750" y="3404393"/>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descr="Other kinds of fire extinguishers are not relevant for food trucks if they release water or carbon dioxide: Class A, Class AB, Class BC, and Class D">
              <a:extLst>
                <a:ext uri="{FF2B5EF4-FFF2-40B4-BE49-F238E27FC236}">
                  <a16:creationId xmlns:a16="http://schemas.microsoft.com/office/drawing/2014/main" id="{30429490-4D2D-A501-FC22-3B1CBD16C3B4}"/>
                </a:ext>
              </a:extLst>
            </p:cNvPr>
            <p:cNvCxnSpPr>
              <a:cxnSpLocks/>
            </p:cNvCxnSpPr>
            <p:nvPr/>
          </p:nvCxnSpPr>
          <p:spPr>
            <a:xfrm flipH="1">
              <a:off x="1056313" y="3750671"/>
              <a:ext cx="499959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descr="Other kinds of fire extinguishers are not relevant for food trucks if they release water or carbon dioxide: Class A, Class AB, Class BC, and Class D">
              <a:extLst>
                <a:ext uri="{FF2B5EF4-FFF2-40B4-BE49-F238E27FC236}">
                  <a16:creationId xmlns:a16="http://schemas.microsoft.com/office/drawing/2014/main" id="{3D316B74-7B3D-6F7D-8D72-08A5E6871863}"/>
                </a:ext>
              </a:extLst>
            </p:cNvPr>
            <p:cNvCxnSpPr>
              <a:cxnSpLocks/>
            </p:cNvCxnSpPr>
            <p:nvPr/>
          </p:nvCxnSpPr>
          <p:spPr>
            <a:xfrm flipH="1">
              <a:off x="1056313" y="4062455"/>
              <a:ext cx="194108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descr="Other kinds of fire extinguishers are not relevant for food trucks if they release water or carbon dioxide: Class A, Class AB, Class BC, and Class D">
              <a:extLst>
                <a:ext uri="{FF2B5EF4-FFF2-40B4-BE49-F238E27FC236}">
                  <a16:creationId xmlns:a16="http://schemas.microsoft.com/office/drawing/2014/main" id="{C9C0A129-ACF7-2D40-2343-402EA6D1C2A8}"/>
                </a:ext>
              </a:extLst>
            </p:cNvPr>
            <p:cNvCxnSpPr>
              <a:cxnSpLocks/>
            </p:cNvCxnSpPr>
            <p:nvPr/>
          </p:nvCxnSpPr>
          <p:spPr>
            <a:xfrm flipH="1">
              <a:off x="1047750" y="6193534"/>
              <a:ext cx="281149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descr="Only Class ABC and Class K Extinguishers are needed">
            <a:extLst>
              <a:ext uri="{FF2B5EF4-FFF2-40B4-BE49-F238E27FC236}">
                <a16:creationId xmlns:a16="http://schemas.microsoft.com/office/drawing/2014/main" id="{627C747B-BD0E-6E79-A28B-7605C15B3405}"/>
              </a:ext>
            </a:extLst>
          </p:cNvPr>
          <p:cNvGrpSpPr/>
          <p:nvPr/>
        </p:nvGrpSpPr>
        <p:grpSpPr>
          <a:xfrm>
            <a:off x="1047750" y="4062410"/>
            <a:ext cx="11144250" cy="1917975"/>
            <a:chOff x="1047750" y="4062410"/>
            <a:chExt cx="11144250" cy="1917975"/>
          </a:xfrm>
        </p:grpSpPr>
        <p:sp>
          <p:nvSpPr>
            <p:cNvPr id="11" name="Rectangle: Rounded Corners 10" descr="Only ABC and Class K Fire Extinguishers are relevant for food trucks. Class ABC Extinguishers can be used on most types of fires, while Class K extinguishers are for oil fires and only after electricity has been turned off.">
              <a:extLst>
                <a:ext uri="{FF2B5EF4-FFF2-40B4-BE49-F238E27FC236}">
                  <a16:creationId xmlns:a16="http://schemas.microsoft.com/office/drawing/2014/main" id="{5316FC5C-CD80-0EE2-484E-5D11C2C311D2}"/>
                </a:ext>
              </a:extLst>
            </p:cNvPr>
            <p:cNvSpPr/>
            <p:nvPr/>
          </p:nvSpPr>
          <p:spPr>
            <a:xfrm>
              <a:off x="1047750" y="4655359"/>
              <a:ext cx="5638799" cy="132502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D6F72D5-50D8-D09B-1EC2-2A32C817B976}"/>
                </a:ext>
              </a:extLst>
            </p:cNvPr>
            <p:cNvGrpSpPr/>
            <p:nvPr/>
          </p:nvGrpSpPr>
          <p:grpSpPr>
            <a:xfrm>
              <a:off x="7268935" y="4062410"/>
              <a:ext cx="4923065" cy="1143000"/>
              <a:chOff x="7206343" y="3404393"/>
              <a:chExt cx="4923065" cy="1143000"/>
            </a:xfrm>
          </p:grpSpPr>
          <p:sp>
            <p:nvSpPr>
              <p:cNvPr id="12" name="Isosceles Triangle 11">
                <a:extLst>
                  <a:ext uri="{FF2B5EF4-FFF2-40B4-BE49-F238E27FC236}">
                    <a16:creationId xmlns:a16="http://schemas.microsoft.com/office/drawing/2014/main" id="{D05FB1AA-08FC-3DF5-2B92-2EB91ADF7AD4}"/>
                  </a:ext>
                </a:extLst>
              </p:cNvPr>
              <p:cNvSpPr/>
              <p:nvPr/>
            </p:nvSpPr>
            <p:spPr>
              <a:xfrm>
                <a:off x="7206343" y="3404393"/>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13" name="Rectangle 12">
                <a:extLst>
                  <a:ext uri="{FF2B5EF4-FFF2-40B4-BE49-F238E27FC236}">
                    <a16:creationId xmlns:a16="http://schemas.microsoft.com/office/drawing/2014/main" id="{1D9925B5-EA37-78D8-83F1-DC2F9AB0A0C2}"/>
                  </a:ext>
                </a:extLst>
              </p:cNvPr>
              <p:cNvSpPr/>
              <p:nvPr/>
            </p:nvSpPr>
            <p:spPr>
              <a:xfrm>
                <a:off x="8380640" y="3404393"/>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14" name="Oval 13">
                <a:extLst>
                  <a:ext uri="{FF2B5EF4-FFF2-40B4-BE49-F238E27FC236}">
                    <a16:creationId xmlns:a16="http://schemas.microsoft.com/office/drawing/2014/main" id="{D979E565-EF49-6B4A-6E85-5A47A78165A0}"/>
                  </a:ext>
                </a:extLst>
              </p:cNvPr>
              <p:cNvSpPr/>
              <p:nvPr/>
            </p:nvSpPr>
            <p:spPr>
              <a:xfrm>
                <a:off x="9539968" y="3427411"/>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16" name="Hexagon 15">
                <a:extLst>
                  <a:ext uri="{FF2B5EF4-FFF2-40B4-BE49-F238E27FC236}">
                    <a16:creationId xmlns:a16="http://schemas.microsoft.com/office/drawing/2014/main" id="{E3BE2D56-1FD8-1F97-1276-7145BA24513E}"/>
                  </a:ext>
                </a:extLst>
              </p:cNvPr>
              <p:cNvSpPr/>
              <p:nvPr/>
            </p:nvSpPr>
            <p:spPr>
              <a:xfrm>
                <a:off x="10853058" y="340439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grpSp>
      </p:grpSp>
      <p:cxnSp>
        <p:nvCxnSpPr>
          <p:cNvPr id="15" name="Straight Connector 14" descr="Other kinds of fire extinguishers are not relevant for food trucks if they release water or carbon dioxide: Class A, Class AB, Class BC, and Class D">
            <a:extLst>
              <a:ext uri="{FF2B5EF4-FFF2-40B4-BE49-F238E27FC236}">
                <a16:creationId xmlns:a16="http://schemas.microsoft.com/office/drawing/2014/main" id="{F840C61D-B1BA-C9BE-76D6-8BE1AA831F33}"/>
              </a:ext>
            </a:extLst>
          </p:cNvPr>
          <p:cNvCxnSpPr>
            <a:cxnSpLocks/>
          </p:cNvCxnSpPr>
          <p:nvPr/>
        </p:nvCxnSpPr>
        <p:spPr>
          <a:xfrm flipH="1">
            <a:off x="1285593" y="4227887"/>
            <a:ext cx="540095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descr="Other kinds of fire extinguishers are not relevant for food trucks if they release water or carbon dioxide: Class A, Class AB, Class BC, and Class D">
            <a:extLst>
              <a:ext uri="{FF2B5EF4-FFF2-40B4-BE49-F238E27FC236}">
                <a16:creationId xmlns:a16="http://schemas.microsoft.com/office/drawing/2014/main" id="{434DF4AF-F995-70AF-00C1-6C3CA27420C5}"/>
              </a:ext>
            </a:extLst>
          </p:cNvPr>
          <p:cNvCxnSpPr>
            <a:cxnSpLocks/>
          </p:cNvCxnSpPr>
          <p:nvPr/>
        </p:nvCxnSpPr>
        <p:spPr>
          <a:xfrm flipH="1">
            <a:off x="1277030" y="4527216"/>
            <a:ext cx="2117811"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0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9628</TotalTime>
  <Words>2124</Words>
  <Application>Microsoft Office PowerPoint</Application>
  <PresentationFormat>Widescreen</PresentationFormat>
  <Paragraphs>265</Paragraphs>
  <Slides>20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Szkolenie z Bezpieczeństwa Mobilnej Gastronomii (Food Truck)</vt:lpstr>
      <vt:lpstr>Cel szkolenia</vt:lpstr>
      <vt:lpstr>Po co jest gaśnica pożarowa</vt:lpstr>
      <vt:lpstr>Przegląd: Plany Działań w Sytuacjach Awaryjnych (EAP)</vt:lpstr>
      <vt:lpstr>Definicje</vt:lpstr>
      <vt:lpstr>Trójkąt pożaru (pożar potrzebuje 3 elementów)</vt:lpstr>
      <vt:lpstr>Pięć kategorii ognia</vt:lpstr>
      <vt:lpstr>Rodzaje gaśnic pożarowych</vt:lpstr>
      <vt:lpstr>Rodzaje gaśnic pożarowych</vt:lpstr>
      <vt:lpstr>Gaśnica ABC</vt:lpstr>
      <vt:lpstr>Gaśnica K</vt:lpstr>
      <vt:lpstr>Lokacja i sposób umocowania</vt:lpstr>
      <vt:lpstr>Procedury reakcji na pożar</vt:lpstr>
      <vt:lpstr>Is it safe to fight a fire?</vt:lpstr>
      <vt:lpstr>Użyj P.A.S.S. do zwalczania małych pożarów</vt:lpstr>
      <vt:lpstr>Przegląd, konserwacja oraz testowanie</vt:lpstr>
      <vt:lpstr>Przeglądy miesięczne</vt:lpstr>
      <vt:lpstr>Przeglądy roczne</vt:lpstr>
      <vt:lpstr>Szkolenie z użycia gaśnicy</vt:lpstr>
      <vt:lpstr>Podsumowanie: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Maciej Noras</cp:lastModifiedBy>
  <cp:revision>20</cp:revision>
  <cp:lastPrinted>2023-03-01T14:43:19Z</cp:lastPrinted>
  <dcterms:created xsi:type="dcterms:W3CDTF">2023-01-01T03:33:26Z</dcterms:created>
  <dcterms:modified xsi:type="dcterms:W3CDTF">2023-07-17T18:20:58Z</dcterms:modified>
</cp:coreProperties>
</file>