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57" r:id="rId4"/>
    <p:sldId id="269" r:id="rId5"/>
    <p:sldId id="271" r:id="rId6"/>
    <p:sldId id="276" r:id="rId7"/>
    <p:sldId id="258" r:id="rId8"/>
    <p:sldId id="272" r:id="rId9"/>
    <p:sldId id="273" r:id="rId10"/>
    <p:sldId id="278" r:id="rId11"/>
    <p:sldId id="277" r:id="rId12"/>
    <p:sldId id="280" r:id="rId13"/>
    <p:sldId id="261" r:id="rId14"/>
    <p:sldId id="262" r:id="rId15"/>
    <p:sldId id="282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89059" autoAdjust="0"/>
  </p:normalViewPr>
  <p:slideViewPr>
    <p:cSldViewPr snapToGrid="0">
      <p:cViewPr varScale="1">
        <p:scale>
          <a:sx n="114" d="100"/>
          <a:sy n="114" d="100"/>
        </p:scale>
        <p:origin x="1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6600262-373E-48CB-B122-519D4A725480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89A67A-2637-4996-A599-E9EDBF8A9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2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Ta część modułów szkoleniowych powinna trwać od 20 do 25 minut, zależnie od ilości pytań zadawanych przez uczestników.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75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>
                <a:sym typeface="Wingdings" panose="05000000000000000000" pitchFamily="2" charset="2"/>
              </a:rPr>
              <a:t>Jeśli woda rozszerza się o 1 cm</a:t>
            </a:r>
            <a:r>
              <a:rPr lang="pl-PL" baseline="30000" dirty="0">
                <a:sym typeface="Wingdings" panose="05000000000000000000" pitchFamily="2" charset="2"/>
              </a:rPr>
              <a:t>3</a:t>
            </a:r>
            <a:r>
              <a:rPr lang="pl-PL" dirty="0">
                <a:sym typeface="Wingdings" panose="05000000000000000000" pitchFamily="2" charset="2"/>
              </a:rPr>
              <a:t> przy wzroście temperatury o 20 stopni Fahrenheita, to ta sama ilość propanu rozszerza się o 17 cm</a:t>
            </a:r>
            <a:r>
              <a:rPr lang="pl-PL" baseline="30000" dirty="0">
                <a:sym typeface="Wingdings" panose="05000000000000000000" pitchFamily="2" charset="2"/>
              </a:rPr>
              <a:t>3</a:t>
            </a:r>
            <a:r>
              <a:rPr lang="pl-PL" dirty="0">
                <a:sym typeface="Wingdings" panose="05000000000000000000" pitchFamily="2" charset="2"/>
              </a:rPr>
              <a:t>.</a:t>
            </a:r>
            <a:endParaRPr lang="en-US" u="sng" dirty="0"/>
          </a:p>
          <a:p>
            <a:r>
              <a:rPr lang="en-US" dirty="0"/>
              <a:t>https://www.amerigas.com/amerigas-blog/propane-tanks/propane-tanks-and-the-80-percent-fill-rule</a:t>
            </a:r>
          </a:p>
          <a:p>
            <a:endParaRPr lang="en-US" dirty="0"/>
          </a:p>
          <a:p>
            <a:r>
              <a:rPr lang="en-US" dirty="0"/>
              <a:t>There is some debate on the best method for determining 80% full.  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38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Tara15 funtów jest tylko przykładem. Faktyczna waga butli może się różnić.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7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Pamiętaj że to, co jest dozwolone, może nie być najbezpieczniejszą opcją. Miej na uwadze, że aktualizacja lokalnych przepisów może być opóźniona.</a:t>
            </a:r>
          </a:p>
          <a:p>
            <a:r>
              <a:rPr lang="pl-PL" dirty="0"/>
              <a:t>Zabranie butli do uzupełnienia "do pełna" może prowadzić do jej przelewu i zwiększenia ryzyka.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0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7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BLEVE (</a:t>
            </a:r>
            <a:r>
              <a:rPr lang="pl-PL" dirty="0" err="1"/>
              <a:t>Boiling</a:t>
            </a:r>
            <a:r>
              <a:rPr lang="pl-PL" dirty="0"/>
              <a:t> Liquid </a:t>
            </a:r>
            <a:r>
              <a:rPr lang="pl-PL" dirty="0" err="1"/>
              <a:t>Expanding</a:t>
            </a:r>
            <a:r>
              <a:rPr lang="pl-PL" dirty="0"/>
              <a:t> </a:t>
            </a:r>
            <a:r>
              <a:rPr lang="pl-PL" dirty="0" err="1"/>
              <a:t>Vapor</a:t>
            </a:r>
            <a:r>
              <a:rPr lang="pl-PL" dirty="0"/>
              <a:t> </a:t>
            </a:r>
            <a:r>
              <a:rPr lang="pl-PL" dirty="0" err="1"/>
              <a:t>Explosion</a:t>
            </a:r>
            <a:r>
              <a:rPr lang="pl-PL" dirty="0"/>
              <a:t>) może również oznaczać Skuteczne Niszczenie Wszystkiego Poprzez Wybuch Rozprężającej Się Pary.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3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64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99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Przepisy Departamentu Rolnictwa Karoliny Północnej opierają się na normie NFPA 58, Kodeks gazów naftowych skroplonych</a:t>
            </a:r>
            <a:r>
              <a:rPr lang="en-US" dirty="0"/>
              <a:t>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24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Przepisy Departamentu Rolnictwa Karoliny Północnej opierają się na normie NFPA 58, Kodeks gazów naftowych skroplonych</a:t>
            </a:r>
            <a:r>
              <a:rPr lang="en-US" dirty="0"/>
              <a:t>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92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Przepisy Departamentu Rolnictwa Karoliny Północnej opierają się na normie NFPA 58, Kodeks gazów naftowych skroplonych</a:t>
            </a:r>
            <a:r>
              <a:rPr lang="en-US" dirty="0"/>
              <a:t>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61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Przepisy Departamentu Rolnictwa Karoliny Północnej opierają się na normie NFPA 58, Kodeks gazów naftowych skroplonych</a:t>
            </a:r>
            <a:r>
              <a:rPr lang="en-US" dirty="0"/>
              <a:t>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9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youtu.be/2GA4vwg8ay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ganpower.com/blog/2018/september/raising-awareness-deadly-food-truck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YLLfOreaV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HRwS2B3Vv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s://youtu.be/vCSi6tXcRJ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Szkolenie z </a:t>
            </a:r>
            <a:r>
              <a:rPr lang="en-US" dirty="0"/>
              <a:t>B</a:t>
            </a:r>
            <a:r>
              <a:rPr lang="pl-PL" dirty="0" err="1"/>
              <a:t>ezpieczeństwa</a:t>
            </a:r>
            <a:r>
              <a:rPr lang="pl-PL" dirty="0"/>
              <a:t> </a:t>
            </a:r>
            <a:r>
              <a:rPr lang="en-US" dirty="0"/>
              <a:t>M</a:t>
            </a:r>
            <a:r>
              <a:rPr lang="pl-PL" dirty="0" err="1"/>
              <a:t>obilnej</a:t>
            </a:r>
            <a:r>
              <a:rPr lang="pl-PL"/>
              <a:t> Gastronomii </a:t>
            </a:r>
            <a:r>
              <a:rPr lang="pl-PL" dirty="0"/>
              <a:t>(Food Truck)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Cz</a:t>
            </a:r>
            <a:r>
              <a:rPr lang="pl-PL" dirty="0" err="1"/>
              <a:t>ęść</a:t>
            </a:r>
            <a:r>
              <a:rPr lang="en-US" dirty="0"/>
              <a:t> 4: </a:t>
            </a:r>
            <a:r>
              <a:rPr lang="en-US" dirty="0" err="1"/>
              <a:t>Bezpiecz</a:t>
            </a:r>
            <a:r>
              <a:rPr lang="pl-PL" dirty="0"/>
              <a:t>na obsługa </a:t>
            </a:r>
            <a:r>
              <a:rPr lang="en-US" dirty="0" err="1"/>
              <a:t>butli</a:t>
            </a:r>
            <a:r>
              <a:rPr lang="en-US" dirty="0"/>
              <a:t> </a:t>
            </a:r>
            <a:r>
              <a:rPr lang="en-US" dirty="0" err="1"/>
              <a:t>propanowej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1319506" y="5387313"/>
            <a:ext cx="9947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</a:rPr>
              <a:t>Niniejsze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ateriały zostały wyprodukowane w ramach dotacji numer SH-39170-SH2 otrzymanej od Administracji Bezpieczeństwa i Higieny Pracy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Pracy Stanów Zjednoczonych. Niekoniecznie odzwierciedlają one poglądy ani politykę Departamentu Pracy Stanów Zjednoczonych, a także wymienienie nazw handlowych, produktów komercyjnych lub organizacji nie oznacza poparcia ze strony Rządu Stanów Zjednoczonych.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555"/>
            <a:ext cx="10515600" cy="1325563"/>
          </a:xfrm>
        </p:spPr>
        <p:txBody>
          <a:bodyPr/>
          <a:lstStyle/>
          <a:p>
            <a:r>
              <a:rPr lang="pl-PL" dirty="0"/>
              <a:t>Linie/podłączenia propanowe/systemy rurociągowe propanu (kontynuacja)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289999"/>
              </p:ext>
            </p:extLst>
          </p:nvPr>
        </p:nvGraphicFramePr>
        <p:xfrm>
          <a:off x="492937" y="1437362"/>
          <a:ext cx="8937146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4125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843021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/>
                        <a:t>Sprawdź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Opis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Materiały rur używane muszą być zatwierdzone do użytku z propanem. Zainstaluj elastyczne połączenie pomiędzy wylotem regulatora a stałym rurociągiem.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Rurociąg musi być chroniony przed drganiami, ścieraniem i uszkodzeniami.</a:t>
                      </a:r>
                      <a:r>
                        <a:rPr lang="en-US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Piping systems must be tested for leaks at the normal operating pressure to ensure a gas-tight system.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Systemy rurociągów muszą być testowane pod kątem wycieków przy normalnym ciśnieniu eksploatacyjnym w celu zapewnienia szczelności systemu gazowego.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Testy szczelności są przeprowadzane poprzez spryskanie połączeń zatwierdzonym płynem wykrywającym wycieki (tzw. test bąbelkowy).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Jeśli zostaną wykryte wycieki, jednostka nie będzie uruchamiana, dopóki nie zostaną one trwale naprawione.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</a:tbl>
          </a:graphicData>
        </a:graphic>
      </p:graphicFrame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95DF3C-23B6-38BB-CBF0-4B8C10A16DC9}"/>
              </a:ext>
            </a:extLst>
          </p:cNvPr>
          <p:cNvSpPr txBox="1"/>
          <p:nvPr/>
        </p:nvSpPr>
        <p:spPr>
          <a:xfrm>
            <a:off x="1610925" y="6295496"/>
            <a:ext cx="75646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test bąbelkowy</a:t>
            </a:r>
            <a:r>
              <a:rPr lang="en-US" sz="2400" dirty="0"/>
              <a:t>: </a:t>
            </a:r>
            <a:r>
              <a:rPr lang="en-US" sz="2400" dirty="0">
                <a:hlinkClick r:id="rId4"/>
              </a:rPr>
              <a:t>https://youtu.be/2GA4vwg8ay4</a:t>
            </a:r>
            <a:r>
              <a:rPr lang="en-US" sz="2400" dirty="0"/>
              <a:t> </a:t>
            </a:r>
          </a:p>
        </p:txBody>
      </p:sp>
      <p:pic>
        <p:nvPicPr>
          <p:cNvPr id="8" name="Picture 7" descr="Two Propane Tanks on Hitch 89kb jpg&#10;">
            <a:extLst>
              <a:ext uri="{FF2B5EF4-FFF2-40B4-BE49-F238E27FC236}">
                <a16:creationId xmlns:a16="http://schemas.microsoft.com/office/drawing/2014/main" id="{300C8163-8E19-6AC1-EC7E-25391A31E2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909" y="3056349"/>
            <a:ext cx="2555831" cy="340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4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4835-23B0-2F42-658E-E0B5DD0F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Uzupełnianie butli: Zasada wypełnienia na poziomie 80%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777D4-1674-E5C1-A4A7-C0226E8A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0" y="1825624"/>
            <a:ext cx="8630432" cy="503237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Propan, podobnie jak woda, rozszerza się pod wpływem podgrzewania, ale ilość rozszerzenia propanu jest 17-krotnie większa! (Przy tej samej objętości i zmianie temperatury)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Jeśli butla jest wypełniona na poziomie 80% (objętościowo) w ciepły, kwietniowy dzień, ta sama butla może mieć wypełnienie na poziomie 85% lub wyższe (objętościowo) 4 lipca.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Jest to ta sama MASA propanu, ale zajmuje większą OBJĘTOŚĆ.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Pozostawienie 20% miejsca w butli stanowi amortyzację przeciwko wzrostowi ciśnienia w gorącą pogodę.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Kto uzupełnia twoje butle? Jakiej metody używają?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Używaj tylko profesjonalistów, którzy są przeszkoleni w obsłudze propanu, nie używaj lokalnej stacji benzynowej ani sklepu (n. p., czy potrafią wyjaśnić, jak to działa?).</a:t>
            </a:r>
            <a:endParaRPr lang="en-US" dirty="0"/>
          </a:p>
        </p:txBody>
      </p:sp>
      <p:grpSp>
        <p:nvGrpSpPr>
          <p:cNvPr id="12" name="Group 11" descr="Diagram of propane tank showing 80% capacity ">
            <a:extLst>
              <a:ext uri="{FF2B5EF4-FFF2-40B4-BE49-F238E27FC236}">
                <a16:creationId xmlns:a16="http://schemas.microsoft.com/office/drawing/2014/main" id="{5C494B9F-F54B-D537-90A5-40EF7D15AA38}"/>
              </a:ext>
            </a:extLst>
          </p:cNvPr>
          <p:cNvGrpSpPr/>
          <p:nvPr/>
        </p:nvGrpSpPr>
        <p:grpSpPr>
          <a:xfrm>
            <a:off x="9619775" y="1027906"/>
            <a:ext cx="2256915" cy="3710525"/>
            <a:chOff x="10127295" y="746381"/>
            <a:chExt cx="2256915" cy="371052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E633CA3-13D3-8FC8-3B72-0364D9DA36FD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53DCB53-04B0-15A9-D7BB-60688E86F07C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 descr="Propane Tank Valves 15kb jpg&#10;">
              <a:extLst>
                <a:ext uri="{FF2B5EF4-FFF2-40B4-BE49-F238E27FC236}">
                  <a16:creationId xmlns:a16="http://schemas.microsoft.com/office/drawing/2014/main" id="{52C444B5-6748-EE8E-C7DF-DCA81E5AC0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8B7F6AA-4FAE-2387-2850-B16C0F5ABD5B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350" dirty="0">
                  <a:solidFill>
                    <a:schemeClr val="tx1"/>
                  </a:solidFill>
                </a:rPr>
                <a:t>Ciekły</a:t>
              </a:r>
              <a:r>
                <a:rPr lang="en-US" sz="1350" dirty="0">
                  <a:solidFill>
                    <a:schemeClr val="tx1"/>
                  </a:solidFill>
                </a:rPr>
                <a:t> </a:t>
              </a:r>
              <a:r>
                <a:rPr lang="en-US" sz="1350" dirty="0" err="1">
                  <a:solidFill>
                    <a:schemeClr val="tx1"/>
                  </a:solidFill>
                </a:rPr>
                <a:t>Propan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0833D18-0B04-F020-5DC6-E610D640B57F}"/>
                </a:ext>
              </a:extLst>
            </p:cNvPr>
            <p:cNvSpPr txBox="1"/>
            <p:nvPr/>
          </p:nvSpPr>
          <p:spPr>
            <a:xfrm>
              <a:off x="11448181" y="3136612"/>
              <a:ext cx="93602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pl-PL" sz="1200" dirty="0"/>
                <a:t>Pojemności</a:t>
              </a:r>
              <a:endParaRPr lang="en-US" sz="1200" dirty="0"/>
            </a:p>
          </p:txBody>
        </p:sp>
        <p:sp>
          <p:nvSpPr>
            <p:cNvPr id="18" name="Right Brace 17">
              <a:extLst>
                <a:ext uri="{FF2B5EF4-FFF2-40B4-BE49-F238E27FC236}">
                  <a16:creationId xmlns:a16="http://schemas.microsoft.com/office/drawing/2014/main" id="{511DDB6A-475D-2CCB-00BD-537A914B579F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51BC9CE-6863-EF43-C6DA-DC2744E35854}"/>
                </a:ext>
              </a:extLst>
            </p:cNvPr>
            <p:cNvSpPr txBox="1"/>
            <p:nvPr/>
          </p:nvSpPr>
          <p:spPr>
            <a:xfrm>
              <a:off x="10534876" y="1729029"/>
              <a:ext cx="7476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Propan</a:t>
              </a:r>
              <a:r>
                <a:rPr lang="en-US" sz="14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470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D478E-DC04-0FD1-9257-A4D7F376F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12117" cy="1325563"/>
          </a:xfrm>
        </p:spPr>
        <p:txBody>
          <a:bodyPr/>
          <a:lstStyle/>
          <a:p>
            <a:r>
              <a:rPr lang="en-US" dirty="0" err="1"/>
              <a:t>Uzupełnianie</a:t>
            </a:r>
            <a:r>
              <a:rPr lang="en-US" dirty="0"/>
              <a:t> </a:t>
            </a:r>
            <a:r>
              <a:rPr lang="en-US" dirty="0" err="1"/>
              <a:t>butli</a:t>
            </a:r>
            <a:r>
              <a:rPr lang="en-US" dirty="0"/>
              <a:t> - </a:t>
            </a:r>
            <a:r>
              <a:rPr lang="en-US" dirty="0" err="1"/>
              <a:t>Zawór</a:t>
            </a:r>
            <a:r>
              <a:rPr lang="en-US" dirty="0"/>
              <a:t> </a:t>
            </a:r>
            <a:r>
              <a:rPr lang="en-US" dirty="0" err="1"/>
              <a:t>przelewowy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70D0-94FD-E83C-4E1E-063657724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005" y="2081463"/>
            <a:ext cx="8693063" cy="47765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**</a:t>
            </a:r>
            <a:r>
              <a:rPr lang="pl-PL" dirty="0"/>
              <a:t>NIE wypełniaj butli do pełna, a następnie nie pozwalaj, aby zawór przelewowy wypuścił "nadmiar" do powietrza.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Jest to niebezpieczne z wielu powodów:</a:t>
            </a:r>
          </a:p>
          <a:p>
            <a:r>
              <a:rPr lang="pl-PL" dirty="0"/>
              <a:t>Czy wypuszczenie gazu będzie przewidywalne?</a:t>
            </a:r>
          </a:p>
          <a:p>
            <a:pPr lvl="1"/>
            <a:r>
              <a:rPr lang="pl-PL" dirty="0"/>
              <a:t>Kiedy się tego spodziewasz i czy stanie się to na otwartej przestrzeni?</a:t>
            </a:r>
          </a:p>
          <a:p>
            <a:pPr lvl="1"/>
            <a:r>
              <a:rPr lang="pl-PL" dirty="0"/>
              <a:t>Czy może to się wydarzyć, gdy jesteś na imprezie z ludźmi wokół ciebie?</a:t>
            </a:r>
          </a:p>
          <a:p>
            <a:r>
              <a:rPr lang="pl-PL" dirty="0"/>
              <a:t>Gdzie trafia uwolniony propan?</a:t>
            </a:r>
          </a:p>
          <a:p>
            <a:pPr lvl="1"/>
            <a:r>
              <a:rPr lang="pl-PL" dirty="0"/>
              <a:t>Opadnie na ziemię i będzie się rozprzestrzeniał. Jeśli w pobliżu znajduje się źródło zapłonu...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1A4438C-3EBF-207D-B18F-22874E51548D}"/>
              </a:ext>
            </a:extLst>
          </p:cNvPr>
          <p:cNvGrpSpPr/>
          <p:nvPr/>
        </p:nvGrpSpPr>
        <p:grpSpPr>
          <a:xfrm>
            <a:off x="7135226" y="156132"/>
            <a:ext cx="4787900" cy="1937924"/>
            <a:chOff x="7987182" y="4778191"/>
            <a:chExt cx="4204818" cy="1795691"/>
          </a:xfrm>
        </p:grpSpPr>
        <p:pic>
          <p:nvPicPr>
            <p:cNvPr id="14" name="Picture 13" descr="Propane Tank Valves 15kb jpg&#10;">
              <a:extLst>
                <a:ext uri="{FF2B5EF4-FFF2-40B4-BE49-F238E27FC236}">
                  <a16:creationId xmlns:a16="http://schemas.microsoft.com/office/drawing/2014/main" id="{56C714B5-6B8E-2049-D5F6-192B7A47AA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7183" y="4778191"/>
              <a:ext cx="4204817" cy="1795691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EC59745-6769-4318-40D9-40E1878E1814}"/>
                </a:ext>
              </a:extLst>
            </p:cNvPr>
            <p:cNvSpPr txBox="1"/>
            <p:nvPr/>
          </p:nvSpPr>
          <p:spPr>
            <a:xfrm>
              <a:off x="7987183" y="4805636"/>
              <a:ext cx="946609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100" dirty="0"/>
                <a:t>zawór</a:t>
              </a:r>
              <a:endParaRPr lang="en-US" sz="11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72DB8B-B042-D96F-D101-649AE247328F}"/>
                </a:ext>
              </a:extLst>
            </p:cNvPr>
            <p:cNvSpPr txBox="1"/>
            <p:nvPr/>
          </p:nvSpPr>
          <p:spPr>
            <a:xfrm>
              <a:off x="7987182" y="5085968"/>
              <a:ext cx="1135795" cy="600164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dirty="0" err="1"/>
                <a:t>Zawór</a:t>
              </a:r>
              <a:r>
                <a:rPr lang="en-US" sz="1100" dirty="0"/>
                <a:t> </a:t>
              </a:r>
              <a:r>
                <a:rPr lang="en-US" sz="1100" dirty="0" err="1"/>
                <a:t>bezpieczeństwa</a:t>
              </a:r>
              <a:r>
                <a:rPr lang="en-US" sz="1100" dirty="0"/>
                <a:t> </a:t>
              </a:r>
              <a:r>
                <a:rPr lang="en-US" sz="1100" dirty="0" err="1"/>
                <a:t>ciśnieniowego</a:t>
              </a:r>
              <a:endParaRPr lang="en-US" sz="11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5BB8308-046F-5226-6DA3-09F991624300}"/>
                </a:ext>
              </a:extLst>
            </p:cNvPr>
            <p:cNvSpPr txBox="1"/>
            <p:nvPr/>
          </p:nvSpPr>
          <p:spPr>
            <a:xfrm>
              <a:off x="7987182" y="5751947"/>
              <a:ext cx="1135796" cy="600164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100" dirty="0" err="1"/>
                <a:t>Wskażnik</a:t>
              </a:r>
              <a:r>
                <a:rPr lang="pl-PL" sz="1100" dirty="0"/>
                <a:t> poziomu cieczy (opcja)</a:t>
              </a:r>
              <a:endParaRPr lang="en-US" sz="11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1EBD2E7-0DDF-8B26-D2D2-CFDEDE90076E}"/>
                </a:ext>
              </a:extLst>
            </p:cNvPr>
            <p:cNvSpPr txBox="1"/>
            <p:nvPr/>
          </p:nvSpPr>
          <p:spPr>
            <a:xfrm>
              <a:off x="9806152" y="4804620"/>
              <a:ext cx="823967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pokrętło</a:t>
              </a:r>
              <a:endParaRPr lang="en-US" sz="11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50E161D-2D52-A44D-0FEB-B8FC325FD9C5}"/>
                </a:ext>
              </a:extLst>
            </p:cNvPr>
            <p:cNvSpPr txBox="1"/>
            <p:nvPr/>
          </p:nvSpPr>
          <p:spPr>
            <a:xfrm>
              <a:off x="9301215" y="6241133"/>
              <a:ext cx="823967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/>
                <a:t>butla</a:t>
              </a:r>
              <a:endParaRPr lang="en-US" sz="11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1E60B3E-8BA7-7517-0BF6-C4C16B727A0A}"/>
                </a:ext>
              </a:extLst>
            </p:cNvPr>
            <p:cNvSpPr txBox="1"/>
            <p:nvPr/>
          </p:nvSpPr>
          <p:spPr>
            <a:xfrm>
              <a:off x="11196948" y="4822851"/>
              <a:ext cx="995052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Śruba</a:t>
              </a:r>
              <a:r>
                <a:rPr lang="en-US" sz="1100" dirty="0"/>
                <a:t> </a:t>
              </a:r>
              <a:r>
                <a:rPr lang="en-US" sz="1100" dirty="0" err="1"/>
                <a:t>złączna</a:t>
              </a:r>
              <a:endParaRPr lang="en-US" sz="11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E624419-6FC8-8A17-14FA-BC5B3F3CECCE}"/>
                </a:ext>
              </a:extLst>
            </p:cNvPr>
            <p:cNvSpPr txBox="1"/>
            <p:nvPr/>
          </p:nvSpPr>
          <p:spPr>
            <a:xfrm>
              <a:off x="11363397" y="5686132"/>
              <a:ext cx="828603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Regulator</a:t>
              </a:r>
              <a:endParaRPr lang="en-US" sz="11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81A5246-92CE-3994-6D3E-484BE5538DE2}"/>
                </a:ext>
              </a:extLst>
            </p:cNvPr>
            <p:cNvSpPr txBox="1"/>
            <p:nvPr/>
          </p:nvSpPr>
          <p:spPr>
            <a:xfrm>
              <a:off x="11363397" y="6080088"/>
              <a:ext cx="828603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Wąż</a:t>
              </a:r>
              <a:endParaRPr lang="en-US" sz="1100" dirty="0"/>
            </a:p>
          </p:txBody>
        </p:sp>
      </p:grpSp>
      <p:grpSp>
        <p:nvGrpSpPr>
          <p:cNvPr id="23" name="Group 22" descr="Diagram of propane tank showing 80% capacity ">
            <a:extLst>
              <a:ext uri="{FF2B5EF4-FFF2-40B4-BE49-F238E27FC236}">
                <a16:creationId xmlns:a16="http://schemas.microsoft.com/office/drawing/2014/main" id="{8837E382-BF5F-070E-AE36-B663FA9D13DA}"/>
              </a:ext>
            </a:extLst>
          </p:cNvPr>
          <p:cNvGrpSpPr/>
          <p:nvPr/>
        </p:nvGrpSpPr>
        <p:grpSpPr>
          <a:xfrm>
            <a:off x="9520842" y="2499354"/>
            <a:ext cx="2256915" cy="3710525"/>
            <a:chOff x="10127295" y="746381"/>
            <a:chExt cx="2256915" cy="3710525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C1C076D-A857-0C7A-2ABD-A312B0A212B3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C54C988-5E25-971A-D887-370C76D775CA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Picture 25" descr="Propane Tank Valves 15kb jpg&#10;">
              <a:extLst>
                <a:ext uri="{FF2B5EF4-FFF2-40B4-BE49-F238E27FC236}">
                  <a16:creationId xmlns:a16="http://schemas.microsoft.com/office/drawing/2014/main" id="{086B8100-CBE2-619B-23A5-346832CD97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213778F-BED4-1EEF-9FAF-9963414EAF93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350" dirty="0">
                  <a:solidFill>
                    <a:schemeClr val="tx1"/>
                  </a:solidFill>
                </a:rPr>
                <a:t>Ciekły</a:t>
              </a:r>
              <a:r>
                <a:rPr lang="en-US" sz="1350" dirty="0">
                  <a:solidFill>
                    <a:schemeClr val="tx1"/>
                  </a:solidFill>
                </a:rPr>
                <a:t> </a:t>
              </a:r>
              <a:r>
                <a:rPr lang="en-US" sz="1350" dirty="0" err="1">
                  <a:solidFill>
                    <a:schemeClr val="tx1"/>
                  </a:solidFill>
                </a:rPr>
                <a:t>Propan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8C22D47-DF0B-07B6-1F34-1C03FC682466}"/>
                </a:ext>
              </a:extLst>
            </p:cNvPr>
            <p:cNvSpPr txBox="1"/>
            <p:nvPr/>
          </p:nvSpPr>
          <p:spPr>
            <a:xfrm>
              <a:off x="11448181" y="3136612"/>
              <a:ext cx="93602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pl-PL" sz="1200" dirty="0"/>
                <a:t>Pojemności</a:t>
              </a:r>
              <a:endParaRPr lang="en-US" sz="1200" dirty="0"/>
            </a:p>
          </p:txBody>
        </p:sp>
        <p:sp>
          <p:nvSpPr>
            <p:cNvPr id="29" name="Right Brace 28">
              <a:extLst>
                <a:ext uri="{FF2B5EF4-FFF2-40B4-BE49-F238E27FC236}">
                  <a16:creationId xmlns:a16="http://schemas.microsoft.com/office/drawing/2014/main" id="{17F7B614-C10C-BB2C-28FD-D0B99B4F988B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FDCEA92-382C-2139-335B-868783B19F2A}"/>
                </a:ext>
              </a:extLst>
            </p:cNvPr>
            <p:cNvSpPr txBox="1"/>
            <p:nvPr/>
          </p:nvSpPr>
          <p:spPr>
            <a:xfrm>
              <a:off x="10534876" y="1729029"/>
              <a:ext cx="7476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Propan</a:t>
              </a:r>
              <a:r>
                <a:rPr lang="en-US" sz="14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6494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Uzupełnianie - Jak mogę stwierdzić, czy butla jest wypełniona w 80%?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146" y="1825625"/>
            <a:ext cx="7390356" cy="435133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Znajdź "</a:t>
            </a:r>
            <a:r>
              <a:rPr lang="pl-PL" dirty="0" err="1"/>
              <a:t>Tare</a:t>
            </a:r>
            <a:r>
              <a:rPr lang="pl-PL" dirty="0"/>
              <a:t> </a:t>
            </a:r>
            <a:r>
              <a:rPr lang="pl-PL" dirty="0" err="1"/>
              <a:t>Weight</a:t>
            </a:r>
            <a:r>
              <a:rPr lang="pl-PL" dirty="0"/>
              <a:t>" (Tarę) butli.</a:t>
            </a:r>
          </a:p>
          <a:p>
            <a:r>
              <a:rPr lang="pl-PL" dirty="0"/>
              <a:t>Zważ butlę, gdy jest pusta.</a:t>
            </a:r>
          </a:p>
          <a:p>
            <a:endParaRPr lang="pl-PL" dirty="0"/>
          </a:p>
          <a:p>
            <a:r>
              <a:rPr lang="pl-PL" dirty="0"/>
              <a:t>Zważ butlę propanową przed uzupełnieniem.</a:t>
            </a:r>
          </a:p>
          <a:p>
            <a:r>
              <a:rPr lang="pl-PL" dirty="0"/>
              <a:t>Jeśli waga butli jest większa od Tary, w butli pozostaje trochę propanu.</a:t>
            </a:r>
          </a:p>
          <a:p>
            <a:endParaRPr lang="pl-PL" dirty="0"/>
          </a:p>
          <a:p>
            <a:r>
              <a:rPr lang="pl-PL" dirty="0"/>
              <a:t>Oblicz, ile całkowitej masy jest potrzebne.</a:t>
            </a:r>
          </a:p>
          <a:p>
            <a:r>
              <a:rPr lang="pl-PL" dirty="0"/>
              <a:t>Waga butli (Tara) + Waga propanu x 80%.</a:t>
            </a:r>
          </a:p>
          <a:p>
            <a:r>
              <a:rPr lang="pl-PL" dirty="0"/>
              <a:t>Na przykład:</a:t>
            </a:r>
            <a:r>
              <a:rPr lang="en-US" dirty="0"/>
              <a:t> 18 </a:t>
            </a:r>
            <a:r>
              <a:rPr lang="en-US" dirty="0" err="1"/>
              <a:t>lb</a:t>
            </a:r>
            <a:r>
              <a:rPr lang="en-US" dirty="0"/>
              <a:t> </a:t>
            </a:r>
            <a:r>
              <a:rPr lang="pl-PL" dirty="0"/>
              <a:t>pusta</a:t>
            </a:r>
            <a:r>
              <a:rPr lang="en-US" dirty="0"/>
              <a:t> + (20 </a:t>
            </a:r>
            <a:r>
              <a:rPr lang="en-US" dirty="0" err="1"/>
              <a:t>lb</a:t>
            </a:r>
            <a:r>
              <a:rPr lang="en-US" dirty="0"/>
              <a:t> x 80%) = 18 </a:t>
            </a:r>
            <a:r>
              <a:rPr lang="en-US" dirty="0" err="1"/>
              <a:t>lb</a:t>
            </a:r>
            <a:r>
              <a:rPr lang="en-US" dirty="0"/>
              <a:t> + 16 </a:t>
            </a:r>
            <a:r>
              <a:rPr lang="en-US" dirty="0" err="1"/>
              <a:t>lb</a:t>
            </a:r>
            <a:r>
              <a:rPr lang="en-US" dirty="0"/>
              <a:t> = 34 </a:t>
            </a:r>
            <a:r>
              <a:rPr lang="en-US" dirty="0" err="1"/>
              <a:t>lb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E9CFB-92A8-C7FC-9F30-8055A5FED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4652" y="1825625"/>
            <a:ext cx="375780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Tar</a:t>
            </a:r>
            <a:r>
              <a:rPr lang="pl-PL" sz="2400" dirty="0"/>
              <a:t>a</a:t>
            </a:r>
            <a:r>
              <a:rPr lang="en-US" sz="2400" dirty="0"/>
              <a:t>: 		15 </a:t>
            </a:r>
            <a:r>
              <a:rPr lang="en-US" sz="2400" dirty="0" err="1"/>
              <a:t>lb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    (= </a:t>
            </a:r>
            <a:r>
              <a:rPr lang="pl-PL" sz="2400" dirty="0"/>
              <a:t>pusta butla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sz="2400" dirty="0"/>
              <a:t>Obecna waga</a:t>
            </a:r>
            <a:r>
              <a:rPr lang="en-US" sz="2400" dirty="0"/>
              <a:t>:	17 </a:t>
            </a:r>
            <a:r>
              <a:rPr lang="en-US" sz="2400" dirty="0" err="1"/>
              <a:t>lb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(= 15 </a:t>
            </a:r>
            <a:r>
              <a:rPr lang="en-US" sz="2400" dirty="0" err="1"/>
              <a:t>lb</a:t>
            </a:r>
            <a:r>
              <a:rPr lang="en-US" sz="2400" dirty="0"/>
              <a:t> </a:t>
            </a:r>
            <a:r>
              <a:rPr lang="pl-PL" sz="2400" dirty="0"/>
              <a:t>butla</a:t>
            </a:r>
            <a:r>
              <a:rPr lang="en-US" sz="2400" dirty="0"/>
              <a:t> + 2 </a:t>
            </a:r>
            <a:r>
              <a:rPr lang="en-US" sz="2400" dirty="0" err="1"/>
              <a:t>lb</a:t>
            </a:r>
            <a:r>
              <a:rPr lang="en-US" sz="2400" dirty="0"/>
              <a:t> LP)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sz="2400" dirty="0"/>
              <a:t>Waga całkowita</a:t>
            </a:r>
            <a:r>
              <a:rPr lang="en-US" sz="2400" dirty="0"/>
              <a:t>= </a:t>
            </a:r>
          </a:p>
          <a:p>
            <a:pPr marL="0" indent="0">
              <a:buNone/>
            </a:pPr>
            <a:r>
              <a:rPr lang="en-US" sz="2400" dirty="0"/>
              <a:t>Tar</a:t>
            </a:r>
            <a:r>
              <a:rPr lang="pl-PL" sz="2400" dirty="0"/>
              <a:t>a</a:t>
            </a:r>
            <a:r>
              <a:rPr lang="en-US" sz="2400" dirty="0"/>
              <a:t> + </a:t>
            </a:r>
            <a:r>
              <a:rPr lang="pl-PL" sz="2400" dirty="0"/>
              <a:t>Waga </a:t>
            </a:r>
            <a:r>
              <a:rPr lang="en-US" sz="2400" dirty="0" err="1"/>
              <a:t>Propan</a:t>
            </a:r>
            <a:r>
              <a:rPr lang="pl-PL" sz="2400" dirty="0"/>
              <a:t>u</a:t>
            </a:r>
            <a:r>
              <a:rPr lang="en-US" sz="2400" dirty="0"/>
              <a:t> x 80%</a:t>
            </a:r>
          </a:p>
        </p:txBody>
      </p:sp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Uzupełnianie butli propanowych - Omówienie wyzwań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799" y="1825625"/>
            <a:ext cx="578400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600" u="sng" dirty="0"/>
              <a:t>Kwestia 1:</a:t>
            </a:r>
            <a:r>
              <a:rPr lang="pl-PL" sz="2600" dirty="0"/>
              <a:t> Małe czy duże butle (20 – 100 lb.)?</a:t>
            </a:r>
          </a:p>
          <a:p>
            <a:pPr marL="0" indent="0">
              <a:buNone/>
            </a:pPr>
            <a:endParaRPr lang="pl-PL" sz="2600" dirty="0"/>
          </a:p>
          <a:p>
            <a:r>
              <a:rPr lang="pl-PL" sz="2600" dirty="0"/>
              <a:t>Opcja 1: Małe butle</a:t>
            </a:r>
          </a:p>
          <a:p>
            <a:pPr lvl="1"/>
            <a:r>
              <a:rPr lang="pl-PL" sz="2200" dirty="0"/>
              <a:t>Zależne od wydarzenia/imprezy? Wygoda?</a:t>
            </a:r>
          </a:p>
          <a:p>
            <a:pPr marL="457200" lvl="1" indent="0">
              <a:buNone/>
            </a:pPr>
            <a:endParaRPr lang="pl-PL" sz="2200" dirty="0"/>
          </a:p>
          <a:p>
            <a:r>
              <a:rPr lang="pl-PL" sz="2600" dirty="0"/>
              <a:t>Opcja 2: Duże butle</a:t>
            </a:r>
          </a:p>
          <a:p>
            <a:pPr lvl="1"/>
            <a:r>
              <a:rPr lang="pl-PL" sz="2200" dirty="0"/>
              <a:t>Większa pojemność na duże, masowe imprezy i wydarzenia?</a:t>
            </a:r>
          </a:p>
          <a:p>
            <a:pPr lvl="1"/>
            <a:r>
              <a:rPr lang="pl-PL" sz="2200" dirty="0"/>
              <a:t>Czy łatwo je usunąć do uzupełnienia?</a:t>
            </a:r>
          </a:p>
          <a:p>
            <a:pPr lvl="1"/>
            <a:r>
              <a:rPr lang="pl-PL" sz="2200" dirty="0"/>
              <a:t>Czy konieczne jest usunięcie ich do uzupełnienia?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4544E-53B0-005D-0A77-A7A5C7751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9322" y="1825625"/>
            <a:ext cx="553963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u="sng" dirty="0"/>
              <a:t>Kwestia</a:t>
            </a:r>
            <a:r>
              <a:rPr lang="en-US" sz="2400" u="sng" dirty="0"/>
              <a:t> 2:</a:t>
            </a:r>
            <a:r>
              <a:rPr lang="pl-PL" sz="2400" u="sng" dirty="0"/>
              <a:t> </a:t>
            </a:r>
            <a:r>
              <a:rPr lang="pl-PL" sz="2400" dirty="0"/>
              <a:t>Kiedy i w jaki sposób będą uzupełniane butle?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Opcja 1: Jedna butla - nie wypełniona w pełni przed wydarzeniem</a:t>
            </a:r>
          </a:p>
          <a:p>
            <a:pPr lvl="1"/>
            <a:r>
              <a:rPr lang="pl-PL" sz="2000" dirty="0"/>
              <a:t>Uzupełnienie butli "do pełna" - czy jest to akceptowalne?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Opcja 2: Dwie butle o pojemności 100 funtów</a:t>
            </a:r>
          </a:p>
          <a:p>
            <a:pPr lvl="1"/>
            <a:r>
              <a:rPr lang="pl-PL" sz="2000" dirty="0"/>
              <a:t>Używanie jednej butli aż do wyczerpania, następnie przejście na drugą butlę i późniejsze uzupełnienie pierwszej butli.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48487-8E96-8792-C695-8F4308C5E874}"/>
              </a:ext>
            </a:extLst>
          </p:cNvPr>
          <p:cNvSpPr txBox="1"/>
          <p:nvPr/>
        </p:nvSpPr>
        <p:spPr>
          <a:xfrm>
            <a:off x="665320" y="5896401"/>
            <a:ext cx="10289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Właściciele: Czy przy rozważaniu opcji bierzecie pod uwagę bezpieczeństwo? Jakie ryzyko jesteście gotowi podjąć w swoim biznesie?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2D412-DE3F-F4C4-7F08-352316BF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r>
              <a:rPr lang="en-US" dirty="0"/>
              <a:t>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086A6-5657-C8EE-07E9-ABE78954E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1825625"/>
            <a:ext cx="11193517" cy="4351338"/>
          </a:xfrm>
        </p:spPr>
        <p:txBody>
          <a:bodyPr/>
          <a:lstStyle/>
          <a:p>
            <a:r>
              <a:rPr lang="pl-PL" dirty="0"/>
              <a:t>Butle propanowe stanowią unikalne zagrożenie dla branży samochodów gastronomicznych w porównaniu do restauracji stacjonarnych.</a:t>
            </a:r>
          </a:p>
          <a:p>
            <a:r>
              <a:rPr lang="pl-PL" dirty="0"/>
              <a:t> Aby kontrolować zagrożenia związane z butlami propanowymi, należy stosować wiele środków zapobiegawczych i kontrolnych. </a:t>
            </a:r>
          </a:p>
          <a:p>
            <a:r>
              <a:rPr lang="pl-PL" dirty="0"/>
              <a:t>Podczas uzupełniania butli propanowych należy przestrzegać zasady wypełnienia na poziomie 80%.</a:t>
            </a:r>
          </a:p>
          <a:p>
            <a:r>
              <a:rPr lang="pl-PL" dirty="0"/>
              <a:t>Firmy powinny korzystać tylko z profesjonalistów posiadających odpowiednie przeszkolenie i doświadczenie w zakresie uzupełniania butli propanowych oraz instalacji </a:t>
            </a:r>
            <a:r>
              <a:rPr lang="pl-PL"/>
              <a:t>rurociągów gazowych.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05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3289-FEDD-4006-7F27-9E3CAEEF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szkolenia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6B63-75C5-E2AD-D145-F204F63C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825625"/>
            <a:ext cx="10730345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 ukończeniu tego modułu uczestnik będzie w stanie:</a:t>
            </a:r>
          </a:p>
          <a:p>
            <a:r>
              <a:rPr lang="pl-PL" dirty="0"/>
              <a:t>Zidentyfikować podstawowe właściwości propanu oraz zagrożeń związanych z użytkowaniem butli propanowej.</a:t>
            </a:r>
          </a:p>
          <a:p>
            <a:r>
              <a:rPr lang="pl-PL" dirty="0"/>
              <a:t>Rozpoznać i zastosować środki kontroli powyższych zagrożeń w celu zminimalizowania ryzyka z nimi związanego.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5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7263-392B-29D3-BE95-B52B2F95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Bezpieczna</a:t>
            </a:r>
            <a:r>
              <a:rPr lang="en-US" dirty="0"/>
              <a:t> </a:t>
            </a:r>
            <a:r>
              <a:rPr lang="en-US" dirty="0" err="1"/>
              <a:t>obsługa</a:t>
            </a:r>
            <a:r>
              <a:rPr lang="en-US" dirty="0"/>
              <a:t> </a:t>
            </a:r>
            <a:r>
              <a:rPr lang="en-US" dirty="0" err="1"/>
              <a:t>butli</a:t>
            </a:r>
            <a:r>
              <a:rPr lang="en-US" dirty="0"/>
              <a:t> </a:t>
            </a:r>
            <a:r>
              <a:rPr lang="en-US" dirty="0" err="1"/>
              <a:t>propanowej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E30D-6B1D-7115-9B27-DD16CD87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1" y="1437362"/>
            <a:ext cx="9595981" cy="4351338"/>
          </a:xfrm>
        </p:spPr>
        <p:txBody>
          <a:bodyPr>
            <a:normAutofit/>
          </a:bodyPr>
          <a:lstStyle/>
          <a:p>
            <a:r>
              <a:rPr lang="pl-PL" dirty="0"/>
              <a:t>Propan: Niebezpieczny materiał wymagający szacunku</a:t>
            </a:r>
          </a:p>
          <a:p>
            <a:pPr lvl="1"/>
            <a:r>
              <a:rPr lang="pl-PL" dirty="0"/>
              <a:t>Propan to rodzaj gazu ziemnego skroplonego (LP-Gaz), który może być transportowany w zbiornikach i używany do celów kulinarnych.</a:t>
            </a:r>
          </a:p>
          <a:p>
            <a:pPr lvl="1"/>
            <a:r>
              <a:rPr lang="pl-PL" dirty="0"/>
              <a:t>Według NFPA, 68% pożarów w samochodach gastronomicznych (food truckach) jest wynikiem wycieków lub uszkodzeń strukturalnych butli propanowych.</a:t>
            </a:r>
          </a:p>
          <a:p>
            <a:pPr lvl="1"/>
            <a:r>
              <a:rPr lang="pl-PL" dirty="0"/>
              <a:t>Butla propanowa o pojemności 20 funtów (9 kg) = energia wybuchowa równa 120 lasek dynamitu.</a:t>
            </a:r>
          </a:p>
          <a:p>
            <a:r>
              <a:rPr lang="pl-PL" dirty="0"/>
              <a:t>Uwaga</a:t>
            </a:r>
            <a:r>
              <a:rPr lang="en-US" dirty="0"/>
              <a:t>: </a:t>
            </a:r>
            <a:r>
              <a:rPr lang="pl-PL" dirty="0"/>
              <a:t>Prawnicy specjalizujący się odszkodowaniach za obrażenia cielesne zaczynają traktować </a:t>
            </a:r>
            <a:r>
              <a:rPr lang="pl-PL" dirty="0">
                <a:hlinkClick r:id="rId3"/>
              </a:rPr>
              <a:t>wypadki w gastronomii mobilnej</a:t>
            </a:r>
            <a:r>
              <a:rPr lang="pl-PL" dirty="0"/>
              <a:t> jako kolejną usługę prawniczą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3507C-4C60-26C6-99F0-8AC036C02332}"/>
              </a:ext>
            </a:extLst>
          </p:cNvPr>
          <p:cNvSpPr txBox="1"/>
          <p:nvPr/>
        </p:nvSpPr>
        <p:spPr>
          <a:xfrm>
            <a:off x="210245" y="5788700"/>
            <a:ext cx="9956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OSTRZEŻENIE: Przepisy stanowe i lokalne mogą się różnić; udzielane tutaj wskazówki opierają się na wytycznych NFPA i zakładają, że menadżerowie będą się kierować wytycznymi pochodzącymi od lokalnych organów władzy i odpowiednio przeszkolonych profesjonalistów, gdy będzie to konieczne.</a:t>
            </a:r>
            <a:endParaRPr lang="en-US" sz="1800" dirty="0"/>
          </a:p>
        </p:txBody>
      </p:sp>
      <p:pic>
        <p:nvPicPr>
          <p:cNvPr id="8" name="Picture 7" descr="20 Gallon Propane Tank 8kb jpg">
            <a:extLst>
              <a:ext uri="{FF2B5EF4-FFF2-40B4-BE49-F238E27FC236}">
                <a16:creationId xmlns:a16="http://schemas.microsoft.com/office/drawing/2014/main" id="{046CE118-EE50-355A-1F89-1022AB9227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9" name="Picture 8" descr="100 gallon propane tank 13kb jpg">
            <a:extLst>
              <a:ext uri="{FF2B5EF4-FFF2-40B4-BE49-F238E27FC236}">
                <a16:creationId xmlns:a16="http://schemas.microsoft.com/office/drawing/2014/main" id="{A5E104FE-5154-F9A7-BC1B-AFFDD12DDF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855238"/>
            <a:ext cx="17907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10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6288-A1EB-A677-5EAF-A879C230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3" y="18255"/>
            <a:ext cx="10515600" cy="1325563"/>
          </a:xfrm>
        </p:spPr>
        <p:txBody>
          <a:bodyPr/>
          <a:lstStyle/>
          <a:p>
            <a:r>
              <a:rPr lang="pl-PL" dirty="0"/>
              <a:t>Co sprawia, że butla z propanem jest niebezpieczna?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3AAF-AC3E-EC30-6E5D-42B29806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67886"/>
            <a:ext cx="9030831" cy="5348229"/>
          </a:xfrm>
        </p:spPr>
        <p:txBody>
          <a:bodyPr>
            <a:normAutofit fontScale="92500"/>
          </a:bodyPr>
          <a:lstStyle/>
          <a:p>
            <a:r>
              <a:rPr lang="pl-PL" dirty="0"/>
              <a:t>Propan jest gazem w temperaturze pokojowej.</a:t>
            </a:r>
          </a:p>
          <a:p>
            <a:pPr lvl="1"/>
            <a:r>
              <a:rPr lang="pl-PL" dirty="0"/>
              <a:t>Cena jest podawana za galon, ale sprzedawany jest według wagi.</a:t>
            </a:r>
          </a:p>
          <a:p>
            <a:pPr lvl="1"/>
            <a:r>
              <a:rPr lang="pl-PL" dirty="0"/>
              <a:t>1 funt propanu = 0,236 galonów (60°F), więc 100 funtów = 23,6 galonów.</a:t>
            </a:r>
          </a:p>
          <a:p>
            <a:pPr lvl="1"/>
            <a:r>
              <a:rPr lang="pl-PL" dirty="0"/>
              <a:t>1 galon = 4,24 funta (gaz jest cięższy od powietrza, ale lżejszy od wody).</a:t>
            </a:r>
          </a:p>
          <a:p>
            <a:r>
              <a:rPr lang="pl-PL" dirty="0"/>
              <a:t>Propan jest pod wysokim ciśnieniem, aby utrzymać się w stanie ciekłym wewnątrz butli.</a:t>
            </a:r>
          </a:p>
          <a:p>
            <a:pPr lvl="1"/>
            <a:r>
              <a:rPr lang="pl-PL" dirty="0"/>
              <a:t>Gdy zawór jest otwarty, propan w stanie gazowym przemieszcza się do palników.</a:t>
            </a:r>
          </a:p>
          <a:p>
            <a:r>
              <a:rPr lang="en-US" dirty="0" err="1"/>
              <a:t>Wyzwania</a:t>
            </a:r>
            <a:r>
              <a:rPr lang="en-US" dirty="0"/>
              <a:t>:</a:t>
            </a:r>
          </a:p>
          <a:p>
            <a:pPr lvl="1"/>
            <a:r>
              <a:rPr lang="pl-PL" dirty="0"/>
              <a:t>Klimat gorący: konieczne jest pozostawienie miejsca</a:t>
            </a:r>
          </a:p>
          <a:p>
            <a:pPr marL="682625" lvl="1" indent="-225425">
              <a:buNone/>
            </a:pPr>
            <a:r>
              <a:rPr lang="pl-PL" dirty="0"/>
              <a:t>	na rozszerzenie gazu w butli.</a:t>
            </a:r>
          </a:p>
          <a:p>
            <a:pPr lvl="1"/>
            <a:r>
              <a:rPr lang="pl-PL" dirty="0"/>
              <a:t>Klimat zimny: niskie ciśnienia mogą wymagać uzupełnienia</a:t>
            </a:r>
          </a:p>
          <a:p>
            <a:pPr marL="682625" lvl="1" indent="-225425">
              <a:buNone/>
            </a:pPr>
            <a:r>
              <a:rPr lang="pl-PL" dirty="0"/>
              <a:t>	nawet wtedy, gdy butla nie jest pusta.</a:t>
            </a:r>
            <a:endParaRPr lang="en-US" dirty="0"/>
          </a:p>
          <a:p>
            <a:endParaRPr lang="en-US" dirty="0"/>
          </a:p>
        </p:txBody>
      </p:sp>
      <p:grpSp>
        <p:nvGrpSpPr>
          <p:cNvPr id="26" name="Group 25" descr="Diagram of propane tank showing 80% capacity ">
            <a:extLst>
              <a:ext uri="{FF2B5EF4-FFF2-40B4-BE49-F238E27FC236}">
                <a16:creationId xmlns:a16="http://schemas.microsoft.com/office/drawing/2014/main" id="{5B2F4371-381F-31B7-78F8-CD6D739E95EA}"/>
              </a:ext>
            </a:extLst>
          </p:cNvPr>
          <p:cNvGrpSpPr/>
          <p:nvPr/>
        </p:nvGrpSpPr>
        <p:grpSpPr>
          <a:xfrm>
            <a:off x="9651306" y="777912"/>
            <a:ext cx="2256915" cy="3710525"/>
            <a:chOff x="10127295" y="746381"/>
            <a:chExt cx="2256915" cy="371052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F1D624A-3045-0C76-04B4-E0B12BFD16A5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2E866B-F0D7-DDBD-6C52-3DD600F32FFE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9" name="Picture 18" descr="Propane Tank Valves 15kb jpg&#10;">
              <a:extLst>
                <a:ext uri="{FF2B5EF4-FFF2-40B4-BE49-F238E27FC236}">
                  <a16:creationId xmlns:a16="http://schemas.microsoft.com/office/drawing/2014/main" id="{217E7498-7D92-E3BB-6B4A-862FE048F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37DEEE-81E3-432D-846B-CD27FCE827E3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350" dirty="0">
                  <a:solidFill>
                    <a:schemeClr val="tx1"/>
                  </a:solidFill>
                </a:rPr>
                <a:t>Ciekły</a:t>
              </a:r>
              <a:r>
                <a:rPr lang="en-US" sz="1350" dirty="0">
                  <a:solidFill>
                    <a:schemeClr val="tx1"/>
                  </a:solidFill>
                </a:rPr>
                <a:t> </a:t>
              </a:r>
              <a:r>
                <a:rPr lang="en-US" sz="1350" dirty="0" err="1">
                  <a:solidFill>
                    <a:schemeClr val="tx1"/>
                  </a:solidFill>
                </a:rPr>
                <a:t>Propan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96359E-F79A-182D-3985-7E52F46F92D6}"/>
                </a:ext>
              </a:extLst>
            </p:cNvPr>
            <p:cNvSpPr txBox="1"/>
            <p:nvPr/>
          </p:nvSpPr>
          <p:spPr>
            <a:xfrm>
              <a:off x="11448181" y="3136612"/>
              <a:ext cx="93602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pl-PL" sz="1200" dirty="0"/>
                <a:t>Pojemności</a:t>
              </a:r>
              <a:endParaRPr lang="en-US" sz="1200" dirty="0"/>
            </a:p>
          </p:txBody>
        </p: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D4811BDA-5F48-2F5B-2AAC-622D14D12552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A4563B8-9A12-D582-0154-E14ECCE51FCB}"/>
                </a:ext>
              </a:extLst>
            </p:cNvPr>
            <p:cNvSpPr txBox="1"/>
            <p:nvPr/>
          </p:nvSpPr>
          <p:spPr>
            <a:xfrm>
              <a:off x="10534876" y="1729029"/>
              <a:ext cx="7476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Propan</a:t>
              </a:r>
              <a:r>
                <a:rPr lang="en-US" sz="1400" dirty="0"/>
                <a:t>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7CD8F-127C-0777-F258-046A13C417D7}"/>
              </a:ext>
            </a:extLst>
          </p:cNvPr>
          <p:cNvGrpSpPr/>
          <p:nvPr/>
        </p:nvGrpSpPr>
        <p:grpSpPr>
          <a:xfrm>
            <a:off x="7987182" y="4778191"/>
            <a:ext cx="4204818" cy="1795691"/>
            <a:chOff x="7987182" y="4778191"/>
            <a:chExt cx="4204818" cy="1795691"/>
          </a:xfrm>
        </p:grpSpPr>
        <p:pic>
          <p:nvPicPr>
            <p:cNvPr id="11" name="Picture 10" descr="Propane Tank Valves 15kb jpg&#10;">
              <a:extLst>
                <a:ext uri="{FF2B5EF4-FFF2-40B4-BE49-F238E27FC236}">
                  <a16:creationId xmlns:a16="http://schemas.microsoft.com/office/drawing/2014/main" id="{A3EA3FD4-A1C5-0C56-A1AC-FF0A5D37BC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7183" y="4778191"/>
              <a:ext cx="4204817" cy="1795691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DDB4F0F-14D7-3BB1-FC25-F092F41588D8}"/>
                </a:ext>
              </a:extLst>
            </p:cNvPr>
            <p:cNvSpPr txBox="1"/>
            <p:nvPr/>
          </p:nvSpPr>
          <p:spPr>
            <a:xfrm>
              <a:off x="7987183" y="4805636"/>
              <a:ext cx="946609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100" dirty="0"/>
                <a:t>zawór</a:t>
              </a:r>
              <a:endParaRPr lang="en-US" sz="11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B4EE07B-946A-8646-19AF-25B744EE4D20}"/>
                </a:ext>
              </a:extLst>
            </p:cNvPr>
            <p:cNvSpPr txBox="1"/>
            <p:nvPr/>
          </p:nvSpPr>
          <p:spPr>
            <a:xfrm>
              <a:off x="7987182" y="5085968"/>
              <a:ext cx="1135795" cy="600164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dirty="0" err="1"/>
                <a:t>Zawór</a:t>
              </a:r>
              <a:r>
                <a:rPr lang="en-US" sz="1100" dirty="0"/>
                <a:t> </a:t>
              </a:r>
              <a:r>
                <a:rPr lang="en-US" sz="1100" dirty="0" err="1"/>
                <a:t>bezpieczeństwa</a:t>
              </a:r>
              <a:r>
                <a:rPr lang="en-US" sz="1100" dirty="0"/>
                <a:t> </a:t>
              </a:r>
              <a:r>
                <a:rPr lang="en-US" sz="1100" dirty="0" err="1"/>
                <a:t>ciśnieniowego</a:t>
              </a:r>
              <a:endParaRPr lang="en-US" sz="11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EEAF0CB-9423-3909-AC01-11212C28360A}"/>
                </a:ext>
              </a:extLst>
            </p:cNvPr>
            <p:cNvSpPr txBox="1"/>
            <p:nvPr/>
          </p:nvSpPr>
          <p:spPr>
            <a:xfrm>
              <a:off x="7987182" y="5751947"/>
              <a:ext cx="1135796" cy="600164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100" dirty="0" err="1"/>
                <a:t>Wskażnik</a:t>
              </a:r>
              <a:r>
                <a:rPr lang="pl-PL" sz="1100" dirty="0"/>
                <a:t> poziomu cieczy (opcja)</a:t>
              </a:r>
              <a:endParaRPr lang="en-US" sz="11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2981C9-F789-75C7-7618-05152BBC4176}"/>
                </a:ext>
              </a:extLst>
            </p:cNvPr>
            <p:cNvSpPr txBox="1"/>
            <p:nvPr/>
          </p:nvSpPr>
          <p:spPr>
            <a:xfrm>
              <a:off x="9806152" y="4804620"/>
              <a:ext cx="823967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pokrętło</a:t>
              </a:r>
              <a:endParaRPr lang="en-US" sz="11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39E55D-B169-8C2D-FCF8-43089788685E}"/>
                </a:ext>
              </a:extLst>
            </p:cNvPr>
            <p:cNvSpPr txBox="1"/>
            <p:nvPr/>
          </p:nvSpPr>
          <p:spPr>
            <a:xfrm>
              <a:off x="9301215" y="6241133"/>
              <a:ext cx="823967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/>
                <a:t>butla</a:t>
              </a:r>
              <a:endParaRPr lang="en-US" sz="11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B27123-0155-FEA1-A205-32143653D09F}"/>
                </a:ext>
              </a:extLst>
            </p:cNvPr>
            <p:cNvSpPr txBox="1"/>
            <p:nvPr/>
          </p:nvSpPr>
          <p:spPr>
            <a:xfrm>
              <a:off x="11196948" y="4822851"/>
              <a:ext cx="995052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Śruba</a:t>
              </a:r>
              <a:r>
                <a:rPr lang="en-US" sz="1100" dirty="0"/>
                <a:t> </a:t>
              </a:r>
              <a:r>
                <a:rPr lang="en-US" sz="1100" dirty="0" err="1"/>
                <a:t>złączna</a:t>
              </a:r>
              <a:endParaRPr lang="en-US" sz="11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9E352BB-4743-F176-DA16-22625820C8C5}"/>
                </a:ext>
              </a:extLst>
            </p:cNvPr>
            <p:cNvSpPr txBox="1"/>
            <p:nvPr/>
          </p:nvSpPr>
          <p:spPr>
            <a:xfrm>
              <a:off x="11363397" y="5686132"/>
              <a:ext cx="828603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Regulator</a:t>
              </a:r>
              <a:endParaRPr lang="en-US" sz="11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29556DD-279C-BF42-3AD6-C93B20B9464E}"/>
                </a:ext>
              </a:extLst>
            </p:cNvPr>
            <p:cNvSpPr txBox="1"/>
            <p:nvPr/>
          </p:nvSpPr>
          <p:spPr>
            <a:xfrm>
              <a:off x="11363397" y="6080088"/>
              <a:ext cx="828603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Wąż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970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6EF2-8483-DF95-0068-3974F4AB4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Co było przyczyną wypadku w Filadelfii w 2014 roku?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BC626-BC1A-78C8-AB5D-875D1CA78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1 lipca 2014: Eksplozja samochodu gastronomicznego (food trucka) w Filadelfii, 2 osoby zabite, 13 rannych.</a:t>
            </a:r>
          </a:p>
          <a:p>
            <a:pPr marL="0" indent="0">
              <a:buNone/>
            </a:pPr>
            <a:r>
              <a:rPr lang="pl-PL" dirty="0"/>
              <a:t>Wyjaśnienie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https://youtu.be/1YLLfOreaVE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pl-PL" u="sng" dirty="0"/>
              <a:t>Czynniki</a:t>
            </a:r>
            <a:r>
              <a:rPr lang="en-US" u="sng" dirty="0"/>
              <a:t>/</a:t>
            </a:r>
            <a:r>
              <a:rPr lang="pl-PL" u="sng" dirty="0"/>
              <a:t>Kolejność zdarzeń</a:t>
            </a:r>
            <a:r>
              <a:rPr lang="en-US" u="sng" dirty="0"/>
              <a:t>:</a:t>
            </a:r>
          </a:p>
          <a:p>
            <a:r>
              <a:rPr lang="pl-PL" dirty="0"/>
              <a:t>100-galonowa butla propanu pochodziła z roku 1948 i nie posiadała zaworu bezpieczeństwa.</a:t>
            </a:r>
          </a:p>
          <a:p>
            <a:r>
              <a:rPr lang="pl-PL" dirty="0"/>
              <a:t>Wysokie temperatury powodowały rozszerzanie się propanu, ciśnienie wzrastało bez możliwości uwalniania przez zawór bezpieczeństwa.</a:t>
            </a:r>
          </a:p>
          <a:p>
            <a:r>
              <a:rPr lang="pl-PL" dirty="0"/>
              <a:t>Ostatecznie butla pękła, a ciekły propan wydostał się i przekształcił w gaz.</a:t>
            </a:r>
          </a:p>
          <a:p>
            <a:r>
              <a:rPr lang="pl-PL" dirty="0"/>
              <a:t>Na nagraniu widać chwilę, gdy pojawia się chmura pary przed zapłonem.</a:t>
            </a:r>
          </a:p>
          <a:p>
            <a:r>
              <a:rPr lang="pl-PL" dirty="0"/>
              <a:t>Każde źródło zapłonu w pobliżu podpala propan.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90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6288-A1EB-A677-5EAF-A879C230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3" y="18255"/>
            <a:ext cx="8727597" cy="1325563"/>
          </a:xfrm>
        </p:spPr>
        <p:txBody>
          <a:bodyPr/>
          <a:lstStyle/>
          <a:p>
            <a:r>
              <a:rPr lang="pl-PL" dirty="0"/>
              <a:t>Co powoduje, że propan jest niebezpieczny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3AAF-AC3E-EC30-6E5D-42B29806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67886"/>
            <a:ext cx="9030831" cy="5348229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Propan jest pod wysokim ciśnieniem, aby pozostać w stanie ciekłym wewnątrz butli.</a:t>
            </a:r>
          </a:p>
          <a:p>
            <a:pPr lvl="1"/>
            <a:r>
              <a:rPr lang="pl-PL" dirty="0"/>
              <a:t>Po otwarciu zaworu, propan w stanie gazowym przemieszcza się do palników</a:t>
            </a:r>
            <a:endParaRPr lang="en-US" dirty="0"/>
          </a:p>
          <a:p>
            <a:r>
              <a:rPr lang="pl-PL" dirty="0"/>
              <a:t>Środki kontrolne mające na celu zapobieganie wypadkom (rozwiązania techniczne, praktyki pracy):</a:t>
            </a:r>
          </a:p>
          <a:p>
            <a:r>
              <a:rPr lang="pl-PL" dirty="0"/>
              <a:t>NIE wypełniaj butli powyżej 80% jej pojemności.</a:t>
            </a:r>
          </a:p>
          <a:p>
            <a:pPr lvl="1"/>
            <a:r>
              <a:rPr lang="pl-PL" dirty="0"/>
              <a:t>W gorący dzień propan potrzebuje miejsca do rozszerzania się aby nie stanowić zagrożenia.</a:t>
            </a:r>
          </a:p>
          <a:p>
            <a:r>
              <a:rPr lang="pl-PL" dirty="0"/>
              <a:t>Zawór bezpieczeństwa ciśnieniowego:</a:t>
            </a:r>
          </a:p>
          <a:p>
            <a:pPr lvl="1"/>
            <a:r>
              <a:rPr lang="pl-PL" dirty="0"/>
              <a:t>Umożliwia uwalnianie propanu, jeśli ciśnienie wewnątrz butli wzrasta.</a:t>
            </a:r>
          </a:p>
          <a:p>
            <a:r>
              <a:rPr lang="pl-PL" dirty="0"/>
              <a:t>Biała/refleksyjna powierzchnia zewnętrzna:</a:t>
            </a:r>
          </a:p>
          <a:p>
            <a:pPr lvl="1"/>
            <a:r>
              <a:rPr lang="pl-PL" dirty="0"/>
              <a:t>Odbija ciepło zamiast je absorbować.</a:t>
            </a:r>
          </a:p>
          <a:p>
            <a:r>
              <a:rPr lang="pl-PL" dirty="0"/>
              <a:t>Zachowaj odległość od źródeł zapłonu:</a:t>
            </a:r>
          </a:p>
          <a:p>
            <a:pPr lvl="1"/>
            <a:r>
              <a:rPr lang="pl-PL" dirty="0"/>
              <a:t>Uwolniony propan jest gęstszy od powietrza i może się</a:t>
            </a:r>
          </a:p>
          <a:p>
            <a:pPr marL="682625" lvl="1" indent="0">
              <a:buNone/>
            </a:pPr>
            <a:r>
              <a:rPr lang="pl-PL" dirty="0"/>
              <a:t>przemieszczać.</a:t>
            </a:r>
            <a:endParaRPr lang="en-US" dirty="0"/>
          </a:p>
        </p:txBody>
      </p:sp>
      <p:pic>
        <p:nvPicPr>
          <p:cNvPr id="11" name="Picture 10" descr="Propane Tank Valves 15kb jpg&#10;">
            <a:extLst>
              <a:ext uri="{FF2B5EF4-FFF2-40B4-BE49-F238E27FC236}">
                <a16:creationId xmlns:a16="http://schemas.microsoft.com/office/drawing/2014/main" id="{A3EA3FD4-A1C5-0C56-A1AC-FF0A5D37B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100" y="4751393"/>
            <a:ext cx="4787900" cy="20447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9C85190-D4F4-29AE-4DFF-F8364916DB51}"/>
              </a:ext>
            </a:extLst>
          </p:cNvPr>
          <p:cNvGrpSpPr/>
          <p:nvPr/>
        </p:nvGrpSpPr>
        <p:grpSpPr>
          <a:xfrm>
            <a:off x="7404100" y="4778191"/>
            <a:ext cx="4787900" cy="1937924"/>
            <a:chOff x="7987182" y="4778191"/>
            <a:chExt cx="4204818" cy="1795691"/>
          </a:xfrm>
        </p:grpSpPr>
        <p:pic>
          <p:nvPicPr>
            <p:cNvPr id="5" name="Picture 4" descr="Propane Tank Valves 15kb jpg&#10;">
              <a:extLst>
                <a:ext uri="{FF2B5EF4-FFF2-40B4-BE49-F238E27FC236}">
                  <a16:creationId xmlns:a16="http://schemas.microsoft.com/office/drawing/2014/main" id="{A7A55B0E-9082-525B-78E2-CA695EF95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7183" y="4778191"/>
              <a:ext cx="4204817" cy="179569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CC7449A-1C47-BD43-E8CE-62EA72F297FE}"/>
                </a:ext>
              </a:extLst>
            </p:cNvPr>
            <p:cNvSpPr txBox="1"/>
            <p:nvPr/>
          </p:nvSpPr>
          <p:spPr>
            <a:xfrm>
              <a:off x="7987183" y="4805636"/>
              <a:ext cx="946609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100" dirty="0"/>
                <a:t>zawór</a:t>
              </a:r>
              <a:endParaRPr lang="en-US" sz="11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46CD767-E45F-4ED7-B34F-14E2B41E14E2}"/>
                </a:ext>
              </a:extLst>
            </p:cNvPr>
            <p:cNvSpPr txBox="1"/>
            <p:nvPr/>
          </p:nvSpPr>
          <p:spPr>
            <a:xfrm>
              <a:off x="7987182" y="5085968"/>
              <a:ext cx="1135795" cy="600164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dirty="0" err="1"/>
                <a:t>Zawór</a:t>
              </a:r>
              <a:r>
                <a:rPr lang="en-US" sz="1100" dirty="0"/>
                <a:t> </a:t>
              </a:r>
              <a:r>
                <a:rPr lang="en-US" sz="1100" dirty="0" err="1"/>
                <a:t>bezpieczeństwa</a:t>
              </a:r>
              <a:r>
                <a:rPr lang="en-US" sz="1100" dirty="0"/>
                <a:t> </a:t>
              </a:r>
              <a:r>
                <a:rPr lang="en-US" sz="1100" dirty="0" err="1"/>
                <a:t>ciśnieniowego</a:t>
              </a:r>
              <a:endParaRPr lang="en-US" sz="11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2AB427F-F8BA-A3EC-D716-95E6147A0110}"/>
                </a:ext>
              </a:extLst>
            </p:cNvPr>
            <p:cNvSpPr txBox="1"/>
            <p:nvPr/>
          </p:nvSpPr>
          <p:spPr>
            <a:xfrm>
              <a:off x="7987182" y="5751947"/>
              <a:ext cx="1135796" cy="600164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1100" dirty="0" err="1"/>
                <a:t>Wskażnik</a:t>
              </a:r>
              <a:r>
                <a:rPr lang="pl-PL" sz="1100" dirty="0"/>
                <a:t> poziomu cieczy (opcja)</a:t>
              </a:r>
              <a:endParaRPr lang="en-US" sz="11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DDD5B4A-BFD5-B318-9F44-2F6D4EF122B4}"/>
                </a:ext>
              </a:extLst>
            </p:cNvPr>
            <p:cNvSpPr txBox="1"/>
            <p:nvPr/>
          </p:nvSpPr>
          <p:spPr>
            <a:xfrm>
              <a:off x="9806152" y="4804620"/>
              <a:ext cx="823967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pokrętło</a:t>
              </a:r>
              <a:endParaRPr lang="en-US" sz="11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297C37-5306-5E88-DB04-B6EB629C4BAF}"/>
                </a:ext>
              </a:extLst>
            </p:cNvPr>
            <p:cNvSpPr txBox="1"/>
            <p:nvPr/>
          </p:nvSpPr>
          <p:spPr>
            <a:xfrm>
              <a:off x="9301215" y="6241133"/>
              <a:ext cx="823967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/>
                <a:t>butla</a:t>
              </a:r>
              <a:endParaRPr lang="en-US" sz="11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956FE55-FA99-B857-2484-DA02BF78AEEB}"/>
                </a:ext>
              </a:extLst>
            </p:cNvPr>
            <p:cNvSpPr txBox="1"/>
            <p:nvPr/>
          </p:nvSpPr>
          <p:spPr>
            <a:xfrm>
              <a:off x="11196948" y="4822851"/>
              <a:ext cx="995052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Śruba</a:t>
              </a:r>
              <a:r>
                <a:rPr lang="en-US" sz="1100" dirty="0"/>
                <a:t> </a:t>
              </a:r>
              <a:r>
                <a:rPr lang="en-US" sz="1100" dirty="0" err="1"/>
                <a:t>złączna</a:t>
              </a:r>
              <a:endParaRPr lang="en-US" sz="11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13E7EDB-8A32-5175-04C3-308003873D8E}"/>
                </a:ext>
              </a:extLst>
            </p:cNvPr>
            <p:cNvSpPr txBox="1"/>
            <p:nvPr/>
          </p:nvSpPr>
          <p:spPr>
            <a:xfrm>
              <a:off x="11363397" y="5686132"/>
              <a:ext cx="828603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Regulator</a:t>
              </a:r>
              <a:endParaRPr lang="en-US" sz="11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05D46D0-B267-55B6-F76D-D4EA0E6FAF39}"/>
                </a:ext>
              </a:extLst>
            </p:cNvPr>
            <p:cNvSpPr txBox="1"/>
            <p:nvPr/>
          </p:nvSpPr>
          <p:spPr>
            <a:xfrm>
              <a:off x="11363397" y="6080088"/>
              <a:ext cx="828603" cy="261610"/>
            </a:xfrm>
            <a:prstGeom prst="rect">
              <a:avLst/>
            </a:prstGeom>
            <a:solidFill>
              <a:srgbClr val="CED2B9"/>
            </a:solidFill>
          </p:spPr>
          <p:txBody>
            <a:bodyPr wrap="square" rtlCol="0">
              <a:spAutoFit/>
            </a:bodyPr>
            <a:lstStyle/>
            <a:p>
              <a:r>
                <a:rPr lang="pl-PL" sz="1100" dirty="0"/>
                <a:t>Wąż</a:t>
              </a:r>
              <a:endParaRPr lang="en-US" sz="1100" dirty="0"/>
            </a:p>
          </p:txBody>
        </p:sp>
      </p:grpSp>
      <p:grpSp>
        <p:nvGrpSpPr>
          <p:cNvPr id="15" name="Group 14" descr="Diagram of propane tank showing 80% capacity ">
            <a:extLst>
              <a:ext uri="{FF2B5EF4-FFF2-40B4-BE49-F238E27FC236}">
                <a16:creationId xmlns:a16="http://schemas.microsoft.com/office/drawing/2014/main" id="{C5ED59E2-25F4-8B6F-40A3-ED7AF0F09BE7}"/>
              </a:ext>
            </a:extLst>
          </p:cNvPr>
          <p:cNvGrpSpPr/>
          <p:nvPr/>
        </p:nvGrpSpPr>
        <p:grpSpPr>
          <a:xfrm>
            <a:off x="9651306" y="777912"/>
            <a:ext cx="2256915" cy="3710525"/>
            <a:chOff x="10127295" y="746381"/>
            <a:chExt cx="2256915" cy="3710525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B54B409-7BCE-8C98-B2A5-CDA261CA4F82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15CF98F-335C-9302-460D-2D0BB11B0950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3" name="Picture 22" descr="Propane Tank Valves 15kb jpg&#10;">
              <a:extLst>
                <a:ext uri="{FF2B5EF4-FFF2-40B4-BE49-F238E27FC236}">
                  <a16:creationId xmlns:a16="http://schemas.microsoft.com/office/drawing/2014/main" id="{DDF75EA1-39AD-2E00-D60E-441CE04742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6390D34-B51F-B423-616F-D547A2EFA71E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350" dirty="0">
                  <a:solidFill>
                    <a:schemeClr val="tx1"/>
                  </a:solidFill>
                </a:rPr>
                <a:t>Ciekły</a:t>
              </a:r>
              <a:r>
                <a:rPr lang="en-US" sz="1350" dirty="0">
                  <a:solidFill>
                    <a:schemeClr val="tx1"/>
                  </a:solidFill>
                </a:rPr>
                <a:t> </a:t>
              </a:r>
              <a:r>
                <a:rPr lang="en-US" sz="1350" dirty="0" err="1">
                  <a:solidFill>
                    <a:schemeClr val="tx1"/>
                  </a:solidFill>
                </a:rPr>
                <a:t>Propan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7CD2403-6132-9BFA-678A-A695D399F01D}"/>
                </a:ext>
              </a:extLst>
            </p:cNvPr>
            <p:cNvSpPr txBox="1"/>
            <p:nvPr/>
          </p:nvSpPr>
          <p:spPr>
            <a:xfrm>
              <a:off x="11448181" y="3136612"/>
              <a:ext cx="93602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pl-PL" sz="1200" dirty="0"/>
                <a:t>Pojemności</a:t>
              </a:r>
              <a:endParaRPr lang="en-US" sz="1200" dirty="0"/>
            </a:p>
          </p:txBody>
        </p:sp>
        <p:sp>
          <p:nvSpPr>
            <p:cNvPr id="29" name="Right Brace 28">
              <a:extLst>
                <a:ext uri="{FF2B5EF4-FFF2-40B4-BE49-F238E27FC236}">
                  <a16:creationId xmlns:a16="http://schemas.microsoft.com/office/drawing/2014/main" id="{24702362-2790-CFB2-D9D3-917283883117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DB147B0-2592-5E3A-A26E-8229992365A0}"/>
                </a:ext>
              </a:extLst>
            </p:cNvPr>
            <p:cNvSpPr txBox="1"/>
            <p:nvPr/>
          </p:nvSpPr>
          <p:spPr>
            <a:xfrm>
              <a:off x="10534876" y="1729029"/>
              <a:ext cx="7476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/>
                <a:t>Propan</a:t>
              </a:r>
              <a:r>
                <a:rPr lang="en-US" sz="14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378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Ogólna lista kontrolna dotycząca bezpieczeństwa butli propanowej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54981"/>
              </p:ext>
            </p:extLst>
          </p:nvPr>
        </p:nvGraphicFramePr>
        <p:xfrm>
          <a:off x="711373" y="1690688"/>
          <a:ext cx="9378557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6370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992187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/>
                        <a:t>Sprawdź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Opis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Pojemniki na gaz LP nie mogą przekraczać 200 galonów pojemności indywidualnie ani łącznie.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Butle muszą być wykonane z materiału odpornego na korozję (takiego jak aluminium) i nie mogą posiadać żadnych obszarów zrdzewiałych ani fizycznych uszkodzeń.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Jeśli butla jest pomalowana, nie ma określonego wymaganego koloru, ale sugeruje się, aby był to jasny kolor odbijający światło.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Butle muszą mieć aktualną datę kwalifikacji</a:t>
                      </a:r>
                      <a:r>
                        <a:rPr lang="en-US" sz="2000" dirty="0"/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Pierwsza ponowna kwalifikacja: W ciągu 12 lat od daty produkcji.</a:t>
                      </a:r>
                      <a:endParaRPr lang="en-US" sz="2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Wszystkie pozostałe</a:t>
                      </a:r>
                      <a:r>
                        <a:rPr lang="en-US" sz="2000" dirty="0"/>
                        <a:t>: </a:t>
                      </a:r>
                      <a:r>
                        <a:rPr lang="pl-PL" sz="2000" dirty="0"/>
                        <a:t>W ciągu 5 lat od daty ostatniej kwalifikacji.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Butle nie mogą znajdować się wewnątrz pojazdu pod żadnym pozorem, zarówno podczas użytkowania, jak i podczas transportu.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8081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5981473-26C5-3B21-7897-A2E1668B3537}"/>
              </a:ext>
            </a:extLst>
          </p:cNvPr>
          <p:cNvSpPr txBox="1"/>
          <p:nvPr/>
        </p:nvSpPr>
        <p:spPr>
          <a:xfrm>
            <a:off x="164317" y="6169709"/>
            <a:ext cx="100726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Film instruktażowy dotyczący bezpieczeństwa propanu 1</a:t>
            </a:r>
            <a:r>
              <a:rPr lang="en-US" dirty="0"/>
              <a:t> (WorkSafe BC): </a:t>
            </a:r>
            <a:r>
              <a:rPr lang="en-US" dirty="0">
                <a:hlinkClick r:id="rId3"/>
              </a:rPr>
              <a:t>https://youtu.be/rHRwS2B3Vv0</a:t>
            </a:r>
            <a:r>
              <a:rPr lang="en-US" dirty="0"/>
              <a:t> </a:t>
            </a:r>
          </a:p>
          <a:p>
            <a:r>
              <a:rPr lang="pl-PL" dirty="0"/>
              <a:t>Film instruktażowy dotyczący bezpieczeństwa propanu 2 </a:t>
            </a:r>
            <a:r>
              <a:rPr lang="en-US" dirty="0"/>
              <a:t>(WorkSafe BC): </a:t>
            </a:r>
            <a:r>
              <a:rPr lang="en-US" dirty="0">
                <a:hlinkClick r:id="rId4"/>
              </a:rPr>
              <a:t>https://youtu.be/vCSi6tXcRJs</a:t>
            </a:r>
            <a:r>
              <a:rPr lang="en-US" dirty="0"/>
              <a:t> </a:t>
            </a:r>
          </a:p>
        </p:txBody>
      </p:sp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6" name="Picture 5" descr="100 gallon propane tank 13kb jpg">
            <a:extLst>
              <a:ext uri="{FF2B5EF4-FFF2-40B4-BE49-F238E27FC236}">
                <a16:creationId xmlns:a16="http://schemas.microsoft.com/office/drawing/2014/main" id="{72132ED4-DFDE-BAA2-BE5C-F4808BF97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855238"/>
            <a:ext cx="17907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Lokalizacja</a:t>
            </a:r>
            <a:r>
              <a:rPr lang="en-US" sz="3600" dirty="0"/>
              <a:t>/</a:t>
            </a:r>
            <a:r>
              <a:rPr lang="en-US" sz="3600" dirty="0" err="1"/>
              <a:t>mocowanie</a:t>
            </a:r>
            <a:r>
              <a:rPr lang="en-US" sz="3600" dirty="0"/>
              <a:t> </a:t>
            </a:r>
            <a:r>
              <a:rPr lang="en-US" sz="3600" dirty="0" err="1"/>
              <a:t>butli</a:t>
            </a:r>
            <a:r>
              <a:rPr lang="en-US" sz="3600" dirty="0"/>
              <a:t> </a:t>
            </a:r>
            <a:r>
              <a:rPr lang="pl-PL" sz="3600" dirty="0"/>
              <a:t>z propanem</a:t>
            </a:r>
            <a:endParaRPr lang="en-US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71718"/>
              </p:ext>
            </p:extLst>
          </p:nvPr>
        </p:nvGraphicFramePr>
        <p:xfrm>
          <a:off x="112131" y="1722755"/>
          <a:ext cx="8250833" cy="477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2379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138454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Sprawdź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Butle muszą być solidnie zamocowane na zewnętrznej części pojazdu w zatwierdzonym obszarze. Nie mogą znajdować się z przodu ani z boku.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Upewnij się, że przenośne pojemniki na gaz są w pozycji pionowej i zamocowane, aby zapobiec ich przewracaniu się. Butle muszą być solidnie zamocowane, aby zapobiec poluzowaniu, zsuwaniu się lub obracaniu</a:t>
                      </a:r>
                      <a:r>
                        <a:rPr lang="en-US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Wszystkie pojemniki muszą być chronione przed uszkodzeniem spowodowanym luźnymi przedmiotami oraz przed uszkodzeniem związanym z przewróceniem lub podobnymi wypadkami drogowymi.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Zderzak chroniący zamocowane z tyłu pojemniki powinien wystawać co najmniej sześć cali (15 cm) poza pojemnik i być wykonany z solidnego materiału, który odpowiada lub przekracza wytrzymałość istniejącego zderzaka w celu ochrony pojemnika w przypadku kolizji od tyłu.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Droga ewakuacyjna nie może być zablokowana w przypadku awarii.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Muszą znajdować się co najmniej 10 stóp od dowolnego źródła zapłonu.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11681"/>
                  </a:ext>
                </a:extLst>
              </a:tr>
            </a:tbl>
          </a:graphicData>
        </a:graphic>
      </p:graphicFrame>
      <p:pic>
        <p:nvPicPr>
          <p:cNvPr id="11" name="Picture 10" descr="Two Propane Tanks on Hitch 89kb jpg&#10;">
            <a:extLst>
              <a:ext uri="{FF2B5EF4-FFF2-40B4-BE49-F238E27FC236}">
                <a16:creationId xmlns:a16="http://schemas.microsoft.com/office/drawing/2014/main" id="{D0D9CA8C-647F-AA2A-04CF-89D71141A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889" y="2574899"/>
            <a:ext cx="2855055" cy="3806740"/>
          </a:xfrm>
          <a:prstGeom prst="rect">
            <a:avLst/>
          </a:prstGeom>
        </p:spPr>
      </p:pic>
      <p:pic>
        <p:nvPicPr>
          <p:cNvPr id="3" name="Picture 2" descr="Food Truck Diagram 69kb jpg&#10;">
            <a:extLst>
              <a:ext uri="{FF2B5EF4-FFF2-40B4-BE49-F238E27FC236}">
                <a16:creationId xmlns:a16="http://schemas.microsoft.com/office/drawing/2014/main" id="{BF35E71C-C623-A4B9-8521-3F8387DDFC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798" y="231886"/>
            <a:ext cx="3709202" cy="204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8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Linie/podłączenia propanowe/systemy rurociągowe propanu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58476"/>
              </p:ext>
            </p:extLst>
          </p:nvPr>
        </p:nvGraphicFramePr>
        <p:xfrm>
          <a:off x="711374" y="1690688"/>
          <a:ext cx="8128000" cy="421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3854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084146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Sprawdź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Sprawdź, czy główny zawór zamykający na wszystkich pojemnikach gazowych jest łatwo dostępny.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Upewnij się, że przenośne pojemniki na gaz są w pozycji pionowej i są zabezpieczone, aby zapobiec ich przewracaniu się.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Przeprowadź test szczelności na wszystkich nowych połączeniach gazowych w systemie gazowym.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Przeprowadź test szczelności na wszystkich połączeniach gazowych po wymianie butli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Udokumentuj testy szczelności i udostępnij dokumentację do wglądu upoważnionemu urzędnikowi.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Upewnij się, że w rurociągu systemu gazowego jest zainstalowane elastyczne połączenie pomiędzy wylotem regulatora a stałym rurociągiem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43935"/>
                  </a:ext>
                </a:extLst>
              </a:tr>
            </a:tbl>
          </a:graphicData>
        </a:graphic>
      </p:graphicFrame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3" name="Picture 2" descr="Two Propane Tanks on Hitch 89kb jpg&#10;">
            <a:extLst>
              <a:ext uri="{FF2B5EF4-FFF2-40B4-BE49-F238E27FC236}">
                <a16:creationId xmlns:a16="http://schemas.microsoft.com/office/drawing/2014/main" id="{2C0769F4-34BD-294E-8E08-E94F4B614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248" y="2807698"/>
            <a:ext cx="2855055" cy="380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6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13967</TotalTime>
  <Words>2077</Words>
  <Application>Microsoft Office PowerPoint</Application>
  <PresentationFormat>Widescreen</PresentationFormat>
  <Paragraphs>212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Szkolenie z Bezpieczeństwa Mobilnej Gastronomii (Food Truck)</vt:lpstr>
      <vt:lpstr>Cel szkolenia</vt:lpstr>
      <vt:lpstr>Bezpieczna obsługa butli propanowej</vt:lpstr>
      <vt:lpstr>Co sprawia, że butla z propanem jest niebezpieczna?</vt:lpstr>
      <vt:lpstr>Co było przyczyną wypadku w Filadelfii w 2014 roku?</vt:lpstr>
      <vt:lpstr>Co powoduje, że propan jest niebezpieczny?</vt:lpstr>
      <vt:lpstr>Ogólna lista kontrolna dotycząca bezpieczeństwa butli propanowej</vt:lpstr>
      <vt:lpstr>Lokalizacja/mocowanie butli z propanem</vt:lpstr>
      <vt:lpstr>Linie/podłączenia propanowe/systemy rurociągowe propanu</vt:lpstr>
      <vt:lpstr>Linie/podłączenia propanowe/systemy rurociągowe propanu (kontynuacja)</vt:lpstr>
      <vt:lpstr>Uzupełnianie butli: Zasada wypełnienia na poziomie 80%</vt:lpstr>
      <vt:lpstr>Uzupełnianie butli - Zawór przelewowy</vt:lpstr>
      <vt:lpstr>Uzupełnianie - Jak mogę stwierdzić, czy butla jest wypełniona w 80%?</vt:lpstr>
      <vt:lpstr>Uzupełnianie butli propanowych - Omówienie wyzwań</vt:lpstr>
      <vt:lpstr>Podsumowanie: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Maciej Noras</cp:lastModifiedBy>
  <cp:revision>19</cp:revision>
  <cp:lastPrinted>2023-03-01T14:58:42Z</cp:lastPrinted>
  <dcterms:created xsi:type="dcterms:W3CDTF">2023-01-01T03:33:26Z</dcterms:created>
  <dcterms:modified xsi:type="dcterms:W3CDTF">2023-07-17T18:20:48Z</dcterms:modified>
</cp:coreProperties>
</file>