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74" r:id="rId5"/>
    <p:sldId id="276" r:id="rId6"/>
    <p:sldId id="261" r:id="rId7"/>
    <p:sldId id="262" r:id="rId8"/>
    <p:sldId id="265" r:id="rId9"/>
    <p:sldId id="277" r:id="rId10"/>
    <p:sldId id="257" r:id="rId11"/>
    <p:sldId id="278" r:id="rId12"/>
    <p:sldId id="263" r:id="rId13"/>
    <p:sldId id="264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2CD"/>
    <a:srgbClr val="B7C7EB"/>
    <a:srgbClr val="EDDE1B"/>
    <a:srgbClr val="FF65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F7162-BE60-43B9-9AA3-17468B5ED8A7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CE62-1EDD-494B-9E6C-AE91DE55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30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Ta część modułów szkoleniowych powinna trwać od 20 do 25 minut, zależnie od ilości pytań zadawanych przez uczestników.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365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https://www.osha.gov/etools/evacuation-plans-procedures/emergency-standards/fire-prevention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55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https://www.osha.gov/etools/evacuation-plans-procedures/emergency-standards/fixed-extinguishing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CE62-1EDD-494B-9E6C-AE91DE55A2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29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mergency-standards/fire-preven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estorationnewsmedia.com/articles/local-news/business-cited-fined-after-workers-electrocution/?pub=wilsontim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Szkolenie z </a:t>
            </a:r>
            <a:r>
              <a:rPr lang="en-US" dirty="0"/>
              <a:t>B</a:t>
            </a:r>
            <a:r>
              <a:rPr lang="pl-PL" dirty="0" err="1"/>
              <a:t>ezpieczeństwa</a:t>
            </a:r>
            <a:r>
              <a:rPr lang="pl-PL" dirty="0"/>
              <a:t> </a:t>
            </a:r>
            <a:r>
              <a:rPr lang="en-US" dirty="0"/>
              <a:t>M</a:t>
            </a:r>
            <a:r>
              <a:rPr lang="pl-PL" dirty="0" err="1"/>
              <a:t>obilnej</a:t>
            </a:r>
            <a:r>
              <a:rPr lang="pl-PL"/>
              <a:t> Gastronomii </a:t>
            </a:r>
            <a:r>
              <a:rPr lang="pl-PL" dirty="0"/>
              <a:t>(Food Truck)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Część</a:t>
            </a:r>
            <a:r>
              <a:rPr lang="en-US" dirty="0"/>
              <a:t> 3: </a:t>
            </a:r>
            <a:r>
              <a:rPr lang="en-US" dirty="0" err="1"/>
              <a:t>Bezpieczeństwo</a:t>
            </a:r>
            <a:r>
              <a:rPr lang="en-US" dirty="0"/>
              <a:t> </a:t>
            </a:r>
            <a:r>
              <a:rPr lang="en-US" dirty="0" err="1"/>
              <a:t>przeciwpożarowe</a:t>
            </a:r>
            <a:r>
              <a:rPr lang="pl-PL" dirty="0"/>
              <a:t> w kuchni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686028" y="4986463"/>
            <a:ext cx="10819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</a:rPr>
              <a:t>Niniejsze</a:t>
            </a:r>
            <a:r>
              <a:rPr lang="en-US" i="1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i="1" dirty="0">
                <a:latin typeface="Calibri" panose="020F0502020204030204" pitchFamily="34" charset="0"/>
                <a:ea typeface="Calibri" panose="020F0502020204030204" pitchFamily="34" charset="0"/>
              </a:rPr>
              <a:t>m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ateriały zostały wyprodukowane w ramach dotacji numer SH-39170-SH2 otrzymanej od Administracji Bezpieczeństwa i Higieny Pracy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Departament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Pracy Stanów Zjednoczonych. Niekoniecznie odzwierciedlają one poglądy ani politykę Departamentu Pracy Stanów Zjednoczonych, a także wymienienie nazw handlowych, produktów komercyjnych lub organizacji nie oznacza poparcia ze strony Rządu Stanów Zjednoczonych.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Bezpieczeństwo</a:t>
            </a:r>
            <a:r>
              <a:rPr lang="en-US" dirty="0"/>
              <a:t> </a:t>
            </a:r>
            <a:r>
              <a:rPr lang="en-US" dirty="0" err="1"/>
              <a:t>generatora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442" y="1577975"/>
            <a:ext cx="7626927" cy="4351338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Przenośne generatory elektryczne zasilają wiele przyczep gastronomicznych; muszą one być poprawnie zainstalowane i obsługiwane</a:t>
            </a:r>
          </a:p>
          <a:p>
            <a:pPr lvl="1"/>
            <a:r>
              <a:rPr lang="pl-PL" dirty="0"/>
              <a:t>Skontaktuj się z licencjonowanym elektrykiem, aby zainstalować generator i upewnić się, że spełnia lokalne przepisy.</a:t>
            </a:r>
          </a:p>
          <a:p>
            <a:pPr lvl="1"/>
            <a:r>
              <a:rPr lang="pl-PL" dirty="0"/>
              <a:t>Upewnij się, że generator jest prawidłowo uziemiony, a do połączenia generatora z kuchnią mobilną używany jest odpowiedni przełącznik transferowy.</a:t>
            </a:r>
          </a:p>
          <a:p>
            <a:pPr lvl="1"/>
            <a:r>
              <a:rPr lang="pl-PL" dirty="0"/>
              <a:t>Nie przeciążaj generatora.</a:t>
            </a:r>
          </a:p>
          <a:p>
            <a:pPr lvl="1"/>
            <a:r>
              <a:rPr lang="pl-PL" dirty="0"/>
              <a:t>Upewnij się, że generator jest wyłączony i wystarczająco schłodzony przed uzupełnieniem paliwa z przenośnego pojemnika.</a:t>
            </a:r>
          </a:p>
          <a:p>
            <a:pPr lvl="1"/>
            <a:r>
              <a:rPr lang="pl-PL" dirty="0"/>
              <a:t>Używaj wyłączników różnicowoprądowych (GFCI - </a:t>
            </a:r>
            <a:r>
              <a:rPr lang="en-US" dirty="0"/>
              <a:t>Ground Fault Circuit Interrupter</a:t>
            </a:r>
            <a:r>
              <a:rPr lang="pl-PL" dirty="0"/>
              <a:t>), aby zapobiegać porażeniom prądem i urazom elektrycznym.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B848-B181-3F18-7768-565836319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442915" cy="1325563"/>
          </a:xfrm>
        </p:spPr>
        <p:txBody>
          <a:bodyPr/>
          <a:lstStyle/>
          <a:p>
            <a:r>
              <a:rPr lang="en-US" dirty="0" err="1"/>
              <a:t>Bezpieczeństwo</a:t>
            </a:r>
            <a:r>
              <a:rPr lang="en-US" dirty="0"/>
              <a:t> </a:t>
            </a:r>
            <a:r>
              <a:rPr lang="en-US" dirty="0" err="1"/>
              <a:t>generatora</a:t>
            </a:r>
            <a:r>
              <a:rPr lang="pl-PL" dirty="0"/>
              <a:t> (kontynuacja)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B1E11-4497-6393-0058-E34F5C44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173" y="2135043"/>
            <a:ext cx="7902864" cy="4351338"/>
          </a:xfrm>
        </p:spPr>
        <p:txBody>
          <a:bodyPr>
            <a:normAutofit/>
          </a:bodyPr>
          <a:lstStyle/>
          <a:p>
            <a:r>
              <a:rPr lang="pl-PL" dirty="0"/>
              <a:t>Dodatkowe wytyczne:</a:t>
            </a:r>
          </a:p>
          <a:p>
            <a:pPr lvl="1"/>
            <a:r>
              <a:rPr lang="pl-PL" dirty="0"/>
              <a:t>Generatory powinny znajdować się co najmniej 12 stóp (4 m) od otworów i wlotów powietrza do przyczep/ ciężarówek (oraz wszelkich dróg ewakuacyjnych).</a:t>
            </a:r>
          </a:p>
          <a:p>
            <a:pPr lvl="1"/>
            <a:r>
              <a:rPr lang="pl-PL" dirty="0"/>
              <a:t>Nie używaj generatora w pomieszczeniach zamkniętych lub częściowo zamkniętych - grozi to zatruciem tlenkiem węgla.</a:t>
            </a:r>
          </a:p>
          <a:p>
            <a:pPr lvl="1"/>
            <a:r>
              <a:rPr lang="pl-PL" dirty="0"/>
              <a:t>Skieruj wylot generatora w kierunku odległym od budynków, innych pojazdów kuchennych i prowadzonych operacji.</a:t>
            </a:r>
          </a:p>
          <a:p>
            <a:pPr lvl="1"/>
            <a:r>
              <a:rPr lang="pl-PL" dirty="0"/>
              <a:t>Użyj czujników tlenku węgla w pobliskich zamkniętych przestrzeniach aby monitorować poziomy gazu.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 descr="Portable generator jpg 26kb">
            <a:extLst>
              <a:ext uri="{FF2B5EF4-FFF2-40B4-BE49-F238E27FC236}">
                <a16:creationId xmlns:a16="http://schemas.microsoft.com/office/drawing/2014/main" id="{03225A8A-332A-3627-1D95-183A75ACE5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6228" y="288925"/>
            <a:ext cx="3530600" cy="257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15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CE56E-FF10-916C-BA45-CE5BA0458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Detektory gazu wewnątrz samochodu /przyczepy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6CC24-8A4B-9112-CBE6-F1E1137F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051559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2400" dirty="0"/>
              <a:t>Gazy mogą gromadzić się w zamkniętych przestrzeniach, takich jak samochody i przyczepy.</a:t>
            </a:r>
          </a:p>
          <a:p>
            <a:r>
              <a:rPr lang="pl-PL" sz="2400" dirty="0"/>
              <a:t>Tlenek węgla (CO)</a:t>
            </a:r>
          </a:p>
          <a:p>
            <a:r>
              <a:rPr lang="pl-PL" sz="2400" dirty="0"/>
              <a:t>Niewidoczny, bezwonny gaz, który może powodować zatrucie tlenkiem węgla, a nawet śmierć.</a:t>
            </a:r>
          </a:p>
          <a:p>
            <a:pPr marL="231775" indent="-231775"/>
            <a:r>
              <a:rPr lang="pl-PL" sz="2400" dirty="0"/>
              <a:t>Może być emitowany przez generatory lub inne silniki</a:t>
            </a:r>
          </a:p>
          <a:p>
            <a:pPr marL="231775" indent="-231775">
              <a:buNone/>
            </a:pPr>
            <a:r>
              <a:rPr lang="pl-PL" sz="2400" dirty="0"/>
              <a:t>	spalinowe.</a:t>
            </a:r>
          </a:p>
          <a:p>
            <a:r>
              <a:rPr lang="pl-PL" sz="2400" dirty="0"/>
              <a:t>Propan i inne łatwopalne gazy.</a:t>
            </a:r>
          </a:p>
          <a:p>
            <a:r>
              <a:rPr lang="pl-PL" sz="2400" dirty="0"/>
              <a:t>Mogą prowadzić do wybuchów.</a:t>
            </a:r>
          </a:p>
          <a:p>
            <a:r>
              <a:rPr lang="pl-PL" sz="2400" dirty="0"/>
              <a:t>Mogą pochodzić z wycieków w rurociągach między</a:t>
            </a:r>
          </a:p>
          <a:p>
            <a:pPr marL="231775" indent="-231775">
              <a:buNone/>
            </a:pPr>
            <a:r>
              <a:rPr lang="pl-PL" sz="2400" dirty="0"/>
              <a:t>	zbiornikami a palnikami.</a:t>
            </a:r>
          </a:p>
          <a:p>
            <a:r>
              <a:rPr lang="pl-PL" sz="2400" dirty="0"/>
              <a:t>Detektory gazu ratują życie!</a:t>
            </a:r>
            <a:endParaRPr lang="en-US" sz="2400" dirty="0"/>
          </a:p>
          <a:p>
            <a:r>
              <a:rPr lang="pl-PL" sz="2400" dirty="0"/>
              <a:t>Uwaga</a:t>
            </a:r>
            <a:r>
              <a:rPr lang="en-US" sz="2400" dirty="0"/>
              <a:t>: </a:t>
            </a:r>
            <a:r>
              <a:rPr lang="pl-PL" sz="2400" dirty="0"/>
              <a:t>Może nie mieć zastosowania do wózków/straganów</a:t>
            </a:r>
          </a:p>
          <a:p>
            <a:pPr marL="231775" indent="-231775">
              <a:buNone/>
            </a:pPr>
            <a:r>
              <a:rPr lang="pl-PL" sz="2400" dirty="0"/>
              <a:t>	na otwartym powietrzu</a:t>
            </a:r>
            <a:r>
              <a:rPr lang="en-US" sz="2400" dirty="0"/>
              <a:t>.</a:t>
            </a:r>
          </a:p>
        </p:txBody>
      </p:sp>
      <p:pic>
        <p:nvPicPr>
          <p:cNvPr id="7" name="Picture 6" descr="Explosive Gas and Carbon Monoxide Detector  17kb jpg">
            <a:extLst>
              <a:ext uri="{FF2B5EF4-FFF2-40B4-BE49-F238E27FC236}">
                <a16:creationId xmlns:a16="http://schemas.microsoft.com/office/drawing/2014/main" id="{031E7BBA-0F2D-920C-809B-D626D50E18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004" y="3429000"/>
            <a:ext cx="3390705" cy="325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18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D1F2-2A1F-D55A-2F52-3484A439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Powierzchnie do gotowania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24533-C7D4-C619-9622-986DBDEF5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przypadku działalności stacjonarnej, pożary kuchenne stanowią główną przyczynę strat.</a:t>
            </a:r>
          </a:p>
          <a:p>
            <a:pPr lvl="1"/>
            <a:r>
              <a:rPr lang="pl-PL" dirty="0"/>
              <a:t>Wiele pożarów przyczep gastronomicznych wystąpiło po pozostawieniu palników bez nadzoru.</a:t>
            </a:r>
          </a:p>
          <a:p>
            <a:r>
              <a:rPr lang="pl-PL" dirty="0"/>
              <a:t>Lista kontrolna:</a:t>
            </a:r>
          </a:p>
          <a:p>
            <a:pPr lvl="1"/>
            <a:r>
              <a:rPr lang="pl-PL" dirty="0"/>
              <a:t>Nie pozostawiaj urządzeń kuchennych bez nadzoru, gdy są jeszcze gorące.</a:t>
            </a:r>
          </a:p>
          <a:p>
            <a:pPr lvl="1"/>
            <a:r>
              <a:rPr lang="pl-PL" dirty="0"/>
              <a:t>Uruchamiaj urządzenia kuchenne tylko wtedy gdy wszystkie okna i źródła wentylacji są w pełni otwarte.</a:t>
            </a:r>
          </a:p>
          <a:p>
            <a:pPr lvl="1"/>
            <a:r>
              <a:rPr lang="pl-PL" dirty="0"/>
              <a:t>Zamykaj zawory zasilające gaz gdy urządzenia nie są używane.</a:t>
            </a:r>
          </a:p>
          <a:p>
            <a:pPr lvl="1"/>
            <a:r>
              <a:rPr lang="pl-PL" dirty="0"/>
              <a:t>Regularnie usuwaj tłuszcz z urządzeń kuchennych, w tym z systemu wentylacji, aby utrzymać je w czystości.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11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134FF-F361-0F93-DD76-F4A844D88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Systemy tłumienia pożaru i okapy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408B5-91F7-A056-AF89-35AF52A4E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633" y="1590098"/>
            <a:ext cx="8105939" cy="4667250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Systemy gaszenia/powstrzymywania pożaru są powszechnie stosowane do ochrony pomieszczeń kuchennych, gdzie pożary mogą się rozpocząć i szybko rozprzestrzeniać.</a:t>
            </a:r>
          </a:p>
          <a:p>
            <a:r>
              <a:rPr lang="pl-PL" dirty="0"/>
              <a:t>Cel</a:t>
            </a:r>
            <a:r>
              <a:rPr lang="en-US" dirty="0"/>
              <a:t>: </a:t>
            </a:r>
            <a:r>
              <a:rPr lang="pl-PL" dirty="0"/>
              <a:t>Szybkie ugaszenie rozwijającego się pożaru i powiadomienie osób przebywających w pomieszczeniu, zanim dojdzie do znaczących szkód</a:t>
            </a:r>
            <a:endParaRPr lang="en-US" dirty="0"/>
          </a:p>
          <a:p>
            <a:r>
              <a:rPr lang="pl-PL" dirty="0"/>
              <a:t>Wskazówki</a:t>
            </a:r>
            <a:r>
              <a:rPr lang="en-US" dirty="0"/>
              <a:t>:</a:t>
            </a:r>
          </a:p>
          <a:p>
            <a:pPr lvl="1"/>
            <a:r>
              <a:rPr lang="pl-PL" dirty="0"/>
              <a:t>Zatrudnij profesjonalną firmę do instalacji - najlepszy system dla Twojego miejsca pracy może zależeć od wielu czynników, które instalator oceni.</a:t>
            </a:r>
          </a:p>
          <a:p>
            <a:pPr lvl="1"/>
            <a:r>
              <a:rPr lang="pl-PL" dirty="0"/>
              <a:t>System powinien być poddawany corocznej inspekcji i utrzymywany w sprawności operacyjnej.</a:t>
            </a:r>
          </a:p>
          <a:p>
            <a:pPr lvl="1"/>
            <a:r>
              <a:rPr lang="pl-PL" dirty="0"/>
              <a:t>Poinformuj pracowników, jak działa system. Jeśli system może narażać pracownika na kontakt z substancjami chemicznymi, konieczne jest przekazanie informacji o zagrożeniach związanych z tymi substancjami (komunikacja zagrożeń).</a:t>
            </a:r>
            <a:endParaRPr lang="en-US" dirty="0"/>
          </a:p>
        </p:txBody>
      </p:sp>
      <p:grpSp>
        <p:nvGrpSpPr>
          <p:cNvPr id="4" name="Group 3" descr="Food Truck Diagram">
            <a:extLst>
              <a:ext uri="{FF2B5EF4-FFF2-40B4-BE49-F238E27FC236}">
                <a16:creationId xmlns:a16="http://schemas.microsoft.com/office/drawing/2014/main" id="{4C8FDE17-FD13-E789-AFD6-C78CE97FC9C1}"/>
              </a:ext>
            </a:extLst>
          </p:cNvPr>
          <p:cNvGrpSpPr/>
          <p:nvPr/>
        </p:nvGrpSpPr>
        <p:grpSpPr>
          <a:xfrm>
            <a:off x="8551572" y="4357578"/>
            <a:ext cx="3640428" cy="2270234"/>
            <a:chOff x="4136878" y="2506663"/>
            <a:chExt cx="7887955" cy="4351337"/>
          </a:xfrm>
        </p:grpSpPr>
        <p:pic>
          <p:nvPicPr>
            <p:cNvPr id="5" name="Picture 4" descr="Food Truck Diagram 69kb jpg&#10;">
              <a:extLst>
                <a:ext uri="{FF2B5EF4-FFF2-40B4-BE49-F238E27FC236}">
                  <a16:creationId xmlns:a16="http://schemas.microsoft.com/office/drawing/2014/main" id="{5493CE1D-B74A-8795-92DC-0B19FA6611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6" name="Picture 5" descr="Class K Fire Extinguisher 9.6kb jpg">
              <a:extLst>
                <a:ext uri="{FF2B5EF4-FFF2-40B4-BE49-F238E27FC236}">
                  <a16:creationId xmlns:a16="http://schemas.microsoft.com/office/drawing/2014/main" id="{8FECA128-EFA2-D433-7B70-A3B4F94E636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90778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2455C-A924-F516-76E2-73D7BF52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4FEE-8FFC-FEE8-B4BA-82271CEC6C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94136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Istnieje wiele zagrożeń związanych z przygotowaniem posiłków w przyczepach gastronomicznych i food truckach.</a:t>
            </a:r>
          </a:p>
          <a:p>
            <a:r>
              <a:rPr lang="pl-PL" dirty="0"/>
              <a:t>Należy opracować i wdrożyć plan zapobiegania pożarom aby zidentyfikować zagrożenia związane z bezpieczeństwem pożarowym oraz sposoby ich kontrolowania.</a:t>
            </a:r>
          </a:p>
          <a:p>
            <a:r>
              <a:rPr lang="pl-PL" dirty="0"/>
              <a:t>Generatory stanowią zarówno zagrożenie elektryczne, jak i tlenkiem węgla - używaj zabezpieczeń elektrycznych i detektorów gazu w zamkniętych przestrzeniach, aby sygnalizować obecność niebezpiecznych gazów.</a:t>
            </a:r>
          </a:p>
          <a:p>
            <a:r>
              <a:rPr lang="pl-PL" dirty="0"/>
              <a:t>Systemy tłumienia pożaru są wymagane prawie we wszystkich jurysdykcjach w celu szybkiego ugaszenia pożarów w kuchni; konieczna jest regularna inspekcja i </a:t>
            </a:r>
            <a:r>
              <a:rPr lang="pl-PL"/>
              <a:t>konserwacja tych </a:t>
            </a:r>
            <a:r>
              <a:rPr lang="pl-PL" dirty="0"/>
              <a:t>systemów.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1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szkolenia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Po ukończeniu tego modułu uczestnik będzie w stanie:</a:t>
            </a:r>
          </a:p>
          <a:p>
            <a:r>
              <a:rPr lang="pl-PL" dirty="0"/>
              <a:t>Rozpoznać trzy najpoważniejsze zagrożenia w mobilnej gastronomii (w tym dla food trucków).</a:t>
            </a:r>
          </a:p>
          <a:p>
            <a:r>
              <a:rPr lang="pl-PL" dirty="0"/>
              <a:t>Zrozumieć że kontrola zagrożeń będzie zależeć od rodzaju źródeł ogrzewania i energii.</a:t>
            </a:r>
          </a:p>
          <a:p>
            <a:r>
              <a:rPr lang="pl-PL" dirty="0"/>
              <a:t>Zidentyfikować sposoby kontrolowania ogólnych zagrożeń związanych z bezpieczeństwem przeciwpożarowym.</a:t>
            </a:r>
          </a:p>
          <a:p>
            <a:r>
              <a:rPr lang="pl-PL" dirty="0"/>
              <a:t>Zidentyfikować sposoby kontrolowania zagrożeń związanych z korzystaniem z generatorów.</a:t>
            </a:r>
          </a:p>
          <a:p>
            <a:r>
              <a:rPr lang="pl-PL" dirty="0"/>
              <a:t>Zidentyfikować sposoby kontrolowania zagrożeń związanych z użyciem paliw stałych.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3129" y="0"/>
            <a:ext cx="10515600" cy="1325563"/>
          </a:xfrm>
        </p:spPr>
        <p:txBody>
          <a:bodyPr/>
          <a:lstStyle/>
          <a:p>
            <a:r>
              <a:rPr lang="pl-PL" dirty="0"/>
              <a:t>Jakie źródła energii i ciepła są dostępne i używane?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090F9-32BD-1639-6BF5-1BA6E4420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58585" y="1407125"/>
            <a:ext cx="5181600" cy="4351338"/>
          </a:xfrm>
        </p:spPr>
        <p:txBody>
          <a:bodyPr/>
          <a:lstStyle/>
          <a:p>
            <a:pPr marL="0" indent="0">
              <a:buNone/>
            </a:pPr>
            <a:r>
              <a:rPr lang="pl-PL" u="sng" dirty="0"/>
              <a:t>Rodzaj sprzedawcy</a:t>
            </a:r>
            <a:r>
              <a:rPr lang="en-US" dirty="0"/>
              <a:t>		</a:t>
            </a:r>
            <a:endParaRPr lang="en-US" u="sng" dirty="0"/>
          </a:p>
          <a:p>
            <a:r>
              <a:rPr lang="en-US" dirty="0"/>
              <a:t>Food Truck</a:t>
            </a:r>
          </a:p>
          <a:p>
            <a:r>
              <a:rPr lang="pl-PL" dirty="0"/>
              <a:t>Przyczepa</a:t>
            </a:r>
            <a:endParaRPr lang="en-US" dirty="0"/>
          </a:p>
          <a:p>
            <a:r>
              <a:rPr lang="pl-PL" dirty="0"/>
              <a:t>Wózek lub namiot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2" name="Picture 61" descr="Food Truck Diagram 69kb jpg&#10;">
            <a:extLst>
              <a:ext uri="{FF2B5EF4-FFF2-40B4-BE49-F238E27FC236}">
                <a16:creationId xmlns:a16="http://schemas.microsoft.com/office/drawing/2014/main" id="{DB625907-3A73-65FC-4449-FBEFBE638A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85" y="4213664"/>
            <a:ext cx="4371088" cy="241128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522B5-4FF3-5A84-DEC7-CCF1FFAC5C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1018" y="1407125"/>
            <a:ext cx="5772397" cy="4351338"/>
          </a:xfrm>
        </p:spPr>
        <p:txBody>
          <a:bodyPr/>
          <a:lstStyle/>
          <a:p>
            <a:pPr marL="0" indent="0">
              <a:buNone/>
            </a:pPr>
            <a:r>
              <a:rPr lang="pl-PL" u="sng" dirty="0"/>
              <a:t>Źródło ciepła i energii</a:t>
            </a:r>
            <a:endParaRPr lang="en-US" u="sng" dirty="0"/>
          </a:p>
          <a:p>
            <a:r>
              <a:rPr lang="en-US" dirty="0" err="1"/>
              <a:t>Propan</a:t>
            </a:r>
            <a:r>
              <a:rPr lang="en-US" dirty="0"/>
              <a:t> </a:t>
            </a:r>
          </a:p>
          <a:p>
            <a:r>
              <a:rPr lang="pl-PL" dirty="0"/>
              <a:t>Paliwo stałe </a:t>
            </a:r>
            <a:r>
              <a:rPr lang="en-US" dirty="0"/>
              <a:t>(</a:t>
            </a:r>
            <a:r>
              <a:rPr lang="pl-PL" dirty="0"/>
              <a:t>drewno, węgiel drzewny</a:t>
            </a:r>
            <a:r>
              <a:rPr lang="en-US" dirty="0"/>
              <a:t>, </a:t>
            </a:r>
            <a:r>
              <a:rPr lang="pl-PL" dirty="0"/>
              <a:t>itd.</a:t>
            </a:r>
            <a:r>
              <a:rPr lang="en-US" dirty="0"/>
              <a:t>)</a:t>
            </a:r>
          </a:p>
          <a:p>
            <a:r>
              <a:rPr lang="pl-PL" dirty="0"/>
              <a:t>Elektryczność</a:t>
            </a:r>
            <a:r>
              <a:rPr lang="en-US" dirty="0"/>
              <a:t> (</a:t>
            </a:r>
            <a:r>
              <a:rPr lang="pl-PL" dirty="0"/>
              <a:t>g</a:t>
            </a:r>
            <a:r>
              <a:rPr lang="en-US" dirty="0" err="1"/>
              <a:t>enerator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pic>
        <p:nvPicPr>
          <p:cNvPr id="58" name="Picture 57" descr="Diagram of Barbeque Grill and Wood, Charcoal Fuel">
            <a:extLst>
              <a:ext uri="{FF2B5EF4-FFF2-40B4-BE49-F238E27FC236}">
                <a16:creationId xmlns:a16="http://schemas.microsoft.com/office/drawing/2014/main" id="{29ACCD73-08DD-1CC4-3BE9-CEF2BDE04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2" y="4837018"/>
            <a:ext cx="4531624" cy="178792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A075D6-BE79-806B-2E6D-B8670F97EADE}"/>
              </a:ext>
            </a:extLst>
          </p:cNvPr>
          <p:cNvSpPr txBox="1"/>
          <p:nvPr/>
        </p:nvSpPr>
        <p:spPr>
          <a:xfrm rot="16200000">
            <a:off x="7161822" y="5732422"/>
            <a:ext cx="872359" cy="461665"/>
          </a:xfrm>
          <a:prstGeom prst="rect">
            <a:avLst/>
          </a:prstGeom>
          <a:solidFill>
            <a:srgbClr val="B7C7EB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węgiel drzewny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50473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26E339-EA8B-4A7F-8D04-9837CABC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Bezpieczeństwo food trucków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48063-B514-F9F6-09BF-457FA1B7C0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5171" y="1825624"/>
            <a:ext cx="11087100" cy="45336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u="sng" dirty="0" err="1"/>
              <a:t>Propan</a:t>
            </a:r>
            <a:r>
              <a:rPr lang="en-US" b="1" u="sng" dirty="0"/>
              <a:t>: </a:t>
            </a:r>
          </a:p>
          <a:p>
            <a:r>
              <a:rPr lang="pl-PL" dirty="0"/>
              <a:t>Statystyki NFPA wskazują, że około 60% pożarów w mobilnych jednostkach gastronomicznych jest związanych z propanem, a większość obrażeń/śmierci wiąże się z eksplozjami propanu.</a:t>
            </a:r>
          </a:p>
          <a:p>
            <a:pPr marL="0" indent="0">
              <a:buNone/>
            </a:pPr>
            <a:r>
              <a:rPr lang="en-US" b="1" u="sng" dirty="0"/>
              <a:t>Generator</a:t>
            </a:r>
            <a:r>
              <a:rPr lang="pl-PL" b="1" u="sng" dirty="0"/>
              <a:t>y</a:t>
            </a:r>
            <a:r>
              <a:rPr lang="en-US" b="1" u="sng" dirty="0"/>
              <a:t>: </a:t>
            </a:r>
          </a:p>
          <a:p>
            <a:r>
              <a:rPr lang="pl-PL" dirty="0"/>
              <a:t>Obecne są dwa problemy: zagrożenia elektryczne i tlenek węgla, oba z nich mogą być śmiertelne, jeśli nie zostaną usunięte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pl-PL" b="1" u="sng" dirty="0"/>
              <a:t>Urządzenia kuchenne</a:t>
            </a:r>
            <a:r>
              <a:rPr lang="en-US" b="1" u="sng" dirty="0"/>
              <a:t>/</a:t>
            </a:r>
            <a:r>
              <a:rPr lang="pl-PL" b="1" u="sng" dirty="0"/>
              <a:t>wyciągi/okapy kuchenne</a:t>
            </a:r>
            <a:r>
              <a:rPr lang="en-US" b="1" u="sng" dirty="0"/>
              <a:t>:</a:t>
            </a:r>
          </a:p>
          <a:p>
            <a:r>
              <a:rPr lang="pl-PL" dirty="0"/>
              <a:t>Wiele rodzajów urządzeń do gotowania może być w użytku w danej lokacji, dlatego też należy mieć odpowiednie metody gaszenia pożarów dla każdego z nich</a:t>
            </a:r>
            <a:r>
              <a:rPr lang="en-US" dirty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pl-PL" dirty="0"/>
              <a:t>Wszystkie te elementy mogą wymagać uwzględnienia w Planie Zapobiegania Pożarom w Miejscu Pracy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7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E1C88-7A65-C68F-5E5B-D93C34AA8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</a:t>
            </a:r>
            <a:r>
              <a:rPr lang="pl-PL" dirty="0"/>
              <a:t>y</a:t>
            </a:r>
            <a:r>
              <a:rPr lang="en-US" dirty="0"/>
              <a:t> </a:t>
            </a:r>
            <a:r>
              <a:rPr lang="en-US" dirty="0" err="1"/>
              <a:t>zapobiegania</a:t>
            </a:r>
            <a:r>
              <a:rPr lang="en-US" dirty="0"/>
              <a:t> po</a:t>
            </a:r>
            <a:r>
              <a:rPr lang="pl-PL" dirty="0"/>
              <a:t>żarom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9F27B9C-E827-EBC5-593D-FA9B1F0F2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82745" cy="45613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Cel</a:t>
            </a:r>
            <a:r>
              <a:rPr lang="en-US" b="1" dirty="0"/>
              <a:t>: </a:t>
            </a:r>
            <a:r>
              <a:rPr lang="pl-PL" dirty="0"/>
              <a:t>Zapobieżenie wystąpieniu pożaru w miejscu pracy</a:t>
            </a:r>
            <a:r>
              <a:rPr lang="en-US" dirty="0"/>
              <a:t>.</a:t>
            </a:r>
          </a:p>
          <a:p>
            <a:r>
              <a:rPr lang="pl-PL" dirty="0"/>
              <a:t>Plan zapobiegania pożarom musi być sporządzony na piśmie, przechowywany w miejscu pracy i udostępniony pracownikom aby mogli się z nim zapoznać</a:t>
            </a:r>
            <a:r>
              <a:rPr lang="en-US" dirty="0"/>
              <a:t>. </a:t>
            </a:r>
          </a:p>
          <a:p>
            <a:r>
              <a:rPr lang="pl-PL" dirty="0"/>
              <a:t>Wymagania</a:t>
            </a:r>
            <a:r>
              <a:rPr lang="en-US" dirty="0"/>
              <a:t>:</a:t>
            </a:r>
          </a:p>
          <a:p>
            <a:pPr lvl="1"/>
            <a:r>
              <a:rPr lang="pl-PL" dirty="0"/>
              <a:t>Lista wszystkich głównych zagrożeń pożarowych.</a:t>
            </a:r>
          </a:p>
          <a:p>
            <a:pPr lvl="1"/>
            <a:r>
              <a:rPr lang="pl-PL" dirty="0"/>
              <a:t>Prawidłowe postępowanie i przechowywanie materiałów niebezpiecznych.</a:t>
            </a:r>
          </a:p>
          <a:p>
            <a:pPr lvl="1"/>
            <a:r>
              <a:rPr lang="pl-PL" dirty="0"/>
              <a:t>Potencjalne źródła zapłonu i sposoby ich kontroli.</a:t>
            </a:r>
          </a:p>
          <a:p>
            <a:pPr lvl="1"/>
            <a:r>
              <a:rPr lang="pl-PL" dirty="0"/>
              <a:t>Rodzaj wyposażenia przeciwpożarowego wymaganego dla każdego zagrożenia.</a:t>
            </a:r>
          </a:p>
          <a:p>
            <a:pPr lvl="1"/>
            <a:r>
              <a:rPr lang="pl-PL" dirty="0"/>
              <a:t>Procedury kontroli gromadzenia łatwopalnych materiałów odpadowych.</a:t>
            </a:r>
          </a:p>
          <a:p>
            <a:pPr lvl="1"/>
            <a:r>
              <a:rPr lang="pl-PL" dirty="0"/>
              <a:t>Procedury regularnej konserwacji zabezpieczeń w urządzeniach.</a:t>
            </a:r>
          </a:p>
          <a:p>
            <a:pPr lvl="1"/>
            <a:r>
              <a:rPr lang="pl-PL" dirty="0"/>
              <a:t>Imiona i nazwiska pracowników odpowiedzialnych za utrzymanie sprzętu używanego w celu zapobieżenia pożarom oraz za kontrolowanie zagrożeń wynikających z obecności materiałów łatwopalnych.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F80D6E-A765-3FE4-D157-4DB24E446708}"/>
              </a:ext>
            </a:extLst>
          </p:cNvPr>
          <p:cNvSpPr txBox="1"/>
          <p:nvPr/>
        </p:nvSpPr>
        <p:spPr>
          <a:xfrm>
            <a:off x="623454" y="6386945"/>
            <a:ext cx="9364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https://www.osha.gov/etools/evacuation-plans-procedures/emergency-standards/fire-prevention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568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 wytyczne dotyczące bezpieczeństwa przeciwpożarowego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036" y="1869663"/>
            <a:ext cx="7716982" cy="4351338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Uzyskaj licencję lub odpowiednie zezwolenia od władz lokalnych.</a:t>
            </a:r>
          </a:p>
          <a:p>
            <a:r>
              <a:rPr lang="pl-PL" dirty="0"/>
              <a:t>Upewnij się, że odległość od budynków, konstrukcji, pojazdów i wszelkich łatwopalnych materiałów wynosi co najmniej 10 stóp (3 m).</a:t>
            </a:r>
          </a:p>
          <a:p>
            <a:r>
              <a:rPr lang="pl-PL" dirty="0"/>
              <a:t>Zweryfikuj czy zapewniono dostęp dla pojazdów straży pożarnej do dróg pożarowych i dojazdowych.</a:t>
            </a:r>
          </a:p>
          <a:p>
            <a:r>
              <a:rPr lang="pl-PL" dirty="0"/>
              <a:t>Zapewnij dostęp do hydrantów przeciwpożarowych.</a:t>
            </a:r>
          </a:p>
          <a:p>
            <a:r>
              <a:rPr lang="pl-PL" dirty="0"/>
              <a:t>Upewnij się że źródła zasilania są oddzielone od publiczności za pomocą barier, fizycznych zabezpieczeń lub ogrodzenia.</a:t>
            </a:r>
            <a:endParaRPr lang="en-US" dirty="0"/>
          </a:p>
        </p:txBody>
      </p:sp>
      <p:pic>
        <p:nvPicPr>
          <p:cNvPr id="7" name="Picture 6" descr="Vehicle Spacing Diagram 21kb jpg">
            <a:extLst>
              <a:ext uri="{FF2B5EF4-FFF2-40B4-BE49-F238E27FC236}">
                <a16:creationId xmlns:a16="http://schemas.microsoft.com/office/drawing/2014/main" id="{9E0F1278-8396-2858-C7E9-60E697FC3A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193" y="2597728"/>
            <a:ext cx="3478876" cy="25610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BD95F7A-5A93-D751-6ADD-420B8DE2A0B0}"/>
              </a:ext>
            </a:extLst>
          </p:cNvPr>
          <p:cNvSpPr txBox="1"/>
          <p:nvPr/>
        </p:nvSpPr>
        <p:spPr>
          <a:xfrm rot="16200000">
            <a:off x="8344915" y="3814499"/>
            <a:ext cx="1269899" cy="461665"/>
          </a:xfrm>
          <a:prstGeom prst="rect">
            <a:avLst/>
          </a:prstGeom>
          <a:solidFill>
            <a:srgbClr val="FFF2CD"/>
          </a:solidFill>
        </p:spPr>
        <p:txBody>
          <a:bodyPr wrap="none" rtlCol="0">
            <a:spAutoFit/>
          </a:bodyPr>
          <a:lstStyle/>
          <a:p>
            <a:r>
              <a:rPr lang="pl-PL" sz="2400" dirty="0"/>
              <a:t>Budynek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2E5B4-8557-E992-E379-A2330638FE00}"/>
              </a:ext>
            </a:extLst>
          </p:cNvPr>
          <p:cNvSpPr txBox="1"/>
          <p:nvPr/>
        </p:nvSpPr>
        <p:spPr>
          <a:xfrm rot="16200000">
            <a:off x="10373980" y="3524325"/>
            <a:ext cx="2189409" cy="707886"/>
          </a:xfrm>
          <a:prstGeom prst="rect">
            <a:avLst/>
          </a:prstGeom>
          <a:solidFill>
            <a:srgbClr val="D9D9D9"/>
          </a:solidFill>
        </p:spPr>
        <p:txBody>
          <a:bodyPr wrap="square" rtlCol="0">
            <a:spAutoFit/>
          </a:bodyPr>
          <a:lstStyle/>
          <a:p>
            <a:r>
              <a:rPr lang="pl-PL" sz="2000" dirty="0"/>
              <a:t>Droga dostępu dla straży pożarnej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Ogólne wytyczne dotyczące bezpieczeństwa przeciwpożarowego (kontynuacja)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EAB42-B0E1-CDA8-658B-F5BA4E333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8585" y="1607440"/>
            <a:ext cx="10515600" cy="4351338"/>
          </a:xfrm>
        </p:spPr>
        <p:txBody>
          <a:bodyPr/>
          <a:lstStyle/>
          <a:p>
            <a:r>
              <a:rPr lang="pl-PL" dirty="0"/>
              <a:t>Sprawdź czy urządzenia używające palnych mediów są chronione za pomocą zatwierdzonego systemu gaszenia pożarowego.</a:t>
            </a:r>
          </a:p>
          <a:p>
            <a:r>
              <a:rPr lang="pl-PL" dirty="0"/>
              <a:t>Zweryfikuj czy w pomieszczeniach kuchennych zostały zainstalowane odpowiednie przenośne gaśnice</a:t>
            </a:r>
            <a:r>
              <a:rPr lang="en-US" dirty="0"/>
              <a:t>.</a:t>
            </a:r>
          </a:p>
          <a:p>
            <a:r>
              <a:rPr lang="pl-PL" b="1" dirty="0"/>
              <a:t>Uwaga</a:t>
            </a:r>
            <a:r>
              <a:rPr lang="en-US" b="1" dirty="0"/>
              <a:t>: </a:t>
            </a:r>
            <a:r>
              <a:rPr lang="pl-PL" dirty="0"/>
              <a:t>Bezpieczeństwo związane z używaniem propanu będzie omawiane oddzielnie w Module 4</a:t>
            </a:r>
            <a:endParaRPr lang="en-US" dirty="0"/>
          </a:p>
        </p:txBody>
      </p:sp>
      <p:grpSp>
        <p:nvGrpSpPr>
          <p:cNvPr id="6" name="Group 5" descr="Food truck Diagram">
            <a:extLst>
              <a:ext uri="{FF2B5EF4-FFF2-40B4-BE49-F238E27FC236}">
                <a16:creationId xmlns:a16="http://schemas.microsoft.com/office/drawing/2014/main" id="{890BAE96-4B29-1414-AB66-6F101686B7DF}"/>
              </a:ext>
            </a:extLst>
          </p:cNvPr>
          <p:cNvGrpSpPr/>
          <p:nvPr/>
        </p:nvGrpSpPr>
        <p:grpSpPr>
          <a:xfrm>
            <a:off x="658585" y="4249868"/>
            <a:ext cx="3905592" cy="2270234"/>
            <a:chOff x="4136878" y="2506663"/>
            <a:chExt cx="7887955" cy="4351337"/>
          </a:xfrm>
        </p:grpSpPr>
        <p:pic>
          <p:nvPicPr>
            <p:cNvPr id="7" name="Picture 6" descr="Food Truck Diagram 69kb jpg&#10;">
              <a:extLst>
                <a:ext uri="{FF2B5EF4-FFF2-40B4-BE49-F238E27FC236}">
                  <a16:creationId xmlns:a16="http://schemas.microsoft.com/office/drawing/2014/main" id="{B73EB7C6-5A4E-06CD-BFE5-8B2768BE4F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8" name="Picture 7" descr="Class K Fire Extinguisher 9.6kb jpg">
              <a:extLst>
                <a:ext uri="{FF2B5EF4-FFF2-40B4-BE49-F238E27FC236}">
                  <a16:creationId xmlns:a16="http://schemas.microsoft.com/office/drawing/2014/main" id="{1CE3F432-29B1-53E6-7F39-FAFCCA94A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9" name="Group 8" descr="Barbecue Trailer Diagram&#10;">
            <a:extLst>
              <a:ext uri="{FF2B5EF4-FFF2-40B4-BE49-F238E27FC236}">
                <a16:creationId xmlns:a16="http://schemas.microsoft.com/office/drawing/2014/main" id="{952C43F0-DF8A-B671-6390-5040BAB644CA}"/>
              </a:ext>
            </a:extLst>
          </p:cNvPr>
          <p:cNvGrpSpPr/>
          <p:nvPr/>
        </p:nvGrpSpPr>
        <p:grpSpPr>
          <a:xfrm>
            <a:off x="7031421" y="4435388"/>
            <a:ext cx="3905592" cy="2084714"/>
            <a:chOff x="6270065" y="365125"/>
            <a:chExt cx="5581348" cy="3144277"/>
          </a:xfrm>
        </p:grpSpPr>
        <p:pic>
          <p:nvPicPr>
            <p:cNvPr id="10" name="Picture 9" descr="Diagram of Barbeque Grill and Wood, Charcoal Fuel">
              <a:extLst>
                <a:ext uri="{FF2B5EF4-FFF2-40B4-BE49-F238E27FC236}">
                  <a16:creationId xmlns:a16="http://schemas.microsoft.com/office/drawing/2014/main" id="{5E58C6D9-194B-7DBD-1DB8-7D3D7D68B0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65"/>
            <a:stretch/>
          </p:blipFill>
          <p:spPr>
            <a:xfrm>
              <a:off x="6270065" y="365125"/>
              <a:ext cx="5581348" cy="3144277"/>
            </a:xfrm>
            <a:prstGeom prst="rect">
              <a:avLst/>
            </a:prstGeom>
          </p:spPr>
        </p:pic>
        <p:pic>
          <p:nvPicPr>
            <p:cNvPr id="11" name="Picture 10" descr="A fire extinguisher on a wall jpg 28KB">
              <a:extLst>
                <a:ext uri="{FF2B5EF4-FFF2-40B4-BE49-F238E27FC236}">
                  <a16:creationId xmlns:a16="http://schemas.microsoft.com/office/drawing/2014/main" id="{49F4D524-A960-6E1D-FDA2-B0EE91E564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0" t="41467" r="26678" b="7469"/>
            <a:stretch/>
          </p:blipFill>
          <p:spPr>
            <a:xfrm>
              <a:off x="7371375" y="1564829"/>
              <a:ext cx="357436" cy="744868"/>
            </a:xfrm>
            <a:prstGeom prst="rect">
              <a:avLst/>
            </a:prstGeom>
          </p:spPr>
        </p:pic>
      </p:grpSp>
      <p:pic>
        <p:nvPicPr>
          <p:cNvPr id="12" name="Picture 11" descr="A barbeque trailer with solid fuel (wood, charcoal) jpg 116kb">
            <a:extLst>
              <a:ext uri="{FF2B5EF4-FFF2-40B4-BE49-F238E27FC236}">
                <a16:creationId xmlns:a16="http://schemas.microsoft.com/office/drawing/2014/main" id="{268361E5-8CBE-21AE-8A71-D98A7FDA728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334" y="4446478"/>
            <a:ext cx="5688676" cy="22444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BF19F3D-DDF3-2657-A389-22CBE571E4A7}"/>
              </a:ext>
            </a:extLst>
          </p:cNvPr>
          <p:cNvSpPr txBox="1"/>
          <p:nvPr/>
        </p:nvSpPr>
        <p:spPr>
          <a:xfrm rot="16200000">
            <a:off x="6364409" y="5774043"/>
            <a:ext cx="872359" cy="461665"/>
          </a:xfrm>
          <a:prstGeom prst="rect">
            <a:avLst/>
          </a:prstGeom>
          <a:solidFill>
            <a:srgbClr val="B7C7EB"/>
          </a:solidFill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węgiel drzewny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5BBFF-DBD6-36EC-14AB-67FA976B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Lista kontroli bezpieczeństwa dotycząca paliw stałych (drewno, węgiel drzewny)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5B081-CE96-BF85-2B19-F1D4813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5800"/>
            <a:ext cx="8049768" cy="4278603"/>
          </a:xfrm>
        </p:spPr>
        <p:txBody>
          <a:bodyPr>
            <a:normAutofit fontScale="85000" lnSpcReduction="20000"/>
          </a:bodyPr>
          <a:lstStyle/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Nie przechowuj paliwa nad jakimkolwiek urządzeniem wytwarzającym ciepło lub nad wentylacją.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Nie przechowuj paliwa bliżej niż 3 stopy (1 m) od jakiegokolwiek urządzenia kuchennego.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Nie przechowuj paliwa w pobliżu łatwopalnych cieczy, źródeł zapłonu, substancji chemicznych ani w pobliżu zapasów żywnościowych lub opakowanych towarów.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Nie przechowuj paliwa na drodze usuwania popiołu ani w pobliżu usuniętego popiołu.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Regularnie usuwaj popiół, żużel i inne pozostałości z paleniska; zrób to co najmniej raz dziennie.</a:t>
            </a:r>
          </a:p>
          <a:p>
            <a:r>
              <a:rPr lang="pl-PL" sz="2800" b="0" i="0" u="none" strike="noStrike" baseline="0" dirty="0">
                <a:solidFill>
                  <a:srgbClr val="000000"/>
                </a:solidFill>
              </a:rPr>
              <a:t>Usuń popiół, żużel i inne pozostałości po użyciu paleniska, umieść je w zamkniętym, metalowym pojemniku</a:t>
            </a:r>
            <a:r>
              <a:rPr lang="en-US" sz="2800" b="0" i="0" u="none" strike="noStrike" baseline="0" dirty="0">
                <a:solidFill>
                  <a:srgbClr val="000000"/>
                </a:solidFill>
              </a:rPr>
              <a:t>.  </a:t>
            </a:r>
            <a:endParaRPr lang="en-US" dirty="0"/>
          </a:p>
          <a:p>
            <a:endParaRPr lang="en-US" dirty="0"/>
          </a:p>
        </p:txBody>
      </p:sp>
      <p:pic>
        <p:nvPicPr>
          <p:cNvPr id="32" name="Picture 31" descr="A barbeque trailer with solid fuel (wood, charcoal) jpg 116kb">
            <a:extLst>
              <a:ext uri="{FF2B5EF4-FFF2-40B4-BE49-F238E27FC236}">
                <a16:creationId xmlns:a16="http://schemas.microsoft.com/office/drawing/2014/main" id="{3DB3A9BA-0DC0-6FC2-DF8C-B24CD677BFB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75"/>
          <a:stretch/>
        </p:blipFill>
        <p:spPr>
          <a:xfrm>
            <a:off x="8610046" y="4613564"/>
            <a:ext cx="3581954" cy="2244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430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2846D-3556-EECA-1E5B-02341BC2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Generatory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bezpieczeństwo</a:t>
            </a:r>
            <a:r>
              <a:rPr lang="en-US" dirty="0"/>
              <a:t> </a:t>
            </a:r>
            <a:r>
              <a:rPr lang="en-US" dirty="0" err="1"/>
              <a:t>elektryczne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758DA-6F8E-4D90-FF5B-5E5AA5808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3273"/>
            <a:ext cx="10515600" cy="489960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Wilson, NC		17</a:t>
            </a:r>
            <a:r>
              <a:rPr lang="pl-PL" dirty="0"/>
              <a:t>września</a:t>
            </a:r>
            <a:r>
              <a:rPr lang="en-US" dirty="0"/>
              <a:t> 2021</a:t>
            </a:r>
          </a:p>
          <a:p>
            <a:r>
              <a:rPr lang="pl-PL" dirty="0"/>
              <a:t>57-letni pracownik został porażony prądem w przyczepie gastronomicznej, prawdopodobnie przez wadliwy przedłużacz. Przechodzień który go znalazł, poczuł wstrząs elektryczny, gdy go dotknął. Biuro Lekarza Medycyny Sądowej w Karolinie Północnej zidentyfikowało porażenie prądem jako przyczynę śmierci.</a:t>
            </a:r>
          </a:p>
          <a:p>
            <a:r>
              <a:rPr lang="pl-PL" dirty="0"/>
              <a:t>OSHA nałożyła na firmę obsługującą przyczepę gastronomiczną kary za 8 naruszeń prawa.</a:t>
            </a:r>
          </a:p>
          <a:p>
            <a:pPr lvl="1"/>
            <a:r>
              <a:rPr lang="pl-PL" dirty="0"/>
              <a:t>Wnętrze przyczepy było zagracone sprzętem i wyposażeniem.</a:t>
            </a:r>
          </a:p>
          <a:p>
            <a:pPr lvl="1"/>
            <a:r>
              <a:rPr lang="pl-PL" dirty="0"/>
              <a:t>Na podłodze przyczepy znajdowała się woda.</a:t>
            </a:r>
          </a:p>
          <a:p>
            <a:pPr lvl="1"/>
            <a:r>
              <a:rPr lang="pl-PL" dirty="0"/>
              <a:t>Do przekazywania prądu z budynku do wnętrza przyczepy używano kilku przedłużaczy.</a:t>
            </a:r>
          </a:p>
          <a:p>
            <a:pPr lvl="1"/>
            <a:r>
              <a:rPr lang="pl-PL" dirty="0"/>
              <a:t>Oba końce przedłużaczy wyglądały na wymienione.</a:t>
            </a:r>
          </a:p>
          <a:p>
            <a:r>
              <a:rPr lang="pl-PL" dirty="0"/>
              <a:t>Wcześniej, w sierpniu 2020 roku, problem z generatorem spowodował pożar który zniszczył wnętrze przyczepy, a teraz samochód ciągnął te samą przyczepę w której nastąpił problem z generatorem</a:t>
            </a:r>
            <a:r>
              <a:rPr lang="en-US" dirty="0"/>
              <a:t>.</a:t>
            </a:r>
          </a:p>
          <a:p>
            <a:r>
              <a:rPr lang="en-US" dirty="0">
                <a:hlinkClick r:id="rId2"/>
              </a:rPr>
              <a:t>https://restorationnewsmedia.com/articles/local-news/business-cited-fined-after-workers-electrocution/?pub=wilsontimes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2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12038</TotalTime>
  <Words>1409</Words>
  <Application>Microsoft Office PowerPoint</Application>
  <PresentationFormat>Widescreen</PresentationFormat>
  <Paragraphs>125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Szkolenie z Bezpieczeństwa Mobilnej Gastronomii (Food Truck)</vt:lpstr>
      <vt:lpstr>Cel szkolenia</vt:lpstr>
      <vt:lpstr>Jakie źródła energii i ciepła są dostępne i używane?</vt:lpstr>
      <vt:lpstr>Bezpieczeństwo food trucków</vt:lpstr>
      <vt:lpstr>Plany zapobiegania pożarom</vt:lpstr>
      <vt:lpstr>Ogólne wytyczne dotyczące bezpieczeństwa przeciwpożarowego</vt:lpstr>
      <vt:lpstr>Ogólne wytyczne dotyczące bezpieczeństwa przeciwpożarowego (kontynuacja)</vt:lpstr>
      <vt:lpstr>Lista kontroli bezpieczeństwa dotycząca paliw stałych (drewno, węgiel drzewny)</vt:lpstr>
      <vt:lpstr>Generatory i bezpieczeństwo elektryczne</vt:lpstr>
      <vt:lpstr>Bezpieczeństwo generatora</vt:lpstr>
      <vt:lpstr>Bezpieczeństwo generatora (kontynuacja)</vt:lpstr>
      <vt:lpstr>Detektory gazu wewnątrz samochodu /przyczepy</vt:lpstr>
      <vt:lpstr>Powierzchnie do gotowania</vt:lpstr>
      <vt:lpstr>Systemy tłumienia pożaru i okapy</vt:lpstr>
      <vt:lpstr>Podsumowanie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Maciej Noras</cp:lastModifiedBy>
  <cp:revision>17</cp:revision>
  <dcterms:created xsi:type="dcterms:W3CDTF">2023-01-01T03:33:26Z</dcterms:created>
  <dcterms:modified xsi:type="dcterms:W3CDTF">2023-07-17T18:20:38Z</dcterms:modified>
</cp:coreProperties>
</file>