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9" r:id="rId3"/>
    <p:sldId id="271" r:id="rId4"/>
    <p:sldId id="270" r:id="rId5"/>
    <p:sldId id="259" r:id="rId6"/>
    <p:sldId id="272" r:id="rId7"/>
    <p:sldId id="273" r:id="rId8"/>
    <p:sldId id="260" r:id="rId9"/>
    <p:sldId id="261" r:id="rId10"/>
    <p:sldId id="274" r:id="rId11"/>
    <p:sldId id="263" r:id="rId12"/>
    <p:sldId id="258" r:id="rId13"/>
    <p:sldId id="262" r:id="rId14"/>
    <p:sldId id="275"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20" autoAdjust="0"/>
    <p:restoredTop sz="86268" autoAdjust="0"/>
  </p:normalViewPr>
  <p:slideViewPr>
    <p:cSldViewPr snapToGrid="0">
      <p:cViewPr varScale="1">
        <p:scale>
          <a:sx n="111" d="100"/>
          <a:sy n="111" d="100"/>
        </p:scale>
        <p:origin x="22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4A2B3C-435F-47BC-9C1D-3F5603652898}" type="datetimeFigureOut">
              <a:rPr lang="en-US" smtClean="0"/>
              <a:t>7/17/2023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47ADC6-8A86-4F5F-8FD0-34B70812992D}" type="slidenum">
              <a:rPr lang="en-US" smtClean="0"/>
              <a:t>‹#›</a:t>
            </a:fld>
            <a:endParaRPr lang="en-US"/>
          </a:p>
        </p:txBody>
      </p:sp>
    </p:spTree>
    <p:extLst>
      <p:ext uri="{BB962C8B-B14F-4D97-AF65-F5344CB8AC3E}">
        <p14:creationId xmlns:p14="http://schemas.microsoft.com/office/powerpoint/2010/main" val="913078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osha.gov/laws-regs/regulations/standardnumber/1910/1910.39#1910.39(b)"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s://www.osha.gov/laws-regs/regulations/standardnumber/1910/1910.7" TargetMode="External"/><Relationship Id="rId3" Type="http://schemas.openxmlformats.org/officeDocument/2006/relationships/hyperlink" Target="https://www.osha.gov/laws-regs/regulations/standardnumber/1910/1910.36#1910.36(a)(3)" TargetMode="External"/><Relationship Id="rId7" Type="http://schemas.openxmlformats.org/officeDocument/2006/relationships/hyperlink" Target="https://www.osha.gov/laws-regs/regulations/standardnumber/1910/1910.7AppA" TargetMode="External"/><Relationship Id="rId12" Type="http://schemas.openxmlformats.org/officeDocument/2006/relationships/hyperlink" Target="https://www.osha.gov/laws-regs/regulations/standardnumber/1910/1910.36#1910.36(b)(3)"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www.osha.gov/laws-regs/regulations/standardnumber/1910/1910.155#1910.155(c)(3)(iv)(A)" TargetMode="External"/><Relationship Id="rId11" Type="http://schemas.openxmlformats.org/officeDocument/2006/relationships/hyperlink" Target="https://www.osha.gov/laws-regs/regulations/standardnumber/1910/1910.36#1910.36(b)(2)" TargetMode="External"/><Relationship Id="rId5" Type="http://schemas.openxmlformats.org/officeDocument/2006/relationships/hyperlink" Target="https://www.osha.gov/laws-regs/regulations/standardnumber/1910/1910.36#1910.36(a)(2)" TargetMode="External"/><Relationship Id="rId10" Type="http://schemas.openxmlformats.org/officeDocument/2006/relationships/hyperlink" Target="https://www.osha.gov/laws-regs/regulations/standardnumber/1910/1910.36#1910.36(b)(1)" TargetMode="External"/><Relationship Id="rId4" Type="http://schemas.openxmlformats.org/officeDocument/2006/relationships/hyperlink" Target="https://www.osha.gov/laws-regs/regulations/standardnumber/1910/1910.36#1910.36(a)(1)" TargetMode="External"/><Relationship Id="rId9" Type="http://schemas.openxmlformats.org/officeDocument/2006/relationships/hyperlink" Target="https://www.osha.gov/laws-regs/regulations/standardnumber/1910/1910.36#1910.36(b)"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hrdailyadvisor.blr.com/2023/01/18/workplace-emergency-preparedness-damar-hamlins-sudden-collaps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a:t>Ta część modułów szkoleniowych powinna trwać od 20 do 25 minut, zależnie od ilości pytań zadawanych przez uczestników.</a:t>
            </a:r>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a:t>
            </a:fld>
            <a:endParaRPr lang="en-US"/>
          </a:p>
        </p:txBody>
      </p:sp>
    </p:spTree>
    <p:extLst>
      <p:ext uri="{BB962C8B-B14F-4D97-AF65-F5344CB8AC3E}">
        <p14:creationId xmlns:p14="http://schemas.microsoft.com/office/powerpoint/2010/main" val="157029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a:t>Informacje o wymaganiach dotyczących Planu Zapobiegania Pożarom można znaleźć tutaj.</a:t>
            </a:r>
            <a:r>
              <a:rPr lang="en-US" dirty="0"/>
              <a:t>: https://www.osha.gov/etools/evacuation-plans-procedures/emergency-standards/fire-prevention</a:t>
            </a:r>
          </a:p>
          <a:p>
            <a:endParaRPr lang="en-US" dirty="0"/>
          </a:p>
          <a:p>
            <a:r>
              <a:rPr lang="pl-PL" dirty="0"/>
              <a:t>Plan zapobiegania pożarom musi być spisany, przechowywany w miejscu pracy i dostępny pracownikom. Pracodawca zatrudniający 10 lub mniej pracowników może przekazać plan pracownikom ustnie</a:t>
            </a:r>
            <a:r>
              <a:rPr lang="en-US" b="0" i="0" dirty="0">
                <a:solidFill>
                  <a:srgbClr val="333333"/>
                </a:solidFill>
                <a:effectLst/>
                <a:latin typeface="Helvetica Neue"/>
              </a:rPr>
              <a:t>. [</a:t>
            </a:r>
            <a:r>
              <a:rPr lang="en-US" b="0" i="0" u="none" strike="noStrike" dirty="0">
                <a:solidFill>
                  <a:srgbClr val="003399"/>
                </a:solidFill>
                <a:effectLst/>
                <a:latin typeface="Helvetica Neue"/>
                <a:hlinkClick r:id="rId3" tooltip="29 CFR 1910.39(b)"/>
              </a:rPr>
              <a:t>29 CFR 1910.39(b)</a:t>
            </a:r>
            <a:r>
              <a:rPr lang="en-US" b="0" i="0" dirty="0">
                <a:solidFill>
                  <a:srgbClr val="333333"/>
                </a:solidFill>
                <a:effectLst/>
                <a:latin typeface="Helvetica Neue"/>
              </a:rPr>
              <a:t>]</a:t>
            </a:r>
          </a:p>
          <a:p>
            <a:endParaRPr lang="en-US" dirty="0"/>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10</a:t>
            </a:fld>
            <a:endParaRPr lang="en-US"/>
          </a:p>
        </p:txBody>
      </p:sp>
    </p:spTree>
    <p:extLst>
      <p:ext uri="{BB962C8B-B14F-4D97-AF65-F5344CB8AC3E}">
        <p14:creationId xmlns:p14="http://schemas.microsoft.com/office/powerpoint/2010/main" val="1505996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Standardy OSHA dotyczące dróg ewakuacyjnych można znaleźć tutaj</a:t>
            </a:r>
            <a:r>
              <a:rPr lang="en-US" dirty="0"/>
              <a:t>: https://www.osha.gov/etools/evacuation-plans-procedures/emergency-standards/maintenance-safeguards-features</a:t>
            </a:r>
          </a:p>
          <a:p>
            <a:endParaRPr lang="en-US" dirty="0"/>
          </a:p>
          <a:p>
            <a:pPr algn="l"/>
            <a:r>
              <a:rPr lang="pl-PL" b="0" i="0" dirty="0">
                <a:solidFill>
                  <a:srgbClr val="333333"/>
                </a:solidFill>
                <a:effectLst/>
                <a:latin typeface="Helvetica Neue"/>
              </a:rPr>
              <a:t>Droga ewakuacyjna to ciągła i niezablokowana ścieżka ewakuacyjna z dowolnego punktu w miejscu pracy do miejsca bezpieczeństwa. Droga ewakuacyjna składa się z trzech części:</a:t>
            </a:r>
          </a:p>
          <a:p>
            <a:pPr marL="171450" indent="-171450" algn="l">
              <a:buFont typeface="Arial" panose="020B0604020202020204" pitchFamily="34" charset="0"/>
              <a:buChar char="•"/>
            </a:pPr>
            <a:r>
              <a:rPr lang="pl-PL" b="0" i="0" dirty="0">
                <a:solidFill>
                  <a:srgbClr val="333333"/>
                </a:solidFill>
                <a:effectLst/>
                <a:latin typeface="Helvetica Neue"/>
              </a:rPr>
              <a:t>Dostęp do drogi ewakuacyjnej - część drogi ewakuacyjnej prowadząca do wyjścia.</a:t>
            </a:r>
            <a:r>
              <a:rPr lang="en-US" b="0" i="0" dirty="0">
                <a:solidFill>
                  <a:srgbClr val="333333"/>
                </a:solidFill>
                <a:effectLst/>
                <a:latin typeface="Helvetica Neue"/>
              </a:rPr>
              <a:t>. [</a:t>
            </a:r>
            <a:r>
              <a:rPr lang="en-US" b="0" i="0" u="none" strike="noStrike" dirty="0">
                <a:solidFill>
                  <a:srgbClr val="003399"/>
                </a:solidFill>
                <a:effectLst/>
                <a:latin typeface="Helvetica Neue"/>
                <a:hlinkClick r:id="rId3" tooltip="29 CFR 1910.36(a)(3)"/>
              </a:rPr>
              <a:t>29 CFR 1910.36(a)(3)</a:t>
            </a:r>
            <a:r>
              <a:rPr lang="en-US" b="0" i="0" dirty="0">
                <a:solidFill>
                  <a:srgbClr val="333333"/>
                </a:solidFill>
                <a:effectLst/>
                <a:latin typeface="Helvetica Neue"/>
              </a:rPr>
              <a:t>]</a:t>
            </a:r>
          </a:p>
          <a:p>
            <a:pPr marL="171450" indent="-171450" algn="l">
              <a:buFont typeface="Arial" panose="020B0604020202020204" pitchFamily="34" charset="0"/>
              <a:buChar char="•"/>
            </a:pPr>
            <a:r>
              <a:rPr lang="pl-PL" b="0" i="0" dirty="0">
                <a:solidFill>
                  <a:srgbClr val="333333"/>
                </a:solidFill>
                <a:effectLst/>
                <a:latin typeface="Helvetica Neue"/>
              </a:rPr>
              <a:t>Wyjście - część drogi ewakuacyjnej, która jest zazwyczaj oddzielona od innych obszarów, zapewniając chronioną drogę do wyjścia.</a:t>
            </a:r>
          </a:p>
          <a:p>
            <a:pPr marL="171450" indent="-171450" algn="l">
              <a:buFont typeface="Arial" panose="020B0604020202020204" pitchFamily="34" charset="0"/>
              <a:buChar char="•"/>
            </a:pPr>
            <a:r>
              <a:rPr lang="pl-PL" b="0" i="0" dirty="0">
                <a:solidFill>
                  <a:srgbClr val="333333"/>
                </a:solidFill>
                <a:effectLst/>
                <a:latin typeface="Helvetica Neue"/>
              </a:rPr>
              <a:t>Wyjście z drogi ewakuacyjnej - część drogi ewakuacyjnej, która prowadzi bezpośrednio na zewnątrz lub na ulicę, chodnik, do miejsca schronienia, drogi publicznej lub otwartej przestrzeni z dostępem do terenu na zewnątrz.</a:t>
            </a:r>
            <a:endParaRPr lang="en-US" dirty="0"/>
          </a:p>
          <a:p>
            <a:r>
              <a:rPr lang="pl-PL" dirty="0"/>
              <a:t>Droga ewakuacyjna musi być trwała. Każda droga ewakuacyjna musi być trwałą częścią miejsca pracy.</a:t>
            </a:r>
            <a:r>
              <a:rPr lang="en-US" b="0" i="0" dirty="0">
                <a:solidFill>
                  <a:srgbClr val="333333"/>
                </a:solidFill>
                <a:effectLst/>
                <a:latin typeface="Helvetica Neue"/>
              </a:rPr>
              <a:t>. [</a:t>
            </a:r>
            <a:r>
              <a:rPr lang="en-US" b="0" i="0" u="none" strike="noStrike" dirty="0">
                <a:solidFill>
                  <a:srgbClr val="003399"/>
                </a:solidFill>
                <a:effectLst/>
                <a:latin typeface="Helvetica Neue"/>
                <a:hlinkClick r:id="rId4" tooltip="29 CFR 1910.36(a)(1)"/>
              </a:rPr>
              <a:t>29 CFR 1910.36(a)(1)</a:t>
            </a:r>
            <a:r>
              <a:rPr lang="en-US" b="0" i="0" dirty="0">
                <a:solidFill>
                  <a:srgbClr val="333333"/>
                </a:solidFill>
                <a:effectLst/>
                <a:latin typeface="Helvetica Neue"/>
              </a:rPr>
              <a:t>]</a:t>
            </a:r>
          </a:p>
          <a:p>
            <a:pPr algn="l"/>
            <a:r>
              <a:rPr lang="pl-PL" dirty="0"/>
              <a:t>Wyjście musi być oddzielone przez materiały ognioodporne. Materiały budowlane używane do oddzielenia wyjścia od innych części miejsca pracy muszą mieć wytrzymałość na ogień wynoszącą jedną godzinę, jeśli wyjście łączy trzy lub mniej kondygnacje, i odporność na ogień wynoszącą dwie godziny, jeśli wyjście łączy cztery lub więcej kondygnacje.</a:t>
            </a:r>
            <a:r>
              <a:rPr lang="en-US" b="0" i="0" dirty="0">
                <a:solidFill>
                  <a:srgbClr val="333333"/>
                </a:solidFill>
                <a:effectLst/>
                <a:latin typeface="Helvetica Neue"/>
              </a:rPr>
              <a:t>. [</a:t>
            </a:r>
            <a:r>
              <a:rPr lang="en-US" b="0" i="0" u="none" strike="noStrike" dirty="0">
                <a:solidFill>
                  <a:srgbClr val="003399"/>
                </a:solidFill>
                <a:effectLst/>
                <a:latin typeface="Helvetica Neue"/>
                <a:hlinkClick r:id="rId5" tooltip="29 CFR 1910.36(a)(2)"/>
              </a:rPr>
              <a:t>29 CFR 1910.36(a)(2)</a:t>
            </a:r>
            <a:r>
              <a:rPr lang="en-US" b="0" i="0" dirty="0">
                <a:solidFill>
                  <a:srgbClr val="333333"/>
                </a:solidFill>
                <a:effectLst/>
                <a:latin typeface="Helvetica Neue"/>
              </a:rPr>
              <a:t>]</a:t>
            </a:r>
          </a:p>
          <a:p>
            <a:pPr algn="l"/>
            <a:r>
              <a:rPr lang="pl-PL" b="0" i="0" dirty="0">
                <a:solidFill>
                  <a:srgbClr val="333333"/>
                </a:solidFill>
                <a:effectLst/>
                <a:latin typeface="Helvetica Neue"/>
              </a:rPr>
              <a:t>Otwory służące do wyjścia muszą być ograniczone. Wyjście może mieć tylko te otwory, które są niezbędne do umożliwienia dostępu do wyjścia z zajętych obszarów miejsca pracy lub do wyjścia na zewnątrz. Otwór do wyjścia musi być chroniony przez samozamykające się drzwi przeciwpożarowe, które pozostają zamknięte lub automatycznie zamykają się w razie alarmu przeciwpożarowego lub alarmu dla pracowników. Każde drzwi przeciwpożarowe, wraz z ramą i okuciami, muszą być na zatwierdzonej liście lub zaaprobowane przez akredytowane laboratorium badawcze. Sekcja </a:t>
            </a:r>
            <a:r>
              <a:rPr lang="en-US" b="0" i="0" u="none" strike="noStrike" dirty="0">
                <a:solidFill>
                  <a:srgbClr val="003399"/>
                </a:solidFill>
                <a:effectLst/>
                <a:latin typeface="Helvetica Neue"/>
                <a:hlinkClick r:id="rId6" tooltip="29 CFR 1910.155(c)(3)(iv)(A)"/>
              </a:rPr>
              <a:t>29 CFR 1910.155(c)(3)(iv)(A)</a:t>
            </a:r>
            <a:r>
              <a:rPr lang="en-US" b="0" i="0" dirty="0">
                <a:solidFill>
                  <a:srgbClr val="333333"/>
                </a:solidFill>
                <a:effectLst/>
                <a:latin typeface="Helvetica Neue"/>
              </a:rPr>
              <a:t> </a:t>
            </a:r>
            <a:r>
              <a:rPr lang="pl-PL" b="0" i="0" dirty="0">
                <a:solidFill>
                  <a:srgbClr val="333333"/>
                </a:solidFill>
                <a:effectLst/>
                <a:latin typeface="Helvetica Neue"/>
              </a:rPr>
              <a:t>definiuje zatwierdzoną listę, </a:t>
            </a:r>
            <a:r>
              <a:rPr lang="en-US" b="0" i="0" u="none" strike="noStrike" dirty="0">
                <a:solidFill>
                  <a:srgbClr val="003399"/>
                </a:solidFill>
                <a:effectLst/>
                <a:latin typeface="Helvetica Neue"/>
                <a:hlinkClick r:id="rId7" tooltip="Appendix A"/>
              </a:rPr>
              <a:t>Appendix A</a:t>
            </a:r>
            <a:r>
              <a:rPr lang="en-US" b="0" i="0" dirty="0">
                <a:solidFill>
                  <a:srgbClr val="333333"/>
                </a:solidFill>
                <a:effectLst/>
                <a:latin typeface="Helvetica Neue"/>
              </a:rPr>
              <a:t> </a:t>
            </a:r>
            <a:r>
              <a:rPr lang="pl-PL" b="0" i="0" dirty="0">
                <a:solidFill>
                  <a:srgbClr val="333333"/>
                </a:solidFill>
                <a:effectLst/>
                <a:latin typeface="Helvetica Neue"/>
              </a:rPr>
              <a:t>sekcji </a:t>
            </a:r>
            <a:r>
              <a:rPr lang="en-US" b="0" i="0" u="none" strike="noStrike" dirty="0">
                <a:solidFill>
                  <a:srgbClr val="003399"/>
                </a:solidFill>
                <a:effectLst/>
                <a:latin typeface="Helvetica Neue"/>
                <a:hlinkClick r:id="rId8" tooltip="29 CFR 1910.7"/>
              </a:rPr>
              <a:t>29 CFR 1910.7</a:t>
            </a:r>
            <a:r>
              <a:rPr lang="en-US" b="0" i="0" dirty="0">
                <a:solidFill>
                  <a:srgbClr val="333333"/>
                </a:solidFill>
                <a:effectLst/>
                <a:latin typeface="Helvetica Neue"/>
              </a:rPr>
              <a:t> </a:t>
            </a:r>
            <a:r>
              <a:rPr lang="pl-PL" b="0" i="0" dirty="0">
                <a:solidFill>
                  <a:srgbClr val="333333"/>
                </a:solidFill>
                <a:effectLst/>
                <a:latin typeface="Helvetica Neue"/>
              </a:rPr>
              <a:t>ustala definicję akredytowanego laboratorium badawczego</a:t>
            </a:r>
            <a:r>
              <a:rPr lang="en-US" b="0" i="0" dirty="0">
                <a:solidFill>
                  <a:srgbClr val="333333"/>
                </a:solidFill>
                <a:effectLst/>
                <a:latin typeface="Helvetica Neue"/>
              </a:rPr>
              <a:t>. [</a:t>
            </a:r>
            <a:r>
              <a:rPr lang="en-US" b="0" i="0" u="none" strike="noStrike" dirty="0">
                <a:solidFill>
                  <a:srgbClr val="003399"/>
                </a:solidFill>
                <a:effectLst/>
                <a:latin typeface="Helvetica Neue"/>
                <a:hlinkClick r:id="rId3" tooltip="29 CFR 1910.36(a)(3)"/>
              </a:rPr>
              <a:t>29 CFR 1910.36(a)(3)</a:t>
            </a:r>
            <a:r>
              <a:rPr lang="en-US" b="0" i="0" dirty="0">
                <a:solidFill>
                  <a:srgbClr val="333333"/>
                </a:solidFill>
                <a:effectLst/>
                <a:latin typeface="Helvetica Neue"/>
              </a:rPr>
              <a:t>]</a:t>
            </a:r>
          </a:p>
          <a:p>
            <a:pPr algn="l"/>
            <a:endParaRPr lang="en-US" b="0" i="0" dirty="0">
              <a:solidFill>
                <a:srgbClr val="333333"/>
              </a:solidFill>
              <a:effectLst/>
              <a:latin typeface="Helvetica Neue"/>
            </a:endParaRPr>
          </a:p>
          <a:p>
            <a:pPr algn="l"/>
            <a:r>
              <a:rPr lang="pl-PL" dirty="0"/>
              <a:t>Liczba dróg ewakuacyjnych musi być odpowiednia</a:t>
            </a:r>
            <a:r>
              <a:rPr lang="en-US" b="0" i="0" dirty="0">
                <a:solidFill>
                  <a:srgbClr val="333333"/>
                </a:solidFill>
                <a:effectLst/>
                <a:latin typeface="Helvetica Neue"/>
              </a:rPr>
              <a:t>. [</a:t>
            </a:r>
            <a:r>
              <a:rPr lang="en-US" b="0" i="0" u="none" strike="noStrike" dirty="0">
                <a:solidFill>
                  <a:srgbClr val="003399"/>
                </a:solidFill>
                <a:effectLst/>
                <a:latin typeface="Helvetica Neue"/>
                <a:hlinkClick r:id="rId9" tooltip="29 CFR 1910.36(b)"/>
              </a:rPr>
              <a:t>29 CFR 1910.36(b)</a:t>
            </a:r>
            <a:r>
              <a:rPr lang="en-US" b="0" i="0" dirty="0">
                <a:solidFill>
                  <a:srgbClr val="333333"/>
                </a:solidFill>
                <a:effectLst/>
                <a:latin typeface="Helvetica Neue"/>
              </a:rPr>
              <a:t>]</a:t>
            </a:r>
          </a:p>
          <a:p>
            <a:pPr algn="l"/>
            <a:r>
              <a:rPr lang="pl-PL" dirty="0"/>
              <a:t>W miejscu pracy muszą być dostępne co najmniej dwie drogi ewakuacyjne umożliwiające szybką ewakuację pracowników i innych osób przebywających w budynku w przypadku sytuacji awaryjnej, z wyjątkiem zezwolenia określonego w ustępie (b)(3) tej sekcji. Drogi ewakuacyjne muszą znajdować się możliwie jak najdalej od siebie, aby w przypadku blokady jednej z dróg ewakuacyjnych przez ogień lub dym pracownicy mogli ewakuować się korzystając z drugiej drogi ewakuacyjnej.</a:t>
            </a:r>
            <a:r>
              <a:rPr lang="en-US" b="0" i="0" dirty="0">
                <a:solidFill>
                  <a:srgbClr val="333333"/>
                </a:solidFill>
                <a:effectLst/>
                <a:latin typeface="Helvetica Neue"/>
              </a:rPr>
              <a:t> [</a:t>
            </a:r>
            <a:r>
              <a:rPr lang="en-US" b="0" i="0" u="none" strike="noStrike" dirty="0">
                <a:solidFill>
                  <a:srgbClr val="003399"/>
                </a:solidFill>
                <a:effectLst/>
                <a:latin typeface="Helvetica Neue"/>
                <a:hlinkClick r:id="rId10" tooltip="29 CFR 1910.36(b)(1)"/>
              </a:rPr>
              <a:t>29 CFR 1910.36(b)(1)</a:t>
            </a:r>
            <a:r>
              <a:rPr lang="en-US" b="0" i="0" dirty="0">
                <a:solidFill>
                  <a:srgbClr val="333333"/>
                </a:solidFill>
                <a:effectLst/>
                <a:latin typeface="Helvetica Neue"/>
              </a:rPr>
              <a:t>]</a:t>
            </a:r>
          </a:p>
          <a:p>
            <a:pPr algn="l"/>
            <a:r>
              <a:rPr lang="pl-PL" dirty="0"/>
              <a:t>W miejscu pracy powinny być więcej niż dwie drogi ewakuacyjne, jeśli ogólna liczba pracowników, wielkość budynku, ilość pracowników obecnych w budynku lub układ miejsca pracy jest taki, że wszyscy pracownicy nie mogliby bezpiecznie ewakuować się w przypadku sytuacji awaryjnej.</a:t>
            </a:r>
            <a:r>
              <a:rPr lang="en-US" b="0" i="0" dirty="0">
                <a:solidFill>
                  <a:srgbClr val="333333"/>
                </a:solidFill>
                <a:effectLst/>
                <a:latin typeface="Helvetica Neue"/>
              </a:rPr>
              <a:t> [</a:t>
            </a:r>
            <a:r>
              <a:rPr lang="en-US" b="0" i="0" u="none" strike="noStrike" dirty="0">
                <a:solidFill>
                  <a:srgbClr val="003399"/>
                </a:solidFill>
                <a:effectLst/>
                <a:latin typeface="Helvetica Neue"/>
                <a:hlinkClick r:id="rId11" tooltip="29 CFR 1910.36(b)(2)"/>
              </a:rPr>
              <a:t>29 CFR 1910.36(b)(2)</a:t>
            </a:r>
            <a:r>
              <a:rPr lang="en-US" b="0" i="0" dirty="0">
                <a:solidFill>
                  <a:srgbClr val="333333"/>
                </a:solidFill>
                <a:effectLst/>
                <a:latin typeface="Helvetica Neue"/>
              </a:rPr>
              <a:t>]</a:t>
            </a:r>
          </a:p>
          <a:p>
            <a:pPr algn="l"/>
            <a:r>
              <a:rPr lang="pl-PL" dirty="0"/>
              <a:t>Jedna droga ewakuacyjna jest dopuszczalna, jeśli liczba pracowników, wielkość budynku, jego obłożenie lub układ miejsca pracy jest taki, że wszyscy pracownicy będą mogli bezpiecznie ewakuować się w przypadku sytuacji awaryjnej.</a:t>
            </a:r>
            <a:r>
              <a:rPr lang="en-US" b="0" i="0" dirty="0">
                <a:solidFill>
                  <a:srgbClr val="333333"/>
                </a:solidFill>
                <a:effectLst/>
                <a:latin typeface="Helvetica Neue"/>
              </a:rPr>
              <a:t> [</a:t>
            </a:r>
            <a:r>
              <a:rPr lang="en-US" b="0" i="0" u="none" strike="noStrike" dirty="0">
                <a:solidFill>
                  <a:srgbClr val="003399"/>
                </a:solidFill>
                <a:effectLst/>
                <a:latin typeface="Helvetica Neue"/>
                <a:hlinkClick r:id="rId12" tooltip="29 CFR 1910.36(b)(3)"/>
              </a:rPr>
              <a:t>29 CFR 1910.36(b)(3)</a:t>
            </a:r>
            <a:r>
              <a:rPr lang="en-US" b="0" i="0" dirty="0">
                <a:solidFill>
                  <a:srgbClr val="333333"/>
                </a:solidFill>
                <a:effectLst/>
                <a:latin typeface="Helvetica Neue"/>
              </a:rPr>
              <a:t>]</a:t>
            </a:r>
          </a:p>
          <a:p>
            <a:pPr algn="l"/>
            <a:r>
              <a:rPr lang="pl-PL" b="0" i="0" dirty="0">
                <a:solidFill>
                  <a:srgbClr val="333333"/>
                </a:solidFill>
                <a:effectLst/>
                <a:latin typeface="Helvetica Neue"/>
              </a:rPr>
              <a:t>Nota do paragrafu: Aby określić liczbę niezbędnych dróg ewakuacyjnych dla swojego miejsca pracy, skonsultuj się z normą NFPA 101-2009, Kodeksem Bezpieczeństwa Życia, lub IFC-2009, Międzynarodowym Kodeksem Pożarowym (w załączeniu, patrz 1910.6).</a:t>
            </a:r>
            <a:r>
              <a:rPr lang="en-US" b="0" i="0" dirty="0">
                <a:solidFill>
                  <a:srgbClr val="333333"/>
                </a:solidFill>
                <a:effectLst/>
                <a:latin typeface="Helvetica Neue"/>
              </a:rPr>
              <a:t>[</a:t>
            </a:r>
            <a:r>
              <a:rPr lang="en-US" b="0" i="0" u="none" strike="noStrike" dirty="0">
                <a:solidFill>
                  <a:srgbClr val="003399"/>
                </a:solidFill>
                <a:effectLst/>
                <a:latin typeface="Helvetica Neue"/>
                <a:hlinkClick r:id="rId9" tooltip="29 CFR 1910.36(b)"/>
              </a:rPr>
              <a:t>29 CFR 1910.36(b)</a:t>
            </a:r>
            <a:r>
              <a:rPr lang="en-US" b="0" i="0" dirty="0">
                <a:solidFill>
                  <a:srgbClr val="333333"/>
                </a:solidFill>
                <a:effectLst/>
                <a:latin typeface="Helvetica Neue"/>
              </a:rPr>
              <a:t>]</a:t>
            </a:r>
          </a:p>
          <a:p>
            <a:pPr algn="l"/>
            <a:endParaRPr lang="en-US" b="0" i="0" dirty="0">
              <a:solidFill>
                <a:srgbClr val="333333"/>
              </a:solidFill>
              <a:effectLst/>
              <a:latin typeface="Helvetica Neue"/>
            </a:endParaRP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11</a:t>
            </a:fld>
            <a:endParaRPr lang="en-US"/>
          </a:p>
        </p:txBody>
      </p:sp>
    </p:spTree>
    <p:extLst>
      <p:ext uri="{BB962C8B-B14F-4D97-AF65-F5344CB8AC3E}">
        <p14:creationId xmlns:p14="http://schemas.microsoft.com/office/powerpoint/2010/main" val="2991991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a:t>Dokument Bezpieczeństwo w restauracji dla młodych pracowników (</a:t>
            </a:r>
            <a:r>
              <a:rPr lang="en-US" dirty="0"/>
              <a:t>Restaurant Safety for Young Workers</a:t>
            </a:r>
            <a:r>
              <a:rPr lang="pl-PL" dirty="0"/>
              <a:t>)</a:t>
            </a:r>
            <a:r>
              <a:rPr lang="en-US" dirty="0"/>
              <a:t> </a:t>
            </a:r>
            <a:r>
              <a:rPr lang="pl-PL" dirty="0"/>
              <a:t>ma wiele pomocnych wskazówek</a:t>
            </a:r>
            <a:r>
              <a:rPr lang="en-US" dirty="0"/>
              <a:t>: https://www.osha.gov/etools/young-workers-restaurant-safety/cooking</a:t>
            </a: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13</a:t>
            </a:fld>
            <a:endParaRPr lang="en-US"/>
          </a:p>
        </p:txBody>
      </p:sp>
    </p:spTree>
    <p:extLst>
      <p:ext uri="{BB962C8B-B14F-4D97-AF65-F5344CB8AC3E}">
        <p14:creationId xmlns:p14="http://schemas.microsoft.com/office/powerpoint/2010/main" val="3683704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2</a:t>
            </a:fld>
            <a:endParaRPr lang="en-US"/>
          </a:p>
        </p:txBody>
      </p:sp>
    </p:spTree>
    <p:extLst>
      <p:ext uri="{BB962C8B-B14F-4D97-AF65-F5344CB8AC3E}">
        <p14:creationId xmlns:p14="http://schemas.microsoft.com/office/powerpoint/2010/main" val="3560791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Źródło:</a:t>
            </a:r>
            <a:r>
              <a:rPr lang="en-US" dirty="0"/>
              <a:t> </a:t>
            </a:r>
            <a:r>
              <a:rPr lang="en-US" dirty="0">
                <a:hlinkClick r:id="rId3"/>
              </a:rPr>
              <a:t>https://hrdailyadvisor.blr.com/2023/01/18/workplace-emergency-preparedness-damar-hamlins-sudden-collapse/</a:t>
            </a:r>
            <a:r>
              <a:rPr lang="en-US" dirty="0"/>
              <a:t> </a:t>
            </a: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3</a:t>
            </a:fld>
            <a:endParaRPr lang="en-US"/>
          </a:p>
        </p:txBody>
      </p:sp>
    </p:spTree>
    <p:extLst>
      <p:ext uri="{BB962C8B-B14F-4D97-AF65-F5344CB8AC3E}">
        <p14:creationId xmlns:p14="http://schemas.microsoft.com/office/powerpoint/2010/main" val="4223908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a:t>Chociaż można uznać pożary i ekstremalne warunki pogodowe za główne zagrożenia w przypadku sytuacji awaryjnych, przedsiębiorstwa związane z food truckami mogą także rozważyć co robić w przypadku nieoczekiwan</a:t>
            </a:r>
            <a:r>
              <a:rPr lang="en-US" dirty="0"/>
              <a:t>ych</a:t>
            </a:r>
            <a:r>
              <a:rPr lang="pl-PL" dirty="0"/>
              <a:t> zachowań klientów lub osób z otoczenia.</a:t>
            </a:r>
          </a:p>
          <a:p>
            <a:r>
              <a:rPr lang="pl-PL" dirty="0"/>
              <a:t>Przykłady:</a:t>
            </a:r>
          </a:p>
          <a:p>
            <a:pPr>
              <a:buFont typeface="Arial" panose="020B0604020202020204" pitchFamily="34" charset="0"/>
              <a:buChar char="•"/>
            </a:pPr>
            <a:r>
              <a:rPr lang="pl-PL" dirty="0"/>
              <a:t> dostarczanie jedzenia na wydarzenia, na których serwowane jest również alkohol (koncerty, ogródki piwne, itp.), czyli gdy klienci zachowują nieprzewidywalnie będąc pod wpływem alkoholu</a:t>
            </a:r>
          </a:p>
          <a:p>
            <a:pPr>
              <a:buFont typeface="Arial" panose="020B0604020202020204" pitchFamily="34" charset="0"/>
              <a:buChar char="•"/>
            </a:pPr>
            <a:r>
              <a:rPr lang="pl-PL" dirty="0"/>
              <a:t> w trakcie wystąpienia przemocy – co robić w przypadku napadów, masowych strzelanin, obecności uzbrojonych osób.</a:t>
            </a:r>
          </a:p>
        </p:txBody>
      </p:sp>
      <p:sp>
        <p:nvSpPr>
          <p:cNvPr id="4" name="Slide Number Placeholder 3"/>
          <p:cNvSpPr>
            <a:spLocks noGrp="1"/>
          </p:cNvSpPr>
          <p:nvPr>
            <p:ph type="sldNum" sz="quarter" idx="5"/>
          </p:nvPr>
        </p:nvSpPr>
        <p:spPr/>
        <p:txBody>
          <a:bodyPr/>
          <a:lstStyle/>
          <a:p>
            <a:fld id="{F447ADC6-8A86-4F5F-8FD0-34B70812992D}" type="slidenum">
              <a:rPr lang="en-US" smtClean="0"/>
              <a:t>4</a:t>
            </a:fld>
            <a:endParaRPr lang="en-US"/>
          </a:p>
        </p:txBody>
      </p:sp>
    </p:spTree>
    <p:extLst>
      <p:ext uri="{BB962C8B-B14F-4D97-AF65-F5344CB8AC3E}">
        <p14:creationId xmlns:p14="http://schemas.microsoft.com/office/powerpoint/2010/main" val="3590478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a:t>Plany Działań w Sytuacjach Awaryjnych wydane przez OSHA (</a:t>
            </a:r>
            <a:r>
              <a:rPr lang="en-US" dirty="0"/>
              <a:t>Emergency Action Plans (EAP) Requirements</a:t>
            </a:r>
            <a:r>
              <a:rPr lang="pl-PL" dirty="0"/>
              <a:t>) można znaleźć pod następującym adresem internetowym</a:t>
            </a:r>
            <a:r>
              <a:rPr lang="en-US" dirty="0"/>
              <a:t>: https://www.osha.gov/etools/evacuation-plans-procedures/eap/minimum-requirements</a:t>
            </a:r>
          </a:p>
          <a:p>
            <a:endParaRPr lang="en-US" dirty="0"/>
          </a:p>
          <a:p>
            <a:r>
              <a:rPr lang="pl-PL" dirty="0"/>
              <a:t>Nie wszystkie wymagania dotyczą gastronomii mobilnej (food trucków). Przykładem są procedury dotyczące pracowników, którzy pozostają w celu obsługi krytycznych operacji zakładu przed ewakuacją. Chociaż nie są one dokładnie takie same, niektóre oczekiwania mogą nadal mieć zastosowanie - na przykład, jak zostaną odłączone zbiorniki z propanem lub inne urządzenia?</a:t>
            </a:r>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5</a:t>
            </a:fld>
            <a:endParaRPr lang="en-US"/>
          </a:p>
        </p:txBody>
      </p:sp>
    </p:spTree>
    <p:extLst>
      <p:ext uri="{BB962C8B-B14F-4D97-AF65-F5344CB8AC3E}">
        <p14:creationId xmlns:p14="http://schemas.microsoft.com/office/powerpoint/2010/main" val="4108590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rtl="0" eaLnBrk="1" latinLnBrk="0" hangingPunct="1">
              <a:spcBef>
                <a:spcPts val="0"/>
              </a:spcBef>
              <a:spcAft>
                <a:spcPts val="0"/>
              </a:spcAft>
            </a:pPr>
            <a:r>
              <a:rPr lang="pl-PL" sz="1800" kern="1200" dirty="0">
                <a:solidFill>
                  <a:srgbClr val="000000"/>
                </a:solidFill>
                <a:effectLst/>
                <a:latin typeface="Calibri" panose="020F0502020204030204" pitchFamily="34" charset="0"/>
                <a:ea typeface="+mn-ea"/>
                <a:cs typeface="+mn-cs"/>
              </a:rPr>
              <a:t>Plany Działań w Sytuacjach Awaryjnych wydane przez OSHA (</a:t>
            </a:r>
            <a:r>
              <a:rPr lang="en-US" sz="1800" kern="1200" dirty="0">
                <a:solidFill>
                  <a:srgbClr val="000000"/>
                </a:solidFill>
                <a:effectLst/>
                <a:latin typeface="Calibri" panose="020F0502020204030204" pitchFamily="34" charset="0"/>
                <a:ea typeface="+mn-ea"/>
                <a:cs typeface="+mn-cs"/>
              </a:rPr>
              <a:t>Emergency Action Plans (EAP) Requirements</a:t>
            </a:r>
            <a:r>
              <a:rPr lang="pl-PL" sz="1800" kern="1200" dirty="0">
                <a:solidFill>
                  <a:srgbClr val="000000"/>
                </a:solidFill>
                <a:effectLst/>
                <a:latin typeface="Calibri" panose="020F0502020204030204" pitchFamily="34" charset="0"/>
                <a:ea typeface="+mn-ea"/>
                <a:cs typeface="+mn-cs"/>
              </a:rPr>
              <a:t>) można znaleźć pod następującym adresem internetowym</a:t>
            </a:r>
            <a:r>
              <a:rPr lang="en-US" sz="1800" kern="1200" dirty="0">
                <a:solidFill>
                  <a:srgbClr val="000000"/>
                </a:solidFill>
                <a:effectLst/>
                <a:latin typeface="Calibri" panose="020F0502020204030204" pitchFamily="34" charset="0"/>
                <a:ea typeface="+mn-ea"/>
                <a:cs typeface="+mn-cs"/>
              </a:rPr>
              <a:t>: https://www.osha.gov/etools/evacuation-plans-procedures/eap/minimum-requirements</a:t>
            </a:r>
            <a:endParaRPr lang="en-US" dirty="0">
              <a:effectLst/>
            </a:endParaRPr>
          </a:p>
          <a:p>
            <a:pPr marL="0" indent="0">
              <a:buFont typeface="Arial" panose="020B0604020202020204" pitchFamily="34" charset="0"/>
              <a:buNone/>
            </a:pPr>
            <a:endParaRPr lang="pl-PL" dirty="0"/>
          </a:p>
          <a:p>
            <a:pPr marL="0" indent="0">
              <a:buFont typeface="Arial" panose="020B0604020202020204" pitchFamily="34" charset="0"/>
              <a:buNone/>
            </a:pPr>
            <a:r>
              <a:rPr lang="pl-PL" dirty="0"/>
              <a:t>W przypadku pożaru bezpieczne odległości mogą zależeć od materiałów znajdujących się w Państwa przedsiębiorstwie. Obecność palnych cieczy, takich jak benzyna (do generatorów) lub zawartość zbiorników z propanem, będzie wymagała znacznie większych odległości. Jeśli zbiorniki z propanem są zagrożone pożarem, płynny propan wewnątrz zbiorników może się podgrzewać, rozszerzać i doprowadzić do eksplozji.</a:t>
            </a:r>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6</a:t>
            </a:fld>
            <a:endParaRPr lang="en-US"/>
          </a:p>
        </p:txBody>
      </p:sp>
    </p:spTree>
    <p:extLst>
      <p:ext uri="{BB962C8B-B14F-4D97-AF65-F5344CB8AC3E}">
        <p14:creationId xmlns:p14="http://schemas.microsoft.com/office/powerpoint/2010/main" val="3567039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rtl="0" eaLnBrk="1" latinLnBrk="0" hangingPunct="1">
              <a:spcBef>
                <a:spcPts val="0"/>
              </a:spcBef>
              <a:spcAft>
                <a:spcPts val="0"/>
              </a:spcAft>
            </a:pPr>
            <a:r>
              <a:rPr lang="pl-PL" sz="1200" kern="1200" dirty="0">
                <a:solidFill>
                  <a:srgbClr val="000000"/>
                </a:solidFill>
                <a:effectLst/>
                <a:latin typeface="Calibri" panose="020F0502020204030204" pitchFamily="34" charset="0"/>
                <a:ea typeface="+mn-ea"/>
                <a:cs typeface="+mn-cs"/>
              </a:rPr>
              <a:t>Plany Działań w Sytuacjach Awaryjnych wydane przez OSHA (</a:t>
            </a:r>
            <a:r>
              <a:rPr lang="en-US" sz="1200" kern="1200" dirty="0">
                <a:solidFill>
                  <a:srgbClr val="000000"/>
                </a:solidFill>
                <a:effectLst/>
                <a:latin typeface="Calibri" panose="020F0502020204030204" pitchFamily="34" charset="0"/>
                <a:ea typeface="+mn-ea"/>
                <a:cs typeface="+mn-cs"/>
              </a:rPr>
              <a:t>Emergency Action Plans (EAP) Requirements</a:t>
            </a:r>
            <a:r>
              <a:rPr lang="pl-PL" sz="1200" kern="1200" dirty="0">
                <a:solidFill>
                  <a:srgbClr val="000000"/>
                </a:solidFill>
                <a:effectLst/>
                <a:latin typeface="Calibri" panose="020F0502020204030204" pitchFamily="34" charset="0"/>
                <a:ea typeface="+mn-ea"/>
                <a:cs typeface="+mn-cs"/>
              </a:rPr>
              <a:t>) można znaleźć pod następującym adresem internetowym</a:t>
            </a:r>
            <a:r>
              <a:rPr lang="en-US" sz="1200" kern="1200" dirty="0">
                <a:solidFill>
                  <a:srgbClr val="000000"/>
                </a:solidFill>
                <a:effectLst/>
                <a:latin typeface="Calibri" panose="020F0502020204030204" pitchFamily="34" charset="0"/>
                <a:ea typeface="+mn-ea"/>
                <a:cs typeface="+mn-cs"/>
              </a:rPr>
              <a:t>: https://www.osha.gov/etools/evacuation-plans-procedures/eap/minimum-requirements</a:t>
            </a:r>
            <a:endParaRPr lang="en-US" dirty="0">
              <a:effectLst/>
            </a:endParaRPr>
          </a:p>
        </p:txBody>
      </p:sp>
      <p:sp>
        <p:nvSpPr>
          <p:cNvPr id="4" name="Slide Number Placeholder 3"/>
          <p:cNvSpPr>
            <a:spLocks noGrp="1"/>
          </p:cNvSpPr>
          <p:nvPr>
            <p:ph type="sldNum" sz="quarter" idx="5"/>
          </p:nvPr>
        </p:nvSpPr>
        <p:spPr/>
        <p:txBody>
          <a:bodyPr/>
          <a:lstStyle/>
          <a:p>
            <a:fld id="{F447ADC6-8A86-4F5F-8FD0-34B70812992D}" type="slidenum">
              <a:rPr lang="en-US" smtClean="0"/>
              <a:t>7</a:t>
            </a:fld>
            <a:endParaRPr lang="en-US"/>
          </a:p>
        </p:txBody>
      </p:sp>
    </p:spTree>
    <p:extLst>
      <p:ext uri="{BB962C8B-B14F-4D97-AF65-F5344CB8AC3E}">
        <p14:creationId xmlns:p14="http://schemas.microsoft.com/office/powerpoint/2010/main" val="563925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8</a:t>
            </a:fld>
            <a:endParaRPr lang="en-US"/>
          </a:p>
        </p:txBody>
      </p:sp>
    </p:spTree>
    <p:extLst>
      <p:ext uri="{BB962C8B-B14F-4D97-AF65-F5344CB8AC3E}">
        <p14:creationId xmlns:p14="http://schemas.microsoft.com/office/powerpoint/2010/main" val="3578398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a:t>Rekomendacje można znaleźć tutaj</a:t>
            </a:r>
            <a:r>
              <a:rPr lang="en-US" dirty="0"/>
              <a:t>: https://www.osha.gov/etools/evacuation-plans-procedures/eap/fight-or-flee</a:t>
            </a:r>
          </a:p>
          <a:p>
            <a:endParaRPr lang="en-US" dirty="0"/>
          </a:p>
          <a:p>
            <a:r>
              <a:rPr lang="pl-PL" dirty="0"/>
              <a:t>Istnieje również czwarta opcja: Gaśnice są dostępne, ale nie są przeznaczone do użytku przez pracowników. Chociaż można ją dodać do listy, może to jedynie wprowadzić zamieszanie w wymaganej reakcji, dlatego tutaj nie jest uwzględnione.</a:t>
            </a:r>
            <a:r>
              <a:rPr lang="en-US" dirty="0"/>
              <a:t>.</a:t>
            </a:r>
          </a:p>
        </p:txBody>
      </p:sp>
      <p:sp>
        <p:nvSpPr>
          <p:cNvPr id="4" name="Slide Number Placeholder 3"/>
          <p:cNvSpPr>
            <a:spLocks noGrp="1"/>
          </p:cNvSpPr>
          <p:nvPr>
            <p:ph type="sldNum" sz="quarter" idx="5"/>
          </p:nvPr>
        </p:nvSpPr>
        <p:spPr/>
        <p:txBody>
          <a:bodyPr/>
          <a:lstStyle/>
          <a:p>
            <a:fld id="{F447ADC6-8A86-4F5F-8FD0-34B70812992D}" type="slidenum">
              <a:rPr lang="en-US" smtClean="0"/>
              <a:t>9</a:t>
            </a:fld>
            <a:endParaRPr lang="en-US"/>
          </a:p>
        </p:txBody>
      </p:sp>
    </p:spTree>
    <p:extLst>
      <p:ext uri="{BB962C8B-B14F-4D97-AF65-F5344CB8AC3E}">
        <p14:creationId xmlns:p14="http://schemas.microsoft.com/office/powerpoint/2010/main" val="1425704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7E80-DD92-40E8-EBFC-12FAE586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B3895-A9A0-1B79-6269-10831783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3C7388-96F3-2072-3B27-F78A147D259F}"/>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5" name="Footer Placeholder 4">
            <a:extLst>
              <a:ext uri="{FF2B5EF4-FFF2-40B4-BE49-F238E27FC236}">
                <a16:creationId xmlns:a16="http://schemas.microsoft.com/office/drawing/2014/main" id="{0B0AA8CE-6AB1-4ED5-F57D-47940D5AA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4CC4C-FB59-EB7F-FF5B-6288706F8674}"/>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90540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03356-B205-ED50-70BB-665B9A010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2C806-6067-C1E1-D2AE-69C8EFC4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E67A1-D1D8-4F48-6D11-41312423AFEC}"/>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5" name="Footer Placeholder 4">
            <a:extLst>
              <a:ext uri="{FF2B5EF4-FFF2-40B4-BE49-F238E27FC236}">
                <a16:creationId xmlns:a16="http://schemas.microsoft.com/office/drawing/2014/main" id="{933D09DC-5E5E-8D53-344B-D66C6D09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D0B71-F204-FA5D-4639-3C20BCD028A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42117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6F0297-7DA6-CAEF-12D7-4244A135D2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5C0F1E-7145-7E9B-FC19-F142776AE8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6052-AFBC-866C-A5D3-7A6ECBC00CE1}"/>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5" name="Footer Placeholder 4">
            <a:extLst>
              <a:ext uri="{FF2B5EF4-FFF2-40B4-BE49-F238E27FC236}">
                <a16:creationId xmlns:a16="http://schemas.microsoft.com/office/drawing/2014/main" id="{17C90670-53D7-7C86-6F6E-6D3CF9E15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608FD-313C-700B-1977-1D69C647B85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7422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4571-95F5-9093-A4D7-A29EBEE4C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BBCF5-6788-676B-CA76-7DDE6CC5E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61CE8-A449-BC80-EC54-741419A46CE0}"/>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5" name="Footer Placeholder 4">
            <a:extLst>
              <a:ext uri="{FF2B5EF4-FFF2-40B4-BE49-F238E27FC236}">
                <a16:creationId xmlns:a16="http://schemas.microsoft.com/office/drawing/2014/main" id="{04B6A763-003C-23A9-C65C-5CCF98D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2944A-0984-4832-CF4D-D648B79A41FC}"/>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02048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AD22-2B29-27F5-1916-9DF88AC58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ABB1E-9DAB-5AA1-5DAC-93F98F111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6D5C5-4122-6DE4-FC8D-75F3A70D9CBB}"/>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5" name="Footer Placeholder 4">
            <a:extLst>
              <a:ext uri="{FF2B5EF4-FFF2-40B4-BE49-F238E27FC236}">
                <a16:creationId xmlns:a16="http://schemas.microsoft.com/office/drawing/2014/main" id="{338EB160-0182-DEEB-A11C-9EDC48054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B18EA-B442-A29B-FA6F-430900EC2CE1}"/>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47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65B3-64CC-2EFA-FCCF-EE398B1A8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EB94B1-53C8-507A-D688-807B9266DF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82ADFD-BA2F-3029-7652-4C85EC2BB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502B9D-3552-6C8E-5084-05C011E30499}"/>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6" name="Footer Placeholder 5">
            <a:extLst>
              <a:ext uri="{FF2B5EF4-FFF2-40B4-BE49-F238E27FC236}">
                <a16:creationId xmlns:a16="http://schemas.microsoft.com/office/drawing/2014/main" id="{C51F4737-4BC5-8EB9-2C14-B4191A441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E1687-D255-B503-42FF-FA8EF0DB658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69626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59983-3415-636A-7001-384D1D13F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E30FB2-0B7A-1119-98CB-5499C0F4A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7BC35-9E0F-044C-ABC4-81E2F78AD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656EF1-1FC8-FBFD-BFA0-F0DE16F42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359DB-8252-C546-EFA2-0FBBD1A699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B95430-256C-D310-CC13-057485233D8C}"/>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8" name="Footer Placeholder 7">
            <a:extLst>
              <a:ext uri="{FF2B5EF4-FFF2-40B4-BE49-F238E27FC236}">
                <a16:creationId xmlns:a16="http://schemas.microsoft.com/office/drawing/2014/main" id="{F2C68B41-8071-F8C7-C958-B1A33AD41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B4AC73-A0D8-0DFE-1812-9F8301C77309}"/>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6144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F10-0176-C956-7C4B-68F7C8479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A2F42-930B-2B16-12F2-263FD835917C}"/>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4" name="Footer Placeholder 3">
            <a:extLst>
              <a:ext uri="{FF2B5EF4-FFF2-40B4-BE49-F238E27FC236}">
                <a16:creationId xmlns:a16="http://schemas.microsoft.com/office/drawing/2014/main" id="{82A74212-4E55-960E-4728-3C84DC3E1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C9EFE8-9CCC-C998-7166-23A09ABCD83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11566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A8688-C12D-627C-1533-2348ECD3FEE3}"/>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3" name="Footer Placeholder 2">
            <a:extLst>
              <a:ext uri="{FF2B5EF4-FFF2-40B4-BE49-F238E27FC236}">
                <a16:creationId xmlns:a16="http://schemas.microsoft.com/office/drawing/2014/main" id="{A1642180-2C8F-2334-644F-4BB6B5048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2CF94C-50A4-245C-E281-CF01B80B00C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9660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EA64-249D-F4D4-110A-EB058DD40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AF030-C71D-39AC-E534-3FBAEBCED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558F98-E64C-CC0B-DB83-BB7AC4450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D5BB5-CF0A-4146-B678-1D8F116CB428}"/>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6" name="Footer Placeholder 5">
            <a:extLst>
              <a:ext uri="{FF2B5EF4-FFF2-40B4-BE49-F238E27FC236}">
                <a16:creationId xmlns:a16="http://schemas.microsoft.com/office/drawing/2014/main" id="{10687796-86BE-9D40-D498-BC9C507E4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0B0D6-D49B-8C6E-FE1E-09F353868D0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6515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1C87-6515-CB06-EBC6-BA02211782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110563-58D7-9297-9FA4-D73649BF7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78DCF-8EF1-33AB-8A17-045D0F41C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59ED1-EC5B-C7F2-6B16-9D434194ECED}"/>
              </a:ext>
            </a:extLst>
          </p:cNvPr>
          <p:cNvSpPr>
            <a:spLocks noGrp="1"/>
          </p:cNvSpPr>
          <p:nvPr>
            <p:ph type="dt" sz="half" idx="10"/>
          </p:nvPr>
        </p:nvSpPr>
        <p:spPr/>
        <p:txBody>
          <a:bodyPr/>
          <a:lstStyle/>
          <a:p>
            <a:fld id="{75C2B1A7-68F2-49FE-AECA-89B6ABE078A2}" type="datetimeFigureOut">
              <a:rPr lang="en-US" smtClean="0"/>
              <a:t>7/17/2023</a:t>
            </a:fld>
            <a:endParaRPr lang="en-US"/>
          </a:p>
        </p:txBody>
      </p:sp>
      <p:sp>
        <p:nvSpPr>
          <p:cNvPr id="6" name="Footer Placeholder 5">
            <a:extLst>
              <a:ext uri="{FF2B5EF4-FFF2-40B4-BE49-F238E27FC236}">
                <a16:creationId xmlns:a16="http://schemas.microsoft.com/office/drawing/2014/main" id="{FA4422B7-CD3B-6A82-2FB7-A422A8372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EDE2B-FA9D-F732-BA14-B6F79C6DFEE8}"/>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7146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27AFB-DC2F-1D0C-38CD-CFA98D94A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DC81E1-AF72-13F8-C6FE-3A29E0D8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6C5A7-F817-6E42-0B13-4C3B4DB92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B1A7-68F2-49FE-AECA-89B6ABE078A2}" type="datetimeFigureOut">
              <a:rPr lang="en-US" smtClean="0"/>
              <a:t>7/17/2023</a:t>
            </a:fld>
            <a:endParaRPr lang="en-US"/>
          </a:p>
        </p:txBody>
      </p:sp>
      <p:sp>
        <p:nvSpPr>
          <p:cNvPr id="5" name="Footer Placeholder 4">
            <a:extLst>
              <a:ext uri="{FF2B5EF4-FFF2-40B4-BE49-F238E27FC236}">
                <a16:creationId xmlns:a16="http://schemas.microsoft.com/office/drawing/2014/main" id="{21ABF3E5-6211-BEC5-AD45-A6DF8526B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471C36-EC65-2E05-0DE5-C264BF7C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0684E-C0AD-4F03-9336-CDEF12133AAD}" type="slidenum">
              <a:rPr lang="en-US" smtClean="0"/>
              <a:t>‹#›</a:t>
            </a:fld>
            <a:endParaRPr lang="en-US"/>
          </a:p>
        </p:txBody>
      </p:sp>
    </p:spTree>
    <p:extLst>
      <p:ext uri="{BB962C8B-B14F-4D97-AF65-F5344CB8AC3E}">
        <p14:creationId xmlns:p14="http://schemas.microsoft.com/office/powerpoint/2010/main" val="374872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osha.gov/etools/young-workers-restaurant-safety/posters" TargetMode="External"/><Relationship Id="rId2" Type="http://schemas.openxmlformats.org/officeDocument/2006/relationships/hyperlink" Target="https://www.osha.gov/etools/evacuation-plans-procedur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9A3-6807-1586-0C5E-086CCAEAFF69}"/>
              </a:ext>
            </a:extLst>
          </p:cNvPr>
          <p:cNvSpPr>
            <a:spLocks noGrp="1"/>
          </p:cNvSpPr>
          <p:nvPr>
            <p:ph type="ctrTitle"/>
          </p:nvPr>
        </p:nvSpPr>
        <p:spPr/>
        <p:txBody>
          <a:bodyPr>
            <a:normAutofit fontScale="90000"/>
          </a:bodyPr>
          <a:lstStyle/>
          <a:p>
            <a:r>
              <a:rPr lang="pl-PL" dirty="0"/>
              <a:t>Szkolenie z </a:t>
            </a:r>
            <a:r>
              <a:rPr lang="en-US" dirty="0"/>
              <a:t>B</a:t>
            </a:r>
            <a:r>
              <a:rPr lang="pl-PL" dirty="0" err="1"/>
              <a:t>ezpieczeństwa</a:t>
            </a:r>
            <a:r>
              <a:rPr lang="pl-PL" dirty="0"/>
              <a:t> </a:t>
            </a:r>
            <a:r>
              <a:rPr lang="en-US" dirty="0"/>
              <a:t>M</a:t>
            </a:r>
            <a:r>
              <a:rPr lang="pl-PL" dirty="0" err="1"/>
              <a:t>obilnej</a:t>
            </a:r>
            <a:r>
              <a:rPr lang="pl-PL"/>
              <a:t> Gastronomii </a:t>
            </a:r>
            <a:r>
              <a:rPr lang="pl-PL" dirty="0"/>
              <a:t>(Food Truck)</a:t>
            </a:r>
            <a:endParaRPr lang="en-US" dirty="0"/>
          </a:p>
        </p:txBody>
      </p:sp>
      <p:sp>
        <p:nvSpPr>
          <p:cNvPr id="3" name="Subtitle 2">
            <a:extLst>
              <a:ext uri="{FF2B5EF4-FFF2-40B4-BE49-F238E27FC236}">
                <a16:creationId xmlns:a16="http://schemas.microsoft.com/office/drawing/2014/main" id="{7CFEF0DD-E633-7D0E-175F-A5DD6204FD39}"/>
              </a:ext>
            </a:extLst>
          </p:cNvPr>
          <p:cNvSpPr>
            <a:spLocks noGrp="1"/>
          </p:cNvSpPr>
          <p:nvPr>
            <p:ph type="subTitle" idx="1"/>
          </p:nvPr>
        </p:nvSpPr>
        <p:spPr/>
        <p:txBody>
          <a:bodyPr/>
          <a:lstStyle/>
          <a:p>
            <a:r>
              <a:rPr lang="pl-PL" dirty="0"/>
              <a:t>Część</a:t>
            </a:r>
            <a:r>
              <a:rPr lang="en-US" dirty="0"/>
              <a:t> 2: </a:t>
            </a:r>
            <a:r>
              <a:rPr lang="en-US" dirty="0" err="1"/>
              <a:t>Ogólne</a:t>
            </a:r>
            <a:r>
              <a:rPr lang="en-US" dirty="0"/>
              <a:t> </a:t>
            </a:r>
            <a:r>
              <a:rPr lang="en-US" dirty="0" err="1"/>
              <a:t>zagrożenia</a:t>
            </a:r>
            <a:r>
              <a:rPr lang="en-US" dirty="0"/>
              <a:t> </a:t>
            </a:r>
            <a:r>
              <a:rPr lang="en-US" dirty="0" err="1"/>
              <a:t>bezpieczeństwa</a:t>
            </a:r>
            <a:endParaRPr lang="en-US" dirty="0"/>
          </a:p>
        </p:txBody>
      </p:sp>
      <p:sp>
        <p:nvSpPr>
          <p:cNvPr id="4" name="TextBox 3">
            <a:extLst>
              <a:ext uri="{FF2B5EF4-FFF2-40B4-BE49-F238E27FC236}">
                <a16:creationId xmlns:a16="http://schemas.microsoft.com/office/drawing/2014/main" id="{6784E2DF-30B9-4D29-1C58-E15F3A7CC501}"/>
              </a:ext>
            </a:extLst>
          </p:cNvPr>
          <p:cNvSpPr txBox="1"/>
          <p:nvPr/>
        </p:nvSpPr>
        <p:spPr>
          <a:xfrm>
            <a:off x="920112" y="4749710"/>
            <a:ext cx="10557185" cy="1200329"/>
          </a:xfrm>
          <a:prstGeom prst="rect">
            <a:avLst/>
          </a:prstGeom>
          <a:noFill/>
        </p:spPr>
        <p:txBody>
          <a:bodyPr wrap="square" rtlCol="0">
            <a:spAutoFit/>
          </a:bodyPr>
          <a:lstStyle/>
          <a:p>
            <a:r>
              <a:rPr lang="pl-PL" i="1" dirty="0">
                <a:latin typeface="Calibri" panose="020F0502020204030204" pitchFamily="34" charset="0"/>
                <a:ea typeface="Calibri" panose="020F0502020204030204" pitchFamily="34" charset="0"/>
              </a:rPr>
              <a:t>Niniejsze</a:t>
            </a:r>
            <a:r>
              <a:rPr lang="en-US" i="1" dirty="0">
                <a:latin typeface="Calibri" panose="020F0502020204030204" pitchFamily="34" charset="0"/>
                <a:ea typeface="Calibri" panose="020F0502020204030204" pitchFamily="34" charset="0"/>
              </a:rPr>
              <a:t> </a:t>
            </a:r>
            <a:r>
              <a:rPr lang="pl-PL" i="1" dirty="0">
                <a:latin typeface="Calibri" panose="020F0502020204030204" pitchFamily="34" charset="0"/>
                <a:ea typeface="Calibri" panose="020F0502020204030204" pitchFamily="34" charset="0"/>
              </a:rPr>
              <a:t>m</a:t>
            </a:r>
            <a:r>
              <a:rPr lang="pl-PL" sz="1800" i="1" dirty="0">
                <a:effectLst/>
                <a:latin typeface="Calibri" panose="020F0502020204030204" pitchFamily="34" charset="0"/>
                <a:ea typeface="Calibri" panose="020F0502020204030204" pitchFamily="34" charset="0"/>
              </a:rPr>
              <a:t>ateriały zostały wyprodukowane w ramach dotacji numer SH-39170-SH2 otrzymanej od Administracji Bezpieczeństwa i Higieny Pracy</a:t>
            </a:r>
            <a:r>
              <a:rPr lang="en-US" sz="1800" i="1" dirty="0">
                <a:effectLst/>
                <a:latin typeface="Calibri" panose="020F0502020204030204" pitchFamily="34" charset="0"/>
                <a:ea typeface="Calibri" panose="020F0502020204030204" pitchFamily="34" charset="0"/>
              </a:rPr>
              <a:t> </a:t>
            </a:r>
            <a:r>
              <a:rPr lang="pl-PL" sz="1800" i="1" dirty="0">
                <a:effectLst/>
                <a:latin typeface="Calibri" panose="020F0502020204030204" pitchFamily="34" charset="0"/>
                <a:ea typeface="Calibri" panose="020F0502020204030204" pitchFamily="34" charset="0"/>
              </a:rPr>
              <a:t>Departament</a:t>
            </a:r>
            <a:r>
              <a:rPr lang="en-US" sz="1800" i="1" dirty="0">
                <a:effectLst/>
                <a:latin typeface="Calibri" panose="020F0502020204030204" pitchFamily="34" charset="0"/>
                <a:ea typeface="Calibri" panose="020F0502020204030204" pitchFamily="34" charset="0"/>
              </a:rPr>
              <a:t>u</a:t>
            </a:r>
            <a:r>
              <a:rPr lang="pl-PL" sz="1800" i="1" dirty="0">
                <a:effectLst/>
                <a:latin typeface="Calibri" panose="020F0502020204030204" pitchFamily="34" charset="0"/>
                <a:ea typeface="Calibri" panose="020F0502020204030204" pitchFamily="34" charset="0"/>
              </a:rPr>
              <a:t> Pracy Stanów Zjednoczonych. Niekoniecznie odzwierciedlają one poglądy ani politykę Departamentu Pracy Stanów Zjednoczonych, a także wymienienie nazw handlowych, produktów komercyjnych lub organizacji nie oznacza poparcia ze strony Rządu Stanów Zjednoczonych.</a:t>
            </a:r>
            <a:endParaRPr lang="en-US" sz="1800" i="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91610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4BC07-B862-0D88-8BF1-DFF486DD13C0}"/>
              </a:ext>
            </a:extLst>
          </p:cNvPr>
          <p:cNvSpPr>
            <a:spLocks noGrp="1"/>
          </p:cNvSpPr>
          <p:nvPr>
            <p:ph type="title"/>
          </p:nvPr>
        </p:nvSpPr>
        <p:spPr>
          <a:xfrm>
            <a:off x="838200" y="18255"/>
            <a:ext cx="10515600" cy="1325563"/>
          </a:xfrm>
        </p:spPr>
        <p:txBody>
          <a:bodyPr/>
          <a:lstStyle/>
          <a:p>
            <a:r>
              <a:rPr lang="pl-PL" dirty="0"/>
              <a:t>Zagrożenia pożarowe i plany zapobiegania pożarom</a:t>
            </a:r>
            <a:endParaRPr lang="en-US" dirty="0"/>
          </a:p>
        </p:txBody>
      </p:sp>
      <p:sp>
        <p:nvSpPr>
          <p:cNvPr id="3" name="Content Placeholder 2">
            <a:extLst>
              <a:ext uri="{FF2B5EF4-FFF2-40B4-BE49-F238E27FC236}">
                <a16:creationId xmlns:a16="http://schemas.microsoft.com/office/drawing/2014/main" id="{CA4C3627-B13A-978F-A236-F2D00919DD21}"/>
              </a:ext>
            </a:extLst>
          </p:cNvPr>
          <p:cNvSpPr>
            <a:spLocks noGrp="1"/>
          </p:cNvSpPr>
          <p:nvPr>
            <p:ph idx="1"/>
          </p:nvPr>
        </p:nvSpPr>
        <p:spPr>
          <a:xfrm>
            <a:off x="381001" y="1200124"/>
            <a:ext cx="9645868" cy="5545060"/>
          </a:xfrm>
        </p:spPr>
        <p:txBody>
          <a:bodyPr>
            <a:normAutofit fontScale="92500" lnSpcReduction="20000"/>
          </a:bodyPr>
          <a:lstStyle/>
          <a:p>
            <a:pPr marL="0" indent="0">
              <a:lnSpc>
                <a:spcPct val="120000"/>
              </a:lnSpc>
              <a:spcBef>
                <a:spcPts val="0"/>
              </a:spcBef>
              <a:spcAft>
                <a:spcPts val="600"/>
              </a:spcAft>
              <a:buNone/>
            </a:pPr>
            <a:r>
              <a:rPr lang="pl-PL" sz="2400" b="1" u="sng" dirty="0"/>
              <a:t>Cel:</a:t>
            </a:r>
            <a:r>
              <a:rPr lang="pl-PL" sz="2400" dirty="0"/>
              <a:t> Zapobieganie pożarom w miejscu pracy</a:t>
            </a:r>
            <a:r>
              <a:rPr lang="en-US" sz="2400" dirty="0"/>
              <a:t>. </a:t>
            </a:r>
          </a:p>
          <a:p>
            <a:pPr>
              <a:lnSpc>
                <a:spcPct val="120000"/>
              </a:lnSpc>
              <a:spcBef>
                <a:spcPts val="0"/>
              </a:spcBef>
              <a:spcAft>
                <a:spcPts val="600"/>
              </a:spcAft>
            </a:pPr>
            <a:r>
              <a:rPr lang="pl-PL" sz="2400" dirty="0"/>
              <a:t>Opisuje źródła paliwa, które mogą spowodować lub przyczynić się do rozprzestrzeniania się pożaru, ORAZ dostępny sprzęt do zwalczania pożaru (alarmy, systemy gaśnicze).</a:t>
            </a:r>
            <a:endParaRPr lang="en-US" sz="2400" dirty="0"/>
          </a:p>
          <a:p>
            <a:pPr marL="0" indent="0">
              <a:lnSpc>
                <a:spcPct val="120000"/>
              </a:lnSpc>
              <a:spcBef>
                <a:spcPts val="0"/>
              </a:spcBef>
              <a:spcAft>
                <a:spcPts val="600"/>
              </a:spcAft>
              <a:buNone/>
            </a:pPr>
            <a:r>
              <a:rPr lang="pl-PL" sz="2400" b="1" u="sng" dirty="0"/>
              <a:t>Wymagania</a:t>
            </a:r>
            <a:r>
              <a:rPr lang="en-US" sz="2400" b="1" u="sng" dirty="0"/>
              <a:t>:</a:t>
            </a:r>
          </a:p>
          <a:p>
            <a:pPr>
              <a:lnSpc>
                <a:spcPct val="120000"/>
              </a:lnSpc>
              <a:spcBef>
                <a:spcPts val="0"/>
              </a:spcBef>
              <a:spcAft>
                <a:spcPts val="600"/>
              </a:spcAft>
            </a:pPr>
            <a:r>
              <a:rPr lang="pl-PL" sz="2400" dirty="0"/>
              <a:t>Lista wszystkich zagrożeń pożarowych, potencjalnych źródeł zapłonu i sprzętu do ochrony przeciwpożarowej.</a:t>
            </a:r>
          </a:p>
          <a:p>
            <a:pPr>
              <a:lnSpc>
                <a:spcPct val="120000"/>
              </a:lnSpc>
              <a:spcBef>
                <a:spcPts val="0"/>
              </a:spcBef>
              <a:spcAft>
                <a:spcPts val="600"/>
              </a:spcAft>
            </a:pPr>
            <a:r>
              <a:rPr lang="pl-PL" sz="2400" dirty="0"/>
              <a:t>Procedury kontrolowania nagromadzeń łatwopalnych odpadów</a:t>
            </a:r>
          </a:p>
          <a:p>
            <a:pPr>
              <a:lnSpc>
                <a:spcPct val="120000"/>
              </a:lnSpc>
              <a:spcBef>
                <a:spcPts val="0"/>
              </a:spcBef>
              <a:spcAft>
                <a:spcPts val="600"/>
              </a:spcAft>
            </a:pPr>
            <a:r>
              <a:rPr lang="pl-PL" sz="2400" dirty="0"/>
              <a:t>Regularna konserwacja zabezpieczeń w sprzęcie generującym ciepło</a:t>
            </a:r>
          </a:p>
          <a:p>
            <a:pPr>
              <a:lnSpc>
                <a:spcPct val="120000"/>
              </a:lnSpc>
              <a:spcBef>
                <a:spcPts val="0"/>
              </a:spcBef>
              <a:spcAft>
                <a:spcPts val="600"/>
              </a:spcAft>
            </a:pPr>
            <a:r>
              <a:rPr lang="pl-PL" sz="2400" dirty="0"/>
              <a:t>Nazwa/tytuł stanowiska osoby odpowiedzialnej za źródła paliwa i konserwację sprzętu.</a:t>
            </a:r>
          </a:p>
          <a:p>
            <a:pPr>
              <a:lnSpc>
                <a:spcPct val="120000"/>
              </a:lnSpc>
              <a:spcBef>
                <a:spcPts val="0"/>
              </a:spcBef>
              <a:spcAft>
                <a:spcPts val="600"/>
              </a:spcAft>
            </a:pPr>
            <a:r>
              <a:rPr lang="pl-PL" sz="2400" dirty="0"/>
              <a:t>Pracownicy muszą być poinformowani o zagrożeniach pożarowych na które są narażeni, oraz o metodach samozabezpieczenia.</a:t>
            </a:r>
          </a:p>
          <a:p>
            <a:pPr>
              <a:lnSpc>
                <a:spcPct val="120000"/>
              </a:lnSpc>
              <a:spcBef>
                <a:spcPts val="0"/>
              </a:spcBef>
              <a:spcAft>
                <a:spcPts val="600"/>
              </a:spcAft>
            </a:pPr>
            <a:r>
              <a:rPr lang="en-US" sz="2400" dirty="0"/>
              <a:t>*</a:t>
            </a:r>
            <a:r>
              <a:rPr lang="pl-PL" sz="2400" dirty="0"/>
              <a:t>Więcej informacji</a:t>
            </a:r>
            <a:r>
              <a:rPr lang="en-US" sz="2400" dirty="0"/>
              <a:t> </a:t>
            </a:r>
            <a:r>
              <a:rPr lang="pl-PL" sz="2400" dirty="0"/>
              <a:t>jest w module Bezpieczeństwo Przeciwpożarowe</a:t>
            </a:r>
            <a:r>
              <a:rPr lang="en-US" sz="2400" dirty="0"/>
              <a:t>*</a:t>
            </a:r>
          </a:p>
        </p:txBody>
      </p:sp>
      <p:pic>
        <p:nvPicPr>
          <p:cNvPr id="4" name="Picture 3" descr="A fire extinguisher on a wall jpg 28KB">
            <a:extLst>
              <a:ext uri="{FF2B5EF4-FFF2-40B4-BE49-F238E27FC236}">
                <a16:creationId xmlns:a16="http://schemas.microsoft.com/office/drawing/2014/main" id="{EAB96D05-4AE8-7EEC-2226-56E3C944C87D}"/>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10733314" y="4444823"/>
            <a:ext cx="1240971" cy="2150264"/>
          </a:xfrm>
          <a:prstGeom prst="rect">
            <a:avLst/>
          </a:prstGeom>
        </p:spPr>
      </p:pic>
      <p:pic>
        <p:nvPicPr>
          <p:cNvPr id="6" name="Picture 5" descr="Fire Alarm 29.5 KB jpg">
            <a:extLst>
              <a:ext uri="{FF2B5EF4-FFF2-40B4-BE49-F238E27FC236}">
                <a16:creationId xmlns:a16="http://schemas.microsoft.com/office/drawing/2014/main" id="{7B3FDF5E-6B8F-4BFF-6280-63DD88BD1960}"/>
              </a:ext>
            </a:extLst>
          </p:cNvPr>
          <p:cNvPicPr>
            <a:picLocks noChangeAspect="1"/>
          </p:cNvPicPr>
          <p:nvPr/>
        </p:nvPicPr>
        <p:blipFill rotWithShape="1">
          <a:blip r:embed="rId4">
            <a:extLst>
              <a:ext uri="{28A0092B-C50C-407E-A947-70E740481C1C}">
                <a14:useLocalDpi xmlns:a14="http://schemas.microsoft.com/office/drawing/2010/main" val="0"/>
              </a:ext>
            </a:extLst>
          </a:blip>
          <a:srcRect l="14429" t="11643" r="20321" b="6499"/>
          <a:stretch/>
        </p:blipFill>
        <p:spPr>
          <a:xfrm>
            <a:off x="9823270" y="2175559"/>
            <a:ext cx="2151016" cy="2023862"/>
          </a:xfrm>
          <a:prstGeom prst="rect">
            <a:avLst/>
          </a:prstGeom>
        </p:spPr>
      </p:pic>
    </p:spTree>
    <p:extLst>
      <p:ext uri="{BB962C8B-B14F-4D97-AF65-F5344CB8AC3E}">
        <p14:creationId xmlns:p14="http://schemas.microsoft.com/office/powerpoint/2010/main" val="3492535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CE56E-FF10-916C-BA45-CE5BA04585C6}"/>
              </a:ext>
            </a:extLst>
          </p:cNvPr>
          <p:cNvSpPr>
            <a:spLocks noGrp="1"/>
          </p:cNvSpPr>
          <p:nvPr>
            <p:ph type="title"/>
          </p:nvPr>
        </p:nvSpPr>
        <p:spPr/>
        <p:txBody>
          <a:bodyPr/>
          <a:lstStyle/>
          <a:p>
            <a:r>
              <a:rPr lang="pl-PL" dirty="0"/>
              <a:t>Wyjścia Awaryjne</a:t>
            </a:r>
            <a:endParaRPr lang="en-US" dirty="0"/>
          </a:p>
        </p:txBody>
      </p:sp>
      <p:sp>
        <p:nvSpPr>
          <p:cNvPr id="3" name="Content Placeholder 2">
            <a:extLst>
              <a:ext uri="{FF2B5EF4-FFF2-40B4-BE49-F238E27FC236}">
                <a16:creationId xmlns:a16="http://schemas.microsoft.com/office/drawing/2014/main" id="{5E26CC24-8A4B-9112-CBE6-F1E1137FF83D}"/>
              </a:ext>
            </a:extLst>
          </p:cNvPr>
          <p:cNvSpPr>
            <a:spLocks noGrp="1"/>
          </p:cNvSpPr>
          <p:nvPr>
            <p:ph idx="1"/>
          </p:nvPr>
        </p:nvSpPr>
        <p:spPr>
          <a:xfrm>
            <a:off x="838200" y="1825625"/>
            <a:ext cx="10515600" cy="4836432"/>
          </a:xfrm>
        </p:spPr>
        <p:txBody>
          <a:bodyPr>
            <a:normAutofit lnSpcReduction="10000"/>
          </a:bodyPr>
          <a:lstStyle/>
          <a:p>
            <a:pPr marL="0" indent="0">
              <a:buNone/>
            </a:pPr>
            <a:r>
              <a:rPr lang="pl-PL" u="sng" dirty="0"/>
              <a:t>Wymagania</a:t>
            </a:r>
            <a:r>
              <a:rPr lang="en-US" u="sng" dirty="0"/>
              <a:t>:</a:t>
            </a:r>
          </a:p>
          <a:p>
            <a:pPr>
              <a:lnSpc>
                <a:spcPct val="100000"/>
              </a:lnSpc>
              <a:spcAft>
                <a:spcPts val="600"/>
              </a:spcAft>
            </a:pPr>
            <a:r>
              <a:rPr lang="pl-PL" dirty="0"/>
              <a:t>Wyjścia muszą być trwałe, oznakowane, odblokowane i swobodnie dostępne bez żadnych przeszkód.</a:t>
            </a:r>
            <a:endParaRPr lang="en-US" dirty="0"/>
          </a:p>
          <a:p>
            <a:pPr>
              <a:lnSpc>
                <a:spcPct val="100000"/>
              </a:lnSpc>
              <a:spcAft>
                <a:spcPts val="600"/>
              </a:spcAft>
            </a:pPr>
            <a:r>
              <a:rPr lang="pl-PL" dirty="0"/>
              <a:t>Na drodze ewakuacyjnej nie można umieszczać żadnych materiałów ani sprzętu (ani trwale, ani tymczasowo)</a:t>
            </a:r>
            <a:r>
              <a:rPr lang="en-US" dirty="0"/>
              <a:t>.</a:t>
            </a:r>
          </a:p>
          <a:p>
            <a:pPr>
              <a:lnSpc>
                <a:spcPct val="100000"/>
              </a:lnSpc>
              <a:spcAft>
                <a:spcPts val="600"/>
              </a:spcAft>
            </a:pPr>
            <a:r>
              <a:rPr lang="pl-PL" dirty="0"/>
              <a:t>Drzwi muszą być odblokowane od wewnątrz, a pracownicy muszą być w stanie otworzyć drzwi wyjściowe w każdej chwili bez użycia kluczy, narzędzi ani specjalnej wiedzy.</a:t>
            </a:r>
            <a:endParaRPr lang="en-US" dirty="0"/>
          </a:p>
          <a:p>
            <a:pPr>
              <a:lnSpc>
                <a:spcPct val="100000"/>
              </a:lnSpc>
              <a:spcAft>
                <a:spcPts val="600"/>
              </a:spcAft>
            </a:pPr>
            <a:r>
              <a:rPr lang="pl-PL" dirty="0"/>
              <a:t>Drzwi wyjściowe muszą być osadzone na bocznych zawiasach i otwierać się na zewnątrz, w kierunku drogi ewakuacyjnej.</a:t>
            </a:r>
            <a:endParaRPr lang="en-US" dirty="0"/>
          </a:p>
          <a:p>
            <a:endParaRPr lang="en-US" dirty="0"/>
          </a:p>
        </p:txBody>
      </p:sp>
      <p:pic>
        <p:nvPicPr>
          <p:cNvPr id="5" name="Picture 4" descr="Arrow to Designate Emergency Exit jpg 27KB">
            <a:extLst>
              <a:ext uri="{FF2B5EF4-FFF2-40B4-BE49-F238E27FC236}">
                <a16:creationId xmlns:a16="http://schemas.microsoft.com/office/drawing/2014/main" id="{0562B740-3752-0FD2-6E70-28B1B746408B}"/>
              </a:ext>
            </a:extLst>
          </p:cNvPr>
          <p:cNvPicPr>
            <a:picLocks noChangeAspect="1"/>
          </p:cNvPicPr>
          <p:nvPr/>
        </p:nvPicPr>
        <p:blipFill rotWithShape="1">
          <a:blip r:embed="rId3">
            <a:extLst>
              <a:ext uri="{28A0092B-C50C-407E-A947-70E740481C1C}">
                <a14:useLocalDpi xmlns:a14="http://schemas.microsoft.com/office/drawing/2010/main" val="0"/>
              </a:ext>
            </a:extLst>
          </a:blip>
          <a:srcRect t="27461" b="19397"/>
          <a:stretch/>
        </p:blipFill>
        <p:spPr>
          <a:xfrm>
            <a:off x="8008983" y="365125"/>
            <a:ext cx="4064000" cy="1619796"/>
          </a:xfrm>
          <a:prstGeom prst="rect">
            <a:avLst/>
          </a:prstGeom>
        </p:spPr>
      </p:pic>
      <p:sp>
        <p:nvSpPr>
          <p:cNvPr id="4" name="TextBox 3">
            <a:extLst>
              <a:ext uri="{FF2B5EF4-FFF2-40B4-BE49-F238E27FC236}">
                <a16:creationId xmlns:a16="http://schemas.microsoft.com/office/drawing/2014/main" id="{5C61F3C2-7C8A-0D6B-890D-6C2A79092B87}"/>
              </a:ext>
            </a:extLst>
          </p:cNvPr>
          <p:cNvSpPr txBox="1"/>
          <p:nvPr/>
        </p:nvSpPr>
        <p:spPr>
          <a:xfrm>
            <a:off x="9115115" y="1754088"/>
            <a:ext cx="2354299" cy="461665"/>
          </a:xfrm>
          <a:prstGeom prst="rect">
            <a:avLst/>
          </a:prstGeom>
          <a:noFill/>
        </p:spPr>
        <p:txBody>
          <a:bodyPr wrap="none" rtlCol="0">
            <a:spAutoFit/>
          </a:bodyPr>
          <a:lstStyle/>
          <a:p>
            <a:r>
              <a:rPr lang="pl-PL" sz="2400" dirty="0">
                <a:solidFill>
                  <a:srgbClr val="C00000"/>
                </a:solidFill>
              </a:rPr>
              <a:t>Wyjście awaryjne</a:t>
            </a:r>
            <a:endParaRPr lang="en-US" sz="2400" dirty="0">
              <a:solidFill>
                <a:srgbClr val="C00000"/>
              </a:solidFill>
            </a:endParaRPr>
          </a:p>
        </p:txBody>
      </p:sp>
    </p:spTree>
    <p:extLst>
      <p:ext uri="{BB962C8B-B14F-4D97-AF65-F5344CB8AC3E}">
        <p14:creationId xmlns:p14="http://schemas.microsoft.com/office/powerpoint/2010/main" val="467183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a:xfrm>
            <a:off x="838200" y="365125"/>
            <a:ext cx="8405388" cy="1325563"/>
          </a:xfrm>
        </p:spPr>
        <p:txBody>
          <a:bodyPr/>
          <a:lstStyle/>
          <a:p>
            <a:r>
              <a:rPr lang="pl-PL" dirty="0"/>
              <a:t>Pomoc medyczna, apteczki pierwszej pomocy</a:t>
            </a:r>
            <a:endParaRPr lang="en-US" dirty="0"/>
          </a:p>
        </p:txBody>
      </p:sp>
      <p:sp>
        <p:nvSpPr>
          <p:cNvPr id="3" name="Content Placeholder 2">
            <a:extLst>
              <a:ext uri="{FF2B5EF4-FFF2-40B4-BE49-F238E27FC236}">
                <a16:creationId xmlns:a16="http://schemas.microsoft.com/office/drawing/2014/main" id="{D7705557-B19A-EF63-14A9-8F98F63B2B11}"/>
              </a:ext>
            </a:extLst>
          </p:cNvPr>
          <p:cNvSpPr>
            <a:spLocks noGrp="1"/>
          </p:cNvSpPr>
          <p:nvPr>
            <p:ph idx="1"/>
          </p:nvPr>
        </p:nvSpPr>
        <p:spPr>
          <a:xfrm>
            <a:off x="463138" y="1825625"/>
            <a:ext cx="9595262" cy="4836432"/>
          </a:xfrm>
        </p:spPr>
        <p:txBody>
          <a:bodyPr>
            <a:normAutofit fontScale="85000" lnSpcReduction="20000"/>
          </a:bodyPr>
          <a:lstStyle/>
          <a:p>
            <a:pPr marL="0" indent="0">
              <a:buNone/>
            </a:pPr>
            <a:r>
              <a:rPr lang="pl-PL" sz="2600" u="sng" dirty="0"/>
              <a:t>Wymagania</a:t>
            </a:r>
            <a:r>
              <a:rPr lang="en-US" sz="2600" u="sng" dirty="0"/>
              <a:t>:</a:t>
            </a:r>
          </a:p>
          <a:p>
            <a:pPr>
              <a:lnSpc>
                <a:spcPct val="120000"/>
              </a:lnSpc>
              <a:spcAft>
                <a:spcPts val="600"/>
              </a:spcAft>
            </a:pPr>
            <a:r>
              <a:rPr lang="pl-PL" sz="2600" dirty="0"/>
              <a:t>W miejscu pracy dostępna jest placówka medyczna lub osoba wykwalifikowana w udzielaniu pierwszej pomocy.</a:t>
            </a:r>
          </a:p>
          <a:p>
            <a:pPr>
              <a:lnSpc>
                <a:spcPct val="120000"/>
              </a:lnSpc>
              <a:spcAft>
                <a:spcPts val="600"/>
              </a:spcAft>
            </a:pPr>
            <a:r>
              <a:rPr lang="pl-PL" sz="2600" dirty="0"/>
              <a:t>System komunikacji umożliwiający kontaktowanie się z pogotowiem ratunkowym</a:t>
            </a:r>
          </a:p>
          <a:p>
            <a:pPr lvl="1">
              <a:lnSpc>
                <a:spcPct val="120000"/>
              </a:lnSpc>
              <a:spcAft>
                <a:spcPts val="600"/>
              </a:spcAft>
            </a:pPr>
            <a:r>
              <a:rPr lang="pl-PL" sz="2200" dirty="0"/>
              <a:t>Należy umieścić wykaz numerów alarmowych</a:t>
            </a:r>
          </a:p>
          <a:p>
            <a:pPr lvl="1">
              <a:lnSpc>
                <a:spcPct val="120000"/>
              </a:lnSpc>
              <a:spcAft>
                <a:spcPts val="600"/>
              </a:spcAft>
            </a:pPr>
            <a:r>
              <a:rPr lang="pl-PL" sz="2200" dirty="0"/>
              <a:t>Należy zamieścić identyfikator lokalizacji miejsca pracy</a:t>
            </a:r>
          </a:p>
          <a:p>
            <a:pPr>
              <a:lnSpc>
                <a:spcPct val="120000"/>
              </a:lnSpc>
              <a:spcAft>
                <a:spcPts val="600"/>
              </a:spcAft>
            </a:pPr>
            <a:r>
              <a:rPr lang="en-US" sz="2400" dirty="0" err="1"/>
              <a:t>Zapasy</a:t>
            </a:r>
            <a:r>
              <a:rPr lang="en-US" sz="2400" dirty="0"/>
              <a:t> </a:t>
            </a:r>
            <a:r>
              <a:rPr lang="en-US" sz="2400" dirty="0" err="1"/>
              <a:t>pierwszej</a:t>
            </a:r>
            <a:r>
              <a:rPr lang="en-US" sz="2400" dirty="0"/>
              <a:t> </a:t>
            </a:r>
            <a:r>
              <a:rPr lang="en-US" sz="2400" dirty="0" err="1"/>
              <a:t>pomocy</a:t>
            </a:r>
            <a:endParaRPr lang="en-US" sz="2400" dirty="0"/>
          </a:p>
          <a:p>
            <a:pPr lvl="1">
              <a:lnSpc>
                <a:spcPct val="120000"/>
              </a:lnSpc>
              <a:spcAft>
                <a:spcPts val="600"/>
              </a:spcAft>
            </a:pPr>
            <a:r>
              <a:rPr lang="pl-PL" sz="2100" dirty="0"/>
              <a:t>Materiały zatwierdzone przez lekarza konsultanta</a:t>
            </a:r>
          </a:p>
          <a:p>
            <a:pPr lvl="1">
              <a:lnSpc>
                <a:spcPct val="120000"/>
              </a:lnSpc>
              <a:spcAft>
                <a:spcPts val="600"/>
              </a:spcAft>
            </a:pPr>
            <a:r>
              <a:rPr lang="pl-PL" sz="2100" dirty="0"/>
              <a:t>Umieszczone w wodoodpornym pojemniku, z oddzielnymi zamkniętymi opakowaniami dla każdego przedmiotu</a:t>
            </a:r>
          </a:p>
          <a:p>
            <a:pPr lvl="1">
              <a:lnSpc>
                <a:spcPct val="120000"/>
              </a:lnSpc>
              <a:spcAft>
                <a:spcPts val="600"/>
              </a:spcAft>
            </a:pPr>
            <a:r>
              <a:rPr lang="pl-PL" sz="2100" dirty="0"/>
              <a:t>Okresowo sprawdzane, aby upewnić się, że materiały są wymieniane po użyciu</a:t>
            </a:r>
            <a:endParaRPr lang="en-US" sz="2100" dirty="0"/>
          </a:p>
        </p:txBody>
      </p:sp>
      <p:pic>
        <p:nvPicPr>
          <p:cNvPr id="5" name="Picture 4" descr="Portable First Aid Kit- JPEG 11KB">
            <a:extLst>
              <a:ext uri="{FF2B5EF4-FFF2-40B4-BE49-F238E27FC236}">
                <a16:creationId xmlns:a16="http://schemas.microsoft.com/office/drawing/2014/main" id="{C063AA37-DABA-3668-A189-9C120903D4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3528" y="97971"/>
            <a:ext cx="2488840" cy="1866631"/>
          </a:xfrm>
          <a:prstGeom prst="rect">
            <a:avLst/>
          </a:prstGeom>
        </p:spPr>
      </p:pic>
      <p:sp>
        <p:nvSpPr>
          <p:cNvPr id="4" name="TextBox 3">
            <a:extLst>
              <a:ext uri="{FF2B5EF4-FFF2-40B4-BE49-F238E27FC236}">
                <a16:creationId xmlns:a16="http://schemas.microsoft.com/office/drawing/2014/main" id="{6DFEA9DC-20BA-A824-420E-04E4ED630611}"/>
              </a:ext>
            </a:extLst>
          </p:cNvPr>
          <p:cNvSpPr txBox="1"/>
          <p:nvPr/>
        </p:nvSpPr>
        <p:spPr>
          <a:xfrm>
            <a:off x="9455775" y="1914873"/>
            <a:ext cx="2764346" cy="369332"/>
          </a:xfrm>
          <a:prstGeom prst="rect">
            <a:avLst/>
          </a:prstGeom>
          <a:noFill/>
        </p:spPr>
        <p:txBody>
          <a:bodyPr wrap="none" rtlCol="0">
            <a:spAutoFit/>
          </a:bodyPr>
          <a:lstStyle/>
          <a:p>
            <a:r>
              <a:rPr lang="pl-PL" dirty="0"/>
              <a:t>Apteczka pierwszej pomocy</a:t>
            </a:r>
            <a:endParaRPr lang="en-US" dirty="0"/>
          </a:p>
        </p:txBody>
      </p:sp>
    </p:spTree>
    <p:extLst>
      <p:ext uri="{BB962C8B-B14F-4D97-AF65-F5344CB8AC3E}">
        <p14:creationId xmlns:p14="http://schemas.microsoft.com/office/powerpoint/2010/main" val="4097850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51C75-97F0-A2A6-AA46-3805205606DF}"/>
              </a:ext>
            </a:extLst>
          </p:cNvPr>
          <p:cNvSpPr>
            <a:spLocks noGrp="1"/>
          </p:cNvSpPr>
          <p:nvPr>
            <p:ph type="title"/>
          </p:nvPr>
        </p:nvSpPr>
        <p:spPr>
          <a:xfrm>
            <a:off x="838200" y="0"/>
            <a:ext cx="10515600" cy="1325563"/>
          </a:xfrm>
        </p:spPr>
        <p:txBody>
          <a:bodyPr/>
          <a:lstStyle/>
          <a:p>
            <a:r>
              <a:rPr lang="en-US" dirty="0" err="1"/>
              <a:t>Poślizgi</a:t>
            </a:r>
            <a:r>
              <a:rPr lang="en-US" dirty="0"/>
              <a:t>, </a:t>
            </a:r>
            <a:r>
              <a:rPr lang="en-US" dirty="0" err="1"/>
              <a:t>potknięcia</a:t>
            </a:r>
            <a:r>
              <a:rPr lang="en-US" dirty="0"/>
              <a:t>, </a:t>
            </a:r>
            <a:r>
              <a:rPr lang="en-US" dirty="0" err="1"/>
              <a:t>upadki</a:t>
            </a:r>
            <a:endParaRPr lang="en-US" dirty="0"/>
          </a:p>
        </p:txBody>
      </p:sp>
      <p:sp>
        <p:nvSpPr>
          <p:cNvPr id="3" name="Content Placeholder 2">
            <a:extLst>
              <a:ext uri="{FF2B5EF4-FFF2-40B4-BE49-F238E27FC236}">
                <a16:creationId xmlns:a16="http://schemas.microsoft.com/office/drawing/2014/main" id="{F4BEAB42-B0E1-CDA8-658B-F5BA4E333A42}"/>
              </a:ext>
            </a:extLst>
          </p:cNvPr>
          <p:cNvSpPr>
            <a:spLocks noGrp="1"/>
          </p:cNvSpPr>
          <p:nvPr>
            <p:ph idx="1"/>
          </p:nvPr>
        </p:nvSpPr>
        <p:spPr>
          <a:xfrm>
            <a:off x="838200" y="1223158"/>
            <a:ext cx="8397240" cy="5269717"/>
          </a:xfrm>
        </p:spPr>
        <p:txBody>
          <a:bodyPr>
            <a:normAutofit fontScale="77500" lnSpcReduction="20000"/>
          </a:bodyPr>
          <a:lstStyle/>
          <a:p>
            <a:pPr>
              <a:lnSpc>
                <a:spcPct val="110000"/>
              </a:lnSpc>
              <a:spcBef>
                <a:spcPts val="600"/>
              </a:spcBef>
              <a:spcAft>
                <a:spcPts val="600"/>
              </a:spcAft>
            </a:pPr>
            <a:r>
              <a:rPr lang="pl-PL" dirty="0"/>
              <a:t>Są najczęstszymi zagrożeniami w wielu miejscach pracy</a:t>
            </a:r>
          </a:p>
          <a:p>
            <a:pPr>
              <a:lnSpc>
                <a:spcPct val="110000"/>
              </a:lnSpc>
              <a:spcBef>
                <a:spcPts val="600"/>
              </a:spcBef>
              <a:spcAft>
                <a:spcPts val="600"/>
              </a:spcAft>
            </a:pPr>
            <a:r>
              <a:rPr lang="pl-PL" dirty="0"/>
              <a:t>Pomieszczenia kuchenne mogą być zagracone (potknięcia) lub podłogi mogą być śliskie od oleju, wody lub resztek jedzenia (poślizgi).</a:t>
            </a:r>
            <a:endParaRPr lang="en-US" dirty="0"/>
          </a:p>
          <a:p>
            <a:pPr>
              <a:lnSpc>
                <a:spcPct val="110000"/>
              </a:lnSpc>
              <a:spcBef>
                <a:spcPts val="600"/>
              </a:spcBef>
              <a:spcAft>
                <a:spcPts val="600"/>
              </a:spcAft>
            </a:pPr>
            <a:r>
              <a:rPr lang="pl-PL" dirty="0"/>
              <a:t>Skutki mogą zależeć od innych czynników obecnych w danym miejscu</a:t>
            </a:r>
            <a:r>
              <a:rPr lang="en-US" dirty="0"/>
              <a:t>:</a:t>
            </a:r>
          </a:p>
          <a:p>
            <a:pPr lvl="1">
              <a:lnSpc>
                <a:spcPct val="110000"/>
              </a:lnSpc>
              <a:spcBef>
                <a:spcPts val="600"/>
              </a:spcBef>
              <a:spcAft>
                <a:spcPts val="600"/>
              </a:spcAft>
            </a:pPr>
            <a:r>
              <a:rPr lang="pl-PL" dirty="0"/>
              <a:t>Gorące powierzchnie, które mogą być dotknięte podczas upadku</a:t>
            </a:r>
            <a:endParaRPr lang="en-US" dirty="0"/>
          </a:p>
          <a:p>
            <a:pPr lvl="1">
              <a:lnSpc>
                <a:spcPct val="110000"/>
              </a:lnSpc>
              <a:spcBef>
                <a:spcPts val="600"/>
              </a:spcBef>
              <a:spcAft>
                <a:spcPts val="600"/>
              </a:spcAft>
            </a:pPr>
            <a:r>
              <a:rPr lang="pl-PL" dirty="0"/>
              <a:t>Ostre przedmioty</a:t>
            </a:r>
            <a:endParaRPr lang="en-US" sz="1100" dirty="0"/>
          </a:p>
          <a:p>
            <a:pPr>
              <a:lnSpc>
                <a:spcPct val="110000"/>
              </a:lnSpc>
              <a:spcBef>
                <a:spcPts val="600"/>
              </a:spcBef>
              <a:spcAft>
                <a:spcPts val="600"/>
              </a:spcAft>
            </a:pPr>
            <a:r>
              <a:rPr lang="pl-PL" dirty="0"/>
              <a:t>Rozwiązania</a:t>
            </a:r>
            <a:r>
              <a:rPr lang="en-US" dirty="0"/>
              <a:t>:</a:t>
            </a:r>
          </a:p>
          <a:p>
            <a:pPr lvl="1">
              <a:lnSpc>
                <a:spcPct val="110000"/>
              </a:lnSpc>
              <a:spcBef>
                <a:spcPts val="600"/>
              </a:spcBef>
              <a:spcAft>
                <a:spcPts val="600"/>
              </a:spcAft>
            </a:pPr>
            <a:r>
              <a:rPr lang="en-US" dirty="0" err="1"/>
              <a:t>Natychmiast</a:t>
            </a:r>
            <a:r>
              <a:rPr lang="en-US" dirty="0"/>
              <a:t> </a:t>
            </a:r>
            <a:r>
              <a:rPr lang="en-US" dirty="0" err="1"/>
              <a:t>usuwać</a:t>
            </a:r>
            <a:r>
              <a:rPr lang="en-US" dirty="0"/>
              <a:t> </a:t>
            </a:r>
            <a:r>
              <a:rPr lang="en-US" dirty="0" err="1"/>
              <a:t>wszelkie</a:t>
            </a:r>
            <a:r>
              <a:rPr lang="en-US" dirty="0"/>
              <a:t> </a:t>
            </a:r>
            <a:r>
              <a:rPr lang="en-US" dirty="0" err="1"/>
              <a:t>wycieki</a:t>
            </a:r>
            <a:endParaRPr lang="pl-PL" dirty="0"/>
          </a:p>
          <a:p>
            <a:pPr lvl="1">
              <a:lnSpc>
                <a:spcPct val="110000"/>
              </a:lnSpc>
              <a:spcBef>
                <a:spcPts val="600"/>
              </a:spcBef>
              <a:spcAft>
                <a:spcPts val="600"/>
              </a:spcAft>
            </a:pPr>
            <a:r>
              <a:rPr lang="pl-PL" dirty="0"/>
              <a:t>Nie przechowywać oleju kuchennego na podłodze</a:t>
            </a:r>
          </a:p>
          <a:p>
            <a:pPr lvl="1">
              <a:lnSpc>
                <a:spcPct val="110000"/>
              </a:lnSpc>
              <a:spcBef>
                <a:spcPts val="600"/>
              </a:spcBef>
              <a:spcAft>
                <a:spcPts val="600"/>
              </a:spcAft>
            </a:pPr>
            <a:r>
              <a:rPr lang="pl-PL" dirty="0"/>
              <a:t>Eliminować zagracone lub zablokowane obszary pracy (brak przeszkód na drodze ewakuacyjnej!)</a:t>
            </a:r>
            <a:endParaRPr lang="en-US" dirty="0"/>
          </a:p>
          <a:p>
            <a:pPr lvl="1">
              <a:lnSpc>
                <a:spcPct val="110000"/>
              </a:lnSpc>
              <a:spcBef>
                <a:spcPts val="600"/>
              </a:spcBef>
              <a:spcAft>
                <a:spcPts val="600"/>
              </a:spcAft>
            </a:pPr>
            <a:r>
              <a:rPr lang="en-US" dirty="0" err="1"/>
              <a:t>Używać</a:t>
            </a:r>
            <a:r>
              <a:rPr lang="en-US" dirty="0"/>
              <a:t> mat </a:t>
            </a:r>
            <a:r>
              <a:rPr lang="en-US" dirty="0" err="1"/>
              <a:t>antypoślizgowych</a:t>
            </a:r>
            <a:endParaRPr lang="pl-PL" dirty="0"/>
          </a:p>
          <a:p>
            <a:pPr lvl="1">
              <a:lnSpc>
                <a:spcPct val="110000"/>
              </a:lnSpc>
              <a:spcBef>
                <a:spcPts val="600"/>
              </a:spcBef>
              <a:spcAft>
                <a:spcPts val="600"/>
              </a:spcAft>
            </a:pPr>
            <a:r>
              <a:rPr lang="pl-PL" dirty="0"/>
              <a:t>Naprawiać nierówności na powierzchni podłogi.</a:t>
            </a:r>
            <a:endParaRPr lang="en-US" dirty="0"/>
          </a:p>
        </p:txBody>
      </p:sp>
    </p:spTree>
    <p:extLst>
      <p:ext uri="{BB962C8B-B14F-4D97-AF65-F5344CB8AC3E}">
        <p14:creationId xmlns:p14="http://schemas.microsoft.com/office/powerpoint/2010/main" val="390716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3F78A-E5E3-93E6-42B2-1803A943F210}"/>
              </a:ext>
            </a:extLst>
          </p:cNvPr>
          <p:cNvSpPr>
            <a:spLocks noGrp="1"/>
          </p:cNvSpPr>
          <p:nvPr>
            <p:ph type="title"/>
          </p:nvPr>
        </p:nvSpPr>
        <p:spPr/>
        <p:txBody>
          <a:bodyPr/>
          <a:lstStyle/>
          <a:p>
            <a:r>
              <a:rPr lang="pl-PL" dirty="0"/>
              <a:t>Podsumowanie</a:t>
            </a:r>
            <a:endParaRPr lang="en-US" dirty="0"/>
          </a:p>
        </p:txBody>
      </p:sp>
      <p:sp>
        <p:nvSpPr>
          <p:cNvPr id="3" name="Content Placeholder 2">
            <a:extLst>
              <a:ext uri="{FF2B5EF4-FFF2-40B4-BE49-F238E27FC236}">
                <a16:creationId xmlns:a16="http://schemas.microsoft.com/office/drawing/2014/main" id="{AAC480E3-48F7-1D20-D4EC-B6700AC37106}"/>
              </a:ext>
            </a:extLst>
          </p:cNvPr>
          <p:cNvSpPr>
            <a:spLocks noGrp="1"/>
          </p:cNvSpPr>
          <p:nvPr>
            <p:ph idx="1"/>
          </p:nvPr>
        </p:nvSpPr>
        <p:spPr>
          <a:xfrm>
            <a:off x="838200" y="1825625"/>
            <a:ext cx="10515600" cy="4667250"/>
          </a:xfrm>
        </p:spPr>
        <p:txBody>
          <a:bodyPr>
            <a:normAutofit fontScale="92500" lnSpcReduction="10000"/>
          </a:bodyPr>
          <a:lstStyle/>
          <a:p>
            <a:r>
              <a:rPr lang="pl-PL" dirty="0"/>
              <a:t>W gastronomii mobilnej (food truckach) może występować wiele różnych zagrożeń związanych z bezpieczeństwem, niektóre z nich są bardziej uniwersalne, inne specyficzne dla konkretnych miejsc pracy</a:t>
            </a:r>
            <a:r>
              <a:rPr lang="en-US" dirty="0"/>
              <a:t>.</a:t>
            </a:r>
          </a:p>
          <a:p>
            <a:r>
              <a:rPr lang="pl-PL" dirty="0"/>
              <a:t>Plany Działań w Sytuacjach Awaryjnych (PDSA) (</a:t>
            </a:r>
            <a:r>
              <a:rPr lang="en-US" dirty="0"/>
              <a:t>Emergency Action Plans (EAPs)</a:t>
            </a:r>
            <a:r>
              <a:rPr lang="pl-PL" dirty="0"/>
              <a:t>)</a:t>
            </a:r>
            <a:r>
              <a:rPr lang="en-US" dirty="0"/>
              <a:t> </a:t>
            </a:r>
            <a:r>
              <a:rPr lang="pl-PL" dirty="0"/>
              <a:t>są niezbędne dla każdego miejsca pracy, aby pracownicy wiedzieli, jak reagować w sytuacji awaryjnej</a:t>
            </a:r>
            <a:r>
              <a:rPr lang="en-US" dirty="0"/>
              <a:t>.</a:t>
            </a:r>
          </a:p>
          <a:p>
            <a:r>
              <a:rPr lang="pl-PL" dirty="0"/>
              <a:t>Drogi ewakuacyjne muszą zawsze być utrzymane w czystości i dostępne do szybkiego opuszczenia w przypadku awaryjnych sytuacji, takich jak pożar.</a:t>
            </a:r>
            <a:endParaRPr lang="en-US" dirty="0"/>
          </a:p>
          <a:p>
            <a:r>
              <a:rPr lang="pl-PL" dirty="0"/>
              <a:t>Pomoc medyczna i pierwsza pomoc muszą być zaplanowane w przypadku nagłej sytuacji awaryjnej.</a:t>
            </a:r>
          </a:p>
          <a:p>
            <a:r>
              <a:rPr lang="pl-PL" dirty="0"/>
              <a:t>Poślizgi, potknięcia i upadki są częstym źródłem obrażeń i powinny być eliminowane za pomocą odpowiednich środków kontroli zagrożeń</a:t>
            </a:r>
            <a:r>
              <a:rPr lang="en-US" dirty="0"/>
              <a:t>.</a:t>
            </a:r>
          </a:p>
          <a:p>
            <a:endParaRPr lang="en-US" dirty="0"/>
          </a:p>
        </p:txBody>
      </p:sp>
    </p:spTree>
    <p:extLst>
      <p:ext uri="{BB962C8B-B14F-4D97-AF65-F5344CB8AC3E}">
        <p14:creationId xmlns:p14="http://schemas.microsoft.com/office/powerpoint/2010/main" val="3923189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AD1F2-2A1F-D55A-2F52-3484A4392FAB}"/>
              </a:ext>
            </a:extLst>
          </p:cNvPr>
          <p:cNvSpPr>
            <a:spLocks noGrp="1"/>
          </p:cNvSpPr>
          <p:nvPr>
            <p:ph type="title"/>
          </p:nvPr>
        </p:nvSpPr>
        <p:spPr/>
        <p:txBody>
          <a:bodyPr/>
          <a:lstStyle/>
          <a:p>
            <a:r>
              <a:rPr lang="pl-PL" dirty="0"/>
              <a:t>D</a:t>
            </a:r>
            <a:r>
              <a:rPr lang="en-US" dirty="0" err="1"/>
              <a:t>odatkowe</a:t>
            </a:r>
            <a:r>
              <a:rPr lang="en-US" dirty="0"/>
              <a:t> </a:t>
            </a:r>
            <a:r>
              <a:rPr lang="en-US" dirty="0" err="1"/>
              <a:t>informacje</a:t>
            </a:r>
            <a:r>
              <a:rPr lang="en-US" dirty="0"/>
              <a:t> </a:t>
            </a:r>
            <a:r>
              <a:rPr lang="en-US" dirty="0" err="1"/>
              <a:t>dotyczące</a:t>
            </a:r>
            <a:r>
              <a:rPr lang="en-US" dirty="0"/>
              <a:t> </a:t>
            </a:r>
            <a:r>
              <a:rPr lang="en-US" dirty="0" err="1"/>
              <a:t>bezpieczeństwa</a:t>
            </a:r>
            <a:endParaRPr lang="en-US" dirty="0"/>
          </a:p>
        </p:txBody>
      </p:sp>
      <p:sp>
        <p:nvSpPr>
          <p:cNvPr id="3" name="Content Placeholder 2">
            <a:extLst>
              <a:ext uri="{FF2B5EF4-FFF2-40B4-BE49-F238E27FC236}">
                <a16:creationId xmlns:a16="http://schemas.microsoft.com/office/drawing/2014/main" id="{C3A24533-C7D4-C619-9622-986DBDEF5D13}"/>
              </a:ext>
            </a:extLst>
          </p:cNvPr>
          <p:cNvSpPr>
            <a:spLocks noGrp="1"/>
          </p:cNvSpPr>
          <p:nvPr>
            <p:ph idx="1"/>
          </p:nvPr>
        </p:nvSpPr>
        <p:spPr>
          <a:xfrm>
            <a:off x="838200" y="1825624"/>
            <a:ext cx="10878178" cy="4784181"/>
          </a:xfrm>
        </p:spPr>
        <p:txBody>
          <a:bodyPr>
            <a:normAutofit fontScale="85000" lnSpcReduction="20000"/>
          </a:bodyPr>
          <a:lstStyle/>
          <a:p>
            <a:pPr marL="0" indent="0">
              <a:buNone/>
            </a:pPr>
            <a:r>
              <a:rPr lang="pl-PL" dirty="0"/>
              <a:t>Na stronie internetowej OSHA dostępne są informacje dotyczące Planów Działań w Sytuacjach Awaryjnych (PDSA) i pokrewnych tematów</a:t>
            </a:r>
            <a:r>
              <a:rPr lang="en-US" dirty="0"/>
              <a:t>: </a:t>
            </a:r>
          </a:p>
          <a:p>
            <a:pPr marL="0" indent="0">
              <a:buNone/>
            </a:pPr>
            <a:r>
              <a:rPr lang="en-US" dirty="0">
                <a:hlinkClick r:id="rId2"/>
              </a:rPr>
              <a:t>https://www.osha.gov/etools/evacuation-plans-procedures</a:t>
            </a:r>
            <a:r>
              <a:rPr lang="en-US" dirty="0"/>
              <a:t> </a:t>
            </a:r>
          </a:p>
          <a:p>
            <a:pPr marL="0" indent="0">
              <a:buNone/>
            </a:pPr>
            <a:endParaRPr lang="en-US" dirty="0"/>
          </a:p>
          <a:p>
            <a:pPr marL="0" indent="0">
              <a:buNone/>
            </a:pPr>
            <a:r>
              <a:rPr lang="pl-PL" dirty="0"/>
              <a:t>OSHA dodatkowo udostępnia dodatkowe materiały dotyczące bezpieczeństwa dla młodych pracowników zatrudnionych w restauracjach.</a:t>
            </a:r>
          </a:p>
          <a:p>
            <a:pPr marL="0" indent="0">
              <a:buNone/>
            </a:pPr>
            <a:r>
              <a:rPr lang="en-US" dirty="0">
                <a:hlinkClick r:id="rId3"/>
              </a:rPr>
              <a:t>https://www.osha.gov/etools/young-workers-restaurant-safety/posters</a:t>
            </a:r>
            <a:endParaRPr lang="en-US" dirty="0"/>
          </a:p>
          <a:p>
            <a:r>
              <a:rPr lang="pl-PL" sz="2000" dirty="0"/>
              <a:t>Bezpieczeństwo podczas sprzątania</a:t>
            </a:r>
          </a:p>
          <a:p>
            <a:r>
              <a:rPr lang="pl-PL" sz="2000" dirty="0"/>
              <a:t>Bezpieczne obchodzenie się z nożem</a:t>
            </a:r>
          </a:p>
          <a:p>
            <a:r>
              <a:rPr lang="pl-PL" sz="2000" dirty="0"/>
              <a:t>Zapobieganie poparzeniom</a:t>
            </a:r>
          </a:p>
          <a:p>
            <a:r>
              <a:rPr lang="pl-PL" sz="2000" dirty="0"/>
              <a:t>Bezpieczne podnoszenie ciężkich przedmiotów</a:t>
            </a:r>
          </a:p>
          <a:p>
            <a:r>
              <a:rPr lang="pl-PL" sz="2000" dirty="0"/>
              <a:t>Obsługa przez okienko drive-thru</a:t>
            </a:r>
          </a:p>
          <a:p>
            <a:r>
              <a:rPr lang="pl-PL" sz="2000" dirty="0"/>
              <a:t>Przepisy dotyczące zatrudniania dzieci</a:t>
            </a:r>
            <a:endParaRPr lang="en-US" dirty="0"/>
          </a:p>
          <a:p>
            <a:r>
              <a:rPr lang="pl-PL" dirty="0"/>
              <a:t>Sprawdź również załączoną ulotkę z dodatkowymi materiałami źródłowymi</a:t>
            </a:r>
            <a:endParaRPr lang="en-US" dirty="0"/>
          </a:p>
        </p:txBody>
      </p:sp>
    </p:spTree>
    <p:extLst>
      <p:ext uri="{BB962C8B-B14F-4D97-AF65-F5344CB8AC3E}">
        <p14:creationId xmlns:p14="http://schemas.microsoft.com/office/powerpoint/2010/main" val="2122711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58999-6D0D-3373-896D-8FD1AF27F90F}"/>
              </a:ext>
            </a:extLst>
          </p:cNvPr>
          <p:cNvSpPr>
            <a:spLocks noGrp="1"/>
          </p:cNvSpPr>
          <p:nvPr>
            <p:ph type="title"/>
          </p:nvPr>
        </p:nvSpPr>
        <p:spPr/>
        <p:txBody>
          <a:bodyPr/>
          <a:lstStyle/>
          <a:p>
            <a:r>
              <a:rPr lang="pl-PL" dirty="0"/>
              <a:t>Ogólne zasady bezpieczeństwa pracowników</a:t>
            </a:r>
            <a:endParaRPr lang="en-US" dirty="0"/>
          </a:p>
        </p:txBody>
      </p:sp>
      <p:sp>
        <p:nvSpPr>
          <p:cNvPr id="3" name="Content Placeholder 2">
            <a:extLst>
              <a:ext uri="{FF2B5EF4-FFF2-40B4-BE49-F238E27FC236}">
                <a16:creationId xmlns:a16="http://schemas.microsoft.com/office/drawing/2014/main" id="{C56A1FFE-EDB9-6A32-B2A9-3212AAC6478B}"/>
              </a:ext>
            </a:extLst>
          </p:cNvPr>
          <p:cNvSpPr>
            <a:spLocks noGrp="1"/>
          </p:cNvSpPr>
          <p:nvPr>
            <p:ph idx="1"/>
          </p:nvPr>
        </p:nvSpPr>
        <p:spPr/>
        <p:txBody>
          <a:bodyPr/>
          <a:lstStyle/>
          <a:p>
            <a:r>
              <a:rPr lang="pl-PL" dirty="0"/>
              <a:t>Plany działań awaryjnych</a:t>
            </a:r>
            <a:endParaRPr lang="en-US" dirty="0"/>
          </a:p>
          <a:p>
            <a:r>
              <a:rPr lang="en-US" dirty="0" err="1"/>
              <a:t>Środki</a:t>
            </a:r>
            <a:r>
              <a:rPr lang="en-US" dirty="0"/>
              <a:t> </a:t>
            </a:r>
            <a:r>
              <a:rPr lang="pl-PL" dirty="0"/>
              <a:t>i sposoby </a:t>
            </a:r>
            <a:r>
              <a:rPr lang="en-US" dirty="0" err="1"/>
              <a:t>ewakuacji</a:t>
            </a:r>
            <a:endParaRPr lang="pl-PL" dirty="0"/>
          </a:p>
          <a:p>
            <a:r>
              <a:rPr lang="en-US" dirty="0" err="1"/>
              <a:t>Usługi</a:t>
            </a:r>
            <a:r>
              <a:rPr lang="en-US" dirty="0"/>
              <a:t> </a:t>
            </a:r>
            <a:r>
              <a:rPr lang="en-US" dirty="0" err="1"/>
              <a:t>medyczne</a:t>
            </a:r>
            <a:r>
              <a:rPr lang="en-US" dirty="0"/>
              <a:t>, </a:t>
            </a:r>
            <a:r>
              <a:rPr lang="en-US" dirty="0" err="1"/>
              <a:t>pierwsza</a:t>
            </a:r>
            <a:r>
              <a:rPr lang="en-US" dirty="0"/>
              <a:t> </a:t>
            </a:r>
            <a:r>
              <a:rPr lang="en-US" dirty="0" err="1"/>
              <a:t>pomoc</a:t>
            </a:r>
            <a:endParaRPr lang="pl-PL" dirty="0"/>
          </a:p>
          <a:p>
            <a:r>
              <a:rPr lang="en-US" dirty="0" err="1"/>
              <a:t>Poślizgi</a:t>
            </a:r>
            <a:r>
              <a:rPr lang="en-US" dirty="0"/>
              <a:t>, </a:t>
            </a:r>
            <a:r>
              <a:rPr lang="en-US" dirty="0" err="1"/>
              <a:t>potknięcia</a:t>
            </a:r>
            <a:r>
              <a:rPr lang="en-US" dirty="0"/>
              <a:t>, </a:t>
            </a:r>
            <a:r>
              <a:rPr lang="en-US" dirty="0" err="1"/>
              <a:t>upadki</a:t>
            </a:r>
            <a:endParaRPr lang="pl-PL" dirty="0"/>
          </a:p>
          <a:p>
            <a:r>
              <a:rPr lang="pl-PL" dirty="0"/>
              <a:t>Znalezienie dodatkowych zasobów, które mogłyby dotyczyć Twojego biznesu związanego z mobilną gastronomią</a:t>
            </a:r>
            <a:endParaRPr lang="en-US" dirty="0"/>
          </a:p>
        </p:txBody>
      </p:sp>
    </p:spTree>
    <p:extLst>
      <p:ext uri="{BB962C8B-B14F-4D97-AF65-F5344CB8AC3E}">
        <p14:creationId xmlns:p14="http://schemas.microsoft.com/office/powerpoint/2010/main" val="75195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73612-F4B7-225B-FA9A-80A458544558}"/>
              </a:ext>
            </a:extLst>
          </p:cNvPr>
          <p:cNvSpPr>
            <a:spLocks noGrp="1"/>
          </p:cNvSpPr>
          <p:nvPr>
            <p:ph type="title"/>
          </p:nvPr>
        </p:nvSpPr>
        <p:spPr>
          <a:xfrm>
            <a:off x="571500" y="93819"/>
            <a:ext cx="11048999" cy="1325563"/>
          </a:xfrm>
        </p:spPr>
        <p:txBody>
          <a:bodyPr/>
          <a:lstStyle/>
          <a:p>
            <a:r>
              <a:rPr lang="pl-PL" dirty="0"/>
              <a:t>Dlaczego planowanie i przygotowanie są ważne</a:t>
            </a:r>
            <a:r>
              <a:rPr lang="en-US" dirty="0"/>
              <a:t>?</a:t>
            </a:r>
          </a:p>
        </p:txBody>
      </p:sp>
      <p:sp>
        <p:nvSpPr>
          <p:cNvPr id="3" name="Content Placeholder 2">
            <a:extLst>
              <a:ext uri="{FF2B5EF4-FFF2-40B4-BE49-F238E27FC236}">
                <a16:creationId xmlns:a16="http://schemas.microsoft.com/office/drawing/2014/main" id="{E5273FE3-CED0-593D-7CAB-08D11C543629}"/>
              </a:ext>
            </a:extLst>
          </p:cNvPr>
          <p:cNvSpPr>
            <a:spLocks noGrp="1"/>
          </p:cNvSpPr>
          <p:nvPr>
            <p:ph idx="1"/>
          </p:nvPr>
        </p:nvSpPr>
        <p:spPr>
          <a:xfrm>
            <a:off x="514806" y="1419382"/>
            <a:ext cx="11372393" cy="5037397"/>
          </a:xfrm>
        </p:spPr>
        <p:txBody>
          <a:bodyPr>
            <a:normAutofit fontScale="92500" lnSpcReduction="10000"/>
          </a:bodyPr>
          <a:lstStyle/>
          <a:p>
            <a:pPr marL="0" indent="0">
              <a:buNone/>
            </a:pPr>
            <a:r>
              <a:rPr lang="pl-PL" u="sng" dirty="0"/>
              <a:t>Planowanie na wypadek nieoczekiwanego zdarzenia</a:t>
            </a:r>
          </a:p>
          <a:p>
            <a:pPr marL="0" indent="0">
              <a:buNone/>
            </a:pPr>
            <a:r>
              <a:rPr lang="en-US" sz="2400" dirty="0"/>
              <a:t>2 </a:t>
            </a:r>
            <a:r>
              <a:rPr lang="en-US" sz="2400" dirty="0" err="1"/>
              <a:t>stycznia</a:t>
            </a:r>
            <a:r>
              <a:rPr lang="en-US" sz="2400" dirty="0"/>
              <a:t> 2023 - </a:t>
            </a:r>
            <a:r>
              <a:rPr lang="en-US" sz="2400" dirty="0" err="1"/>
              <a:t>mecz</a:t>
            </a:r>
            <a:r>
              <a:rPr lang="en-US" sz="2400" dirty="0"/>
              <a:t> NFL </a:t>
            </a:r>
            <a:r>
              <a:rPr lang="en-US" sz="2400" dirty="0" err="1"/>
              <a:t>między</a:t>
            </a:r>
            <a:r>
              <a:rPr lang="en-US" sz="2400" dirty="0"/>
              <a:t> Cincinnati Bengals a Buffalo Bills</a:t>
            </a:r>
            <a:endParaRPr lang="pl-PL" sz="2400" dirty="0"/>
          </a:p>
          <a:p>
            <a:pPr marL="0" indent="0">
              <a:buNone/>
            </a:pPr>
            <a:r>
              <a:rPr lang="en-US" sz="2400" dirty="0"/>
              <a:t>Damar Hamlin </a:t>
            </a:r>
            <a:r>
              <a:rPr lang="pl-PL" sz="2400" dirty="0"/>
              <a:t>zatrzymał gracza drużyny przeciwnej</a:t>
            </a:r>
            <a:r>
              <a:rPr lang="en-US" sz="2400" dirty="0"/>
              <a:t>, </a:t>
            </a:r>
            <a:r>
              <a:rPr lang="pl-PL" sz="2400" dirty="0"/>
              <a:t>wstał, zachwiał się i upadł do tyłu</a:t>
            </a:r>
            <a:endParaRPr lang="en-US" sz="2400" dirty="0"/>
          </a:p>
          <a:p>
            <a:pPr lvl="1">
              <a:spcAft>
                <a:spcPts val="600"/>
              </a:spcAft>
            </a:pPr>
            <a:r>
              <a:rPr lang="pl-PL" sz="2000" dirty="0"/>
              <a:t>Personel medyczny wbiegł na boisko, ocenił stan, użył resuscytacji krążeniowo-oddechowej (CPR) i defibrylatora, aby przywrócić bicie serca</a:t>
            </a:r>
          </a:p>
          <a:p>
            <a:pPr lvl="1">
              <a:spcAft>
                <a:spcPts val="600"/>
              </a:spcAft>
            </a:pPr>
            <a:r>
              <a:rPr lang="pl-PL" sz="2000" dirty="0"/>
              <a:t>Gracz otrzymał niezbędną opiekę medyczną w ciągu kilku minut, co zwiększyło szanse na przeżycie i powrót do zdrowia</a:t>
            </a:r>
            <a:endParaRPr lang="en-US" sz="2000" dirty="0"/>
          </a:p>
          <a:p>
            <a:endParaRPr lang="en-US" sz="1000" dirty="0"/>
          </a:p>
          <a:p>
            <a:r>
              <a:rPr lang="en-US" sz="2400" dirty="0"/>
              <a:t>NFL </a:t>
            </a:r>
            <a:r>
              <a:rPr lang="pl-PL" sz="2400" dirty="0"/>
              <a:t>miało </a:t>
            </a:r>
            <a:r>
              <a:rPr lang="pl-PL" sz="2400" b="1" dirty="0"/>
              <a:t>plan działania awaryjnego </a:t>
            </a:r>
            <a:r>
              <a:rPr lang="pl-PL" sz="2400" dirty="0"/>
              <a:t>(</a:t>
            </a:r>
            <a:r>
              <a:rPr lang="en-US" sz="2400" b="1" dirty="0"/>
              <a:t>Emergency Action Plan </a:t>
            </a:r>
            <a:r>
              <a:rPr lang="pl-PL" sz="2400" b="1" dirty="0"/>
              <a:t>– </a:t>
            </a:r>
            <a:r>
              <a:rPr lang="en-US" sz="2400" b="1" dirty="0"/>
              <a:t>EAP</a:t>
            </a:r>
            <a:r>
              <a:rPr lang="pl-PL" sz="2400" b="1" dirty="0"/>
              <a:t>) </a:t>
            </a:r>
            <a:r>
              <a:rPr lang="en-US" sz="2400" dirty="0"/>
              <a:t>– </a:t>
            </a:r>
            <a:r>
              <a:rPr lang="pl-PL" sz="2400" dirty="0"/>
              <a:t>który jest </a:t>
            </a:r>
            <a:r>
              <a:rPr lang="en-US" sz="2400" dirty="0" err="1"/>
              <a:t>przećwiczany</a:t>
            </a:r>
            <a:r>
              <a:rPr lang="en-US" sz="2400" dirty="0"/>
              <a:t> </a:t>
            </a:r>
            <a:r>
              <a:rPr lang="en-US" sz="2400" dirty="0" err="1"/>
              <a:t>przed</a:t>
            </a:r>
            <a:r>
              <a:rPr lang="en-US" sz="2400" dirty="0"/>
              <a:t> </a:t>
            </a:r>
            <a:r>
              <a:rPr lang="en-US" sz="2400" dirty="0" err="1"/>
              <a:t>każdym</a:t>
            </a:r>
            <a:r>
              <a:rPr lang="en-US" sz="2400" dirty="0"/>
              <a:t> </a:t>
            </a:r>
            <a:r>
              <a:rPr lang="en-US" sz="2400" dirty="0" err="1"/>
              <a:t>sezonem</a:t>
            </a:r>
            <a:endParaRPr lang="en-US" sz="2400" dirty="0"/>
          </a:p>
          <a:p>
            <a:r>
              <a:rPr lang="pl-PL" sz="2400" dirty="0"/>
              <a:t>Personel drużyny/medyczny spotyka się przed każdym meczem, aby omówić procedury zdrowotne/bezpieczeństwa</a:t>
            </a:r>
          </a:p>
          <a:p>
            <a:r>
              <a:rPr lang="pl-PL" sz="2400" dirty="0"/>
              <a:t>Plan Działania Awaryjnego może nie być potrzebny przy każdej akcji, przy każdym meczu - ale jest niezbędny w przypadku konieczności.</a:t>
            </a:r>
            <a:endParaRPr lang="en-US" sz="1000" dirty="0"/>
          </a:p>
          <a:p>
            <a:r>
              <a:rPr lang="pl-PL" sz="2400" dirty="0"/>
              <a:t>Czy jesteś gotowy, jeśli wystąpi nagły wypadek? Czy masz plany awaryjne dla swojego biznesu?</a:t>
            </a:r>
            <a:endParaRPr lang="en-US" sz="2400" dirty="0"/>
          </a:p>
        </p:txBody>
      </p:sp>
      <p:pic>
        <p:nvPicPr>
          <p:cNvPr id="4" name="Picture 3" descr="Portable First Aid Kit- JPEG 11KB">
            <a:extLst>
              <a:ext uri="{FF2B5EF4-FFF2-40B4-BE49-F238E27FC236}">
                <a16:creationId xmlns:a16="http://schemas.microsoft.com/office/drawing/2014/main" id="{C99E8484-CB16-F1E1-00EF-FB871530C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4671" y="974634"/>
            <a:ext cx="1932528" cy="1449397"/>
          </a:xfrm>
          <a:prstGeom prst="rect">
            <a:avLst/>
          </a:prstGeom>
        </p:spPr>
      </p:pic>
    </p:spTree>
    <p:extLst>
      <p:ext uri="{BB962C8B-B14F-4D97-AF65-F5344CB8AC3E}">
        <p14:creationId xmlns:p14="http://schemas.microsoft.com/office/powerpoint/2010/main" val="78842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CB31E-E42A-A064-8CE7-0389DA37A2A7}"/>
              </a:ext>
            </a:extLst>
          </p:cNvPr>
          <p:cNvSpPr>
            <a:spLocks noGrp="1"/>
          </p:cNvSpPr>
          <p:nvPr>
            <p:ph type="title"/>
          </p:nvPr>
        </p:nvSpPr>
        <p:spPr>
          <a:xfrm>
            <a:off x="938683" y="3384"/>
            <a:ext cx="10515600" cy="1325563"/>
          </a:xfrm>
        </p:spPr>
        <p:txBody>
          <a:bodyPr/>
          <a:lstStyle/>
          <a:p>
            <a:r>
              <a:rPr lang="pl-PL" dirty="0"/>
              <a:t>Plany działań awaryjnych </a:t>
            </a:r>
            <a:r>
              <a:rPr lang="en-US" dirty="0"/>
              <a:t>(</a:t>
            </a:r>
            <a:r>
              <a:rPr lang="pl-PL" dirty="0"/>
              <a:t>PDA</a:t>
            </a:r>
            <a:r>
              <a:rPr lang="en-US" dirty="0"/>
              <a:t>)</a:t>
            </a:r>
            <a:r>
              <a:rPr lang="pl-PL" dirty="0"/>
              <a:t> - (</a:t>
            </a:r>
            <a:r>
              <a:rPr lang="pl-PL" dirty="0" err="1"/>
              <a:t>Emergency</a:t>
            </a:r>
            <a:r>
              <a:rPr lang="pl-PL" dirty="0"/>
              <a:t> Action </a:t>
            </a:r>
            <a:r>
              <a:rPr lang="pl-PL" dirty="0" err="1"/>
              <a:t>Plans</a:t>
            </a:r>
            <a:r>
              <a:rPr lang="pl-PL" dirty="0"/>
              <a:t> – EAP) </a:t>
            </a:r>
            <a:endParaRPr lang="en-US" dirty="0"/>
          </a:p>
        </p:txBody>
      </p:sp>
      <p:sp>
        <p:nvSpPr>
          <p:cNvPr id="3" name="Content Placeholder 2">
            <a:extLst>
              <a:ext uri="{FF2B5EF4-FFF2-40B4-BE49-F238E27FC236}">
                <a16:creationId xmlns:a16="http://schemas.microsoft.com/office/drawing/2014/main" id="{6EA162E5-731D-4977-51D7-D7D834864EA3}"/>
              </a:ext>
            </a:extLst>
          </p:cNvPr>
          <p:cNvSpPr>
            <a:spLocks noGrp="1"/>
          </p:cNvSpPr>
          <p:nvPr>
            <p:ph idx="1"/>
          </p:nvPr>
        </p:nvSpPr>
        <p:spPr>
          <a:xfrm>
            <a:off x="522514" y="1510145"/>
            <a:ext cx="7576457" cy="4982730"/>
          </a:xfrm>
        </p:spPr>
        <p:txBody>
          <a:bodyPr>
            <a:normAutofit fontScale="85000" lnSpcReduction="20000"/>
          </a:bodyPr>
          <a:lstStyle/>
          <a:p>
            <a:pPr>
              <a:spcAft>
                <a:spcPts val="600"/>
              </a:spcAft>
            </a:pPr>
            <a:r>
              <a:rPr lang="pl-PL" u="sng" dirty="0"/>
              <a:t>Cel</a:t>
            </a:r>
            <a:r>
              <a:rPr lang="en-US" u="sng" dirty="0"/>
              <a:t>:</a:t>
            </a:r>
            <a:r>
              <a:rPr lang="en-US" dirty="0"/>
              <a:t> </a:t>
            </a:r>
            <a:r>
              <a:rPr lang="pl-PL" dirty="0"/>
              <a:t>Opisanie działań, które należy podjąć, aby zapewnić bezpieczeństwo pracowników podczas sytuacji awaryjnych.</a:t>
            </a:r>
            <a:endParaRPr lang="en-US" dirty="0"/>
          </a:p>
          <a:p>
            <a:pPr>
              <a:spcAft>
                <a:spcPts val="600"/>
              </a:spcAft>
            </a:pPr>
            <a:endParaRPr lang="en-US" sz="1000" dirty="0"/>
          </a:p>
          <a:p>
            <a:pPr>
              <a:spcAft>
                <a:spcPts val="600"/>
              </a:spcAft>
            </a:pPr>
            <a:r>
              <a:rPr lang="pl-PL" u="sng" dirty="0"/>
              <a:t>Korzyści</a:t>
            </a:r>
            <a:r>
              <a:rPr lang="en-US" u="sng" dirty="0"/>
              <a:t>:</a:t>
            </a:r>
          </a:p>
          <a:p>
            <a:pPr lvl="1">
              <a:spcAft>
                <a:spcPts val="600"/>
              </a:spcAft>
            </a:pPr>
            <a:r>
              <a:rPr lang="pl-PL" dirty="0"/>
              <a:t>Mniejsze zamieszanie, gdy istnieje dobrze zorganizowany dokument opisujący plan działania</a:t>
            </a:r>
          </a:p>
          <a:p>
            <a:pPr lvl="1">
              <a:spcAft>
                <a:spcPts val="600"/>
              </a:spcAft>
            </a:pPr>
            <a:r>
              <a:rPr lang="pl-PL" dirty="0"/>
              <a:t>Mniejsza liczba obrażeń, obrażenia mniej poważne</a:t>
            </a:r>
          </a:p>
          <a:p>
            <a:pPr lvl="1">
              <a:spcAft>
                <a:spcPts val="600"/>
              </a:spcAft>
            </a:pPr>
            <a:r>
              <a:rPr lang="pl-PL" dirty="0"/>
              <a:t>Mniejsza liczba i powaga uszkodzeń dobytku i mienia</a:t>
            </a:r>
            <a:endParaRPr lang="en-US" dirty="0"/>
          </a:p>
          <a:p>
            <a:pPr>
              <a:spcAft>
                <a:spcPts val="600"/>
              </a:spcAft>
            </a:pPr>
            <a:endParaRPr lang="en-US" sz="1000" dirty="0"/>
          </a:p>
          <a:p>
            <a:pPr>
              <a:spcAft>
                <a:spcPts val="600"/>
              </a:spcAft>
            </a:pPr>
            <a:r>
              <a:rPr lang="pl-PL" u="sng" dirty="0"/>
              <a:t>Jakie sytuacje awaryjne są realne dla Twojego biznesu?</a:t>
            </a:r>
            <a:endParaRPr lang="en-US" u="sng" dirty="0"/>
          </a:p>
          <a:p>
            <a:pPr lvl="1">
              <a:spcAft>
                <a:spcPts val="600"/>
              </a:spcAft>
            </a:pPr>
            <a:r>
              <a:rPr lang="pl-PL" dirty="0"/>
              <a:t>Pożar? Tornado lub inne trudne warunki pogodowe</a:t>
            </a:r>
            <a:r>
              <a:rPr lang="en-US" dirty="0"/>
              <a:t>?</a:t>
            </a:r>
          </a:p>
          <a:p>
            <a:pPr lvl="1">
              <a:spcAft>
                <a:spcPts val="600"/>
              </a:spcAft>
            </a:pPr>
            <a:r>
              <a:rPr lang="pl-PL" dirty="0"/>
              <a:t>Przemoc ze strony klientów? Zakłócenia porządku publicznego</a:t>
            </a:r>
            <a:r>
              <a:rPr lang="en-US" dirty="0"/>
              <a:t>?</a:t>
            </a:r>
          </a:p>
          <a:p>
            <a:pPr lvl="1">
              <a:spcAft>
                <a:spcPts val="600"/>
              </a:spcAft>
            </a:pPr>
            <a:r>
              <a:rPr lang="pl-PL" dirty="0"/>
              <a:t>Inne</a:t>
            </a:r>
            <a:r>
              <a:rPr lang="en-US" dirty="0"/>
              <a:t>?</a:t>
            </a:r>
          </a:p>
        </p:txBody>
      </p:sp>
      <p:pic>
        <p:nvPicPr>
          <p:cNvPr id="7" name="Picture 6" descr="Emergency Evacuation Route Maps are useful for building emergencies but may need modified for food truck wrkers (19.5 KB-JPEG)">
            <a:extLst>
              <a:ext uri="{FF2B5EF4-FFF2-40B4-BE49-F238E27FC236}">
                <a16:creationId xmlns:a16="http://schemas.microsoft.com/office/drawing/2014/main" id="{761BE87E-C2E7-25E3-278C-D073DA9549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85499" y="2048469"/>
            <a:ext cx="3759200" cy="2540000"/>
          </a:xfrm>
          <a:prstGeom prst="rect">
            <a:avLst/>
          </a:prstGeom>
        </p:spPr>
      </p:pic>
      <p:sp>
        <p:nvSpPr>
          <p:cNvPr id="4" name="TextBox 3">
            <a:extLst>
              <a:ext uri="{FF2B5EF4-FFF2-40B4-BE49-F238E27FC236}">
                <a16:creationId xmlns:a16="http://schemas.microsoft.com/office/drawing/2014/main" id="{38E2F2E2-22DE-77B5-96A3-CC81A50837C2}"/>
              </a:ext>
            </a:extLst>
          </p:cNvPr>
          <p:cNvSpPr txBox="1"/>
          <p:nvPr/>
        </p:nvSpPr>
        <p:spPr>
          <a:xfrm>
            <a:off x="8597170" y="1786759"/>
            <a:ext cx="3072316" cy="369332"/>
          </a:xfrm>
          <a:prstGeom prst="rect">
            <a:avLst/>
          </a:prstGeom>
          <a:noFill/>
        </p:spPr>
        <p:txBody>
          <a:bodyPr wrap="none" rtlCol="0">
            <a:spAutoFit/>
          </a:bodyPr>
          <a:lstStyle/>
          <a:p>
            <a:r>
              <a:rPr lang="pl-PL" dirty="0"/>
              <a:t>Droga Ewakuacyjna – Poziom 2</a:t>
            </a:r>
            <a:endParaRPr lang="en-US" dirty="0"/>
          </a:p>
        </p:txBody>
      </p:sp>
    </p:spTree>
    <p:extLst>
      <p:ext uri="{BB962C8B-B14F-4D97-AF65-F5344CB8AC3E}">
        <p14:creationId xmlns:p14="http://schemas.microsoft.com/office/powerpoint/2010/main" val="2728756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p:txBody>
          <a:bodyPr/>
          <a:lstStyle/>
          <a:p>
            <a:r>
              <a:rPr lang="pl-PL" dirty="0"/>
              <a:t>Plany Działań w Sytuacjach Awaryjnych (PDSA)- Wymagania</a:t>
            </a:r>
            <a:endParaRPr lang="en-US" dirty="0"/>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idx="1"/>
          </p:nvPr>
        </p:nvSpPr>
        <p:spPr>
          <a:xfrm>
            <a:off x="838200" y="1825624"/>
            <a:ext cx="10515600" cy="4769139"/>
          </a:xfrm>
        </p:spPr>
        <p:txBody>
          <a:bodyPr>
            <a:normAutofit lnSpcReduction="10000"/>
          </a:bodyPr>
          <a:lstStyle/>
          <a:p>
            <a:pPr marL="0" indent="0">
              <a:buNone/>
            </a:pPr>
            <a:r>
              <a:rPr lang="pl-PL" u="sng" dirty="0"/>
              <a:t>Podstawowe wymagania</a:t>
            </a:r>
            <a:r>
              <a:rPr lang="en-US" u="sng" dirty="0"/>
              <a:t>:</a:t>
            </a:r>
          </a:p>
          <a:p>
            <a:r>
              <a:rPr lang="pl-PL" dirty="0"/>
              <a:t>Sposoby zgłaszania pożarów i innych sytuacji awaryjnych</a:t>
            </a:r>
          </a:p>
          <a:p>
            <a:r>
              <a:rPr lang="pl-PL" dirty="0"/>
              <a:t>Metody ewakuacji (pożar, tornado, inne sytuacje awaryjne)</a:t>
            </a:r>
          </a:p>
          <a:p>
            <a:r>
              <a:rPr lang="pl-PL" dirty="0"/>
              <a:t>Obowiązki ratunkowe i medyczne pracowników</a:t>
            </a:r>
          </a:p>
          <a:p>
            <a:r>
              <a:rPr lang="pl-PL" dirty="0"/>
              <a:t>Sprawdzanie obecności wszystkich pracowników po ewakuacji</a:t>
            </a:r>
          </a:p>
          <a:p>
            <a:r>
              <a:rPr lang="pl-PL" dirty="0"/>
              <a:t>Informacje o kontaktach w przypadku sytuacji awaryjnej</a:t>
            </a:r>
            <a:endParaRPr lang="en-US" dirty="0"/>
          </a:p>
          <a:p>
            <a:endParaRPr lang="en-US" dirty="0"/>
          </a:p>
          <a:p>
            <a:pPr marL="0" indent="0">
              <a:buNone/>
            </a:pPr>
            <a:r>
              <a:rPr lang="pl-PL" u="sng" dirty="0"/>
              <a:t>Nie jest wymagane, ale może być pomocne</a:t>
            </a:r>
            <a:r>
              <a:rPr lang="en-US" u="sng" dirty="0"/>
              <a:t>:</a:t>
            </a:r>
          </a:p>
          <a:p>
            <a:r>
              <a:rPr lang="pl-PL" dirty="0"/>
              <a:t>Miejsce do przechowywania oryginałów lub kopii istotnych dokumentów poza siedzibą firmy</a:t>
            </a:r>
            <a:endParaRPr lang="en-US" dirty="0"/>
          </a:p>
          <a:p>
            <a:endParaRPr lang="en-US" dirty="0"/>
          </a:p>
        </p:txBody>
      </p:sp>
    </p:spTree>
    <p:extLst>
      <p:ext uri="{BB962C8B-B14F-4D97-AF65-F5344CB8AC3E}">
        <p14:creationId xmlns:p14="http://schemas.microsoft.com/office/powerpoint/2010/main" val="55047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a:xfrm>
            <a:off x="838200" y="156119"/>
            <a:ext cx="10515600" cy="1325563"/>
          </a:xfrm>
        </p:spPr>
        <p:txBody>
          <a:bodyPr/>
          <a:lstStyle/>
          <a:p>
            <a:r>
              <a:rPr lang="pl-PL" dirty="0"/>
              <a:t>Wymagania dotyczące Plany Działań w Sytuacjach Awaryjnych (PDSA) (kontynuacja)</a:t>
            </a:r>
            <a:endParaRPr lang="en-US" dirty="0"/>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idx="1"/>
          </p:nvPr>
        </p:nvSpPr>
        <p:spPr>
          <a:xfrm>
            <a:off x="627017" y="1481682"/>
            <a:ext cx="10726783" cy="5376318"/>
          </a:xfrm>
        </p:spPr>
        <p:txBody>
          <a:bodyPr>
            <a:normAutofit fontScale="85000" lnSpcReduction="20000"/>
          </a:bodyPr>
          <a:lstStyle/>
          <a:p>
            <a:pPr>
              <a:spcAft>
                <a:spcPts val="600"/>
              </a:spcAft>
            </a:pPr>
            <a:r>
              <a:rPr lang="pl-PL" b="1" u="sng" dirty="0"/>
              <a:t>Zgłaszanie pożarów i innych sytuacji awaryjnych</a:t>
            </a:r>
            <a:r>
              <a:rPr lang="pl-PL" dirty="0"/>
              <a:t>: 911, ewentualnie inne numery</a:t>
            </a:r>
          </a:p>
          <a:p>
            <a:pPr lvl="1">
              <a:spcAft>
                <a:spcPts val="600"/>
              </a:spcAft>
            </a:pPr>
            <a:r>
              <a:rPr lang="pl-PL" dirty="0"/>
              <a:t>W jaki sposób będą informacje o twojej lokalizacji dostępne dla pierwszych reagujących?</a:t>
            </a:r>
            <a:r>
              <a:rPr lang="en-US" dirty="0"/>
              <a:t>? </a:t>
            </a:r>
          </a:p>
          <a:p>
            <a:pPr lvl="1">
              <a:spcAft>
                <a:spcPts val="600"/>
              </a:spcAft>
            </a:pPr>
            <a:r>
              <a:rPr lang="pl-PL" b="1" dirty="0"/>
              <a:t>Rekomendacja: </a:t>
            </a:r>
            <a:r>
              <a:rPr lang="pl-PL" dirty="0"/>
              <a:t>Przymocuj kieszonkowy segregator do drzwi wyjściowych, aby łatwo go było zabrać przy opuszczaniu miejsca</a:t>
            </a:r>
          </a:p>
          <a:p>
            <a:pPr lvl="1">
              <a:spcAft>
                <a:spcPts val="600"/>
              </a:spcAft>
            </a:pPr>
            <a:r>
              <a:rPr lang="pl-PL" sz="2400" dirty="0"/>
              <a:t>Pierwsza strona: </a:t>
            </a:r>
            <a:r>
              <a:rPr lang="pl-PL" sz="2400" b="1" dirty="0"/>
              <a:t>Szczegółowa lokalizacja </a:t>
            </a:r>
            <a:r>
              <a:rPr lang="pl-PL" sz="2400" dirty="0"/>
              <a:t>food trucka/przyczepy/namiotu/wózka dla poszczególnej zmiany</a:t>
            </a:r>
            <a:r>
              <a:rPr lang="en-US" sz="2400" dirty="0"/>
              <a:t> </a:t>
            </a:r>
          </a:p>
          <a:p>
            <a:pPr lvl="2">
              <a:spcAft>
                <a:spcPts val="600"/>
              </a:spcAft>
            </a:pPr>
            <a:r>
              <a:rPr lang="pl-PL" sz="2400" dirty="0"/>
              <a:t>Informacje kontaktowe dotyczące straży pożarnej, policji, pogotowia, właściciela/menadżera</a:t>
            </a:r>
          </a:p>
          <a:p>
            <a:pPr lvl="2">
              <a:spcAft>
                <a:spcPts val="600"/>
              </a:spcAft>
            </a:pPr>
            <a:r>
              <a:rPr lang="pl-PL" sz="2400" dirty="0"/>
              <a:t>Procedury dotyczące wszystkich sytuacji awaryjnych (pożar, tornado, przemoc)</a:t>
            </a:r>
            <a:endParaRPr lang="en-US" sz="2400" dirty="0"/>
          </a:p>
          <a:p>
            <a:pPr lvl="2"/>
            <a:endParaRPr lang="en-US" dirty="0"/>
          </a:p>
          <a:p>
            <a:pPr>
              <a:spcAft>
                <a:spcPts val="600"/>
              </a:spcAft>
            </a:pPr>
            <a:r>
              <a:rPr lang="pl-PL" b="1" u="sng" dirty="0"/>
              <a:t>Metody ewakuacji</a:t>
            </a:r>
            <a:r>
              <a:rPr lang="pl-PL" dirty="0"/>
              <a:t> (pożar, tornado, inne sytuacje awaryjne)</a:t>
            </a:r>
          </a:p>
          <a:p>
            <a:pPr lvl="1">
              <a:spcAft>
                <a:spcPts val="600"/>
              </a:spcAft>
            </a:pPr>
            <a:r>
              <a:rPr lang="pl-PL" dirty="0"/>
              <a:t>Pożar - kiedy ewakuować, dokąd ewakuować/bezpieczna odległość</a:t>
            </a:r>
          </a:p>
          <a:p>
            <a:pPr lvl="1">
              <a:spcAft>
                <a:spcPts val="600"/>
              </a:spcAft>
            </a:pPr>
            <a:r>
              <a:rPr lang="pl-PL" dirty="0"/>
              <a:t>Tornado/Powódź/Niekorzystne warunki pogodowe - pozostać na miejscu? Ewakuować się?</a:t>
            </a:r>
          </a:p>
          <a:p>
            <a:pPr lvl="1">
              <a:spcAft>
                <a:spcPts val="600"/>
              </a:spcAft>
            </a:pPr>
            <a:r>
              <a:rPr lang="pl-PL" dirty="0"/>
              <a:t>Akt przemocy - pozostać na miejscu? Ewakuować się?</a:t>
            </a:r>
          </a:p>
          <a:p>
            <a:pPr lvl="1">
              <a:spcAft>
                <a:spcPts val="600"/>
              </a:spcAft>
            </a:pPr>
            <a:r>
              <a:rPr lang="pl-PL" dirty="0"/>
              <a:t>Czy będzie pomoc dla odwiedzających/klientów?</a:t>
            </a:r>
            <a:endParaRPr lang="en-US" sz="1200" dirty="0"/>
          </a:p>
          <a:p>
            <a:pPr marL="457200" lvl="1" indent="0">
              <a:spcAft>
                <a:spcPts val="600"/>
              </a:spcAft>
              <a:buNone/>
            </a:pPr>
            <a:r>
              <a:rPr lang="en-US" dirty="0"/>
              <a:t>*</a:t>
            </a:r>
            <a:r>
              <a:rPr lang="pl-PL" dirty="0"/>
              <a:t>Metody mogą się różnić w zależności od lokalizacji i warunków</a:t>
            </a:r>
            <a:r>
              <a:rPr lang="en-US" dirty="0"/>
              <a:t>*</a:t>
            </a:r>
          </a:p>
        </p:txBody>
      </p:sp>
    </p:spTree>
    <p:extLst>
      <p:ext uri="{BB962C8B-B14F-4D97-AF65-F5344CB8AC3E}">
        <p14:creationId xmlns:p14="http://schemas.microsoft.com/office/powerpoint/2010/main" val="2452343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a:xfrm>
            <a:off x="838200" y="103868"/>
            <a:ext cx="10515600" cy="1325563"/>
          </a:xfrm>
        </p:spPr>
        <p:txBody>
          <a:bodyPr/>
          <a:lstStyle/>
          <a:p>
            <a:r>
              <a:rPr lang="pl-PL" dirty="0"/>
              <a:t>Wymagania dotyczące Plany Działań w Sytuacjach Awaryjnych (PDSA) (kont.)</a:t>
            </a:r>
            <a:endParaRPr lang="en-US" dirty="0"/>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idx="1"/>
          </p:nvPr>
        </p:nvSpPr>
        <p:spPr>
          <a:xfrm>
            <a:off x="838200" y="1528354"/>
            <a:ext cx="10515600" cy="5066409"/>
          </a:xfrm>
        </p:spPr>
        <p:txBody>
          <a:bodyPr>
            <a:normAutofit fontScale="77500" lnSpcReduction="20000"/>
          </a:bodyPr>
          <a:lstStyle/>
          <a:p>
            <a:pPr>
              <a:spcAft>
                <a:spcPts val="600"/>
              </a:spcAft>
            </a:pPr>
            <a:r>
              <a:rPr lang="pl-PL" b="1" u="sng" dirty="0"/>
              <a:t>Ratownicze i medyczne obowiązki pracowników</a:t>
            </a:r>
            <a:endParaRPr lang="en-US" b="1" u="sng" dirty="0"/>
          </a:p>
          <a:p>
            <a:pPr lvl="1">
              <a:spcAft>
                <a:spcPts val="600"/>
              </a:spcAft>
            </a:pPr>
            <a:r>
              <a:rPr lang="pl-PL" dirty="0"/>
              <a:t>Usunięcie z bezpośredniego zagrożenia, wezwanie służb ratunkowych w celu uzyskania pomocy</a:t>
            </a:r>
          </a:p>
          <a:p>
            <a:pPr lvl="1">
              <a:spcAft>
                <a:spcPts val="600"/>
              </a:spcAft>
            </a:pPr>
            <a:r>
              <a:rPr lang="pl-PL" dirty="0"/>
              <a:t>Jeśli ktoś jest ranny, kto jest obecny, aby mu pomóc?</a:t>
            </a:r>
          </a:p>
          <a:p>
            <a:pPr lvl="1">
              <a:spcAft>
                <a:spcPts val="600"/>
              </a:spcAft>
            </a:pPr>
            <a:r>
              <a:rPr lang="pl-PL" dirty="0"/>
              <a:t>Szkolenie z udzielania pierwszej pomocy? Z pomocy przy zadławieniach? Szkolenie z resuscytacji krążeniowo-oddechowej?</a:t>
            </a:r>
            <a:endParaRPr lang="en-US" dirty="0"/>
          </a:p>
          <a:p>
            <a:pPr>
              <a:spcAft>
                <a:spcPts val="600"/>
              </a:spcAft>
            </a:pPr>
            <a:r>
              <a:rPr lang="pl-PL" b="1" u="sng" dirty="0"/>
              <a:t>Sprawdzanie Obecności Wszystkich Pracowników po Sytuacji Awaryjnej</a:t>
            </a:r>
            <a:r>
              <a:rPr lang="en-US" b="1" u="sng" dirty="0"/>
              <a:t> </a:t>
            </a:r>
          </a:p>
          <a:p>
            <a:pPr lvl="1">
              <a:spcAft>
                <a:spcPts val="600"/>
              </a:spcAft>
            </a:pPr>
            <a:r>
              <a:rPr lang="pl-PL" dirty="0"/>
              <a:t>Centralne miejsce spotkań? Telefon/powiadomienie SMS?</a:t>
            </a:r>
          </a:p>
          <a:p>
            <a:pPr lvl="1">
              <a:spcAft>
                <a:spcPts val="600"/>
              </a:spcAft>
            </a:pPr>
            <a:r>
              <a:rPr lang="pl-PL" dirty="0"/>
              <a:t>Kto jest odpowiedzialny za weryfikację</a:t>
            </a:r>
            <a:r>
              <a:rPr lang="en-US" dirty="0"/>
              <a:t>?</a:t>
            </a:r>
          </a:p>
          <a:p>
            <a:pPr lvl="1">
              <a:spcAft>
                <a:spcPts val="600"/>
              </a:spcAft>
            </a:pPr>
            <a:r>
              <a:rPr lang="pl-PL" b="1" dirty="0"/>
              <a:t>Potrzebne elementy: </a:t>
            </a:r>
            <a:r>
              <a:rPr lang="pl-PL" dirty="0"/>
              <a:t>Lista pracowników w danej lokacji, dane kontaktowe wszystkich pracowników</a:t>
            </a:r>
            <a:endParaRPr lang="en-US" dirty="0"/>
          </a:p>
          <a:p>
            <a:pPr lvl="1"/>
            <a:endParaRPr lang="en-US" dirty="0"/>
          </a:p>
          <a:p>
            <a:pPr>
              <a:spcAft>
                <a:spcPts val="600"/>
              </a:spcAft>
            </a:pPr>
            <a:r>
              <a:rPr lang="pl-PL" b="1" u="sng" dirty="0"/>
              <a:t>Informacje o Kontakcie w Sytuacjach Awaryjnych</a:t>
            </a:r>
            <a:endParaRPr lang="en-US" b="1" u="sng" dirty="0"/>
          </a:p>
          <a:p>
            <a:pPr lvl="1">
              <a:spcAft>
                <a:spcPts val="600"/>
              </a:spcAft>
            </a:pPr>
            <a:r>
              <a:rPr lang="pl-PL" dirty="0"/>
              <a:t>Jeśli ktoś zostanie zabrany do szpitala, jak skontaktować się z jego rodziną?</a:t>
            </a:r>
            <a:endParaRPr lang="en-US" dirty="0"/>
          </a:p>
          <a:p>
            <a:pPr lvl="1">
              <a:spcAft>
                <a:spcPts val="600"/>
              </a:spcAft>
            </a:pPr>
            <a:r>
              <a:rPr lang="pl-PL" b="1" dirty="0"/>
              <a:t>Potrzebne elementy:</a:t>
            </a:r>
            <a:r>
              <a:rPr lang="en-US" b="1" dirty="0"/>
              <a:t> </a:t>
            </a:r>
            <a:r>
              <a:rPr lang="pl-PL" dirty="0"/>
              <a:t>informacja o kontakcie w nagłych wypadkach dla wszystkich pracowników</a:t>
            </a:r>
            <a:endParaRPr lang="en-US" dirty="0"/>
          </a:p>
        </p:txBody>
      </p:sp>
    </p:spTree>
    <p:extLst>
      <p:ext uri="{BB962C8B-B14F-4D97-AF65-F5344CB8AC3E}">
        <p14:creationId xmlns:p14="http://schemas.microsoft.com/office/powerpoint/2010/main" val="2033982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36CEB-7EE6-FF1E-7068-8890D5B22A8F}"/>
              </a:ext>
            </a:extLst>
          </p:cNvPr>
          <p:cNvSpPr>
            <a:spLocks noGrp="1"/>
          </p:cNvSpPr>
          <p:nvPr>
            <p:ph type="title"/>
          </p:nvPr>
        </p:nvSpPr>
        <p:spPr/>
        <p:txBody>
          <a:bodyPr/>
          <a:lstStyle/>
          <a:p>
            <a:r>
              <a:rPr lang="pl-PL" dirty="0"/>
              <a:t>Plany Działań w Sytuacjach Awaryjnych (PDSA) - Szkolenie</a:t>
            </a:r>
            <a:endParaRPr lang="en-US" dirty="0"/>
          </a:p>
        </p:txBody>
      </p:sp>
      <p:sp>
        <p:nvSpPr>
          <p:cNvPr id="3" name="Content Placeholder 2">
            <a:extLst>
              <a:ext uri="{FF2B5EF4-FFF2-40B4-BE49-F238E27FC236}">
                <a16:creationId xmlns:a16="http://schemas.microsoft.com/office/drawing/2014/main" id="{7FF9ED52-AF3F-70E8-EA1D-C62A23FFC2F8}"/>
              </a:ext>
            </a:extLst>
          </p:cNvPr>
          <p:cNvSpPr>
            <a:spLocks noGrp="1"/>
          </p:cNvSpPr>
          <p:nvPr>
            <p:ph idx="1"/>
          </p:nvPr>
        </p:nvSpPr>
        <p:spPr>
          <a:xfrm>
            <a:off x="838200" y="1690688"/>
            <a:ext cx="10515600" cy="4917929"/>
          </a:xfrm>
        </p:spPr>
        <p:txBody>
          <a:bodyPr>
            <a:normAutofit lnSpcReduction="10000"/>
          </a:bodyPr>
          <a:lstStyle/>
          <a:p>
            <a:pPr marL="0" indent="0">
              <a:buNone/>
            </a:pPr>
            <a:r>
              <a:rPr lang="en-US" b="1" u="sng" dirty="0" err="1"/>
              <a:t>Szkolenie</a:t>
            </a:r>
            <a:r>
              <a:rPr lang="en-US" b="1" u="sng" dirty="0"/>
              <a:t> </a:t>
            </a:r>
            <a:r>
              <a:rPr lang="en-US" b="1" u="sng" dirty="0" err="1"/>
              <a:t>pracowników</a:t>
            </a:r>
            <a:r>
              <a:rPr lang="en-US" b="1" u="sng" dirty="0"/>
              <a:t>:</a:t>
            </a:r>
          </a:p>
          <a:p>
            <a:r>
              <a:rPr lang="pl-PL" dirty="0"/>
              <a:t>Przedyskutuj plan z każdym pracownikiem</a:t>
            </a:r>
          </a:p>
          <a:p>
            <a:pPr lvl="1"/>
            <a:r>
              <a:rPr lang="en-US" dirty="0"/>
              <a:t>Po </a:t>
            </a:r>
            <a:r>
              <a:rPr lang="en-US" dirty="0" err="1"/>
              <a:t>zatrudnieniu</a:t>
            </a:r>
            <a:r>
              <a:rPr lang="en-US" dirty="0"/>
              <a:t> </a:t>
            </a:r>
            <a:r>
              <a:rPr lang="en-US" dirty="0" err="1"/>
              <a:t>pracownika</a:t>
            </a:r>
            <a:endParaRPr lang="pl-PL" dirty="0"/>
          </a:p>
          <a:p>
            <a:pPr lvl="1"/>
            <a:r>
              <a:rPr lang="pl-PL" dirty="0"/>
              <a:t>Jeśli nastąpiły zmiany w planie lub w zakresie działań/odpowiedzialności pracownika</a:t>
            </a:r>
          </a:p>
          <a:p>
            <a:r>
              <a:rPr lang="en-US" dirty="0" err="1"/>
              <a:t>Edukacja</a:t>
            </a:r>
            <a:r>
              <a:rPr lang="en-US" dirty="0"/>
              <a:t>/</a:t>
            </a:r>
            <a:r>
              <a:rPr lang="en-US" dirty="0" err="1"/>
              <a:t>szkolenie</a:t>
            </a:r>
            <a:r>
              <a:rPr lang="en-US" dirty="0"/>
              <a:t>:</a:t>
            </a:r>
          </a:p>
          <a:p>
            <a:pPr lvl="1"/>
            <a:r>
              <a:rPr lang="pl-PL" dirty="0"/>
              <a:t>Rodzaje zagrożeń</a:t>
            </a:r>
            <a:endParaRPr lang="en-US" dirty="0"/>
          </a:p>
          <a:p>
            <a:pPr lvl="1"/>
            <a:r>
              <a:rPr lang="pl-PL" dirty="0"/>
              <a:t>Sposoby działania</a:t>
            </a:r>
            <a:r>
              <a:rPr lang="en-US" dirty="0"/>
              <a:t>(</a:t>
            </a:r>
            <a:r>
              <a:rPr lang="pl-PL" dirty="0"/>
              <a:t>ewakuacja lub pozostanie na miejscu</a:t>
            </a:r>
            <a:r>
              <a:rPr lang="en-US" dirty="0"/>
              <a:t>)</a:t>
            </a:r>
          </a:p>
          <a:p>
            <a:pPr lvl="1"/>
            <a:r>
              <a:rPr lang="en-US" dirty="0" err="1"/>
              <a:t>Lokalizacja</a:t>
            </a:r>
            <a:r>
              <a:rPr lang="en-US" dirty="0"/>
              <a:t>/</a:t>
            </a:r>
            <a:r>
              <a:rPr lang="en-US" dirty="0" err="1"/>
              <a:t>użycie</a:t>
            </a:r>
            <a:r>
              <a:rPr lang="en-US" dirty="0"/>
              <a:t> </a:t>
            </a:r>
            <a:r>
              <a:rPr lang="en-US" dirty="0" err="1"/>
              <a:t>sprzętu</a:t>
            </a:r>
            <a:r>
              <a:rPr lang="en-US" dirty="0"/>
              <a:t> </a:t>
            </a:r>
            <a:r>
              <a:rPr lang="en-US" dirty="0" err="1"/>
              <a:t>ratunkowego</a:t>
            </a:r>
            <a:endParaRPr lang="en-US" dirty="0"/>
          </a:p>
          <a:p>
            <a:pPr lvl="1"/>
            <a:r>
              <a:rPr lang="pl-PL" dirty="0"/>
              <a:t>Z</a:t>
            </a:r>
            <a:r>
              <a:rPr lang="en-US" dirty="0" err="1"/>
              <a:t>agrożenia</a:t>
            </a:r>
            <a:r>
              <a:rPr lang="pl-PL" dirty="0"/>
              <a:t> specjalne</a:t>
            </a:r>
            <a:r>
              <a:rPr lang="en-US" dirty="0"/>
              <a:t> (</a:t>
            </a:r>
            <a:r>
              <a:rPr lang="en-US" dirty="0" err="1"/>
              <a:t>generatory</a:t>
            </a:r>
            <a:r>
              <a:rPr lang="en-US" dirty="0"/>
              <a:t>, </a:t>
            </a:r>
            <a:r>
              <a:rPr lang="en-US" dirty="0" err="1"/>
              <a:t>propan</a:t>
            </a:r>
            <a:r>
              <a:rPr lang="en-US" dirty="0"/>
              <a:t>)</a:t>
            </a:r>
            <a:endParaRPr lang="pl-PL" dirty="0"/>
          </a:p>
          <a:p>
            <a:pPr lvl="1"/>
            <a:r>
              <a:rPr lang="pl-PL" dirty="0"/>
              <a:t>Zagrożenia pożarowe i plan zapobiegania pożarom</a:t>
            </a:r>
            <a:endParaRPr lang="en-US" dirty="0"/>
          </a:p>
          <a:p>
            <a:pPr lvl="1"/>
            <a:r>
              <a:rPr lang="en-US" dirty="0" err="1"/>
              <a:t>Awaryjne</a:t>
            </a:r>
            <a:r>
              <a:rPr lang="en-US" dirty="0"/>
              <a:t> </a:t>
            </a:r>
            <a:r>
              <a:rPr lang="en-US" dirty="0" err="1"/>
              <a:t>wyłącz</a:t>
            </a:r>
            <a:r>
              <a:rPr lang="pl-PL" dirty="0"/>
              <a:t>e</a:t>
            </a:r>
            <a:r>
              <a:rPr lang="en-US" dirty="0" err="1"/>
              <a:t>nie</a:t>
            </a:r>
            <a:r>
              <a:rPr lang="en-US" dirty="0"/>
              <a:t> </a:t>
            </a:r>
            <a:r>
              <a:rPr lang="en-US" dirty="0" err="1"/>
              <a:t>urządzeń</a:t>
            </a:r>
            <a:endParaRPr lang="en-US" dirty="0"/>
          </a:p>
        </p:txBody>
      </p:sp>
    </p:spTree>
    <p:extLst>
      <p:ext uri="{BB962C8B-B14F-4D97-AF65-F5344CB8AC3E}">
        <p14:creationId xmlns:p14="http://schemas.microsoft.com/office/powerpoint/2010/main" val="1509178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a:xfrm>
            <a:off x="838200" y="217351"/>
            <a:ext cx="10515600" cy="1325563"/>
          </a:xfrm>
        </p:spPr>
        <p:txBody>
          <a:bodyPr>
            <a:normAutofit/>
          </a:bodyPr>
          <a:lstStyle/>
          <a:p>
            <a:r>
              <a:rPr lang="pl-PL" sz="4000" dirty="0"/>
              <a:t>Plany Działań w Sytuacjach Awaryjnych (PDSA) - Reakcja na Pożar</a:t>
            </a:r>
            <a:endParaRPr lang="en-US" sz="4000" dirty="0"/>
          </a:p>
        </p:txBody>
      </p:sp>
      <p:sp>
        <p:nvSpPr>
          <p:cNvPr id="3" name="Content Placeholder 2">
            <a:extLst>
              <a:ext uri="{FF2B5EF4-FFF2-40B4-BE49-F238E27FC236}">
                <a16:creationId xmlns:a16="http://schemas.microsoft.com/office/drawing/2014/main" id="{3DF96A42-DE70-99DB-CCC0-5995D99DEF1E}"/>
              </a:ext>
            </a:extLst>
          </p:cNvPr>
          <p:cNvSpPr>
            <a:spLocks noGrp="1"/>
          </p:cNvSpPr>
          <p:nvPr>
            <p:ph idx="1"/>
          </p:nvPr>
        </p:nvSpPr>
        <p:spPr>
          <a:xfrm>
            <a:off x="287383" y="1542914"/>
            <a:ext cx="11066417" cy="4351338"/>
          </a:xfrm>
        </p:spPr>
        <p:txBody>
          <a:bodyPr/>
          <a:lstStyle/>
          <a:p>
            <a:pPr marL="0" indent="0">
              <a:buNone/>
            </a:pPr>
            <a:r>
              <a:rPr lang="pl-PL" dirty="0"/>
              <a:t>Najczęstszym rodzajem sytuacji awaryjnej dla większości przedsiębiorstw jest pożar. </a:t>
            </a:r>
            <a:r>
              <a:rPr lang="pl-PL" b="1" dirty="0"/>
              <a:t>Decyzja</a:t>
            </a:r>
            <a:r>
              <a:rPr lang="pl-PL" dirty="0"/>
              <a:t>: Czy pracownicy powinni ewakuować się, czy być przygotowani do zwalczania małych pożarów?</a:t>
            </a:r>
            <a:endParaRPr lang="en-US" dirty="0"/>
          </a:p>
          <a:p>
            <a:endParaRPr lang="en-US" dirty="0"/>
          </a:p>
          <a:p>
            <a:endParaRPr lang="en-US" dirty="0"/>
          </a:p>
          <a:p>
            <a:endParaRPr lang="en-US" dirty="0"/>
          </a:p>
        </p:txBody>
      </p:sp>
      <p:graphicFrame>
        <p:nvGraphicFramePr>
          <p:cNvPr id="6" name="Table 6">
            <a:extLst>
              <a:ext uri="{FF2B5EF4-FFF2-40B4-BE49-F238E27FC236}">
                <a16:creationId xmlns:a16="http://schemas.microsoft.com/office/drawing/2014/main" id="{3F18EFEC-D44B-D1C9-AE75-56B9C846C2E1}"/>
              </a:ext>
            </a:extLst>
          </p:cNvPr>
          <p:cNvGraphicFramePr>
            <a:graphicFrameLocks noGrp="1"/>
          </p:cNvGraphicFramePr>
          <p:nvPr>
            <p:extLst>
              <p:ext uri="{D42A27DB-BD31-4B8C-83A1-F6EECF244321}">
                <p14:modId xmlns:p14="http://schemas.microsoft.com/office/powerpoint/2010/main" val="493173849"/>
              </p:ext>
            </p:extLst>
          </p:nvPr>
        </p:nvGraphicFramePr>
        <p:xfrm>
          <a:off x="452844" y="2868477"/>
          <a:ext cx="11068595" cy="3210560"/>
        </p:xfrm>
        <a:graphic>
          <a:graphicData uri="http://schemas.openxmlformats.org/drawingml/2006/table">
            <a:tbl>
              <a:tblPr firstRow="1" bandRow="1">
                <a:tableStyleId>{073A0DAA-6AF3-43AB-8588-CEC1D06C72B9}</a:tableStyleId>
              </a:tblPr>
              <a:tblGrid>
                <a:gridCol w="3604149">
                  <a:extLst>
                    <a:ext uri="{9D8B030D-6E8A-4147-A177-3AD203B41FA5}">
                      <a16:colId xmlns:a16="http://schemas.microsoft.com/office/drawing/2014/main" val="2685140335"/>
                    </a:ext>
                  </a:extLst>
                </a:gridCol>
                <a:gridCol w="1098481">
                  <a:extLst>
                    <a:ext uri="{9D8B030D-6E8A-4147-A177-3AD203B41FA5}">
                      <a16:colId xmlns:a16="http://schemas.microsoft.com/office/drawing/2014/main" val="2687867278"/>
                    </a:ext>
                  </a:extLst>
                </a:gridCol>
                <a:gridCol w="3291840">
                  <a:extLst>
                    <a:ext uri="{9D8B030D-6E8A-4147-A177-3AD203B41FA5}">
                      <a16:colId xmlns:a16="http://schemas.microsoft.com/office/drawing/2014/main" val="134297466"/>
                    </a:ext>
                  </a:extLst>
                </a:gridCol>
                <a:gridCol w="3074125">
                  <a:extLst>
                    <a:ext uri="{9D8B030D-6E8A-4147-A177-3AD203B41FA5}">
                      <a16:colId xmlns:a16="http://schemas.microsoft.com/office/drawing/2014/main" val="1822887774"/>
                    </a:ext>
                  </a:extLst>
                </a:gridCol>
              </a:tblGrid>
              <a:tr h="271780">
                <a:tc>
                  <a:txBody>
                    <a:bodyPr/>
                    <a:lstStyle/>
                    <a:p>
                      <a:endParaRPr lang="en-US" sz="1600" dirty="0"/>
                    </a:p>
                  </a:txBody>
                  <a:tcPr/>
                </a:tc>
                <a:tc>
                  <a:txBody>
                    <a:bodyPr/>
                    <a:lstStyle/>
                    <a:p>
                      <a:r>
                        <a:rPr lang="en-US" sz="1600" dirty="0"/>
                        <a:t>Op</a:t>
                      </a:r>
                      <a:r>
                        <a:rPr lang="pl-PL" sz="1600" dirty="0" err="1"/>
                        <a:t>cja</a:t>
                      </a:r>
                      <a:r>
                        <a:rPr lang="en-US" sz="1600" dirty="0"/>
                        <a:t> 1</a:t>
                      </a:r>
                    </a:p>
                  </a:txBody>
                  <a:tcPr/>
                </a:tc>
                <a:tc>
                  <a:txBody>
                    <a:bodyPr/>
                    <a:lstStyle/>
                    <a:p>
                      <a:r>
                        <a:rPr lang="en-US" sz="1600" dirty="0"/>
                        <a:t>Op</a:t>
                      </a:r>
                      <a:r>
                        <a:rPr lang="pl-PL" sz="1600" dirty="0" err="1"/>
                        <a:t>cja</a:t>
                      </a:r>
                      <a:r>
                        <a:rPr lang="en-US" sz="1600" dirty="0"/>
                        <a:t> 2</a:t>
                      </a:r>
                    </a:p>
                  </a:txBody>
                  <a:tcPr/>
                </a:tc>
                <a:tc>
                  <a:txBody>
                    <a:bodyPr/>
                    <a:lstStyle/>
                    <a:p>
                      <a:r>
                        <a:rPr lang="en-US" sz="1600" dirty="0"/>
                        <a:t>Op</a:t>
                      </a:r>
                      <a:r>
                        <a:rPr lang="pl-PL" sz="1600" dirty="0" err="1"/>
                        <a:t>cja</a:t>
                      </a:r>
                      <a:r>
                        <a:rPr lang="en-US" sz="1600" dirty="0"/>
                        <a:t> 3</a:t>
                      </a:r>
                    </a:p>
                  </a:txBody>
                  <a:tcPr/>
                </a:tc>
                <a:extLst>
                  <a:ext uri="{0D108BD9-81ED-4DB2-BD59-A6C34878D82A}">
                    <a16:rowId xmlns:a16="http://schemas.microsoft.com/office/drawing/2014/main" val="1575357139"/>
                  </a:ext>
                </a:extLst>
              </a:tr>
              <a:tr h="483097">
                <a:tc>
                  <a:txBody>
                    <a:bodyPr/>
                    <a:lstStyle/>
                    <a:p>
                      <a:r>
                        <a:rPr lang="pl-PL" sz="1600" dirty="0"/>
                        <a:t>Kto użyje gaśnicy</a:t>
                      </a:r>
                      <a:r>
                        <a:rPr lang="en-US" sz="1600" dirty="0"/>
                        <a:t>?</a:t>
                      </a:r>
                    </a:p>
                  </a:txBody>
                  <a:tcPr/>
                </a:tc>
                <a:tc>
                  <a:txBody>
                    <a:bodyPr/>
                    <a:lstStyle/>
                    <a:p>
                      <a:r>
                        <a:rPr lang="pl-PL" sz="1600" dirty="0"/>
                        <a:t>Nikt</a:t>
                      </a:r>
                      <a:endParaRPr lang="en-US" sz="1600" dirty="0"/>
                    </a:p>
                  </a:txBody>
                  <a:tcPr/>
                </a:tc>
                <a:tc>
                  <a:txBody>
                    <a:bodyPr/>
                    <a:lstStyle/>
                    <a:p>
                      <a:r>
                        <a:rPr lang="pl-PL" sz="1600" dirty="0"/>
                        <a:t>Tylko wyznaczeni pracownicy</a:t>
                      </a:r>
                      <a:endParaRPr lang="en-US" sz="1600" dirty="0"/>
                    </a:p>
                  </a:txBody>
                  <a:tcPr/>
                </a:tc>
                <a:tc>
                  <a:txBody>
                    <a:bodyPr/>
                    <a:lstStyle/>
                    <a:p>
                      <a:r>
                        <a:rPr lang="pl-PL" sz="1600" dirty="0"/>
                        <a:t>Każdy pracownik może użyć gaśnicy</a:t>
                      </a:r>
                      <a:endParaRPr lang="en-US" sz="1600" dirty="0"/>
                    </a:p>
                  </a:txBody>
                  <a:tcPr/>
                </a:tc>
                <a:extLst>
                  <a:ext uri="{0D108BD9-81ED-4DB2-BD59-A6C34878D82A}">
                    <a16:rowId xmlns:a16="http://schemas.microsoft.com/office/drawing/2014/main" val="1255699995"/>
                  </a:ext>
                </a:extLst>
              </a:tr>
              <a:tr h="370840">
                <a:tc>
                  <a:txBody>
                    <a:bodyPr/>
                    <a:lstStyle/>
                    <a:p>
                      <a:r>
                        <a:rPr lang="pl-PL" sz="1600" dirty="0"/>
                        <a:t>Kto podlega ewakuacji</a:t>
                      </a:r>
                      <a:r>
                        <a:rPr lang="en-US" sz="1600" dirty="0"/>
                        <a:t>?</a:t>
                      </a:r>
                    </a:p>
                  </a:txBody>
                  <a:tcPr/>
                </a:tc>
                <a:tc>
                  <a:txBody>
                    <a:bodyPr/>
                    <a:lstStyle/>
                    <a:p>
                      <a:r>
                        <a:rPr lang="pl-PL" sz="1600" dirty="0"/>
                        <a:t>Wszyscy</a:t>
                      </a:r>
                      <a:endParaRPr lang="en-US" sz="1600" dirty="0"/>
                    </a:p>
                  </a:txBody>
                  <a:tcPr/>
                </a:tc>
                <a:tc>
                  <a:txBody>
                    <a:bodyPr/>
                    <a:lstStyle/>
                    <a:p>
                      <a:r>
                        <a:rPr lang="pl-PL" sz="1600" dirty="0"/>
                        <a:t>Wszystkie nieuprawnione osoby</a:t>
                      </a:r>
                      <a:endParaRPr lang="en-US" sz="1600" dirty="0"/>
                    </a:p>
                  </a:txBody>
                  <a:tcPr/>
                </a:tc>
                <a:tc>
                  <a:txBody>
                    <a:bodyPr/>
                    <a:lstStyle/>
                    <a:p>
                      <a:r>
                        <a:rPr lang="pl-PL" sz="1600" dirty="0"/>
                        <a:t>N</a:t>
                      </a:r>
                      <a:r>
                        <a:rPr lang="en-US" sz="1600" dirty="0" err="1"/>
                        <a:t>ieuprawnione</a:t>
                      </a:r>
                      <a:r>
                        <a:rPr lang="en-US" sz="1600" dirty="0"/>
                        <a:t> </a:t>
                      </a:r>
                      <a:r>
                        <a:rPr lang="en-US" sz="1600" dirty="0" err="1"/>
                        <a:t>osoby</a:t>
                      </a:r>
                      <a:endParaRPr lang="en-US" sz="1600" dirty="0"/>
                    </a:p>
                  </a:txBody>
                  <a:tcPr/>
                </a:tc>
                <a:extLst>
                  <a:ext uri="{0D108BD9-81ED-4DB2-BD59-A6C34878D82A}">
                    <a16:rowId xmlns:a16="http://schemas.microsoft.com/office/drawing/2014/main" val="3559181219"/>
                  </a:ext>
                </a:extLst>
              </a:tr>
              <a:tr h="137523">
                <a:tc>
                  <a:txBody>
                    <a:bodyPr/>
                    <a:lstStyle/>
                    <a:p>
                      <a:endParaRPr lang="en-US" sz="400" dirty="0"/>
                    </a:p>
                  </a:txBody>
                  <a:tcPr>
                    <a:solidFill>
                      <a:schemeClr val="bg1">
                        <a:lumMod val="50000"/>
                      </a:schemeClr>
                    </a:solidFill>
                  </a:tcPr>
                </a:tc>
                <a:tc>
                  <a:txBody>
                    <a:bodyPr/>
                    <a:lstStyle/>
                    <a:p>
                      <a:endParaRPr lang="en-US" sz="400" dirty="0"/>
                    </a:p>
                  </a:txBody>
                  <a:tcPr>
                    <a:solidFill>
                      <a:schemeClr val="bg1">
                        <a:lumMod val="50000"/>
                      </a:schemeClr>
                    </a:solidFill>
                  </a:tcPr>
                </a:tc>
                <a:tc>
                  <a:txBody>
                    <a:bodyPr/>
                    <a:lstStyle/>
                    <a:p>
                      <a:endParaRPr lang="en-US" sz="400" dirty="0"/>
                    </a:p>
                  </a:txBody>
                  <a:tcPr>
                    <a:solidFill>
                      <a:schemeClr val="bg1">
                        <a:lumMod val="50000"/>
                      </a:schemeClr>
                    </a:solidFill>
                  </a:tcPr>
                </a:tc>
                <a:tc>
                  <a:txBody>
                    <a:bodyPr/>
                    <a:lstStyle/>
                    <a:p>
                      <a:endParaRPr lang="en-US" sz="400" dirty="0"/>
                    </a:p>
                  </a:txBody>
                  <a:tcPr>
                    <a:solidFill>
                      <a:schemeClr val="bg1">
                        <a:lumMod val="50000"/>
                      </a:schemeClr>
                    </a:solidFill>
                  </a:tcPr>
                </a:tc>
                <a:extLst>
                  <a:ext uri="{0D108BD9-81ED-4DB2-BD59-A6C34878D82A}">
                    <a16:rowId xmlns:a16="http://schemas.microsoft.com/office/drawing/2014/main" val="1431588007"/>
                  </a:ext>
                </a:extLst>
              </a:tr>
              <a:tr h="370840">
                <a:tc>
                  <a:txBody>
                    <a:bodyPr/>
                    <a:lstStyle/>
                    <a:p>
                      <a:r>
                        <a:rPr lang="pl-PL" sz="1600" dirty="0"/>
                        <a:t>Czy wymagane są PDSA, ochrona przeciwpożarowa oraz szkolenia?</a:t>
                      </a:r>
                      <a:endParaRPr lang="en-US" sz="1600" dirty="0"/>
                    </a:p>
                  </a:txBody>
                  <a:tcPr/>
                </a:tc>
                <a:tc>
                  <a:txBody>
                    <a:bodyPr/>
                    <a:lstStyle/>
                    <a:p>
                      <a:pPr algn="ctr"/>
                      <a:r>
                        <a:rPr lang="pl-PL" sz="1600" dirty="0"/>
                        <a:t>Tak</a:t>
                      </a:r>
                      <a:endParaRPr lang="en-US" sz="1600" dirty="0"/>
                    </a:p>
                  </a:txBody>
                  <a:tcPr/>
                </a:tc>
                <a:tc>
                  <a:txBody>
                    <a:bodyPr/>
                    <a:lstStyle/>
                    <a:p>
                      <a:pPr algn="ctr"/>
                      <a:r>
                        <a:rPr lang="pl-PL" sz="1600" dirty="0"/>
                        <a:t>Tak</a:t>
                      </a:r>
                      <a:endParaRPr lang="en-US" sz="1600" dirty="0"/>
                    </a:p>
                  </a:txBody>
                  <a:tcPr/>
                </a:tc>
                <a:tc>
                  <a:txBody>
                    <a:bodyPr/>
                    <a:lstStyle/>
                    <a:p>
                      <a:pPr algn="ctr"/>
                      <a:r>
                        <a:rPr lang="pl-PL" sz="1600" dirty="0"/>
                        <a:t>Tak</a:t>
                      </a:r>
                      <a:endParaRPr lang="en-US" sz="1600" dirty="0"/>
                    </a:p>
                  </a:txBody>
                  <a:tcPr/>
                </a:tc>
                <a:extLst>
                  <a:ext uri="{0D108BD9-81ED-4DB2-BD59-A6C34878D82A}">
                    <a16:rowId xmlns:a16="http://schemas.microsoft.com/office/drawing/2014/main" val="1009911745"/>
                  </a:ext>
                </a:extLst>
              </a:tr>
              <a:tr h="370840">
                <a:tc>
                  <a:txBody>
                    <a:bodyPr/>
                    <a:lstStyle/>
                    <a:p>
                      <a:r>
                        <a:rPr lang="pl-PL" sz="1600" dirty="0"/>
                        <a:t>Czy wymagane jest szkolenie przeciwpożarowe</a:t>
                      </a:r>
                      <a:r>
                        <a:rPr lang="en-US" sz="1600" dirty="0"/>
                        <a:t>?</a:t>
                      </a:r>
                    </a:p>
                  </a:txBody>
                  <a:tcPr/>
                </a:tc>
                <a:tc>
                  <a:txBody>
                    <a:bodyPr/>
                    <a:lstStyle/>
                    <a:p>
                      <a:pPr algn="ctr"/>
                      <a:r>
                        <a:rPr lang="pl-PL" sz="1600" dirty="0"/>
                        <a:t>nie</a:t>
                      </a:r>
                      <a:endParaRPr lang="en-US" sz="1600" dirty="0"/>
                    </a:p>
                  </a:txBody>
                  <a:tcPr/>
                </a:tc>
                <a:tc>
                  <a:txBody>
                    <a:bodyPr/>
                    <a:lstStyle/>
                    <a:p>
                      <a:r>
                        <a:rPr lang="pl-PL" sz="1600" dirty="0"/>
                        <a:t>każdy uprawniony pracownik musi być przeszkolony przynajmniej raz w roku</a:t>
                      </a:r>
                      <a:endParaRPr lang="en-US" sz="1600" dirty="0"/>
                    </a:p>
                  </a:txBody>
                  <a:tcPr/>
                </a:tc>
                <a:tc>
                  <a:txBody>
                    <a:bodyPr/>
                    <a:lstStyle/>
                    <a:p>
                      <a:r>
                        <a:rPr lang="pl-PL" sz="1600" dirty="0"/>
                        <a:t>wszyscy uprawnieni pracownicy muszą być przeszkoleni przynajmniej raz w roku</a:t>
                      </a:r>
                      <a:endParaRPr lang="en-US" sz="1600" dirty="0"/>
                    </a:p>
                  </a:txBody>
                  <a:tcPr/>
                </a:tc>
                <a:extLst>
                  <a:ext uri="{0D108BD9-81ED-4DB2-BD59-A6C34878D82A}">
                    <a16:rowId xmlns:a16="http://schemas.microsoft.com/office/drawing/2014/main" val="2141489046"/>
                  </a:ext>
                </a:extLst>
              </a:tr>
              <a:tr h="370840">
                <a:tc>
                  <a:txBody>
                    <a:bodyPr/>
                    <a:lstStyle/>
                    <a:p>
                      <a:r>
                        <a:rPr lang="pl-PL" sz="1600" dirty="0"/>
                        <a:t>Wymagania dodatkowe</a:t>
                      </a:r>
                      <a:endParaRPr lang="en-US" sz="1600" dirty="0"/>
                    </a:p>
                  </a:txBody>
                  <a:tcPr/>
                </a:tc>
                <a:tc gridSpan="3">
                  <a:txBody>
                    <a:bodyPr/>
                    <a:lstStyle/>
                    <a:p>
                      <a:r>
                        <a:rPr lang="pl-PL" sz="1600" dirty="0"/>
                        <a:t>Gaśnice muszą być poddawane inspekcji, testowane i utrzymywane w należytym stanie</a:t>
                      </a:r>
                      <a:endParaRPr lang="en-US" sz="1600"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635210975"/>
                  </a:ext>
                </a:extLst>
              </a:tr>
            </a:tbl>
          </a:graphicData>
        </a:graphic>
      </p:graphicFrame>
      <p:pic>
        <p:nvPicPr>
          <p:cNvPr id="8" name="Picture 7" descr="A fire extinguisher on a wall jpg 28KB">
            <a:extLst>
              <a:ext uri="{FF2B5EF4-FFF2-40B4-BE49-F238E27FC236}">
                <a16:creationId xmlns:a16="http://schemas.microsoft.com/office/drawing/2014/main" id="{ECBF78EA-7DAF-8C1D-1D49-7DA34BAEBEC2}"/>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10900954" y="0"/>
            <a:ext cx="1240971" cy="2150264"/>
          </a:xfrm>
          <a:prstGeom prst="rect">
            <a:avLst/>
          </a:prstGeom>
        </p:spPr>
      </p:pic>
    </p:spTree>
    <p:extLst>
      <p:ext uri="{BB962C8B-B14F-4D97-AF65-F5344CB8AC3E}">
        <p14:creationId xmlns:p14="http://schemas.microsoft.com/office/powerpoint/2010/main" val="3048152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8642</TotalTime>
  <Words>2576</Words>
  <Application>Microsoft Office PowerPoint</Application>
  <PresentationFormat>Widescreen</PresentationFormat>
  <Paragraphs>212</Paragraphs>
  <Slides>15</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Helvetica Neue</vt:lpstr>
      <vt:lpstr>Office Theme</vt:lpstr>
      <vt:lpstr>Szkolenie z Bezpieczeństwa Mobilnej Gastronomii (Food Truck)</vt:lpstr>
      <vt:lpstr>Ogólne zasady bezpieczeństwa pracowników</vt:lpstr>
      <vt:lpstr>Dlaczego planowanie i przygotowanie są ważne?</vt:lpstr>
      <vt:lpstr>Plany działań awaryjnych (PDA) - (Emergency Action Plans – EAP) </vt:lpstr>
      <vt:lpstr>Plany Działań w Sytuacjach Awaryjnych (PDSA)- Wymagania</vt:lpstr>
      <vt:lpstr>Wymagania dotyczące Plany Działań w Sytuacjach Awaryjnych (PDSA) (kontynuacja)</vt:lpstr>
      <vt:lpstr>Wymagania dotyczące Plany Działań w Sytuacjach Awaryjnych (PDSA) (kont.)</vt:lpstr>
      <vt:lpstr>Plany Działań w Sytuacjach Awaryjnych (PDSA) - Szkolenie</vt:lpstr>
      <vt:lpstr>Plany Działań w Sytuacjach Awaryjnych (PDSA) - Reakcja na Pożar</vt:lpstr>
      <vt:lpstr>Zagrożenia pożarowe i plany zapobiegania pożarom</vt:lpstr>
      <vt:lpstr>Wyjścia Awaryjne</vt:lpstr>
      <vt:lpstr>Pomoc medyczna, apteczki pierwszej pomocy</vt:lpstr>
      <vt:lpstr>Poślizgi, potknięcia, upadki</vt:lpstr>
      <vt:lpstr>Podsumowanie</vt:lpstr>
      <vt:lpstr>Dodatkowe informacje dotyczące bezpieczeństwa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b</dc:creator>
  <cp:lastModifiedBy>Maciej Noras</cp:lastModifiedBy>
  <cp:revision>16</cp:revision>
  <dcterms:created xsi:type="dcterms:W3CDTF">2023-01-01T03:33:26Z</dcterms:created>
  <dcterms:modified xsi:type="dcterms:W3CDTF">2023-07-17T18:20:28Z</dcterms:modified>
</cp:coreProperties>
</file>