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71" r:id="rId4"/>
    <p:sldId id="275" r:id="rId5"/>
    <p:sldId id="273" r:id="rId6"/>
    <p:sldId id="257" r:id="rId7"/>
    <p:sldId id="258" r:id="rId8"/>
    <p:sldId id="259" r:id="rId9"/>
    <p:sldId id="260" r:id="rId10"/>
    <p:sldId id="261" r:id="rId11"/>
    <p:sldId id="267" r:id="rId12"/>
    <p:sldId id="262" r:id="rId13"/>
    <p:sldId id="263" r:id="rId14"/>
    <p:sldId id="274" r:id="rId15"/>
    <p:sldId id="276" r:id="rId16"/>
    <p:sldId id="264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623"/>
    <a:srgbClr val="FCBF17"/>
    <a:srgbClr val="6AAB43"/>
    <a:srgbClr val="3D6DB5"/>
    <a:srgbClr val="135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70896" autoAdjust="0"/>
  </p:normalViewPr>
  <p:slideViewPr>
    <p:cSldViewPr snapToGrid="0">
      <p:cViewPr varScale="1">
        <p:scale>
          <a:sx n="75" d="100"/>
          <a:sy n="75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2CD8127-C7B8-4135-9709-61580F3AED4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E45005-0BCA-4781-B1DC-7BCB14EB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pa.org/-/media/Files/News-and-Research/Fire-statistics-and-reports/Building-and-life-safety/oseating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smv.com/2022/11/17/clarksville-police-say-propane-gas-leak-caused-food-truck-explosion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pa.org/-/media/Files/News-and-Research/Fire-statistics-and-reports/Building-and-life-safety/oseating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mallbusines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Ta część/wstęp do modułów szkoleniowych powinna trwać od 20 do 25 minut.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46"/>
              </a:spcAft>
            </a:pPr>
            <a:r>
              <a:rPr lang="pl-PL" sz="3200" dirty="0"/>
              <a:t>W klasie omawiany będzie tylko incydent w Filadelfii</a:t>
            </a: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46"/>
              </a:spcAft>
            </a:pP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46"/>
              </a:spcAft>
            </a:pP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4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pl-PL" dirty="0"/>
              <a:t>Statystyki z</a:t>
            </a:r>
            <a:r>
              <a:rPr lang="en-US" dirty="0"/>
              <a:t> </a:t>
            </a:r>
            <a:r>
              <a:rPr lang="en-US" dirty="0" err="1"/>
              <a:t>Koorsen</a:t>
            </a:r>
            <a:r>
              <a:rPr lang="en-US" dirty="0"/>
              <a:t> Fire Blogs:</a:t>
            </a:r>
          </a:p>
          <a:p>
            <a:pPr defTabSz="966612">
              <a:defRPr/>
            </a:pPr>
            <a:r>
              <a:rPr lang="en-US" dirty="0"/>
              <a:t>15</a:t>
            </a:r>
            <a:r>
              <a:rPr lang="pl-PL" dirty="0"/>
              <a:t> października</a:t>
            </a:r>
            <a:r>
              <a:rPr lang="en-US" dirty="0"/>
              <a:t>, 2019: https://blog.koorsen.com/top-tips-from-new-fire-safety-regulations-to-make-mobile-and-temporary-cooking-operations-safer</a:t>
            </a:r>
          </a:p>
          <a:p>
            <a:pPr defTabSz="966612">
              <a:defRPr/>
            </a:pPr>
            <a:r>
              <a:rPr lang="pl-PL" dirty="0"/>
              <a:t>3</a:t>
            </a:r>
            <a:r>
              <a:rPr lang="en-US" dirty="0"/>
              <a:t>0</a:t>
            </a:r>
            <a:r>
              <a:rPr lang="pl-PL" dirty="0"/>
              <a:t> lipca</a:t>
            </a:r>
            <a:r>
              <a:rPr lang="en-US" dirty="0"/>
              <a:t>, 2018: https://blog.koorsen.com/how-koorsen-is-protecting-food-truck-from-cooking-fires </a:t>
            </a:r>
          </a:p>
          <a:p>
            <a:pPr defTabSz="966612">
              <a:defRPr/>
            </a:pPr>
            <a:r>
              <a:rPr lang="en-US" dirty="0"/>
              <a:t>16</a:t>
            </a:r>
            <a:r>
              <a:rPr lang="pl-PL" dirty="0"/>
              <a:t> maja</a:t>
            </a:r>
            <a:r>
              <a:rPr lang="en-US" dirty="0"/>
              <a:t>, 2018: https://blog.koorsen.com/food-trucks-a-growing-industry-brimming-with-fire-hazards </a:t>
            </a:r>
          </a:p>
          <a:p>
            <a:pPr defTabSz="966612">
              <a:defRPr/>
            </a:pPr>
            <a:endParaRPr lang="en-US" dirty="0"/>
          </a:p>
          <a:p>
            <a:pPr defTabSz="966612">
              <a:defRPr/>
            </a:pPr>
            <a:r>
              <a:rPr lang="pl-PL" dirty="0"/>
              <a:t>Źródło statystyki pożarów w restauracjach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https://www.nfpa.org/-/media/Files/News-and-Research/Fire-statistics-and-reports/Building-and-life-safety/oseating.pdf</a:t>
            </a:r>
            <a:endParaRPr lang="en-US" dirty="0"/>
          </a:p>
          <a:p>
            <a:endParaRPr lang="en-US" dirty="0"/>
          </a:p>
          <a:p>
            <a:r>
              <a:rPr lang="pl-PL" dirty="0">
                <a:hlinkClick r:id="rId4"/>
              </a:rPr>
              <a:t>Policja w </a:t>
            </a:r>
            <a:r>
              <a:rPr lang="pl-PL" dirty="0" err="1">
                <a:hlinkClick r:id="rId4"/>
              </a:rPr>
              <a:t>Clarksville</a:t>
            </a:r>
            <a:r>
              <a:rPr lang="pl-PL" dirty="0">
                <a:hlinkClick r:id="rId4"/>
              </a:rPr>
              <a:t> informuje że wyciek propanu spowodował wybuch food trucka </a:t>
            </a:r>
            <a:r>
              <a:rPr lang="en-US" dirty="0">
                <a:hlinkClick r:id="rId4"/>
              </a:rPr>
              <a:t>(wsmv.com)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9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pl-PL" dirty="0"/>
              <a:t>Statystyki z</a:t>
            </a:r>
            <a:r>
              <a:rPr lang="en-US" dirty="0"/>
              <a:t> </a:t>
            </a:r>
            <a:r>
              <a:rPr lang="en-US" dirty="0" err="1"/>
              <a:t>Koorsen</a:t>
            </a:r>
            <a:r>
              <a:rPr lang="en-US" dirty="0"/>
              <a:t> Fire Blogs:</a:t>
            </a:r>
          </a:p>
          <a:p>
            <a:pPr defTabSz="966612">
              <a:defRPr/>
            </a:pPr>
            <a:r>
              <a:rPr lang="en-US" dirty="0"/>
              <a:t>15</a:t>
            </a:r>
            <a:r>
              <a:rPr lang="pl-PL" dirty="0"/>
              <a:t> października</a:t>
            </a:r>
            <a:r>
              <a:rPr lang="en-US" dirty="0"/>
              <a:t>, 2019: https://blog.koorsen.com/top-tips-from-new-fire-safety-regulations-to-make-mobile-and-temporary-cooking-operations-safer</a:t>
            </a:r>
          </a:p>
          <a:p>
            <a:pPr defTabSz="966612">
              <a:defRPr/>
            </a:pPr>
            <a:r>
              <a:rPr lang="pl-PL" dirty="0"/>
              <a:t>3</a:t>
            </a:r>
            <a:r>
              <a:rPr lang="en-US" dirty="0"/>
              <a:t>0</a:t>
            </a:r>
            <a:r>
              <a:rPr lang="pl-PL" dirty="0"/>
              <a:t> lipca</a:t>
            </a:r>
            <a:r>
              <a:rPr lang="en-US" dirty="0"/>
              <a:t>, 2018: https://blog.koorsen.com/how-koorsen-is-protecting-food-truck-from-cooking-fires </a:t>
            </a:r>
          </a:p>
          <a:p>
            <a:pPr defTabSz="966612">
              <a:defRPr/>
            </a:pPr>
            <a:r>
              <a:rPr lang="en-US" dirty="0"/>
              <a:t>16</a:t>
            </a:r>
            <a:r>
              <a:rPr lang="pl-PL" dirty="0"/>
              <a:t> maja</a:t>
            </a:r>
            <a:r>
              <a:rPr lang="en-US" dirty="0"/>
              <a:t>, 2018: https://blog.koorsen.com/food-trucks-a-growing-industry-brimming-with-fire-hazards </a:t>
            </a:r>
          </a:p>
          <a:p>
            <a:pPr defTabSz="966612">
              <a:defRPr/>
            </a:pPr>
            <a:endParaRPr lang="en-US" dirty="0"/>
          </a:p>
          <a:p>
            <a:pPr defTabSz="966612">
              <a:defRPr/>
            </a:pPr>
            <a:r>
              <a:rPr lang="pl-PL" dirty="0"/>
              <a:t>Źródło statystyki pożarów w restauracjach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https://www.nfpa.org/-/media/Files/News-and-Research/Fire-statistics-and-reports/Building-and-life-safety/oseating.pdf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Ten plakat przedstawia prawa pracowników, obowiązki pracodawców i jest dostępny za darmo od OSHA ( w języku angielskim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polskim</a:t>
            </a:r>
            <a:r>
              <a:rPr lang="pl-PL" dirty="0"/>
              <a:t>)</a:t>
            </a:r>
            <a:r>
              <a:rPr lang="en-US" dirty="0"/>
              <a:t>: https://www.osha.gov/sites/default/files/publications/osha3165.pdf (</a:t>
            </a:r>
            <a:r>
              <a:rPr lang="en-US" dirty="0" err="1"/>
              <a:t>angielski</a:t>
            </a:r>
            <a:r>
              <a:rPr lang="en-US" dirty="0"/>
              <a:t>)</a:t>
            </a:r>
          </a:p>
          <a:p>
            <a:r>
              <a:rPr lang="en-US" dirty="0"/>
              <a:t>https://www.osha.gov/sites/default/files/publications/3347-polish.pdf (</a:t>
            </a:r>
            <a:r>
              <a:rPr lang="en-US" dirty="0" err="1"/>
              <a:t>polski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Ten plakat przedstawia prawa pracowników, obowiązki pracodawców i jest dostępny za darmo od OSHA ( w języku angielskim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polskim</a:t>
            </a:r>
            <a:r>
              <a:rPr lang="pl-PL" dirty="0"/>
              <a:t>)</a:t>
            </a:r>
            <a:r>
              <a:rPr lang="en-US" dirty="0"/>
              <a:t>: https://www.osha.gov/sites/default/files/publications/osha3165.pdf (</a:t>
            </a:r>
            <a:r>
              <a:rPr lang="en-US" dirty="0" err="1"/>
              <a:t>angielski</a:t>
            </a:r>
            <a:r>
              <a:rPr lang="en-US" dirty="0"/>
              <a:t>)</a:t>
            </a:r>
          </a:p>
          <a:p>
            <a:r>
              <a:rPr lang="en-US" dirty="0"/>
              <a:t>https://www.osha.gov/sites/default/files/publications/3347-polish.pdf (</a:t>
            </a:r>
            <a:r>
              <a:rPr lang="en-US" dirty="0" err="1"/>
              <a:t>polski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pl-PL" dirty="0"/>
              <a:t>Powyższy zrzut ekranu pochodzi ze strony internetowej OSHA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https://www.osha.gov/smallbusiness</a:t>
            </a:r>
            <a:r>
              <a:rPr lang="pl-PL" dirty="0"/>
              <a:t> -</a:t>
            </a:r>
            <a:r>
              <a:rPr lang="en-US" dirty="0"/>
              <a:t> </a:t>
            </a:r>
            <a:r>
              <a:rPr lang="pl-PL" dirty="0"/>
              <a:t>może ulegać zmianom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5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OSHA zapewnia bezpłatne usługi doradztwa dotyczącego bezpieczeństwa i zdrowia pracowników dla małych przedsiębiorstw.</a:t>
            </a:r>
          </a:p>
          <a:p>
            <a:endParaRPr lang="pl-PL" dirty="0"/>
          </a:p>
          <a:p>
            <a:r>
              <a:rPr lang="pl-PL" dirty="0"/>
              <a:t>Program OSHA SHARP wyróżnia małych pracodawców, którzy prowadzą wzorowe programy ochrony bezpieczeństwa i zdrowia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3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7E80-DD92-40E8-EBFC-12FAE586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B3895-A9A0-1B79-6269-108317838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C7388-96F3-2072-3B27-F78A147D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A8CE-6AB1-4ED5-F57D-47940D5A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4CC4C-FB59-EB7F-FF5B-6288706F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3356-B205-ED50-70BB-665B9A01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2C806-6067-C1E1-D2AE-69C8EFC4E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E67A1-D1D8-4F48-6D11-41312423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D09DC-5E5E-8D53-344B-D66C6D09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D0B71-F204-FA5D-4639-3C20BCD0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F0297-7DA6-CAEF-12D7-4244A135D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C0F1E-7145-7E9B-FC19-F142776AE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26052-AFBC-866C-A5D3-7A6ECBC0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90670-53D7-7C86-6F6E-6D3CF9E1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608FD-313C-700B-1977-1D69C647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4571-95F5-9093-A4D7-A29EBEE4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BCF5-6788-676B-CA76-7DDE6CC5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1CE8-A449-BC80-EC54-741419A4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A763-003C-23A9-C65C-5CCF98DB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2944A-0984-4832-CF4D-D648B79A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8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AD22-2B29-27F5-1916-9DF88AC5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ABB1E-9DAB-5AA1-5DAC-93F98F111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6D5C5-4122-6DE4-FC8D-75F3A70D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EB160-0182-DEEB-A11C-9EDC4805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B18EA-B442-A29B-FA6F-430900EC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65B3-64CC-2EFA-FCCF-EE398B1A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B94B1-53C8-507A-D688-807B9266D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2ADFD-BA2F-3029-7652-4C85EC2BB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02B9D-3552-6C8E-5084-05C011E3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F4737-4BC5-8EB9-2C14-B4191A44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E1687-D255-B503-42FF-FA8EF0DB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9983-3415-636A-7001-384D1D13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0FB2-0B7A-1119-98CB-5499C0F4A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7BC35-9E0F-044C-ABC4-81E2F78AD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56EF1-1FC8-FBFD-BFA0-F0DE16F42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359DB-8252-C546-EFA2-0FBBD1A69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95430-256C-D310-CC13-05748523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68B41-8071-F8C7-C958-B1A33AD4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4AC73-A0D8-0DFE-1812-9F8301C7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4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9F10-0176-C956-7C4B-68F7C847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A2F42-930B-2B16-12F2-263FD835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74212-4E55-960E-4728-3C84DC3E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9EFE8-9CCC-C998-7166-23A09ABC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A8688-C12D-627C-1533-2348ECD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42180-2C8F-2334-644F-4BB6B504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CF94C-50A4-245C-E281-CF01B80B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8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EA64-249D-F4D4-110A-EB058DD4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AF030-C71D-39AC-E534-3FBAEBCE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58F98-E64C-CC0B-DB83-BB7AC4450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D5BB5-CF0A-4146-B678-1D8F116C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87796-86BE-9D40-D498-BC9C507E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0B0D6-D49B-8C6E-FE1E-09F35386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1C87-6515-CB06-EBC6-BA022117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10563-58D7-9297-9FA4-D73649BF7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8DCF-8EF1-33AB-8A17-045D0F41C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59ED1-EC5B-C7F2-6B16-9D434194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422B7-CD3B-6A82-2FB7-A422A837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EDE2B-FA9D-F732-BA14-B6F79C6D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27AFB-DC2F-1D0C-38CD-CFA98D94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C81E1-AF72-13F8-C6FE-3A29E0D8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6C5A7-F817-6E42-0B13-4C3B4DB92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BF3E5-6211-BEC5-AD45-A6DF8526B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71C36-EC65-2E05-0DE5-C264BF7CE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mallbusines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sha.gov/sharp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www.osha.gov/consultatio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bc30.com/planet-vegan-fresno-food-truck-fire-explosion/11999243/" TargetMode="External"/><Relationship Id="rId3" Type="http://schemas.openxmlformats.org/officeDocument/2006/relationships/hyperlink" Target="https://www.youtube.com/watch?v=20czSI6c0EU" TargetMode="External"/><Relationship Id="rId7" Type="http://schemas.openxmlformats.org/officeDocument/2006/relationships/hyperlink" Target="https://peninsulachronicle.com/2023/01/03/food-truck-catches-fire-at-newport-news-shipbuilding/" TargetMode="External"/><Relationship Id="rId12" Type="http://schemas.openxmlformats.org/officeDocument/2006/relationships/hyperlink" Target="https://www.youtube.com/watch?v=yDr_8kqmxL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ral.com/entertainment/out_and_about/video/17528953/" TargetMode="External"/><Relationship Id="rId11" Type="http://schemas.openxmlformats.org/officeDocument/2006/relationships/hyperlink" Target="https://www.wbrc.com/2022/04/15/1-injured-forestdale-food-truck-explosion/" TargetMode="External"/><Relationship Id="rId5" Type="http://schemas.openxmlformats.org/officeDocument/2006/relationships/hyperlink" Target="https://www.wfmynews2.com/article/news/local/firefighter-injured-in-food-truck-explosion-released-from-hospital/223788823" TargetMode="External"/><Relationship Id="rId10" Type="http://schemas.openxmlformats.org/officeDocument/2006/relationships/hyperlink" Target="https://www.tcpalm.com/story/news/2022/05/14/vendor-injured-food-truck-explosion-vero-beach-seafood-festival/9776119002/" TargetMode="External"/><Relationship Id="rId4" Type="http://schemas.openxmlformats.org/officeDocument/2006/relationships/hyperlink" Target="https://m.youtube.com/watch?v=a79DX5OW6oY" TargetMode="External"/><Relationship Id="rId9" Type="http://schemas.openxmlformats.org/officeDocument/2006/relationships/hyperlink" Target="https://www.wctv.tv/2022/10/24/food-truck-explosion-sends-two-hospita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mv.com/2022/11/17/clarksville-police-say-propane-gas-leak-caused-food-truck-explosi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osha.gov/statepla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E9A3-6807-1586-0C5E-086CCAEAF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Szkolenie z </a:t>
            </a:r>
            <a:r>
              <a:rPr lang="en-US" dirty="0"/>
              <a:t>B</a:t>
            </a:r>
            <a:r>
              <a:rPr lang="pl-PL" dirty="0" err="1"/>
              <a:t>ezpieczeństwa</a:t>
            </a:r>
            <a:r>
              <a:rPr lang="pl-PL" dirty="0"/>
              <a:t> </a:t>
            </a:r>
            <a:r>
              <a:rPr lang="en-US" dirty="0"/>
              <a:t>M</a:t>
            </a:r>
            <a:r>
              <a:rPr lang="pl-PL" dirty="0" err="1"/>
              <a:t>obilnej</a:t>
            </a:r>
            <a:r>
              <a:rPr lang="pl-PL"/>
              <a:t> Gastronomii </a:t>
            </a:r>
            <a:r>
              <a:rPr lang="pl-PL" dirty="0"/>
              <a:t>(Food Truck)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EF0DD-E633-7D0E-175F-A5DD6204F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Wprowadzenie</a:t>
            </a:r>
            <a:r>
              <a:rPr lang="en-US" dirty="0"/>
              <a:t> </a:t>
            </a:r>
            <a:r>
              <a:rPr lang="pl-PL" dirty="0"/>
              <a:t>i podstawy bezpieczeństwa</a:t>
            </a:r>
            <a:r>
              <a:rPr lang="en-US" dirty="0"/>
              <a:t> OSHA</a:t>
            </a:r>
            <a:r>
              <a:rPr lang="pl-PL" dirty="0"/>
              <a:t> (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Occupational Safety and Health Administration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l-PL" dirty="0"/>
              <a:t>Administracja Bezpieczeństwa i Higieny Pracy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84E2DF-30B9-4D29-1C58-E15F3A7CC501}"/>
              </a:ext>
            </a:extLst>
          </p:cNvPr>
          <p:cNvSpPr txBox="1"/>
          <p:nvPr/>
        </p:nvSpPr>
        <p:spPr>
          <a:xfrm>
            <a:off x="1308996" y="4996973"/>
            <a:ext cx="9144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</a:rPr>
              <a:t>Niniejsze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ateriały zostały wyprodukowane w ramach dotacji numer SH-39170-SH2 otrzymanej od Administracji Bezpieczeństwa i Higieny Pracy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Departament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Pracy Stanów Zjednoczonych. Niekoniecznie odzwierciedlają one poglądy ani politykę Departamentu Pracy Stanów Zjednoczonych, a także wymienienie nazw handlowych, produktów komercyjnych lub organizacji nie oznacza poparcia ze strony Rządu Stanów Zjednoczonych.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0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1AA4-0B08-972D-13CB-16420D21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1325563"/>
          </a:xfrm>
        </p:spPr>
        <p:txBody>
          <a:bodyPr/>
          <a:lstStyle/>
          <a:p>
            <a:r>
              <a:rPr lang="pl-PL" dirty="0"/>
              <a:t>Prawa pracownika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1E8110-8902-9327-46FB-2C76650A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7" y="1455161"/>
            <a:ext cx="7329054" cy="512574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Wszyscy pracownicy mają prawo do</a:t>
            </a:r>
            <a:r>
              <a:rPr lang="en-US" dirty="0"/>
              <a:t>:</a:t>
            </a:r>
          </a:p>
          <a:p>
            <a:r>
              <a:rPr lang="pl-PL" dirty="0"/>
              <a:t>bezpiecznego miejsca pracy</a:t>
            </a:r>
            <a:endParaRPr lang="en-US" dirty="0"/>
          </a:p>
          <a:p>
            <a:r>
              <a:rPr lang="pl-PL" dirty="0"/>
              <a:t>wyrażenia swoich obaw dotyczących bezpieczeństwa lub zdrowia u pracodawcy lub OSHA, bez narażenia się na odwet</a:t>
            </a:r>
          </a:p>
          <a:p>
            <a:r>
              <a:rPr lang="pl-PL" dirty="0"/>
              <a:t>informacji i szkoleń dotyczących zagrożeń związanych z pracą</a:t>
            </a:r>
          </a:p>
          <a:p>
            <a:r>
              <a:rPr lang="pl-PL" dirty="0"/>
              <a:t>złożenia skargi do OSHA w ciągu 30 dni, jeśli doszło do odwetu za korzystanie z praw pracowniczych (</a:t>
            </a:r>
            <a:r>
              <a:rPr lang="en-US" dirty="0"/>
              <a:t>Whistleblower Protection Law </a:t>
            </a:r>
            <a:r>
              <a:rPr lang="pl-PL" dirty="0"/>
              <a:t>- ustawa o ochronie informatorów)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630BD-19F6-4B60-A617-A8B6EEF56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49" y="476986"/>
            <a:ext cx="4158114" cy="56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5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1AA4-0B08-972D-13CB-16420D21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1325563"/>
          </a:xfrm>
        </p:spPr>
        <p:txBody>
          <a:bodyPr/>
          <a:lstStyle/>
          <a:p>
            <a:r>
              <a:rPr lang="pl-PL" dirty="0"/>
              <a:t>Obowiązki Pracodawcy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1E8110-8902-9327-46FB-2C76650A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7" y="1455161"/>
            <a:ext cx="7329054" cy="5125748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dirty="0"/>
              <a:t>Pracodawca musi</a:t>
            </a:r>
            <a:r>
              <a:rPr lang="en-US" dirty="0"/>
              <a:t>:</a:t>
            </a:r>
          </a:p>
          <a:p>
            <a:pPr>
              <a:spcAft>
                <a:spcPts val="600"/>
              </a:spcAft>
            </a:pPr>
            <a:r>
              <a:rPr lang="pl-PL" dirty="0"/>
              <a:t>zapewnić miejsce pracy </a:t>
            </a:r>
            <a:r>
              <a:rPr lang="en-US" dirty="0" err="1"/>
              <a:t>wolne</a:t>
            </a:r>
            <a:r>
              <a:rPr lang="en-US" dirty="0"/>
              <a:t> od </a:t>
            </a:r>
            <a:r>
              <a:rPr lang="en-US" dirty="0" err="1"/>
              <a:t>rozpoznanych</a:t>
            </a:r>
            <a:r>
              <a:rPr lang="en-US" dirty="0"/>
              <a:t> </a:t>
            </a:r>
            <a:r>
              <a:rPr lang="en-US" dirty="0" err="1"/>
              <a:t>zagrożeń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pl-PL" dirty="0"/>
              <a:t>spełniać wszystkie obowiązujące normy OSHA</a:t>
            </a:r>
          </a:p>
          <a:p>
            <a:pPr>
              <a:spcAft>
                <a:spcPts val="600"/>
              </a:spcAft>
            </a:pPr>
            <a:r>
              <a:rPr lang="pl-PL" dirty="0"/>
              <a:t>zapewnić pracownikom szkolenie dotyczące zagrożeń związanych z pracą w języku i słownictwie które są dla nich zrozumiałe</a:t>
            </a:r>
          </a:p>
          <a:p>
            <a:pPr>
              <a:spcAft>
                <a:spcPts val="600"/>
              </a:spcAft>
            </a:pPr>
            <a:r>
              <a:rPr lang="pl-PL" dirty="0"/>
              <a:t>poinformować OSHA o śmiertelnych wypadkach lub poważnych obrażeniach w miejscu pracy, takich jak hospitalizacje lub amputacje</a:t>
            </a:r>
          </a:p>
          <a:p>
            <a:pPr>
              <a:spcAft>
                <a:spcPts val="600"/>
              </a:spcAft>
            </a:pPr>
            <a:r>
              <a:rPr lang="pl-PL" dirty="0"/>
              <a:t>umieścić informację o karach nałożonych przez OSHA w pobliżu miejsc w których doszło do naruszenia przepisów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pl-PL" dirty="0"/>
              <a:t>odwet wobec pracownika za korzystanie z dowolnych swoich praw jest nielegalny.  Dotyczy to również zgłaszania pracodawcy lub OSHA obaw dotyczących bezpieczeństwa lub zdrowia (Ochrona </a:t>
            </a:r>
            <a:r>
              <a:rPr lang="pl-PL" dirty="0" err="1"/>
              <a:t>Informantów</a:t>
            </a:r>
            <a:r>
              <a:rPr lang="pl-PL" dirty="0"/>
              <a:t>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97C5B-1E3E-9A76-C25E-89F36A245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49" y="476986"/>
            <a:ext cx="4158114" cy="56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3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1C75-97F0-A2A6-AA46-38052056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11" y="-70089"/>
            <a:ext cx="11505235" cy="1325563"/>
          </a:xfrm>
        </p:spPr>
        <p:txBody>
          <a:bodyPr/>
          <a:lstStyle/>
          <a:p>
            <a:r>
              <a:rPr lang="pl-PL" dirty="0"/>
              <a:t>OSHA zapewnia pomoc małym przedsiębiorstwom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69D47-AAD1-2942-DC27-55711CD46F37}"/>
              </a:ext>
            </a:extLst>
          </p:cNvPr>
          <p:cNvSpPr txBox="1"/>
          <p:nvPr/>
        </p:nvSpPr>
        <p:spPr>
          <a:xfrm>
            <a:off x="3288499" y="6308209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https://www.osha.gov/smallbusiness</a:t>
            </a:r>
            <a:r>
              <a:rPr lang="en-US" dirty="0"/>
              <a:t> </a:t>
            </a:r>
          </a:p>
        </p:txBody>
      </p:sp>
      <p:pic>
        <p:nvPicPr>
          <p:cNvPr id="4" name="Picture 3" descr="OSHA's Small Business website provides links to users such as Safety and Health Programs, a Small Business Handbook, Compliance Guides, and other general resources. jpg 99kb">
            <a:extLst>
              <a:ext uri="{FF2B5EF4-FFF2-40B4-BE49-F238E27FC236}">
                <a16:creationId xmlns:a16="http://schemas.microsoft.com/office/drawing/2014/main" id="{0A9710E9-B205-8177-EF7F-99244026B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47" y="950301"/>
            <a:ext cx="7543433" cy="5230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C505E-18A3-06A7-BBFB-17F36E112358}"/>
              </a:ext>
            </a:extLst>
          </p:cNvPr>
          <p:cNvSpPr txBox="1"/>
          <p:nvPr/>
        </p:nvSpPr>
        <p:spPr>
          <a:xfrm>
            <a:off x="1864601" y="886142"/>
            <a:ext cx="37593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/>
              <a:t>pomagamy małym przedsiębiorstwom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E0BDC-64A2-D7E4-41D1-3E6998C63C82}"/>
              </a:ext>
            </a:extLst>
          </p:cNvPr>
          <p:cNvSpPr txBox="1"/>
          <p:nvPr/>
        </p:nvSpPr>
        <p:spPr>
          <a:xfrm>
            <a:off x="1864601" y="3707234"/>
            <a:ext cx="75310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dirty="0"/>
              <a:t>OSHA zapewnia pomoc małym firmom w zakresie ochrony bezpieczeństwa i zdrowia. Znajdź informacje dotyczące spełniania norm OSHA i otrzymaj wiarygodne porady poprzez bezpłatny i poufny Program Konsultacji na Miejscu, oferowany przez OSHA 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9CAD46-7942-45E2-A763-EAFA24D424E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84" y="950301"/>
            <a:ext cx="7842358" cy="52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E56E-FF10-916C-BA45-CE5BA045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1152031" cy="1325563"/>
          </a:xfrm>
        </p:spPr>
        <p:txBody>
          <a:bodyPr>
            <a:normAutofit/>
          </a:bodyPr>
          <a:lstStyle/>
          <a:p>
            <a:r>
              <a:rPr lang="pl-PL" sz="4000" dirty="0"/>
              <a:t>SHARP - Program Konsultacji na Miejscu prowadzony przez OSHA</a:t>
            </a:r>
            <a:endParaRPr lang="en-US" sz="4000" dirty="0"/>
          </a:p>
        </p:txBody>
      </p:sp>
      <p:pic>
        <p:nvPicPr>
          <p:cNvPr id="8" name="Picture 7" descr="OSHA provides Free Worker Safety/Health consulting services to small businesses jpg 26 kb">
            <a:extLst>
              <a:ext uri="{FF2B5EF4-FFF2-40B4-BE49-F238E27FC236}">
                <a16:creationId xmlns:a16="http://schemas.microsoft.com/office/drawing/2014/main" id="{EEC96450-5283-895B-B685-DAFC688FA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77" y="1158470"/>
            <a:ext cx="3848100" cy="2638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7EB2F9-3A1E-C1B4-A479-2D27CA8CA4A7}"/>
              </a:ext>
            </a:extLst>
          </p:cNvPr>
          <p:cNvSpPr txBox="1"/>
          <p:nvPr/>
        </p:nvSpPr>
        <p:spPr>
          <a:xfrm>
            <a:off x="1304707" y="3817759"/>
            <a:ext cx="358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https://www.osha.gov/consultation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46287-8D57-C4E8-4E44-E83A8416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4333225"/>
            <a:ext cx="5181600" cy="2402426"/>
          </a:xfrm>
        </p:spPr>
        <p:txBody>
          <a:bodyPr>
            <a:normAutofit lnSpcReduction="10000"/>
          </a:bodyPr>
          <a:lstStyle/>
          <a:p>
            <a:r>
              <a:rPr lang="pl-PL" sz="2000" dirty="0"/>
              <a:t>Bezpłatne usługi doradztwa dotyczącego bezpieczeństwa i zdrowia pracowników dla małych przedsiębiorstw</a:t>
            </a:r>
          </a:p>
          <a:p>
            <a:r>
              <a:rPr lang="pl-PL" sz="2000" dirty="0"/>
              <a:t>Usługi doradztwa są oddzielne od działań egzekwowania i mają na celu pomóc pracodawcom w ustanawianiu i doskonaleniu programów ochrony bezpieczeństwa i zdrowia oraz osiąganiu zgodności z przepisami</a:t>
            </a:r>
            <a:endParaRPr lang="en-US" sz="2000" dirty="0"/>
          </a:p>
        </p:txBody>
      </p:sp>
      <p:pic>
        <p:nvPicPr>
          <p:cNvPr id="13" name="Picture 12" descr="The OSHA SHARP Program recognizes small business employers who have exemplary safety and health programs.&#10;jpg 21kb">
            <a:extLst>
              <a:ext uri="{FF2B5EF4-FFF2-40B4-BE49-F238E27FC236}">
                <a16:creationId xmlns:a16="http://schemas.microsoft.com/office/drawing/2014/main" id="{19438CD0-168B-815B-2127-A42AFD812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45" y="1053695"/>
            <a:ext cx="3228975" cy="27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D8CBB2-5AF1-E7EC-8779-8D020D0FE9E3}"/>
              </a:ext>
            </a:extLst>
          </p:cNvPr>
          <p:cNvSpPr txBox="1"/>
          <p:nvPr/>
        </p:nvSpPr>
        <p:spPr>
          <a:xfrm>
            <a:off x="7304454" y="3836002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https://www.osha.gov/sharp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C2695-E042-6787-365D-FC748FE1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33225"/>
            <a:ext cx="5181600" cy="2497065"/>
          </a:xfrm>
        </p:spPr>
        <p:txBody>
          <a:bodyPr>
            <a:normAutofit lnSpcReduction="10000"/>
          </a:bodyPr>
          <a:lstStyle/>
          <a:p>
            <a:r>
              <a:rPr lang="pl-PL" sz="2000" dirty="0"/>
              <a:t>Program SHARP docenia i wyróżnia małych pracodawców, którzy skorzystali z Programu Konsultacji na Miejscu i prowadzą wzorowe programy ochrony bezpieczeństwa i zdrowia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18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4605-931B-41F0-9046-FF25833E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Zgodność z przepisami i najlepsze praktyki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C5232-F249-2032-EDBA-99C03B2AE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64949" cy="4351338"/>
          </a:xfrm>
        </p:spPr>
        <p:txBody>
          <a:bodyPr>
            <a:normAutofit/>
          </a:bodyPr>
          <a:lstStyle/>
          <a:p>
            <a:r>
              <a:rPr lang="pl-PL" dirty="0"/>
              <a:t>przepisy </a:t>
            </a:r>
            <a:r>
              <a:rPr lang="en-US" dirty="0"/>
              <a:t>OSHA = </a:t>
            </a:r>
            <a:r>
              <a:rPr lang="pl-PL" dirty="0"/>
              <a:t>najniższy dozwolony poziom ochrony </a:t>
            </a:r>
            <a:endParaRPr lang="en-US" dirty="0"/>
          </a:p>
          <a:p>
            <a:endParaRPr lang="en-US" sz="1000" dirty="0"/>
          </a:p>
          <a:p>
            <a:r>
              <a:rPr lang="pl-PL" dirty="0"/>
              <a:t>Inne organizacje/normy mogą rekomendować wyższe standardy ochrony niż najniższy dozwolony poziom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pl-PL" dirty="0">
                <a:sym typeface="Wingdings" panose="05000000000000000000" pitchFamily="2" charset="2"/>
              </a:rPr>
              <a:t>Najlepsze Praktyki</a:t>
            </a:r>
            <a:endParaRPr lang="en-US" dirty="0">
              <a:sym typeface="Wingdings" panose="05000000000000000000" pitchFamily="2" charset="2"/>
            </a:endParaRPr>
          </a:p>
          <a:p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 err="1"/>
              <a:t>Dlaczego</a:t>
            </a:r>
            <a:r>
              <a:rPr lang="en-US" dirty="0"/>
              <a:t> </a:t>
            </a:r>
            <a:r>
              <a:rPr lang="en-US" dirty="0" err="1"/>
              <a:t>mogą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różnić</a:t>
            </a:r>
            <a:r>
              <a:rPr lang="en-US" dirty="0"/>
              <a:t>? </a:t>
            </a:r>
            <a:endParaRPr lang="pl-PL" dirty="0"/>
          </a:p>
          <a:p>
            <a:pPr lvl="1"/>
            <a:r>
              <a:rPr lang="pl-PL" dirty="0">
                <a:sym typeface="Wingdings" panose="05000000000000000000" pitchFamily="2" charset="2"/>
              </a:rPr>
              <a:t>zmiany i aktualizacje w przepisach i normach </a:t>
            </a:r>
            <a:r>
              <a:rPr lang="en-US" dirty="0">
                <a:sym typeface="Wingdings" panose="05000000000000000000" pitchFamily="2" charset="2"/>
              </a:rPr>
              <a:t>OSHA </a:t>
            </a:r>
            <a:r>
              <a:rPr lang="pl-PL" dirty="0">
                <a:sym typeface="Wingdings" panose="05000000000000000000" pitchFamily="2" charset="2"/>
              </a:rPr>
              <a:t>wymagają czasu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pl-PL" dirty="0"/>
              <a:t>powstawanie nowych branż/warunków pracy, wprowadzanie nowych produktów, nowa wiedza naukowa </a:t>
            </a:r>
            <a:r>
              <a:rPr lang="pl-PL"/>
              <a:t>podlegająca ewaluacji - </a:t>
            </a:r>
            <a:r>
              <a:rPr lang="pl-PL" dirty="0"/>
              <a:t>zmiany w wytycznych wymagają czasu, często są reaktywne.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3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OSH Hierarchy of Controls jpg 71 kb">
            <a:extLst>
              <a:ext uri="{FF2B5EF4-FFF2-40B4-BE49-F238E27FC236}">
                <a16:creationId xmlns:a16="http://schemas.microsoft.com/office/drawing/2014/main" id="{24D139F8-F1B3-BBB4-A53B-D160F4060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07" y="1825625"/>
            <a:ext cx="5974080" cy="41026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AC27E5-B931-8D77-1096-BC997C007A91}"/>
              </a:ext>
            </a:extLst>
          </p:cNvPr>
          <p:cNvSpPr txBox="1"/>
          <p:nvPr/>
        </p:nvSpPr>
        <p:spPr>
          <a:xfrm>
            <a:off x="8115210" y="4336235"/>
            <a:ext cx="946258" cy="215444"/>
          </a:xfrm>
          <a:prstGeom prst="rect">
            <a:avLst/>
          </a:prstGeom>
          <a:solidFill>
            <a:srgbClr val="F47623"/>
          </a:solidFill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rgbClr val="F47623"/>
                </a:solidFill>
              </a:rPr>
              <a:t>aaa</a:t>
            </a:r>
            <a:endParaRPr lang="en-US" sz="800" dirty="0">
              <a:solidFill>
                <a:srgbClr val="F476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E89FD-F3A3-B032-B3FF-6744BA4F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Cel</a:t>
            </a:r>
            <a:r>
              <a:rPr lang="en-US" dirty="0"/>
              <a:t>: </a:t>
            </a:r>
            <a:r>
              <a:rPr lang="en-US" dirty="0" err="1"/>
              <a:t>Wdrożyć</a:t>
            </a:r>
            <a:r>
              <a:rPr lang="en-US" dirty="0"/>
              <a:t> </a:t>
            </a:r>
            <a:r>
              <a:rPr lang="en-US" dirty="0" err="1"/>
              <a:t>skuteczne</a:t>
            </a:r>
            <a:r>
              <a:rPr lang="en-US" dirty="0"/>
              <a:t> </a:t>
            </a:r>
            <a:r>
              <a:rPr lang="en-US" dirty="0" err="1"/>
              <a:t>rozwiązania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71A7-1D9A-9179-0DEA-B04931707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4" y="1825625"/>
            <a:ext cx="5601694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NIOSH</a:t>
            </a:r>
            <a:r>
              <a:rPr lang="pl-PL" u="sng" dirty="0"/>
              <a:t> - Hierarchia środków kontroli</a:t>
            </a:r>
            <a:r>
              <a:rPr lang="en-US" u="sng" dirty="0"/>
              <a:t>:</a:t>
            </a:r>
          </a:p>
          <a:p>
            <a:r>
              <a:rPr lang="pl-PL" dirty="0"/>
              <a:t>Zapewnić struktury pozwalające kontrolować zagrożenia w miejscu pracy</a:t>
            </a:r>
            <a:endParaRPr lang="en-US" dirty="0"/>
          </a:p>
          <a:p>
            <a:pPr lvl="1"/>
            <a:r>
              <a:rPr lang="pl-PL" dirty="0"/>
              <a:t>Eliminacja</a:t>
            </a:r>
            <a:endParaRPr lang="en-US" dirty="0"/>
          </a:p>
          <a:p>
            <a:pPr lvl="1"/>
            <a:r>
              <a:rPr lang="pl-PL" dirty="0"/>
              <a:t>Zastąpienie zagrożeń bezpiecznymi rozwiązaniami</a:t>
            </a:r>
            <a:endParaRPr lang="en-US" dirty="0"/>
          </a:p>
          <a:p>
            <a:pPr lvl="1"/>
            <a:r>
              <a:rPr lang="pl-PL" dirty="0"/>
              <a:t>Rozwiązania techniczne</a:t>
            </a:r>
            <a:endParaRPr lang="en-US" dirty="0"/>
          </a:p>
          <a:p>
            <a:pPr lvl="1"/>
            <a:r>
              <a:rPr lang="pl-PL" dirty="0"/>
              <a:t>Rozwiązania administracyjne</a:t>
            </a:r>
            <a:r>
              <a:rPr lang="en-US" dirty="0"/>
              <a:t> (</a:t>
            </a:r>
            <a:r>
              <a:rPr lang="pl-PL" dirty="0"/>
              <a:t>Praktyka Pracy</a:t>
            </a:r>
            <a:r>
              <a:rPr lang="en-US" dirty="0"/>
              <a:t>)</a:t>
            </a:r>
          </a:p>
          <a:p>
            <a:pPr lvl="1"/>
            <a:r>
              <a:rPr lang="pl-PL" dirty="0"/>
              <a:t>Środki ochrony indywidualnej (PPE - Personal </a:t>
            </a:r>
            <a:r>
              <a:rPr lang="pl-PL" dirty="0" err="1"/>
              <a:t>Protective</a:t>
            </a:r>
            <a:r>
              <a:rPr lang="pl-PL" dirty="0"/>
              <a:t> </a:t>
            </a:r>
            <a:r>
              <a:rPr lang="pl-PL" dirty="0" err="1"/>
              <a:t>Equipment</a:t>
            </a:r>
            <a:r>
              <a:rPr lang="pl-PL" dirty="0"/>
              <a:t>).</a:t>
            </a:r>
          </a:p>
          <a:p>
            <a:r>
              <a:rPr lang="pl-PL" dirty="0"/>
              <a:t>Użycie wielu środków kontroli może być bardziej skuteczne niż zastosowanie tylko jednego z nich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D9F55-3C7D-71D9-8BC2-9E1B21669232}"/>
              </a:ext>
            </a:extLst>
          </p:cNvPr>
          <p:cNvSpPr txBox="1"/>
          <p:nvPr/>
        </p:nvSpPr>
        <p:spPr>
          <a:xfrm>
            <a:off x="6613015" y="5748367"/>
            <a:ext cx="5270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Institute for Occupational Safety &amp; Health</a:t>
            </a:r>
            <a:r>
              <a:rPr lang="pl-PL" dirty="0"/>
              <a:t> (NIOSH) - Krajowy Instytut Bezpieczeństwa i Higieny Pracy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5042C-8674-A029-FD7B-FE966C94CA76}"/>
              </a:ext>
            </a:extLst>
          </p:cNvPr>
          <p:cNvSpPr txBox="1"/>
          <p:nvPr/>
        </p:nvSpPr>
        <p:spPr>
          <a:xfrm>
            <a:off x="5909806" y="1825625"/>
            <a:ext cx="41708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NIOSH - HIERARCHIA ŚRODKÓW KONTROLI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A7AF3-08B4-D998-85A9-C11C148FD09E}"/>
              </a:ext>
            </a:extLst>
          </p:cNvPr>
          <p:cNvSpPr txBox="1"/>
          <p:nvPr/>
        </p:nvSpPr>
        <p:spPr>
          <a:xfrm>
            <a:off x="5853783" y="2505944"/>
            <a:ext cx="9922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Najbardziej</a:t>
            </a:r>
            <a:r>
              <a:rPr lang="en-US" sz="1200" b="1" dirty="0"/>
              <a:t> </a:t>
            </a:r>
            <a:r>
              <a:rPr lang="en-US" sz="1200" b="1" dirty="0" err="1"/>
              <a:t>efektywny</a:t>
            </a:r>
            <a:endParaRPr lang="en-US" sz="1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2BA3E-A4F2-6088-3EED-9FF0923141D3}"/>
              </a:ext>
            </a:extLst>
          </p:cNvPr>
          <p:cNvSpPr txBox="1"/>
          <p:nvPr/>
        </p:nvSpPr>
        <p:spPr>
          <a:xfrm>
            <a:off x="10132196" y="3180986"/>
            <a:ext cx="20598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/>
              <a:t>Zastąpienie </a:t>
            </a:r>
            <a:r>
              <a:rPr lang="en-US" sz="1200" b="1" dirty="0" err="1"/>
              <a:t>zagro</a:t>
            </a:r>
            <a:r>
              <a:rPr lang="pl-PL" sz="1200" b="1" dirty="0" err="1"/>
              <a:t>żenia</a:t>
            </a:r>
            <a:r>
              <a:rPr lang="pl-PL" sz="1200" b="1" dirty="0"/>
              <a:t> bezpiecznymi rozwiązaniami</a:t>
            </a:r>
            <a:endParaRPr 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7DFD7-8523-AC9C-E243-A2A72CD3E43D}"/>
              </a:ext>
            </a:extLst>
          </p:cNvPr>
          <p:cNvSpPr txBox="1"/>
          <p:nvPr/>
        </p:nvSpPr>
        <p:spPr>
          <a:xfrm>
            <a:off x="9793782" y="3756937"/>
            <a:ext cx="14961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/>
              <a:t>Odizolowanie ludzi od zagrożenia</a:t>
            </a:r>
            <a:endParaRPr 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5A141-C4F2-E1D1-4247-22F1EAD2EBC4}"/>
              </a:ext>
            </a:extLst>
          </p:cNvPr>
          <p:cNvSpPr txBox="1"/>
          <p:nvPr/>
        </p:nvSpPr>
        <p:spPr>
          <a:xfrm>
            <a:off x="9384142" y="4323776"/>
            <a:ext cx="14961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/>
              <a:t>Zmiana sposobu pracy ludzi</a:t>
            </a:r>
            <a:endParaRPr 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17AAD0-DB15-BEA7-0598-DEF69A54CCBC}"/>
              </a:ext>
            </a:extLst>
          </p:cNvPr>
          <p:cNvSpPr txBox="1"/>
          <p:nvPr/>
        </p:nvSpPr>
        <p:spPr>
          <a:xfrm>
            <a:off x="9107414" y="4898868"/>
            <a:ext cx="1656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/>
              <a:t>Użycie środków ochrony indywidualnej</a:t>
            </a: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7DE882-7295-2FE1-DC8A-B1F14CDA4AA5}"/>
              </a:ext>
            </a:extLst>
          </p:cNvPr>
          <p:cNvSpPr txBox="1"/>
          <p:nvPr/>
        </p:nvSpPr>
        <p:spPr>
          <a:xfrm>
            <a:off x="8115211" y="2676716"/>
            <a:ext cx="992203" cy="307777"/>
          </a:xfrm>
          <a:prstGeom prst="rect">
            <a:avLst/>
          </a:prstGeom>
          <a:solidFill>
            <a:srgbClr val="3D6DB5"/>
          </a:solidFill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</a:rPr>
              <a:t>Eliminacja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AD6952-C1AD-6399-F4E6-C5B467A58796}"/>
              </a:ext>
            </a:extLst>
          </p:cNvPr>
          <p:cNvSpPr txBox="1"/>
          <p:nvPr/>
        </p:nvSpPr>
        <p:spPr>
          <a:xfrm>
            <a:off x="8115210" y="3202336"/>
            <a:ext cx="1072857" cy="307777"/>
          </a:xfrm>
          <a:prstGeom prst="rect">
            <a:avLst/>
          </a:prstGeom>
          <a:solidFill>
            <a:srgbClr val="6AAB43"/>
          </a:solidFill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</a:rPr>
              <a:t>Zastąpienie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47986-E80E-649B-5734-86E99A99F811}"/>
              </a:ext>
            </a:extLst>
          </p:cNvPr>
          <p:cNvSpPr txBox="1"/>
          <p:nvPr/>
        </p:nvSpPr>
        <p:spPr>
          <a:xfrm>
            <a:off x="8070498" y="3681270"/>
            <a:ext cx="1129287" cy="523220"/>
          </a:xfrm>
          <a:prstGeom prst="rect">
            <a:avLst/>
          </a:prstGeom>
          <a:solidFill>
            <a:srgbClr val="FCBF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Rozwiązania techniczne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59263-A21C-61CD-EE68-C05CBBE38A4E}"/>
              </a:ext>
            </a:extLst>
          </p:cNvPr>
          <p:cNvSpPr txBox="1"/>
          <p:nvPr/>
        </p:nvSpPr>
        <p:spPr>
          <a:xfrm>
            <a:off x="8220280" y="4252648"/>
            <a:ext cx="736118" cy="523220"/>
          </a:xfrm>
          <a:prstGeom prst="rect">
            <a:avLst/>
          </a:prstGeom>
          <a:solidFill>
            <a:srgbClr val="F476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R. Adm.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81EB6C-EA50-CCC6-81AA-AADC6A2D9D48}"/>
              </a:ext>
            </a:extLst>
          </p:cNvPr>
          <p:cNvSpPr txBox="1"/>
          <p:nvPr/>
        </p:nvSpPr>
        <p:spPr>
          <a:xfrm>
            <a:off x="10653661" y="2736784"/>
            <a:ext cx="14961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Fizyczna</a:t>
            </a:r>
            <a:r>
              <a:rPr lang="en-US" sz="1200" b="1" dirty="0"/>
              <a:t> </a:t>
            </a:r>
            <a:r>
              <a:rPr lang="en-US" sz="1200" b="1" dirty="0" err="1"/>
              <a:t>eliminacja</a:t>
            </a:r>
            <a:r>
              <a:rPr lang="en-US" sz="1200" b="1" dirty="0"/>
              <a:t> </a:t>
            </a:r>
            <a:r>
              <a:rPr lang="en-US" sz="1200" b="1" dirty="0" err="1"/>
              <a:t>zagro</a:t>
            </a:r>
            <a:r>
              <a:rPr lang="pl-PL" sz="1200" b="1" dirty="0" err="1"/>
              <a:t>żenia</a:t>
            </a:r>
            <a:endParaRPr lang="en-US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7A3734-1279-1A52-2DB4-C23FA63B8C6D}"/>
              </a:ext>
            </a:extLst>
          </p:cNvPr>
          <p:cNvSpPr txBox="1"/>
          <p:nvPr/>
        </p:nvSpPr>
        <p:spPr>
          <a:xfrm>
            <a:off x="5831682" y="5092785"/>
            <a:ext cx="9922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Najmniej</a:t>
            </a:r>
            <a:r>
              <a:rPr lang="en-US" sz="1200" b="1" dirty="0"/>
              <a:t> </a:t>
            </a:r>
            <a:r>
              <a:rPr lang="en-US" sz="1200" b="1" dirty="0" err="1"/>
              <a:t>efektywny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090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D1F2-2A1F-D55A-2F52-3484A439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Warte zapamiętania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24533-C7D4-C619-9622-986DBDEF5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l-PL" dirty="0"/>
              <a:t>Misją OSHA jest ochrona pracowników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pl-PL" dirty="0"/>
              <a:t>OSHA może osiągnąć ten cel na wiele sposobów i udostępnia zasoby, które pomagają małym przedsiębiorstwom mającym ograniczone środki</a:t>
            </a:r>
          </a:p>
          <a:p>
            <a:pPr>
              <a:spcAft>
                <a:spcPts val="600"/>
              </a:spcAft>
            </a:pPr>
            <a:r>
              <a:rPr lang="pl-PL" dirty="0"/>
              <a:t>Zagrożenia w miejscu pracy mogą być rozwiązywane przy użyciu wielu skutecznych metod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pl-PL" dirty="0"/>
              <a:t>Rekomendowane są rozwiązania techniczne i administracyjne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pl-PL" dirty="0"/>
              <a:t>Informacja i wsparcie mogą pomóc w ochronie pracowników, firmy oraz mienia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1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D792-CAD6-8757-3678-B8678B707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11" y="18255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Witaj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B4B4-5C34-0EF3-9F3C-20A7DDE9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25830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dirty="0"/>
              <a:t>Wstęp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pl-PL" dirty="0"/>
              <a:t>Sprawy organizacyjne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pl-PL" dirty="0"/>
              <a:t>Drogi ewakuacyjne, wyjścia</a:t>
            </a:r>
            <a:r>
              <a:rPr lang="en-US" dirty="0"/>
              <a:t>, </a:t>
            </a:r>
            <a:r>
              <a:rPr lang="pl-PL" dirty="0"/>
              <a:t>toalety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pl-PL" dirty="0"/>
              <a:t>Plan na dzisiaj/</a:t>
            </a:r>
            <a:r>
              <a:rPr lang="en-US" dirty="0"/>
              <a:t>Agenda</a:t>
            </a:r>
          </a:p>
          <a:p>
            <a:pPr lvl="1">
              <a:spcAft>
                <a:spcPts val="1200"/>
              </a:spcAft>
            </a:pPr>
            <a:r>
              <a:rPr lang="pl-PL" dirty="0"/>
              <a:t>Wstęp do </a:t>
            </a:r>
            <a:r>
              <a:rPr lang="en-US" dirty="0"/>
              <a:t>OSHA</a:t>
            </a:r>
          </a:p>
          <a:p>
            <a:pPr lvl="1">
              <a:spcAft>
                <a:spcPts val="1200"/>
              </a:spcAft>
            </a:pPr>
            <a:r>
              <a:rPr lang="en-US" dirty="0" err="1"/>
              <a:t>Bezpieczeństwo</a:t>
            </a:r>
            <a:r>
              <a:rPr lang="en-US" dirty="0"/>
              <a:t> </a:t>
            </a:r>
            <a:r>
              <a:rPr lang="en-US" dirty="0" err="1"/>
              <a:t>ogólne</a:t>
            </a:r>
            <a:r>
              <a:rPr lang="en-US" dirty="0"/>
              <a:t> </a:t>
            </a:r>
            <a:r>
              <a:rPr lang="en-US" dirty="0" err="1"/>
              <a:t>pracowników</a:t>
            </a:r>
            <a:endParaRPr lang="pl-PL" dirty="0"/>
          </a:p>
          <a:p>
            <a:pPr lvl="1">
              <a:spcAft>
                <a:spcPts val="1200"/>
              </a:spcAft>
            </a:pPr>
            <a:r>
              <a:rPr lang="pl-PL" dirty="0"/>
              <a:t>Bezpieczeństwo przeciwpożarowe w kuchni</a:t>
            </a:r>
          </a:p>
          <a:p>
            <a:pPr lvl="1">
              <a:spcAft>
                <a:spcPts val="1200"/>
              </a:spcAft>
            </a:pPr>
            <a:r>
              <a:rPr lang="pl-PL" dirty="0"/>
              <a:t>Bezpieczeństwo w używaniu propanu</a:t>
            </a:r>
          </a:p>
          <a:p>
            <a:pPr lvl="1">
              <a:spcAft>
                <a:spcPts val="1200"/>
              </a:spcAft>
            </a:pPr>
            <a:r>
              <a:rPr lang="pl-PL" dirty="0"/>
              <a:t>Użycie gaśnic przeciwpożarowych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9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FB47-6135-D557-D069-DE5C5B88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9838"/>
            <a:ext cx="10515600" cy="1325563"/>
          </a:xfrm>
        </p:spPr>
        <p:txBody>
          <a:bodyPr/>
          <a:lstStyle/>
          <a:p>
            <a:r>
              <a:rPr lang="pl-PL" dirty="0"/>
              <a:t>Czemu służy ten trening</a:t>
            </a:r>
            <a:r>
              <a:rPr lang="en-US" dirty="0"/>
              <a:t>? </a:t>
            </a:r>
            <a:r>
              <a:rPr lang="pl-PL" dirty="0"/>
              <a:t>Doniesienia mediów na temat wypadków w kuchniach mobilnych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D4466-96CE-397C-647B-BED7760C5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342" y="3691999"/>
            <a:ext cx="5181600" cy="24147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u="sng" dirty="0"/>
              <a:t>Północna Karolina</a:t>
            </a:r>
            <a:endParaRPr lang="en-US" u="sng" dirty="0"/>
          </a:p>
          <a:p>
            <a:r>
              <a:rPr lang="en-US" sz="2400" dirty="0">
                <a:hlinkClick r:id="rId3"/>
              </a:rPr>
              <a:t>Charlotte 2022-</a:t>
            </a:r>
            <a:r>
              <a:rPr lang="pl-PL" sz="2400" dirty="0">
                <a:hlinkClick r:id="rId3"/>
              </a:rPr>
              <a:t> brak obrażeń, utrata domu</a:t>
            </a:r>
            <a:endParaRPr lang="en-US" sz="2400" dirty="0">
              <a:hlinkClick r:id="rId4"/>
            </a:endParaRPr>
          </a:p>
          <a:p>
            <a:r>
              <a:rPr lang="en-US" sz="2400" dirty="0">
                <a:hlinkClick r:id="rId4"/>
              </a:rPr>
              <a:t>Charlotte (</a:t>
            </a:r>
            <a:r>
              <a:rPr lang="pl-PL" sz="2400" dirty="0">
                <a:hlinkClick r:id="rId4"/>
              </a:rPr>
              <a:t>część południowa</a:t>
            </a:r>
            <a:r>
              <a:rPr lang="en-US" sz="2400" dirty="0">
                <a:hlinkClick r:id="rId4"/>
              </a:rPr>
              <a:t>) 2020- 1</a:t>
            </a:r>
            <a:r>
              <a:rPr lang="pl-PL" sz="2400" dirty="0">
                <a:hlinkClick r:id="rId4"/>
              </a:rPr>
              <a:t> osoba ranna</a:t>
            </a:r>
            <a:r>
              <a:rPr lang="en-US" sz="2400" dirty="0">
                <a:hlinkClick r:id="rId4"/>
              </a:rPr>
              <a:t> </a:t>
            </a:r>
            <a:endParaRPr lang="en-US" sz="2400" dirty="0"/>
          </a:p>
          <a:p>
            <a:r>
              <a:rPr lang="en-US" sz="2400" dirty="0">
                <a:hlinkClick r:id="rId5"/>
              </a:rPr>
              <a:t>Greensboro 2021- </a:t>
            </a:r>
            <a:r>
              <a:rPr lang="pl-PL" sz="2400" dirty="0">
                <a:hlinkClick r:id="rId5"/>
              </a:rPr>
              <a:t>ranny strażak</a:t>
            </a:r>
            <a:endParaRPr lang="en-US" sz="2400" dirty="0"/>
          </a:p>
          <a:p>
            <a:r>
              <a:rPr lang="en-US" sz="2400" dirty="0">
                <a:hlinkClick r:id="rId6"/>
              </a:rPr>
              <a:t>Raleigh 2018</a:t>
            </a:r>
            <a:r>
              <a:rPr lang="pl-PL" sz="2400" dirty="0">
                <a:hlinkClick r:id="rId6"/>
              </a:rPr>
              <a:t>-</a:t>
            </a:r>
            <a:r>
              <a:rPr lang="en-US" sz="2400" dirty="0">
                <a:hlinkClick r:id="rId6"/>
              </a:rPr>
              <a:t> </a:t>
            </a:r>
            <a:r>
              <a:rPr lang="en-US" sz="2400" dirty="0" err="1">
                <a:hlinkClick r:id="rId6"/>
              </a:rPr>
              <a:t>brak</a:t>
            </a:r>
            <a:r>
              <a:rPr lang="en-US" sz="2400" dirty="0">
                <a:hlinkClick r:id="rId6"/>
              </a:rPr>
              <a:t> </a:t>
            </a:r>
            <a:r>
              <a:rPr lang="en-US" sz="2400" dirty="0" err="1">
                <a:hlinkClick r:id="rId6"/>
              </a:rPr>
              <a:t>obrażeń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AE0A76-EE13-C1D9-E914-C87EC8641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691999"/>
            <a:ext cx="5794514" cy="25739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u="sng" dirty="0"/>
              <a:t>Inne wypadki</a:t>
            </a:r>
            <a:endParaRPr lang="en-US" u="sng" dirty="0"/>
          </a:p>
          <a:p>
            <a:r>
              <a:rPr lang="en-US" sz="2400" dirty="0">
                <a:hlinkClick r:id="rId7"/>
              </a:rPr>
              <a:t>Newport News Jan 2023- 2 </a:t>
            </a:r>
            <a:r>
              <a:rPr lang="pl-PL" sz="2400" dirty="0">
                <a:hlinkClick r:id="rId7"/>
              </a:rPr>
              <a:t>rannych</a:t>
            </a:r>
            <a:endParaRPr lang="en-US" sz="2400" dirty="0"/>
          </a:p>
          <a:p>
            <a:r>
              <a:rPr lang="en-US" sz="2400" dirty="0">
                <a:hlinkClick r:id="rId8"/>
              </a:rPr>
              <a:t>Fresno 2022- 2 </a:t>
            </a:r>
            <a:r>
              <a:rPr lang="pl-PL" sz="2400" dirty="0">
                <a:hlinkClick r:id="rId8"/>
              </a:rPr>
              <a:t>poparzonych</a:t>
            </a:r>
            <a:endParaRPr lang="en-US" sz="2400" dirty="0"/>
          </a:p>
          <a:p>
            <a:r>
              <a:rPr lang="en-US" sz="2400" dirty="0">
                <a:hlinkClick r:id="rId9"/>
              </a:rPr>
              <a:t>Tallahassee 2022- 2 </a:t>
            </a:r>
            <a:r>
              <a:rPr lang="pl-PL" sz="2400" dirty="0">
                <a:hlinkClick r:id="rId9"/>
              </a:rPr>
              <a:t>rannych</a:t>
            </a:r>
            <a:endParaRPr lang="en-US" sz="2400" dirty="0"/>
          </a:p>
          <a:p>
            <a:r>
              <a:rPr lang="en-US" sz="2400" dirty="0">
                <a:hlinkClick r:id="rId10"/>
              </a:rPr>
              <a:t>Orlando 2022- </a:t>
            </a:r>
            <a:r>
              <a:rPr lang="pl-PL" sz="2400" dirty="0">
                <a:hlinkClick r:id="rId10"/>
              </a:rPr>
              <a:t>kobieta w stanie krytycznym</a:t>
            </a:r>
            <a:endParaRPr lang="en-US" sz="2400" dirty="0"/>
          </a:p>
          <a:p>
            <a:r>
              <a:rPr lang="en-US" sz="2400" dirty="0">
                <a:hlinkClick r:id="rId11"/>
              </a:rPr>
              <a:t>Alabama 2022- 1 </a:t>
            </a:r>
            <a:r>
              <a:rPr lang="pl-PL" sz="2400" dirty="0">
                <a:hlinkClick r:id="rId11"/>
              </a:rPr>
              <a:t>osoba ranna</a:t>
            </a:r>
            <a:endParaRPr lang="en-US" sz="2400" dirty="0"/>
          </a:p>
          <a:p>
            <a:r>
              <a:rPr lang="pl-PL" sz="2400" dirty="0"/>
              <a:t>Więcej wypadków</a:t>
            </a:r>
            <a:r>
              <a:rPr lang="en-US" sz="2400" dirty="0"/>
              <a:t>- Google Food Truck Fire (</a:t>
            </a:r>
            <a:r>
              <a:rPr lang="pl-PL" sz="2400" dirty="0"/>
              <a:t>wiadomości</a:t>
            </a:r>
            <a:r>
              <a:rPr lang="en-US" sz="24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74A45-1AD2-3F62-AEE6-D0C3A3015B08}"/>
              </a:ext>
            </a:extLst>
          </p:cNvPr>
          <p:cNvSpPr txBox="1"/>
          <p:nvPr/>
        </p:nvSpPr>
        <p:spPr>
          <a:xfrm>
            <a:off x="105103" y="1323816"/>
            <a:ext cx="11926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hlinkClick r:id="rId12"/>
              </a:rPr>
              <a:t>F</a:t>
            </a:r>
            <a:r>
              <a:rPr lang="en-US" sz="2600" dirty="0" err="1">
                <a:hlinkClick r:id="rId12"/>
              </a:rPr>
              <a:t>iladel</a:t>
            </a:r>
            <a:r>
              <a:rPr lang="pl-PL" sz="2600" dirty="0">
                <a:hlinkClick r:id="rId12"/>
              </a:rPr>
              <a:t>f</a:t>
            </a:r>
            <a:r>
              <a:rPr lang="en-US" sz="2600" dirty="0" err="1">
                <a:hlinkClick r:id="rId12"/>
              </a:rPr>
              <a:t>ia</a:t>
            </a:r>
            <a:r>
              <a:rPr lang="en-US" sz="2600" dirty="0">
                <a:hlinkClick r:id="rId12"/>
              </a:rPr>
              <a:t>, 2014: </a:t>
            </a:r>
            <a:r>
              <a:rPr lang="pl-PL" sz="2800" dirty="0"/>
              <a:t>W wyniku wybuchu zbiornika z propanem w kuchni mobilnej zginęły dwie osoby, a ponad tuzin osób odniosło obrażenia. Incydent wywołał poważną dyskusję na temat konieczności wprowadzenia szczegółowych przepisów dotyczących bezpieczeństwa przeciwpożarowego oraz bezpieczeństwa związanego z propanem w branży food trucków.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3925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AD8F-3556-B1F5-46C4-218B8036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r>
              <a:rPr lang="pl-PL" dirty="0"/>
              <a:t>Dlaczego należy szkolić pracowników mobilnej gastronomii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39F73-282A-5C31-F2B6-4E06B963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482869"/>
            <a:ext cx="11396870" cy="521782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pl-PL" dirty="0"/>
              <a:t>Gwałtowny wzrost w branży food trucków w ciągu ostatnich 15 lat</a:t>
            </a:r>
          </a:p>
          <a:p>
            <a:pPr>
              <a:spcAft>
                <a:spcPts val="1200"/>
              </a:spcAft>
            </a:pPr>
            <a:r>
              <a:rPr lang="pl-PL" dirty="0"/>
              <a:t>Wiele agencji wydało stosowne regulacje</a:t>
            </a:r>
            <a:r>
              <a:rPr lang="en-US" dirty="0"/>
              <a:t>: DOT</a:t>
            </a:r>
            <a:r>
              <a:rPr lang="pl-PL" dirty="0"/>
              <a:t> (Departament Transportu – przepisy dotyczące pojazdów)</a:t>
            </a:r>
            <a:r>
              <a:rPr lang="en-US" dirty="0"/>
              <a:t>, </a:t>
            </a:r>
            <a:r>
              <a:rPr lang="pl-PL" dirty="0"/>
              <a:t>lokalne departamenty zdrowia (bezpieczeństwo żywności</a:t>
            </a:r>
            <a:r>
              <a:rPr lang="en-US" dirty="0"/>
              <a:t>),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departamenty</a:t>
            </a:r>
            <a:r>
              <a:rPr lang="en-US" dirty="0"/>
              <a:t> </a:t>
            </a:r>
            <a:r>
              <a:rPr lang="en-US" dirty="0" err="1"/>
              <a:t>straży</a:t>
            </a:r>
            <a:r>
              <a:rPr lang="en-US" dirty="0"/>
              <a:t> </a:t>
            </a:r>
            <a:r>
              <a:rPr lang="en-US" dirty="0" err="1"/>
              <a:t>pożarnej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NFPA (National Fire Protection Administration</a:t>
            </a:r>
            <a:r>
              <a:rPr lang="pl-PL" dirty="0"/>
              <a:t> - </a:t>
            </a:r>
            <a:r>
              <a:rPr lang="en-US" dirty="0" err="1"/>
              <a:t>Stowarzyszenie</a:t>
            </a:r>
            <a:r>
              <a:rPr lang="en-US" dirty="0"/>
              <a:t> </a:t>
            </a:r>
            <a:r>
              <a:rPr lang="en-US" dirty="0" err="1"/>
              <a:t>Krajowej</a:t>
            </a:r>
            <a:r>
              <a:rPr lang="en-US" dirty="0"/>
              <a:t> </a:t>
            </a:r>
            <a:r>
              <a:rPr lang="en-US" dirty="0" err="1"/>
              <a:t>Ochrony</a:t>
            </a:r>
            <a:r>
              <a:rPr lang="en-US" dirty="0"/>
              <a:t> </a:t>
            </a:r>
            <a:r>
              <a:rPr lang="en-US" dirty="0" err="1"/>
              <a:t>Przeciwpożarowej</a:t>
            </a:r>
            <a:r>
              <a:rPr lang="en-US" dirty="0"/>
              <a:t>) </a:t>
            </a:r>
            <a:r>
              <a:rPr lang="pl-PL" dirty="0"/>
              <a:t>zaktualizowało swoje standardy w 2018 roku aby lepiej uwzględnić bezpieczeństwo przeciwpożarowe w food truckach. Standardy bezpieczeństwa mogą się jednak różnić, nawet w sąsiednich społecznościach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pl-PL" dirty="0"/>
              <a:t>Przykład</a:t>
            </a:r>
            <a:r>
              <a:rPr lang="en-US" dirty="0"/>
              <a:t>: </a:t>
            </a:r>
            <a:r>
              <a:rPr lang="pl-PL" dirty="0">
                <a:hlinkClick r:id="rId3"/>
              </a:rPr>
              <a:t>Policja w </a:t>
            </a:r>
            <a:r>
              <a:rPr lang="pl-PL" dirty="0" err="1">
                <a:hlinkClick r:id="rId3"/>
              </a:rPr>
              <a:t>Clarksville</a:t>
            </a:r>
            <a:r>
              <a:rPr lang="pl-PL" dirty="0">
                <a:hlinkClick r:id="rId3"/>
              </a:rPr>
              <a:t> (TN) informuje, że wyciek propanu spowodował wybuch food trucka. </a:t>
            </a:r>
            <a:endParaRPr lang="en-US" dirty="0"/>
          </a:p>
          <a:p>
            <a:pPr lvl="2">
              <a:spcAft>
                <a:spcPts val="1200"/>
              </a:spcAft>
            </a:pPr>
            <a:r>
              <a:rPr lang="en-US" dirty="0"/>
              <a:t>Food Truck </a:t>
            </a:r>
            <a:r>
              <a:rPr lang="pl-PL" dirty="0"/>
              <a:t>otrzymał pozwolenie na działalność w </a:t>
            </a:r>
            <a:r>
              <a:rPr lang="en-US" dirty="0"/>
              <a:t>Nashville (2022), </a:t>
            </a:r>
            <a:r>
              <a:rPr lang="pl-PL" dirty="0"/>
              <a:t>gdzie czujniki gazu nie są wymagane</a:t>
            </a:r>
            <a:endParaRPr lang="en-US" dirty="0"/>
          </a:p>
          <a:p>
            <a:pPr lvl="2">
              <a:spcAft>
                <a:spcPts val="1200"/>
              </a:spcAft>
            </a:pPr>
            <a:r>
              <a:rPr lang="pl-PL" dirty="0"/>
              <a:t>Wybuch miał miejsce w domu właściciela w pobliskim </a:t>
            </a:r>
            <a:r>
              <a:rPr lang="pl-PL" dirty="0" err="1"/>
              <a:t>Clarksville</a:t>
            </a:r>
            <a:r>
              <a:rPr lang="pl-PL" dirty="0"/>
              <a:t>, gdzie czujniki CO/propanu są wymagane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9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AD8F-3556-B1F5-46C4-218B8036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r>
              <a:rPr lang="pl-PL" dirty="0"/>
              <a:t>Dlaczego należy szkolić pracowników food trucków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39F73-282A-5C31-F2B6-4E06B963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869"/>
            <a:ext cx="10515600" cy="5217823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Podobieństwa do restauracji, podatne na pożary podczas gotowania</a:t>
            </a:r>
            <a:endParaRPr lang="en-US" dirty="0"/>
          </a:p>
          <a:p>
            <a:pPr lvl="1"/>
            <a:r>
              <a:rPr lang="en-US" dirty="0"/>
              <a:t>~7500 </a:t>
            </a:r>
            <a:r>
              <a:rPr lang="pl-PL" dirty="0"/>
              <a:t>pożarów w restauracjach każdego roku</a:t>
            </a:r>
            <a:r>
              <a:rPr lang="en-US" dirty="0"/>
              <a:t>, </a:t>
            </a:r>
            <a:r>
              <a:rPr lang="pl-PL" dirty="0"/>
              <a:t>przeciętnie</a:t>
            </a:r>
            <a:r>
              <a:rPr lang="en-US" dirty="0"/>
              <a:t> 3 </a:t>
            </a:r>
            <a:r>
              <a:rPr lang="pl-PL" dirty="0"/>
              <a:t>wypadki śmiertelne</a:t>
            </a:r>
            <a:r>
              <a:rPr lang="en-US" dirty="0"/>
              <a:t>, 110 </a:t>
            </a:r>
            <a:r>
              <a:rPr lang="pl-PL" dirty="0"/>
              <a:t>przypadków obrażeń</a:t>
            </a:r>
            <a:r>
              <a:rPr lang="en-US" dirty="0"/>
              <a:t>, and $165 </a:t>
            </a:r>
            <a:r>
              <a:rPr lang="pl-PL" dirty="0"/>
              <a:t>milionów strat</a:t>
            </a:r>
            <a:r>
              <a:rPr lang="en-US" dirty="0"/>
              <a:t> (NFPA 2017)</a:t>
            </a:r>
          </a:p>
          <a:p>
            <a:pPr lvl="1"/>
            <a:r>
              <a:rPr lang="en-US" dirty="0"/>
              <a:t>61% </a:t>
            </a:r>
            <a:r>
              <a:rPr lang="pl-PL" dirty="0"/>
              <a:t>pożarów miało związek z urządzeniami kuchennymi do gotowania </a:t>
            </a:r>
            <a:r>
              <a:rPr lang="en-US" dirty="0"/>
              <a:t>(NFPA 2017)</a:t>
            </a:r>
          </a:p>
          <a:p>
            <a:r>
              <a:rPr lang="pl-PL" dirty="0"/>
              <a:t>Specyficzne zagrożenia</a:t>
            </a:r>
            <a:endParaRPr lang="en-US" dirty="0"/>
          </a:p>
          <a:p>
            <a:pPr lvl="1"/>
            <a:r>
              <a:rPr lang="pl-PL" dirty="0"/>
              <a:t>zbiorniki z gazem – mogą potencjalnie grozić wybuchem</a:t>
            </a:r>
            <a:endParaRPr lang="en-US" dirty="0"/>
          </a:p>
          <a:p>
            <a:pPr lvl="1"/>
            <a:r>
              <a:rPr lang="pl-PL" dirty="0"/>
              <a:t>ograniczona przestrzeń wewnątrz food trucków</a:t>
            </a:r>
            <a:endParaRPr lang="en-US" dirty="0"/>
          </a:p>
          <a:p>
            <a:pPr lvl="1"/>
            <a:r>
              <a:rPr lang="pl-PL" dirty="0"/>
              <a:t>pojazdy są mobilne, zagrożenia mogą dotyczyć lokacji oraz warunków na drodze</a:t>
            </a:r>
            <a:endParaRPr lang="en-US" dirty="0"/>
          </a:p>
          <a:p>
            <a:r>
              <a:rPr lang="pl-PL" dirty="0"/>
              <a:t>Małe przedsiębiorstwa mogą doświadczać specyficznych problemów</a:t>
            </a:r>
            <a:endParaRPr lang="en-US" dirty="0"/>
          </a:p>
          <a:p>
            <a:pPr lvl="1"/>
            <a:r>
              <a:rPr lang="pl-PL" dirty="0"/>
              <a:t>Brak specjalisty od spraw bezpieczeństwa i higieny pracy</a:t>
            </a:r>
            <a:endParaRPr lang="en-US" dirty="0"/>
          </a:p>
          <a:p>
            <a:pPr lvl="1"/>
            <a:r>
              <a:rPr lang="pl-PL" dirty="0"/>
              <a:t>Brak zasobów z zakresu bezpieczeństwa i higieny</a:t>
            </a:r>
            <a:endParaRPr lang="en-US" dirty="0"/>
          </a:p>
          <a:p>
            <a:r>
              <a:rPr lang="pl-PL" dirty="0"/>
              <a:t>Inne przyczyny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6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7263-392B-29D3-BE95-B52B2F95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treningu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3E30D-6B1D-7115-9B27-DD16CD870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" y="1825624"/>
            <a:ext cx="10763865" cy="450986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b="1" dirty="0"/>
              <a:t>Cel</a:t>
            </a:r>
            <a:r>
              <a:rPr lang="en-US" b="1" dirty="0"/>
              <a:t>: </a:t>
            </a:r>
            <a:r>
              <a:rPr lang="pl-PL" dirty="0"/>
              <a:t>Przeszkolenie właścicieli, zarządzających i pracowników food trucków w celu zapobiegania obrażeniom, utracie życia oraz stratom finansowym wynikającym z zagrożeń związanych z bezpieczeństwem w miejscu pracy, w szczególności zagrożeń pożarem i jego skutkami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dirty="0"/>
              <a:t>Dzięki zajęciom edukacyjnym w klasie i praktycznym szkoleniom z użycia gaśnic dążymy do zwiększenia pewności uczestników szkolenia w radzeniu sobie z zagrożeniami związanymi z bezpieczeństwem pracy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610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CB31EC-5CB5-034B-294C-B8E42037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err="1"/>
              <a:t>Wstęp</a:t>
            </a:r>
            <a:r>
              <a:rPr lang="en-US" dirty="0"/>
              <a:t> do OSHA</a:t>
            </a:r>
          </a:p>
        </p:txBody>
      </p:sp>
    </p:spTree>
    <p:extLst>
      <p:ext uri="{BB962C8B-B14F-4D97-AF65-F5344CB8AC3E}">
        <p14:creationId xmlns:p14="http://schemas.microsoft.com/office/powerpoint/2010/main" val="409785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3F19-31A2-053C-A744-258387D1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</a:t>
            </a:r>
            <a:r>
              <a:rPr lang="en-US" dirty="0"/>
              <a:t>OSHA </a:t>
            </a:r>
            <a:r>
              <a:rPr lang="pl-PL" dirty="0"/>
              <a:t>i</a:t>
            </a:r>
            <a:r>
              <a:rPr lang="en-US" dirty="0"/>
              <a:t> </a:t>
            </a:r>
            <a:r>
              <a:rPr lang="pl-PL" dirty="0"/>
              <a:t>czym się zajmuje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090F9-32BD-1639-6BF5-1BA6E442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875099"/>
            <a:ext cx="11236037" cy="474201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OSHA = The Occupational Safety and Health Administration</a:t>
            </a:r>
            <a:r>
              <a:rPr lang="pl-PL" dirty="0"/>
              <a:t> = Administracja Bezpieczeństwa i Higieny Pracy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pl-PL" sz="2600" dirty="0"/>
              <a:t>jednostka organizacyjna Departamentu Pracy Stanów Zjednoczonych</a:t>
            </a:r>
            <a:endParaRPr lang="en-US" sz="2600" dirty="0"/>
          </a:p>
          <a:p>
            <a:pPr lvl="1">
              <a:spcAft>
                <a:spcPts val="600"/>
              </a:spcAft>
            </a:pPr>
            <a:r>
              <a:rPr lang="pl-PL" sz="2600" dirty="0"/>
              <a:t>założona w </a:t>
            </a:r>
            <a:r>
              <a:rPr lang="en-US" sz="2600" dirty="0"/>
              <a:t>1970</a:t>
            </a:r>
            <a:r>
              <a:rPr lang="pl-PL" sz="2600" dirty="0"/>
              <a:t> roku</a:t>
            </a:r>
            <a:r>
              <a:rPr lang="en-US" sz="2600" dirty="0"/>
              <a:t> (Williams Steiger Occupational Safety and Health Act</a:t>
            </a:r>
            <a:r>
              <a:rPr lang="pl-PL" sz="2600" dirty="0"/>
              <a:t> – Ustawa o Bezpieczeństwie i Higienie Pracy Williama </a:t>
            </a:r>
            <a:r>
              <a:rPr lang="pl-PL" sz="2600" dirty="0" err="1"/>
              <a:t>Steigera</a:t>
            </a:r>
            <a:r>
              <a:rPr lang="en-US" sz="2600" dirty="0"/>
              <a:t>)</a:t>
            </a:r>
          </a:p>
          <a:p>
            <a:pPr lvl="2">
              <a:spcAft>
                <a:spcPts val="600"/>
              </a:spcAft>
            </a:pPr>
            <a:r>
              <a:rPr lang="pl-PL" sz="2200" dirty="0"/>
              <a:t>Misja</a:t>
            </a:r>
            <a:r>
              <a:rPr lang="en-US" sz="2200" dirty="0"/>
              <a:t>: </a:t>
            </a:r>
            <a:r>
              <a:rPr lang="pl-PL" sz="2200" dirty="0"/>
              <a:t>ratować życie, zapobiegać obrażeniom oraz chronić pracowników Ameryki przed zagrożeniami związanymi z bezpieczeństwem i higieną pracy</a:t>
            </a: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pl-PL" sz="2600" dirty="0"/>
              <a:t>ustanawia zakres odpowiedzialności i prawa zarówno dla pracodawców, jak i pracowników</a:t>
            </a:r>
          </a:p>
          <a:p>
            <a:pPr lvl="1">
              <a:spcAft>
                <a:spcPts val="600"/>
              </a:spcAft>
            </a:pPr>
            <a:r>
              <a:rPr lang="pl-PL" sz="2600" dirty="0"/>
              <a:t>utrzymuje system raportowania i prowadzenia dokumentacji dotyczącej wypadków i zgonów w miejscu pracy</a:t>
            </a:r>
          </a:p>
          <a:p>
            <a:pPr lvl="1">
              <a:spcAft>
                <a:spcPts val="600"/>
              </a:spcAft>
            </a:pPr>
            <a:r>
              <a:rPr lang="pl-PL" sz="2600" dirty="0"/>
              <a:t>ustanawia programy szkoleń z zakresu bezpieczeństwa</a:t>
            </a:r>
          </a:p>
          <a:p>
            <a:pPr lvl="1">
              <a:spcAft>
                <a:spcPts val="600"/>
              </a:spcAft>
            </a:pPr>
            <a:r>
              <a:rPr lang="pl-PL" sz="2600" dirty="0"/>
              <a:t>tworzy i egzekwuje standardy bezpieczeństwa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7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6CEB-7EE6-FF1E-7068-8890D5B2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Federal and State OSHA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ED52-AF3F-70E8-EA1D-C62A23FF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516567"/>
            <a:ext cx="5541818" cy="5341433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/>
              <a:t>Ustawa o Bezpieczeństwie i Higienie Pracy </a:t>
            </a:r>
            <a:r>
              <a:rPr lang="pl-PL" dirty="0"/>
              <a:t>obejmuje pracodawców i pracowników, poprzez działalność programu federalnego OSHA oraz poprzez programy stanowe zatwierdzone przez OSHA</a:t>
            </a:r>
            <a:endParaRPr lang="en-US" dirty="0"/>
          </a:p>
          <a:p>
            <a:endParaRPr lang="en-US" dirty="0"/>
          </a:p>
          <a:p>
            <a:r>
              <a:rPr lang="en-US" dirty="0"/>
              <a:t>22 </a:t>
            </a:r>
            <a:r>
              <a:rPr lang="en-US" dirty="0" err="1"/>
              <a:t>sta</a:t>
            </a:r>
            <a:r>
              <a:rPr lang="pl-PL" dirty="0" err="1"/>
              <a:t>ny</a:t>
            </a:r>
            <a:r>
              <a:rPr lang="en-US" dirty="0"/>
              <a:t> </a:t>
            </a:r>
            <a:r>
              <a:rPr lang="pl-PL" dirty="0"/>
              <a:t>zatwierdziły programy obejmujące pracowników sektora prywatnego oraz pracowników samorządowych (stan na styczeń 2023 roku)</a:t>
            </a:r>
          </a:p>
          <a:p>
            <a:pPr lvl="1"/>
            <a:r>
              <a:rPr lang="pl-PL" dirty="0"/>
              <a:t>programy stanowe muszą być co najmniej tak samo efektywne w ochronie pracowników jak federalne przepisy OSHA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DFC8E-D2FA-E86B-18E0-BEA6465B94B8}"/>
              </a:ext>
            </a:extLst>
          </p:cNvPr>
          <p:cNvSpPr txBox="1"/>
          <p:nvPr/>
        </p:nvSpPr>
        <p:spPr>
          <a:xfrm>
            <a:off x="6567055" y="6031303"/>
            <a:ext cx="337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https://www.osha.gov/stateplans</a:t>
            </a:r>
            <a:r>
              <a:rPr lang="en-US" dirty="0"/>
              <a:t> </a:t>
            </a:r>
          </a:p>
        </p:txBody>
      </p:sp>
      <p:pic>
        <p:nvPicPr>
          <p:cNvPr id="5" name="Picture 4" descr="Map of Federal and State OSHA Plans&#10;jpg 58kb">
            <a:extLst>
              <a:ext uri="{FF2B5EF4-FFF2-40B4-BE49-F238E27FC236}">
                <a16:creationId xmlns:a16="http://schemas.microsoft.com/office/drawing/2014/main" id="{D14CBF7E-015E-7C72-D18F-9C68FBA19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37" y="1430476"/>
            <a:ext cx="6181725" cy="4505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17A7A8-1650-0599-76BA-AB062EEAB27E}"/>
              </a:ext>
            </a:extLst>
          </p:cNvPr>
          <p:cNvSpPr txBox="1"/>
          <p:nvPr/>
        </p:nvSpPr>
        <p:spPr>
          <a:xfrm>
            <a:off x="7388507" y="1661327"/>
            <a:ext cx="428835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100" dirty="0"/>
              <a:t>wybierz stan lub terytorium na mapie aby zobaczyć informacje i kontakt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C9394-9581-0199-E463-B17EC0AF1876}"/>
              </a:ext>
            </a:extLst>
          </p:cNvPr>
          <p:cNvSpPr txBox="1"/>
          <p:nvPr/>
        </p:nvSpPr>
        <p:spPr>
          <a:xfrm>
            <a:off x="6202230" y="5366321"/>
            <a:ext cx="5636479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900" dirty="0"/>
              <a:t>program stanowy jest zaaprobowany przez OSHA i obejmuje pracowników prywatnych, stanowych i samorządowych</a:t>
            </a:r>
          </a:p>
          <a:p>
            <a:r>
              <a:rPr lang="pl-PL" sz="900" dirty="0"/>
              <a:t>program stanowy jest zaaprobowany przez OSHA i obejmuje pracowników stanowych i samorządowych</a:t>
            </a:r>
          </a:p>
          <a:p>
            <a:r>
              <a:rPr lang="pl-PL" sz="900" dirty="0"/>
              <a:t>stany bez znaczka </a:t>
            </a:r>
            <a:r>
              <a:rPr lang="pl-PL" sz="900" dirty="0" err="1"/>
              <a:t>asterisk</a:t>
            </a:r>
            <a:r>
              <a:rPr lang="pl-PL" sz="900" dirty="0"/>
              <a:t> *) używają tylko programu federalnego</a:t>
            </a:r>
          </a:p>
        </p:txBody>
      </p:sp>
    </p:spTree>
    <p:extLst>
      <p:ext uri="{BB962C8B-B14F-4D97-AF65-F5344CB8AC3E}">
        <p14:creationId xmlns:p14="http://schemas.microsoft.com/office/powerpoint/2010/main" val="150917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19356</TotalTime>
  <Words>1698</Words>
  <Application>Microsoft Office PowerPoint</Application>
  <PresentationFormat>Widescreen</PresentationFormat>
  <Paragraphs>165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Szkolenie z Bezpieczeństwa Mobilnej Gastronomii (Food Truck)</vt:lpstr>
      <vt:lpstr>Witaj!</vt:lpstr>
      <vt:lpstr>Czemu służy ten trening? Doniesienia mediów na temat wypadków w kuchniach mobilnych</vt:lpstr>
      <vt:lpstr>Dlaczego należy szkolić pracowników mobilnej gastronomii?</vt:lpstr>
      <vt:lpstr>Dlaczego należy szkolić pracowników food trucków?</vt:lpstr>
      <vt:lpstr>Cel treningu</vt:lpstr>
      <vt:lpstr>Wstęp do OSHA</vt:lpstr>
      <vt:lpstr>Co to jest OSHA i czym się zajmuje?</vt:lpstr>
      <vt:lpstr>Federal and State OSHA</vt:lpstr>
      <vt:lpstr>Prawa pracownika</vt:lpstr>
      <vt:lpstr>Obowiązki Pracodawcy</vt:lpstr>
      <vt:lpstr>OSHA zapewnia pomoc małym przedsiębiorstwom</vt:lpstr>
      <vt:lpstr>SHARP - Program Konsultacji na Miejscu prowadzony przez OSHA</vt:lpstr>
      <vt:lpstr>Zgodność z przepisami i najlepsze praktyki</vt:lpstr>
      <vt:lpstr>Cel: Wdrożyć skuteczne rozwiązania</vt:lpstr>
      <vt:lpstr>Warte zapamiętania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b</dc:creator>
  <cp:lastModifiedBy>Maciej Noras</cp:lastModifiedBy>
  <cp:revision>25</cp:revision>
  <cp:lastPrinted>2023-03-01T04:50:06Z</cp:lastPrinted>
  <dcterms:created xsi:type="dcterms:W3CDTF">2023-01-01T03:33:26Z</dcterms:created>
  <dcterms:modified xsi:type="dcterms:W3CDTF">2023-09-20T13:59:17Z</dcterms:modified>
</cp:coreProperties>
</file>