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2" r:id="rId3"/>
    <p:sldId id="257" r:id="rId4"/>
    <p:sldId id="301" r:id="rId5"/>
    <p:sldId id="305" r:id="rId6"/>
    <p:sldId id="306" r:id="rId7"/>
    <p:sldId id="258" r:id="rId8"/>
    <p:sldId id="307" r:id="rId9"/>
    <p:sldId id="260" r:id="rId10"/>
    <p:sldId id="30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84010" autoAdjust="0"/>
  </p:normalViewPr>
  <p:slideViewPr>
    <p:cSldViewPr snapToGrid="0">
      <p:cViewPr varScale="1">
        <p:scale>
          <a:sx n="136" d="100"/>
          <a:sy n="136" d="100"/>
        </p:scale>
        <p:origin x="882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2500E-B61F-44BF-8EF4-6765A6F57D4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66E14-7FF6-4ADD-83FC-C3CF97B9C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4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mallbusines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参考：</a:t>
            </a:r>
            <a:r>
              <a:rPr lang="en-US" dirty="0"/>
              <a:t>https://www.osha.gov/businesscase/benefits </a:t>
            </a:r>
          </a:p>
          <a:p>
            <a:endParaRPr lang="en-US" dirty="0"/>
          </a:p>
          <a:p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追求最佳实践有多重原因 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- 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安全的工作场所（伤害率较低）， 在保险上的支出较少，员工流动率较低，并且员工士气较高（从而提高生产力）。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66E14-7FF6-4ADD-83FC-C3CF97B9C2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0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上面的截图来自职业安全与健康管理局的网站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https://www.osha.gov/smallbusiness</a:t>
            </a:r>
            <a:r>
              <a:rPr lang="en-US" dirty="0"/>
              <a:t> , </a:t>
            </a:r>
            <a:r>
              <a:rPr lang="zh-CN" altLang="en-US" dirty="0"/>
              <a:t>该网站内容可能会随时变化。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OSHA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为小型企业提供免费的员工安全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/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健康咨询服务。</a:t>
            </a: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zh-CN" alt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OSHA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的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SHARP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计划认可具有优秀安全和健康计划的小型企业雇主。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34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66E14-7FF6-4ADD-83FC-C3CF97B9C2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7E80-DD92-40E8-EBFC-12FAE5866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B3895-A9A0-1B79-6269-108317838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C7388-96F3-2072-3B27-F78A147D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AA8CE-6AB1-4ED5-F57D-47940D5A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4CC4C-FB59-EB7F-FF5B-6288706F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0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3356-B205-ED50-70BB-665B9A01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2C806-6067-C1E1-D2AE-69C8EFC4E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E67A1-D1D8-4F48-6D11-41312423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D09DC-5E5E-8D53-344B-D66C6D09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D0B71-F204-FA5D-4639-3C20BCD0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2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6F0297-7DA6-CAEF-12D7-4244A135D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C0F1E-7145-7E9B-FC19-F142776AE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26052-AFBC-866C-A5D3-7A6ECBC0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90670-53D7-7C86-6F6E-6D3CF9E1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608FD-313C-700B-1977-1D69C647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7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4571-95F5-9093-A4D7-A29EBEE4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BCF5-6788-676B-CA76-7DDE6CC5E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61CE8-A449-BC80-EC54-741419A4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6A763-003C-23A9-C65C-5CCF98DB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2944A-0984-4832-CF4D-D648B79A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8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AAD22-2B29-27F5-1916-9DF88AC5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ABB1E-9DAB-5AA1-5DAC-93F98F111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6D5C5-4122-6DE4-FC8D-75F3A70D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EB160-0182-DEEB-A11C-9EDC4805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B18EA-B442-A29B-FA6F-430900EC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3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65B3-64CC-2EFA-FCCF-EE398B1A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B94B1-53C8-507A-D688-807B9266D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2ADFD-BA2F-3029-7652-4C85EC2BB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02B9D-3552-6C8E-5084-05C011E3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F4737-4BC5-8EB9-2C14-B4191A44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E1687-D255-B503-42FF-FA8EF0DB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9983-3415-636A-7001-384D1D13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30FB2-0B7A-1119-98CB-5499C0F4A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7BC35-9E0F-044C-ABC4-81E2F78AD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56EF1-1FC8-FBFD-BFA0-F0DE16F42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359DB-8252-C546-EFA2-0FBBD1A69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95430-256C-D310-CC13-05748523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68B41-8071-F8C7-C958-B1A33AD4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B4AC73-A0D8-0DFE-1812-9F8301C7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4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9F10-0176-C956-7C4B-68F7C847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A2F42-930B-2B16-12F2-263FD835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74212-4E55-960E-4728-3C84DC3E1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9EFE8-9CCC-C998-7166-23A09ABC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6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A8688-C12D-627C-1533-2348ECD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42180-2C8F-2334-644F-4BB6B504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CF94C-50A4-245C-E281-CF01B80B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8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EA64-249D-F4D4-110A-EB058DD4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AF030-C71D-39AC-E534-3FBAEBCED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58F98-E64C-CC0B-DB83-BB7AC4450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D5BB5-CF0A-4146-B678-1D8F116C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87796-86BE-9D40-D498-BC9C507E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0B0D6-D49B-8C6E-FE1E-09F35386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5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1C87-6515-CB06-EBC6-BA022117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110563-58D7-9297-9FA4-D73649BF7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78DCF-8EF1-33AB-8A17-045D0F41C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59ED1-EC5B-C7F2-6B16-9D434194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422B7-CD3B-6A82-2FB7-A422A837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EDE2B-FA9D-F732-BA14-B6F79C6D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8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927AFB-DC2F-1D0C-38CD-CFA98D94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C81E1-AF72-13F8-C6FE-3A29E0D8A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6C5A7-F817-6E42-0B13-4C3B4DB92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B1A7-68F2-49FE-AECA-89B6ABE078A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BF3E5-6211-BEC5-AD45-A6DF8526B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71C36-EC65-2E05-0DE5-C264BF7CE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2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mallbusines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consult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www.osha.gov/complianceassistance/ca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etools/evacuation-plans-procedures/expert-systems/create-ea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nnect.ncdot.gov/resources/safety/Teppl/TEPPL%20All%20Documents%20Library/W38_EAandFirePrev.pdf" TargetMode="External"/><Relationship Id="rId5" Type="http://schemas.openxmlformats.org/officeDocument/2006/relationships/hyperlink" Target="https://www.osha.gov/etools/evacuation-plans-procedures/emergency-standards/fire-prevention" TargetMode="External"/><Relationship Id="rId4" Type="http://schemas.openxmlformats.org/officeDocument/2006/relationships/hyperlink" Target="https://www.osha.gov/sites/default/files/2019-03/sample_emergencyactionplan.do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fpa.org/Codes-and-Standards/Resources/Standards-in-action/Food-truck-safety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E9A3-6807-1586-0C5E-086CCAEAF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流动餐车安全培训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EF0DD-E633-7D0E-175F-A5DD6204F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模块六</a:t>
            </a:r>
            <a:r>
              <a:rPr lang="en-US" dirty="0"/>
              <a:t>:</a:t>
            </a:r>
            <a:r>
              <a:rPr lang="zh-CN" altLang="en-US" dirty="0"/>
              <a:t>业主和管理层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84E2DF-30B9-4D29-1C58-E15F3A7CC501}"/>
              </a:ext>
            </a:extLst>
          </p:cNvPr>
          <p:cNvSpPr txBox="1"/>
          <p:nvPr/>
        </p:nvSpPr>
        <p:spPr>
          <a:xfrm>
            <a:off x="1319506" y="5387313"/>
            <a:ext cx="9677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>
                <a:latin typeface="Calibri" panose="020F0502020204030204" pitchFamily="34" charset="0"/>
                <a:ea typeface="Calibri" panose="020F0502020204030204" pitchFamily="34" charset="0"/>
              </a:rPr>
              <a:t>本</a:t>
            </a:r>
            <a:r>
              <a:rPr lang="zh-CN" alt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材料是在美国劳工部职业安全与健康管理局（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Occupational Safety and Health Administration, U.S. Department of Labor）</a:t>
            </a:r>
            <a:r>
              <a:rPr lang="zh-CN" alt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的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SH-39170-SH2</a:t>
            </a:r>
            <a:r>
              <a:rPr lang="zh-CN" alt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号项目基金拨款下制作的。其内容不一定反映美国劳工部的观点或政策，也不意味着提及的商标、商业产品或组织得到美国政府的认可。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0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7B119-71C9-2629-BAC9-B545CE5B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其他适用的主题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88D7F-CF42-22CF-1A99-98A1E0A8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危险通报标准</a:t>
            </a:r>
            <a:endParaRPr lang="en-US" dirty="0"/>
          </a:p>
          <a:p>
            <a:pPr lvl="1"/>
            <a:r>
              <a:rPr lang="zh-CN" altLang="en-US" dirty="0"/>
              <a:t>具有安全数据表（</a:t>
            </a:r>
            <a:r>
              <a:rPr lang="en-US" altLang="zh-CN" dirty="0"/>
              <a:t>SDSs</a:t>
            </a:r>
            <a:r>
              <a:rPr lang="zh-CN" altLang="en-US" dirty="0"/>
              <a:t>）的化学品，包括清洁化学品</a:t>
            </a:r>
            <a:endParaRPr lang="en-US" dirty="0"/>
          </a:p>
          <a:p>
            <a:r>
              <a:rPr lang="zh-CN" altLang="en-US" dirty="0"/>
              <a:t>血液传播的病原体（</a:t>
            </a:r>
            <a:r>
              <a:rPr lang="en-US" altLang="zh-CN" dirty="0"/>
              <a:t>BBP</a:t>
            </a:r>
            <a:r>
              <a:rPr lang="zh-CN" altLang="en-US" dirty="0"/>
              <a:t>）</a:t>
            </a:r>
            <a:endParaRPr lang="en-US" dirty="0"/>
          </a:p>
          <a:p>
            <a:pPr lvl="1"/>
            <a:r>
              <a:rPr lang="zh-CN" altLang="en-US" dirty="0"/>
              <a:t>在事故期间，人是否会被暴露于血液或其他体液？如何处理？</a:t>
            </a:r>
            <a:endParaRPr lang="en-US" dirty="0"/>
          </a:p>
          <a:p>
            <a:r>
              <a:rPr lang="en-US" dirty="0"/>
              <a:t>OSHA</a:t>
            </a:r>
            <a:r>
              <a:rPr lang="zh-CN" altLang="en-US" dirty="0"/>
              <a:t>记录保留</a:t>
            </a:r>
            <a:endParaRPr lang="en-US" dirty="0"/>
          </a:p>
          <a:p>
            <a:pPr lvl="1"/>
            <a:r>
              <a:rPr lang="zh-CN" altLang="en-US" dirty="0"/>
              <a:t>此要求可能取决于您公司的规模，拥有多少员工。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4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1AA4-0B08-972D-13CB-16420D21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96A42-DE70-99DB-CCC0-5995D99DE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algn="l"/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雇主需要满足多项要求，为员工提供安全的工作场所。</a:t>
            </a: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OSHA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认识到小型企业资源有限，所以提供咨询服务作为协助。</a:t>
            </a: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zh-CN" alt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结论</a:t>
            </a:r>
            <a:r>
              <a:rPr lang="zh-CN" altLang="en-US" b="0" i="0">
                <a:solidFill>
                  <a:srgbClr val="374151"/>
                </a:solidFill>
                <a:effectLst/>
                <a:latin typeface="Söhne"/>
              </a:rPr>
              <a:t>：有这么多资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源帮助您使工作场所</a:t>
            </a:r>
            <a:r>
              <a:rPr lang="zh-CN" altLang="en-US" b="0" i="0">
                <a:solidFill>
                  <a:srgbClr val="374151"/>
                </a:solidFill>
                <a:effectLst/>
                <a:latin typeface="Söhne"/>
              </a:rPr>
              <a:t>对您自己和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您的员工都安</a:t>
            </a:r>
            <a:r>
              <a:rPr lang="zh-CN" altLang="en-US" b="0" i="0">
                <a:solidFill>
                  <a:srgbClr val="374151"/>
                </a:solidFill>
                <a:effectLst/>
                <a:latin typeface="Söhne"/>
              </a:rPr>
              <a:t>全。所以充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分利用并与他人分享您的知识！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5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FB2E-16E6-EE41-7ABB-9C063AB3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5E413-D0B7-16D0-5396-EA537842B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" y="1825625"/>
            <a:ext cx="11324493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本次培训结束后，你会</a:t>
            </a:r>
            <a:r>
              <a:rPr lang="en-US" dirty="0"/>
              <a:t>:</a:t>
            </a:r>
          </a:p>
          <a:p>
            <a:r>
              <a:rPr lang="zh-CN" altLang="en-US" dirty="0"/>
              <a:t>认识到积极的安全计划的益处</a:t>
            </a:r>
          </a:p>
          <a:p>
            <a:r>
              <a:rPr lang="zh-CN" altLang="en-US" dirty="0"/>
              <a:t>寻找资源来制定自己的工作场所所需要的健康与安全计划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0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7263-392B-29D3-BE95-B52B2F95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今天可能会有很多信息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3E30D-6B1D-7115-9B27-DD16CD870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44624"/>
            <a:ext cx="10845800" cy="5057775"/>
          </a:xfrm>
        </p:spPr>
        <p:txBody>
          <a:bodyPr>
            <a:normAutofit/>
          </a:bodyPr>
          <a:lstStyle/>
          <a:p>
            <a:r>
              <a:rPr lang="zh-CN" altLang="en-US" dirty="0"/>
              <a:t>过去的事故可能会让你感到害怕</a:t>
            </a:r>
          </a:p>
          <a:p>
            <a:r>
              <a:rPr lang="en-US" altLang="zh-CN" dirty="0"/>
              <a:t>OSHA</a:t>
            </a:r>
            <a:r>
              <a:rPr lang="zh-CN" altLang="en-US" dirty="0"/>
              <a:t>可能会让你感到害怕</a:t>
            </a:r>
          </a:p>
          <a:p>
            <a:r>
              <a:rPr lang="zh-CN" altLang="en-US" dirty="0"/>
              <a:t>未来的诉讼可能会让你感到害怕</a:t>
            </a:r>
          </a:p>
          <a:p>
            <a:r>
              <a:rPr lang="zh-CN" altLang="en-US" dirty="0"/>
              <a:t>但是</a:t>
            </a:r>
            <a:r>
              <a:rPr lang="en-US" altLang="zh-CN" dirty="0"/>
              <a:t>...</a:t>
            </a:r>
            <a:r>
              <a:rPr lang="zh-CN" altLang="en-US" dirty="0"/>
              <a:t>你有机会防止这些事情发生！</a:t>
            </a:r>
            <a:endParaRPr lang="en-US" dirty="0"/>
          </a:p>
          <a:p>
            <a:endParaRPr lang="en-US" dirty="0"/>
          </a:p>
          <a:p>
            <a:r>
              <a:rPr lang="zh-CN" altLang="en-US" dirty="0"/>
              <a:t>“如果你不能成为一个好的榜样，你可能就会变成一个可怕的警告。” 凯瑟琳</a:t>
            </a:r>
            <a:r>
              <a:rPr lang="en-US" altLang="zh-CN" dirty="0"/>
              <a:t>·</a:t>
            </a:r>
            <a:r>
              <a:rPr lang="zh-CN" altLang="en-US" dirty="0"/>
              <a:t>埃尔德 （</a:t>
            </a:r>
            <a:r>
              <a:rPr lang="en-US" dirty="0"/>
              <a:t>Catherine </a:t>
            </a:r>
            <a:r>
              <a:rPr lang="en-US" dirty="0" err="1"/>
              <a:t>Aird</a:t>
            </a:r>
            <a:r>
              <a:rPr lang="zh-CN" altLang="en-US" dirty="0"/>
              <a:t>）</a:t>
            </a:r>
            <a:endParaRPr lang="en-US" dirty="0"/>
          </a:p>
          <a:p>
            <a:endParaRPr lang="en-US" dirty="0"/>
          </a:p>
          <a:p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通过参加本课程，你已经迈出了提升你的业务安全的第一步！保持这股势头！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0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C647-A768-0F24-1C56-D16B7522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55" y="89973"/>
            <a:ext cx="10515600" cy="1325563"/>
          </a:xfrm>
        </p:spPr>
        <p:txBody>
          <a:bodyPr/>
          <a:lstStyle/>
          <a:p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安全管理思维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C5B40-2DB1-BF03-BC05-EF014FDAC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6953534" cy="4942402"/>
          </a:xfrm>
        </p:spPr>
        <p:txBody>
          <a:bodyPr>
            <a:normAutofit/>
          </a:bodyPr>
          <a:lstStyle/>
          <a:p>
            <a:r>
              <a:rPr lang="en-US" altLang="zh-CN" dirty="0"/>
              <a:t>OSHA</a:t>
            </a:r>
            <a:r>
              <a:rPr lang="zh-CN" altLang="en-US" dirty="0"/>
              <a:t>标准（以及其他标准）在哪里？</a:t>
            </a:r>
          </a:p>
          <a:p>
            <a:r>
              <a:rPr lang="zh-CN" altLang="en-US" dirty="0"/>
              <a:t>如果你的唯一目标是遵守法规，那么偏离目标有多容易？后果是什么？</a:t>
            </a:r>
            <a:endParaRPr lang="en-US" dirty="0"/>
          </a:p>
          <a:p>
            <a:endParaRPr lang="en-US" dirty="0"/>
          </a:p>
          <a:p>
            <a:r>
              <a:rPr lang="zh-CN" altLang="en-US" dirty="0"/>
              <a:t>你在这个尺度上处于什么位置？</a:t>
            </a:r>
            <a:endParaRPr lang="en-US" dirty="0"/>
          </a:p>
          <a:p>
            <a:pPr lvl="1"/>
            <a:r>
              <a:rPr lang="zh-CN" altLang="en-US" dirty="0"/>
              <a:t>员工是否可以向你反映问题，而且知道问题会得到解决？</a:t>
            </a:r>
          </a:p>
          <a:p>
            <a:pPr lvl="1"/>
            <a:r>
              <a:rPr lang="zh-CN" altLang="en-US" dirty="0"/>
              <a:t>你倾向于主动采取行动还是被动应对？</a:t>
            </a:r>
            <a:endParaRPr lang="en-US" dirty="0"/>
          </a:p>
          <a:p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你的目标是什么？你将如何实现它？ </a:t>
            </a: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存在哪些挑战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/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障碍？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 descr="Safety Culture Spectrum:&#10;Arrow on Left Points Upward indicating higher levels of effectiveness:&#10;Bottom Row is Not Compliant with Regulations&#10;Next Row Up is Compliance with Regulations&#10;Middle Row is Beyond Compliance- improved working conditions&#10;2nd Highest Row is Best Practices&#10;Highest Row is Sustained Safety Culture">
            <a:extLst>
              <a:ext uri="{FF2B5EF4-FFF2-40B4-BE49-F238E27FC236}">
                <a16:creationId xmlns:a16="http://schemas.microsoft.com/office/drawing/2014/main" id="{0625E063-AF42-6205-073A-3420515F5C90}"/>
              </a:ext>
            </a:extLst>
          </p:cNvPr>
          <p:cNvGrpSpPr/>
          <p:nvPr/>
        </p:nvGrpSpPr>
        <p:grpSpPr>
          <a:xfrm>
            <a:off x="7611653" y="1633900"/>
            <a:ext cx="4218682" cy="3363893"/>
            <a:chOff x="7148765" y="2382012"/>
            <a:chExt cx="3219060" cy="27580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CC438E-E59F-5642-EA7B-2C5013224D91}"/>
                </a:ext>
              </a:extLst>
            </p:cNvPr>
            <p:cNvSpPr txBox="1"/>
            <p:nvPr/>
          </p:nvSpPr>
          <p:spPr>
            <a:xfrm>
              <a:off x="7691586" y="4811989"/>
              <a:ext cx="2676239" cy="328046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违反法规</a:t>
              </a:r>
              <a:endParaRPr lang="en-US" sz="20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E3141B-B1CC-2201-CCC7-FF4F40CBE4FE}"/>
                </a:ext>
              </a:extLst>
            </p:cNvPr>
            <p:cNvSpPr txBox="1"/>
            <p:nvPr/>
          </p:nvSpPr>
          <p:spPr>
            <a:xfrm>
              <a:off x="7691583" y="4402531"/>
              <a:ext cx="2665825" cy="32804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遵守法规</a:t>
              </a:r>
              <a:endParaRPr lang="en-US" sz="20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4056B8-C202-A665-AA93-93948BCC0EF1}"/>
                </a:ext>
              </a:extLst>
            </p:cNvPr>
            <p:cNvSpPr txBox="1"/>
            <p:nvPr/>
          </p:nvSpPr>
          <p:spPr>
            <a:xfrm>
              <a:off x="7702000" y="3760916"/>
              <a:ext cx="2665825" cy="58038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超越遵守法规 </a:t>
              </a:r>
              <a:r>
                <a:rPr lang="en-US" altLang="zh-CN" sz="2000" b="1" dirty="0"/>
                <a:t>-</a:t>
              </a:r>
            </a:p>
            <a:p>
              <a:r>
                <a:rPr lang="zh-CN" altLang="en-US" sz="2000" b="1" dirty="0"/>
                <a:t>改善的工作条件</a:t>
              </a:r>
              <a:endParaRPr lang="en-US" sz="20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BAF478-9C11-82D3-9002-EDF88473364D}"/>
                </a:ext>
              </a:extLst>
            </p:cNvPr>
            <p:cNvSpPr txBox="1"/>
            <p:nvPr/>
          </p:nvSpPr>
          <p:spPr>
            <a:xfrm>
              <a:off x="7691585" y="3119300"/>
              <a:ext cx="2676240" cy="58038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最佳实践 </a:t>
              </a:r>
              <a:r>
                <a:rPr lang="en-US" altLang="zh-CN" sz="2000" b="1" dirty="0"/>
                <a:t>- </a:t>
              </a:r>
              <a:r>
                <a:rPr lang="zh-CN" altLang="en-US" sz="2000" b="1" dirty="0"/>
                <a:t>最高效率、健康、安全</a:t>
              </a:r>
              <a:endParaRPr lang="en-US" sz="20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A18A56-A208-BA70-0DD7-6C0D10D20FBB}"/>
                </a:ext>
              </a:extLst>
            </p:cNvPr>
            <p:cNvSpPr txBox="1"/>
            <p:nvPr/>
          </p:nvSpPr>
          <p:spPr>
            <a:xfrm>
              <a:off x="7691585" y="2730027"/>
              <a:ext cx="2665824" cy="328046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理想化</a:t>
              </a:r>
              <a:r>
                <a:rPr lang="en-US" sz="2000" b="1" dirty="0"/>
                <a:t>- </a:t>
              </a:r>
              <a:r>
                <a:rPr lang="zh-CN" altLang="en-US" sz="2000" b="1" dirty="0"/>
                <a:t>可持续安全文化</a:t>
              </a:r>
              <a:endParaRPr lang="en-US" sz="2000" b="1" dirty="0"/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B373A132-4B26-07C1-C3E5-A5098BFE494E}"/>
                </a:ext>
              </a:extLst>
            </p:cNvPr>
            <p:cNvSpPr/>
            <p:nvPr/>
          </p:nvSpPr>
          <p:spPr>
            <a:xfrm>
              <a:off x="7148765" y="2382012"/>
              <a:ext cx="589547" cy="2758023"/>
            </a:xfrm>
            <a:prstGeom prst="up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</a:rPr>
                <a:t>安全文化等级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29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1C75-97F0-A2A6-AA46-38052056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089"/>
            <a:ext cx="10515600" cy="1325563"/>
          </a:xfrm>
        </p:spPr>
        <p:txBody>
          <a:bodyPr/>
          <a:lstStyle/>
          <a:p>
            <a:r>
              <a:rPr lang="en-US" altLang="zh-CN" dirty="0"/>
              <a:t>OSHA</a:t>
            </a:r>
            <a:r>
              <a:rPr lang="zh-CN" altLang="en-US" dirty="0"/>
              <a:t>提供小企业援助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69D47-AAD1-2942-DC27-55711CD46F37}"/>
              </a:ext>
            </a:extLst>
          </p:cNvPr>
          <p:cNvSpPr txBox="1"/>
          <p:nvPr/>
        </p:nvSpPr>
        <p:spPr>
          <a:xfrm>
            <a:off x="3288499" y="6308209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https://www.osha.gov/smallbusiness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1774AF-F9E2-44F5-8559-5DBC317DD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032" y="981636"/>
            <a:ext cx="8845936" cy="515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7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CE56E-FF10-916C-BA45-CE5BA045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OSHA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的现场咨询计划</a:t>
            </a:r>
            <a:r>
              <a:rPr lang="en-US" dirty="0"/>
              <a:t>, SHARP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7EB2F9-3A1E-C1B4-A479-2D27CA8CA4A7}"/>
              </a:ext>
            </a:extLst>
          </p:cNvPr>
          <p:cNvSpPr txBox="1"/>
          <p:nvPr/>
        </p:nvSpPr>
        <p:spPr>
          <a:xfrm>
            <a:off x="1304707" y="3817759"/>
            <a:ext cx="358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https://www.osha.gov/consultation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A46287-8D57-C4E8-4E44-E83A84162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4333225"/>
            <a:ext cx="5181600" cy="1958475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向小型企业提供免费的员工安全</a:t>
            </a:r>
            <a:r>
              <a:rPr lang="en-US" altLang="zh-CN" sz="2400" dirty="0"/>
              <a:t>/</a:t>
            </a:r>
            <a:r>
              <a:rPr lang="zh-CN" altLang="en-US" sz="2400" dirty="0"/>
              <a:t>健康咨询服务</a:t>
            </a:r>
          </a:p>
          <a:p>
            <a:r>
              <a:rPr lang="zh-CN" altLang="en-US" sz="2400" dirty="0"/>
              <a:t>咨询服务与执法分开，以协助雇主建立、改善安全</a:t>
            </a:r>
            <a:r>
              <a:rPr lang="en-US" altLang="zh-CN" sz="2400" dirty="0"/>
              <a:t>/</a:t>
            </a:r>
            <a:r>
              <a:rPr lang="zh-CN" altLang="en-US" sz="2400" dirty="0"/>
              <a:t>健康计划并达到遵守法规的要求。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8CBB2-5AF1-E7EC-8779-8D020D0FE9E3}"/>
              </a:ext>
            </a:extLst>
          </p:cNvPr>
          <p:cNvSpPr txBox="1"/>
          <p:nvPr/>
        </p:nvSpPr>
        <p:spPr>
          <a:xfrm>
            <a:off x="6348076" y="1680088"/>
            <a:ext cx="482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https://www.osha.gov/complianceassistance/cas</a:t>
            </a: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9C2695-E042-6787-365D-FC748FE1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198077"/>
            <a:ext cx="5334001" cy="356477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zh-CN" altLang="en-US" sz="2400" dirty="0"/>
              <a:t>法规协助专家可以提供帮助</a:t>
            </a:r>
          </a:p>
          <a:p>
            <a:endParaRPr lang="zh-CN" altLang="en-US" sz="2400" dirty="0"/>
          </a:p>
          <a:p>
            <a:r>
              <a:rPr lang="en-US" altLang="zh-CN" sz="2400" dirty="0"/>
              <a:t>OSHA</a:t>
            </a:r>
            <a:r>
              <a:rPr lang="zh-CN" altLang="en-US" sz="2400" dirty="0"/>
              <a:t>的网站为小型企业提供了许多资源</a:t>
            </a:r>
          </a:p>
          <a:p>
            <a:r>
              <a:rPr lang="zh-CN" altLang="en-US" sz="2400" dirty="0"/>
              <a:t>在您开始之后，您可能希望请求更复杂主题的协助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9F8D9-AEDB-3F13-827D-EEADF3D6C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672" y="1177962"/>
            <a:ext cx="3846909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7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0FF6-EE70-2944-5AAB-B3F0DDBC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有可用的示范计划和模板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0DE5-FDAF-A760-EB21-7204A0BE9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445" y="1825625"/>
            <a:ext cx="11289323" cy="4667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*</a:t>
            </a:r>
            <a:r>
              <a:rPr lang="zh-CN" altLang="en-US" b="1" dirty="0"/>
              <a:t>只有在将它们应用于您的个体工作场所时才会有效</a:t>
            </a:r>
            <a:r>
              <a:rPr lang="en-US" b="1" dirty="0"/>
              <a:t>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altLang="en-US" dirty="0"/>
              <a:t>紧急行动计划（</a:t>
            </a:r>
            <a:r>
              <a:rPr lang="en-US" altLang="zh-CN" dirty="0"/>
              <a:t>EAPs</a:t>
            </a:r>
            <a:r>
              <a:rPr lang="zh-CN" altLang="en-US" dirty="0"/>
              <a:t>）</a:t>
            </a:r>
            <a:r>
              <a:rPr lang="en-US" dirty="0"/>
              <a:t>:</a:t>
            </a:r>
          </a:p>
          <a:p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  <a:hlinkClick r:id="rId3"/>
              </a:rPr>
              <a:t>OSHA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  <a:hlinkClick r:id="rId3"/>
              </a:rPr>
              <a:t>电子工具</a:t>
            </a:r>
            <a:endParaRPr lang="en-US" dirty="0"/>
          </a:p>
          <a:p>
            <a:r>
              <a:rPr lang="en-US" dirty="0">
                <a:hlinkClick r:id="rId4"/>
              </a:rPr>
              <a:t>OSHA</a:t>
            </a:r>
            <a:r>
              <a:rPr lang="zh-CN" altLang="en-US" dirty="0">
                <a:hlinkClick r:id="rId4"/>
              </a:rPr>
              <a:t>示范</a:t>
            </a:r>
            <a:r>
              <a:rPr lang="en-US" dirty="0">
                <a:hlinkClick r:id="rId4"/>
              </a:rPr>
              <a:t>EAP</a:t>
            </a:r>
            <a:r>
              <a:rPr lang="zh-CN" altLang="en-US" dirty="0">
                <a:hlinkClick r:id="rId4"/>
              </a:rPr>
              <a:t>模板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防火计划</a:t>
            </a:r>
            <a:r>
              <a:rPr lang="en-US" dirty="0"/>
              <a:t>: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  <a:hlinkClick r:id="rId5"/>
              </a:rPr>
              <a:t>OSHA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  <a:hlinkClick r:id="rId5"/>
              </a:rPr>
              <a:t>电子工具</a:t>
            </a: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  <a:hlinkClick r:id="rId6"/>
              </a:rPr>
              <a:t>示范防火计划模板</a:t>
            </a:r>
            <a:r>
              <a:rPr lang="en-US" dirty="0">
                <a:hlinkClick r:id="rId6"/>
              </a:rPr>
              <a:t> (</a:t>
            </a:r>
            <a:r>
              <a:rPr lang="zh-CN" altLang="en-US" dirty="0">
                <a:hlinkClick r:id="rId6"/>
              </a:rPr>
              <a:t>北卡劳工部</a:t>
            </a:r>
            <a:r>
              <a:rPr lang="en-US" dirty="0">
                <a:hlinkClick r:id="rId6"/>
              </a:rPr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altLang="en-US" dirty="0"/>
              <a:t>还有其他可用的计划，但可能取决于您公司的需求和实际存在的危险因素（例如：危险通报、血源性病原体等）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5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7E8D9-1478-EB79-281C-EAE0E9C9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消防安全、丙烷、灭火器的检查清单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22FE-F9DC-FF43-C875-2DFC35C50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099432" cy="4351338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https://www.nfpa.org/Codes-and-Standards/Resources/Standards-in-action/Food-truck-safety</a:t>
            </a:r>
            <a:endParaRPr lang="en-US" dirty="0"/>
          </a:p>
          <a:p>
            <a:endParaRPr lang="en-US" dirty="0"/>
          </a:p>
          <a:p>
            <a:r>
              <a:rPr lang="zh-CN" altLang="en-US" dirty="0"/>
              <a:t>您还应该检查当地法规，即使他们尚未更新消防法规，未来可能会进行更新。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  <a:p>
            <a:pPr lvl="1"/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通过主动行动，您可以在变化发生时走在前面。 </a:t>
            </a: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  <a:p>
            <a:pPr lvl="1"/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您还可以成为促进安全工作实践的领导者 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– 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跟你一起合作的同事，他们中的许多人可能会成为将来活动中的邻居！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5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36CEB-7EE6-FF1E-7068-8890D5B2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雇主培训要求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ED52-AF3F-70E8-EA1D-C62A23FFC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雇主必须为员工提供有关工作场所存在的危险的培训。确保员工接受以下培训</a:t>
            </a:r>
            <a:r>
              <a:rPr lang="en-US" dirty="0"/>
              <a:t>:</a:t>
            </a:r>
          </a:p>
          <a:p>
            <a:pPr lvl="1"/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紧急情况下的适当程序（紧急行动计划） </a:t>
            </a: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  <a:p>
            <a:pPr lvl="1"/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通知消防部门的适当程序 </a:t>
            </a: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  <a:p>
            <a:pPr lvl="1"/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工作场所存在的火灾危险及其控制方法 </a:t>
            </a: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  <a:p>
            <a:pPr lvl="1"/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关闭燃料源的适当方法 </a:t>
            </a: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  <a:p>
            <a:pPr lvl="1"/>
            <a:r>
              <a:rPr lang="zh-CN" altLang="en-US" dirty="0">
                <a:solidFill>
                  <a:srgbClr val="374151"/>
                </a:solidFill>
                <a:latin typeface="Söhne"/>
              </a:rPr>
              <a:t>进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行气体连接泄漏测试的适当程序 </a:t>
            </a: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  <a:p>
            <a:pPr lvl="1"/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适当使用便携式灭火器和灭火系统 </a:t>
            </a: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  <a:p>
            <a:pPr lvl="1"/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可能影响他们在工作场所的其他任何危险</a:t>
            </a:r>
            <a:endParaRPr lang="en-US" dirty="0"/>
          </a:p>
          <a:p>
            <a:endParaRPr lang="en-US" dirty="0"/>
          </a:p>
          <a:p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如果没有培训发生的记录，那就意味着没有发生。 </a:t>
            </a: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保留培训和其他重要检查的书面记录，以备发生事故时作为支持材料。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7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7416</TotalTime>
  <Words>1487</Words>
  <Application>Microsoft Office PowerPoint</Application>
  <PresentationFormat>Widescreen</PresentationFormat>
  <Paragraphs>99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Söhne</vt:lpstr>
      <vt:lpstr>Arial</vt:lpstr>
      <vt:lpstr>Calibri</vt:lpstr>
      <vt:lpstr>Calibri Light</vt:lpstr>
      <vt:lpstr>Office Theme</vt:lpstr>
      <vt:lpstr>流动餐车安全培训</vt:lpstr>
      <vt:lpstr>目标</vt:lpstr>
      <vt:lpstr>今天可能会有很多信息</vt:lpstr>
      <vt:lpstr>安全管理思维</vt:lpstr>
      <vt:lpstr>OSHA提供小企业援助</vt:lpstr>
      <vt:lpstr>OSHA的现场咨询计划, SHARP</vt:lpstr>
      <vt:lpstr>有可用的示范计划和模板</vt:lpstr>
      <vt:lpstr>消防安全、丙烷、灭火器的检查清单</vt:lpstr>
      <vt:lpstr>雇主培训要求 </vt:lpstr>
      <vt:lpstr>其他适用的主题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b</dc:creator>
  <cp:lastModifiedBy>Yuting Chen</cp:lastModifiedBy>
  <cp:revision>39</cp:revision>
  <dcterms:created xsi:type="dcterms:W3CDTF">2023-01-01T03:33:26Z</dcterms:created>
  <dcterms:modified xsi:type="dcterms:W3CDTF">2023-09-25T22:34:11Z</dcterms:modified>
</cp:coreProperties>
</file>