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9" r:id="rId3"/>
    <p:sldId id="258" r:id="rId4"/>
    <p:sldId id="268" r:id="rId5"/>
    <p:sldId id="259" r:id="rId6"/>
    <p:sldId id="261" r:id="rId7"/>
    <p:sldId id="262" r:id="rId8"/>
    <p:sldId id="266" r:id="rId9"/>
    <p:sldId id="271" r:id="rId10"/>
    <p:sldId id="270" r:id="rId11"/>
    <p:sldId id="272" r:id="rId12"/>
    <p:sldId id="279" r:id="rId13"/>
    <p:sldId id="273" r:id="rId14"/>
    <p:sldId id="274" r:id="rId15"/>
    <p:sldId id="275" r:id="rId16"/>
    <p:sldId id="277" r:id="rId17"/>
    <p:sldId id="267" r:id="rId18"/>
    <p:sldId id="278" r:id="rId19"/>
    <p:sldId id="281" r:id="rId20"/>
    <p:sldId id="280" r:id="rId21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 snapToGrid="0">
      <p:cViewPr varScale="1">
        <p:scale>
          <a:sx n="126" d="100"/>
          <a:sy n="126" d="100"/>
        </p:scale>
        <p:origin x="162" y="4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0F4E96E-CAD6-4C8C-A15A-8E5B5205DB06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006E3B7-20EC-4C1E-811C-2D9BE422B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842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ha.gov/etools/evacuation-plans-procedures/eap/fight-or-flee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955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35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这些建议可能与建筑火灾不同。</a:t>
            </a:r>
            <a:endParaRPr lang="en-US" dirty="0"/>
          </a:p>
          <a:p>
            <a:endParaRPr lang="en-US" dirty="0"/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第二个缩写是 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R.A.C.E.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：</a:t>
            </a:r>
            <a:endParaRPr lang="en-US" u="sng" dirty="0"/>
          </a:p>
          <a:p>
            <a:r>
              <a:rPr lang="en-US" b="1" u="sng" dirty="0"/>
              <a:t>R</a:t>
            </a:r>
            <a:r>
              <a:rPr lang="en-US" dirty="0"/>
              <a:t>escue anyone in immediate danger of the fire </a:t>
            </a:r>
            <a:r>
              <a:rPr lang="zh-CN" altLang="en-US" dirty="0"/>
              <a:t>（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营救任何处于火灾即时危险中的人员）</a:t>
            </a:r>
            <a:endParaRPr lang="en-US" dirty="0"/>
          </a:p>
          <a:p>
            <a:r>
              <a:rPr lang="en-US" b="1" u="sng" dirty="0"/>
              <a:t>A</a:t>
            </a:r>
            <a:r>
              <a:rPr lang="en-US" dirty="0"/>
              <a:t>larm needs activated AND call fire response phone number </a:t>
            </a:r>
            <a:r>
              <a:rPr lang="zh-CN" altLang="en-US" dirty="0"/>
              <a:t>（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激活警报，拨打火警电话）</a:t>
            </a:r>
            <a:endParaRPr lang="en-US" dirty="0"/>
          </a:p>
          <a:p>
            <a:r>
              <a:rPr lang="en-US" b="1" u="sng" dirty="0"/>
              <a:t>C</a:t>
            </a:r>
            <a:r>
              <a:rPr lang="en-US" dirty="0"/>
              <a:t>ontain fire by closing all doors in the fire area </a:t>
            </a:r>
            <a:r>
              <a:rPr lang="zh-CN" altLang="en-US" dirty="0"/>
              <a:t>（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通过关闭火灾区域的所有门来控制火势）</a:t>
            </a:r>
            <a:endParaRPr lang="en-US" dirty="0"/>
          </a:p>
          <a:p>
            <a:r>
              <a:rPr lang="en-US" b="1" u="sng" dirty="0"/>
              <a:t>E</a:t>
            </a:r>
            <a:r>
              <a:rPr lang="en-US" dirty="0"/>
              <a:t>xtinguish small fires. If fire cannot be extinguished, leave the area and close the door. </a:t>
            </a:r>
            <a:r>
              <a:rPr lang="zh-CN" altLang="en-US" dirty="0"/>
              <a:t>（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扑灭小火灾。如果无法扑灭火源，离开该区域并关闭门。）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956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437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302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341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20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推荐内容可在此处找到：</a:t>
            </a:r>
            <a:r>
              <a:rPr lang="en-US" b="0" i="0" u="sng" dirty="0">
                <a:effectLst/>
                <a:latin typeface="Söhne"/>
                <a:hlinkClick r:id="rId3"/>
              </a:rPr>
              <a:t>https://www.osha.gov/etools/evacuation-plans-procedures/eap/fight-or-flee</a:t>
            </a:r>
            <a:endParaRPr lang="en-US" b="0" i="0" u="sng" dirty="0">
              <a:effectLst/>
              <a:latin typeface="Söhne"/>
            </a:endParaRPr>
          </a:p>
          <a:p>
            <a:endParaRPr lang="en-US" dirty="0"/>
          </a:p>
          <a:p>
            <a:br>
              <a:rPr lang="zh-CN" altLang="en-US" dirty="0"/>
            </a:b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有第四个选项：提供灭火器但是不是给员工用的。这种可能会被添加到选项列表中，但可能会增加误解，所以它没有被包括在这里。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447ADC6-8A86-4F5F-8FD0-34B7081299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04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588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参考：</a:t>
            </a:r>
            <a:r>
              <a:rPr lang="en-US" dirty="0"/>
              <a:t>https://www.osha.gov/etools/evacuation-plans-procedures/emergency-standards/portable-extinguishers/about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273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参考：</a:t>
            </a:r>
            <a:r>
              <a:rPr lang="en-US" dirty="0"/>
              <a:t>https://www.osha.gov/etools/young-workers-restaurant-safety/cooking</a:t>
            </a:r>
          </a:p>
          <a:p>
            <a:endParaRPr lang="en-US" dirty="0"/>
          </a:p>
          <a:p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D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等级火灾材料在移动餐车中可能性最低（</a:t>
            </a:r>
            <a:r>
              <a:rPr lang="en-US" dirty="0"/>
              <a:t>Mobile Food Vehicles,</a:t>
            </a:r>
            <a:r>
              <a:rPr lang="zh-CN" altLang="en-US" dirty="0"/>
              <a:t> 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MFVs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A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等级火灾材料在各种行业出现的可能性最高（至少有纸张）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其他情况可能会取决于个体企业。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745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未能将灭火器与火灾风险匹配可能会致命。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zh-CN" alt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示例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1.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在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B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等级或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K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等级火灾上使用水基灭火器会导致火势扩大（油和水不相容），并可能因快速产生蒸汽而引起飞溅。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示例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2.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在电火灾上使用水基灭火器可能导致触电，因为水是良好的导体。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示例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3.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钠和锂等反应金属与水接触时会产生易爆的氢气。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682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未能将灭火器与火灾风险匹配可能会致命。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zh-CN" altLang="en-US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示例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1.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在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B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等级或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K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等级火灾上使用水基灭火器会导致火势扩大（油和水不相容），并可能因快速产生蒸汽而引起飞溅。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示例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2.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在电火灾上使用水基灭火器可能导致触电，因为水是良好的导体。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algn="l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示例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3.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钠和锂等反应金属与水接触时会产生易爆的氢气。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53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06E3B7-20EC-4C1E-811C-2D9BE422B24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15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7E80-DD92-40E8-EBFC-12FAE5866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0B3895-A9A0-1B79-6269-1083178389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7388-96F3-2072-3B27-F78A147D2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AA8CE-6AB1-4ED5-F57D-47940D5AA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A4CC4C-FB59-EB7F-FF5B-6288706F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40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03356-B205-ED50-70BB-665B9A010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12C806-6067-C1E1-D2AE-69C8EFC4E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4E67A1-D1D8-4F48-6D11-41312423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D09DC-5E5E-8D53-344B-D66C6D09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D0B71-F204-FA5D-4639-3C20BCD0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722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6F0297-7DA6-CAEF-12D7-4244A135D2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5C0F1E-7145-7E9B-FC19-F142776AE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26052-AFBC-866C-A5D3-7A6ECBC00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90670-53D7-7C86-6F6E-6D3CF9E1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2608FD-313C-700B-1977-1D69C647B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274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C4571-95F5-9093-A4D7-A29EBEE4C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0BBCF5-6788-676B-CA76-7DDE6CC5E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61CE8-A449-BC80-EC54-741419A46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B6A763-003C-23A9-C65C-5CCF98DBA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944A-0984-4832-CF4D-D648B79A4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8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AAD22-2B29-27F5-1916-9DF88AC5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ABB1E-9DAB-5AA1-5DAC-93F98F111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6D5C5-4122-6DE4-FC8D-75F3A70D9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EB160-0182-DEEB-A11C-9EDC48054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B18EA-B442-A29B-FA6F-430900EC2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D65B3-64CC-2EFA-FCCF-EE398B1A8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EB94B1-53C8-507A-D688-807B9266DF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82ADFD-BA2F-3029-7652-4C85EC2BB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502B9D-3552-6C8E-5084-05C011E30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F4737-4BC5-8EB9-2C14-B4191A4417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E1687-D255-B503-42FF-FA8EF0DB6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264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9983-3415-636A-7001-384D1D13F6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30FB2-0B7A-1119-98CB-5499C0F4A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B7BC35-9E0F-044C-ABC4-81E2F78AD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656EF1-1FC8-FBFD-BFA0-F0DE16F424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359DB-8252-C546-EFA2-0FBBD1A699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B95430-256C-D310-CC13-057485233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2C68B41-8071-F8C7-C958-B1A33AD41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B4AC73-A0D8-0DFE-1812-9F8301C77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41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9F10-0176-C956-7C4B-68F7C84795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A2F42-930B-2B16-12F2-263FD835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A74212-4E55-960E-4728-3C84DC3E1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EFE8-9CCC-C998-7166-23A09ABCD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6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A8688-C12D-627C-1533-2348ECD3F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1642180-2C8F-2334-644F-4BB6B5048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CF94C-50A4-245C-E281-CF01B80B0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08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6EA64-249D-F4D4-110A-EB058DD40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AF030-C71D-39AC-E534-3FBAEBCED6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558F98-E64C-CC0B-DB83-BB7AC4450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7D5BB5-CF0A-4146-B678-1D8F116CB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87796-86BE-9D40-D498-BC9C507E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E0B0D6-D49B-8C6E-FE1E-09F353868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51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C87-6515-CB06-EBC6-BA0221178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110563-58D7-9297-9FA4-D73649BF7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78DCF-8EF1-33AB-8A17-045D0F41C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B59ED1-EC5B-C7F2-6B16-9D434194EC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4422B7-CD3B-6A82-2FB7-A422A8372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EDE2B-FA9D-F732-BA14-B6F79C6D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686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27AFB-DC2F-1D0C-38CD-CFA98D9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DC81E1-AF72-13F8-C6FE-3A29E0D8A4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6C5A7-F817-6E42-0B13-4C3B4DB92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B1A7-68F2-49FE-AECA-89B6ABE078A2}" type="datetimeFigureOut">
              <a:rPr lang="en-US" smtClean="0"/>
              <a:t>9/25/2023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BF3E5-6211-BEC5-AD45-A6DF8526B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71C36-EC65-2E05-0DE5-C264BF7CE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E0684E-C0AD-4F03-9336-CDEF12133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29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g"/><Relationship Id="rId4" Type="http://schemas.openxmlformats.org/officeDocument/2006/relationships/image" Target="../media/image8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3E9A3-6807-1586-0C5E-086CCAEAFF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流动餐车安全培训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FEF0DD-E633-7D0E-175F-A5DD6204F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模块五</a:t>
            </a:r>
            <a:r>
              <a:rPr lang="en-US" dirty="0"/>
              <a:t>:</a:t>
            </a:r>
            <a:r>
              <a:rPr lang="zh-CN" altLang="en-US" dirty="0"/>
              <a:t>灭火器培训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4E2DF-30B9-4D29-1C58-E15F3A7CC501}"/>
              </a:ext>
            </a:extLst>
          </p:cNvPr>
          <p:cNvSpPr txBox="1"/>
          <p:nvPr/>
        </p:nvSpPr>
        <p:spPr>
          <a:xfrm>
            <a:off x="1319506" y="5387313"/>
            <a:ext cx="97107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>
                <a:latin typeface="Calibri" panose="020F0502020204030204" pitchFamily="34" charset="0"/>
                <a:ea typeface="Calibri" panose="020F0502020204030204" pitchFamily="34" charset="0"/>
              </a:rPr>
              <a:t>本</a:t>
            </a:r>
            <a:r>
              <a:rPr lang="zh-CN" alt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材料是在美国劳工部职业安全与健康管理局（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Occupational Safety and Health Administration, U.S. Department of Labor）</a:t>
            </a:r>
            <a:r>
              <a:rPr lang="zh-CN" alt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的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SH-39170-SH2</a:t>
            </a:r>
            <a:r>
              <a:rPr lang="zh-CN" alt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号项目基金拨款下制作的。其内容不一定反映美国劳工部的观点或政策，也不意味着提及的商标、商业产品或组织得到美国政府的认可。</a:t>
            </a:r>
            <a:endParaRPr lang="en-US" sz="18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6103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DF487-0AEA-EE25-E233-DF0E2406A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ABC</a:t>
            </a:r>
            <a:r>
              <a:rPr lang="zh-CN" altLang="en-US" dirty="0"/>
              <a:t>类</a:t>
            </a:r>
            <a:r>
              <a:rPr lang="en-US" dirty="0"/>
              <a:t> </a:t>
            </a:r>
            <a:r>
              <a:rPr lang="zh-CN" altLang="en-US" dirty="0"/>
              <a:t>灭火器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08C50-E4B3-E900-110B-C7A34D49B5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5412698" cy="4879975"/>
          </a:xfrm>
        </p:spPr>
        <p:txBody>
          <a:bodyPr>
            <a:normAutofit/>
          </a:bodyPr>
          <a:lstStyle/>
          <a:p>
            <a:r>
              <a:rPr lang="zh-CN" altLang="en-US" dirty="0"/>
              <a:t>多用途</a:t>
            </a:r>
            <a:endParaRPr lang="en-US" dirty="0"/>
          </a:p>
          <a:p>
            <a:pPr lvl="1"/>
            <a:r>
              <a:rPr lang="zh-CN" altLang="en-US" dirty="0"/>
              <a:t>木材、纸张</a:t>
            </a:r>
          </a:p>
          <a:p>
            <a:pPr lvl="1"/>
            <a:r>
              <a:rPr lang="zh-CN" altLang="en-US" dirty="0"/>
              <a:t>易燃液体</a:t>
            </a:r>
          </a:p>
          <a:p>
            <a:pPr lvl="1"/>
            <a:r>
              <a:rPr lang="zh-CN" altLang="en-US" dirty="0"/>
              <a:t>电气</a:t>
            </a:r>
            <a:endParaRPr lang="en-US" dirty="0"/>
          </a:p>
          <a:p>
            <a:r>
              <a:rPr lang="zh-CN" altLang="en-US" dirty="0"/>
              <a:t>含有干燥化学物质</a:t>
            </a:r>
            <a:endParaRPr lang="en-US" dirty="0"/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阻燃粉末会将燃料和氧气隔绝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压力表验证充填水平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注意：稍微具有腐蚀性（电子设备）</a:t>
            </a:r>
            <a:endParaRPr lang="en-US" dirty="0"/>
          </a:p>
          <a:p>
            <a:endParaRPr lang="en-US" dirty="0"/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7B417A3A-59B6-22C6-CAD2-5D1F9372C89B}"/>
              </a:ext>
            </a:extLst>
          </p:cNvPr>
          <p:cNvSpPr/>
          <p:nvPr/>
        </p:nvSpPr>
        <p:spPr>
          <a:xfrm>
            <a:off x="7584403" y="852378"/>
            <a:ext cx="889166" cy="894269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5760" rtlCol="0" anchor="ctr" anchorCtr="0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8BDC24F-48D2-5420-8527-8EAA7BD4C38C}"/>
              </a:ext>
            </a:extLst>
          </p:cNvPr>
          <p:cNvSpPr/>
          <p:nvPr/>
        </p:nvSpPr>
        <p:spPr>
          <a:xfrm>
            <a:off x="8758700" y="852378"/>
            <a:ext cx="889166" cy="89426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2539A55-05C1-4E98-5679-CF1C188A27EF}"/>
              </a:ext>
            </a:extLst>
          </p:cNvPr>
          <p:cNvSpPr/>
          <p:nvPr/>
        </p:nvSpPr>
        <p:spPr>
          <a:xfrm>
            <a:off x="9918028" y="875396"/>
            <a:ext cx="889166" cy="894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C</a:t>
            </a:r>
          </a:p>
        </p:txBody>
      </p:sp>
      <p:pic>
        <p:nvPicPr>
          <p:cNvPr id="4" name="Picture 3" descr="A fire extinguisher on a wall jpg 28KB">
            <a:extLst>
              <a:ext uri="{FF2B5EF4-FFF2-40B4-BE49-F238E27FC236}">
                <a16:creationId xmlns:a16="http://schemas.microsoft.com/office/drawing/2014/main" id="{4CA953B9-8E19-32C8-B7C3-DA72E933191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7" t="35144" r="16276" b="7468"/>
          <a:stretch/>
        </p:blipFill>
        <p:spPr>
          <a:xfrm>
            <a:off x="8237207" y="1913985"/>
            <a:ext cx="1959429" cy="3395156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1CEB3962-5B39-6639-A2D8-049879C2C5A5}"/>
              </a:ext>
            </a:extLst>
          </p:cNvPr>
          <p:cNvGrpSpPr/>
          <p:nvPr/>
        </p:nvGrpSpPr>
        <p:grpSpPr>
          <a:xfrm>
            <a:off x="6998550" y="5412972"/>
            <a:ext cx="5177556" cy="1445028"/>
            <a:chOff x="6998550" y="5412972"/>
            <a:chExt cx="5177556" cy="1445028"/>
          </a:xfrm>
        </p:grpSpPr>
        <p:pic>
          <p:nvPicPr>
            <p:cNvPr id="18" name="Picture 17" descr="ABC Fire Squares 8kb jpg&#10;">
              <a:extLst>
                <a:ext uri="{FF2B5EF4-FFF2-40B4-BE49-F238E27FC236}">
                  <a16:creationId xmlns:a16="http://schemas.microsoft.com/office/drawing/2014/main" id="{CD87CB68-6055-6222-D64B-E2E490F54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10097" y="5532438"/>
              <a:ext cx="5066009" cy="1325562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56B03D0-8689-30D5-5836-04972A6EC180}"/>
                </a:ext>
              </a:extLst>
            </p:cNvPr>
            <p:cNvSpPr txBox="1"/>
            <p:nvPr/>
          </p:nvSpPr>
          <p:spPr>
            <a:xfrm>
              <a:off x="6998550" y="5428606"/>
              <a:ext cx="1326004" cy="276999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A </a:t>
              </a:r>
              <a:r>
                <a:rPr lang="zh-CN" altLang="en-US" sz="1200" dirty="0"/>
                <a:t>垃圾</a:t>
              </a:r>
              <a:r>
                <a:rPr lang="en-US" altLang="zh-CN" sz="1200" dirty="0"/>
                <a:t>-</a:t>
              </a:r>
              <a:r>
                <a:rPr lang="zh-CN" altLang="en-US" sz="1200" dirty="0"/>
                <a:t>木材</a:t>
              </a:r>
              <a:r>
                <a:rPr lang="en-US" altLang="zh-CN" sz="1200" dirty="0"/>
                <a:t>-</a:t>
              </a:r>
              <a:r>
                <a:rPr lang="zh-CN" altLang="en-US" sz="1200" dirty="0"/>
                <a:t>纸张</a:t>
              </a:r>
              <a:endParaRPr lang="en-US" sz="12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E30CD18-C2D4-E5AC-3B33-9B9923659781}"/>
                </a:ext>
              </a:extLst>
            </p:cNvPr>
            <p:cNvSpPr txBox="1"/>
            <p:nvPr/>
          </p:nvSpPr>
          <p:spPr>
            <a:xfrm>
              <a:off x="8619538" y="5412973"/>
              <a:ext cx="575799" cy="276999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B</a:t>
              </a:r>
              <a:r>
                <a:rPr lang="zh-CN" altLang="en-US" sz="1200" dirty="0"/>
                <a:t>液体</a:t>
              </a:r>
              <a:endParaRPr lang="en-US" sz="1200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4681083-BE7C-197F-A7E1-E4981E744008}"/>
                </a:ext>
              </a:extLst>
            </p:cNvPr>
            <p:cNvSpPr txBox="1"/>
            <p:nvPr/>
          </p:nvSpPr>
          <p:spPr>
            <a:xfrm>
              <a:off x="9595916" y="5412972"/>
              <a:ext cx="917239" cy="276999"/>
            </a:xfrm>
            <a:prstGeom prst="rect">
              <a:avLst/>
            </a:prstGeom>
            <a:solidFill>
              <a:schemeClr val="bg2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sz="1200" dirty="0"/>
                <a:t>C </a:t>
              </a:r>
              <a:r>
                <a:rPr lang="zh-CN" altLang="en-US" sz="1200" dirty="0"/>
                <a:t>电器设备</a:t>
              </a:r>
              <a:endParaRPr lang="en-US" sz="12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A49BCA-2646-EF31-9B4B-3000934BC58F}"/>
                </a:ext>
              </a:extLst>
            </p:cNvPr>
            <p:cNvSpPr txBox="1"/>
            <p:nvPr/>
          </p:nvSpPr>
          <p:spPr>
            <a:xfrm>
              <a:off x="10655088" y="5705605"/>
              <a:ext cx="1275915" cy="276999"/>
            </a:xfrm>
            <a:prstGeom prst="rect">
              <a:avLst/>
            </a:prstGeom>
            <a:solidFill>
              <a:schemeClr val="bg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200" dirty="0"/>
                <a:t>A,B,C</a:t>
              </a:r>
              <a:r>
                <a:rPr lang="zh-CN" altLang="en-US" sz="1200" dirty="0"/>
                <a:t>种类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62790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D07A40-D43F-E813-739A-588E6529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 </a:t>
            </a:r>
            <a:r>
              <a:rPr lang="zh-CN" altLang="en-US" dirty="0"/>
              <a:t>类灭火器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62C6E-4101-B908-819B-5574B085B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9607" y="1825625"/>
            <a:ext cx="6011055" cy="4874978"/>
          </a:xfrm>
        </p:spPr>
        <p:txBody>
          <a:bodyPr>
            <a:normAutofit/>
          </a:bodyPr>
          <a:lstStyle/>
          <a:p>
            <a:r>
              <a:rPr lang="en-US" dirty="0"/>
              <a:t>K</a:t>
            </a:r>
            <a:r>
              <a:rPr lang="zh-CN" altLang="en-US" dirty="0"/>
              <a:t>类</a:t>
            </a:r>
            <a:r>
              <a:rPr lang="en-US" altLang="zh-CN" dirty="0"/>
              <a:t>= </a:t>
            </a:r>
            <a:r>
              <a:rPr lang="zh-CN" altLang="en-US" dirty="0"/>
              <a:t>厨房</a:t>
            </a:r>
            <a:endParaRPr lang="en-US" dirty="0"/>
          </a:p>
          <a:p>
            <a:pPr lvl="1"/>
            <a:r>
              <a:rPr lang="zh-CN" altLang="en-US" dirty="0"/>
              <a:t>烹饪油</a:t>
            </a:r>
            <a:r>
              <a:rPr lang="en-US" altLang="zh-CN" dirty="0"/>
              <a:t>/</a:t>
            </a:r>
            <a:r>
              <a:rPr lang="zh-CN" altLang="en-US" dirty="0"/>
              <a:t>脂</a:t>
            </a:r>
          </a:p>
          <a:p>
            <a:pPr lvl="1"/>
            <a:r>
              <a:rPr lang="zh-CN" altLang="en-US" dirty="0"/>
              <a:t>适用于所有具有</a:t>
            </a:r>
            <a:r>
              <a:rPr lang="en-US" altLang="zh-CN" dirty="0"/>
              <a:t>5</a:t>
            </a:r>
            <a:r>
              <a:rPr lang="zh-CN" altLang="en-US" dirty="0"/>
              <a:t>立方英尺（</a:t>
            </a:r>
            <a:r>
              <a:rPr lang="en-US" altLang="zh-CN" dirty="0"/>
              <a:t>0.14</a:t>
            </a:r>
            <a:r>
              <a:rPr lang="zh-CN" altLang="en-US" dirty="0"/>
              <a:t>立方米）或更大的火箱容积的固体燃料烹饪（无论是否有抽油烟机）</a:t>
            </a:r>
            <a:endParaRPr lang="en-US" dirty="0"/>
          </a:p>
          <a:p>
            <a:r>
              <a:rPr lang="zh-CN" altLang="en-US" dirty="0"/>
              <a:t>干湿化学物质混合</a:t>
            </a:r>
            <a:endParaRPr lang="en-US" dirty="0"/>
          </a:p>
          <a:p>
            <a:pPr lvl="1"/>
            <a:r>
              <a:rPr lang="zh-CN" alt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电导性</a:t>
            </a:r>
          </a:p>
          <a:p>
            <a:pPr lvl="1"/>
            <a:r>
              <a:rPr lang="zh-CN" altLang="en-US" dirty="0"/>
              <a:t>必须先关闭设备的电源</a:t>
            </a:r>
            <a:endParaRPr lang="en-US" dirty="0"/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压力表验证充填水平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火灾燃烧的温度很高</a:t>
            </a:r>
            <a:endParaRPr lang="en-US" dirty="0"/>
          </a:p>
          <a:p>
            <a:pPr lvl="1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灭火剂冷却并分离燃料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/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氧气</a:t>
            </a:r>
            <a:endParaRPr lang="en-US" dirty="0"/>
          </a:p>
        </p:txBody>
      </p:sp>
      <p:pic>
        <p:nvPicPr>
          <p:cNvPr id="6" name="Content Placeholder 5" descr="Class K Fire Square 4kb jpg">
            <a:extLst>
              <a:ext uri="{FF2B5EF4-FFF2-40B4-BE49-F238E27FC236}">
                <a16:creationId xmlns:a16="http://schemas.microsoft.com/office/drawing/2014/main" id="{8C79A4D1-5299-15BC-4C2D-D0F41F5AD98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43" y="1388812"/>
            <a:ext cx="3290498" cy="1556795"/>
          </a:xfrm>
        </p:spPr>
      </p:pic>
      <p:sp>
        <p:nvSpPr>
          <p:cNvPr id="7" name="Hexagon 6">
            <a:extLst>
              <a:ext uri="{FF2B5EF4-FFF2-40B4-BE49-F238E27FC236}">
                <a16:creationId xmlns:a16="http://schemas.microsoft.com/office/drawing/2014/main" id="{A5A95A53-5EDD-2C84-E233-0771532AE1A8}"/>
              </a:ext>
            </a:extLst>
          </p:cNvPr>
          <p:cNvSpPr/>
          <p:nvPr/>
        </p:nvSpPr>
        <p:spPr>
          <a:xfrm>
            <a:off x="10316043" y="1825625"/>
            <a:ext cx="1276350" cy="1119982"/>
          </a:xfrm>
          <a:prstGeom prst="hex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K</a:t>
            </a:r>
          </a:p>
        </p:txBody>
      </p:sp>
      <p:pic>
        <p:nvPicPr>
          <p:cNvPr id="9" name="Picture 8" descr="Class K Fire Extinguisher 9.6kb jpg">
            <a:extLst>
              <a:ext uri="{FF2B5EF4-FFF2-40B4-BE49-F238E27FC236}">
                <a16:creationId xmlns:a16="http://schemas.microsoft.com/office/drawing/2014/main" id="{2F838F8A-4F6E-8A12-E03F-3651BC4AB2B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941" y="3187119"/>
            <a:ext cx="1728416" cy="348471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05B4049-DCF6-88C9-0C9E-2E87EFCC2B20}"/>
              </a:ext>
            </a:extLst>
          </p:cNvPr>
          <p:cNvSpPr txBox="1"/>
          <p:nvPr/>
        </p:nvSpPr>
        <p:spPr>
          <a:xfrm>
            <a:off x="8093640" y="1226082"/>
            <a:ext cx="1006556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K </a:t>
            </a:r>
            <a:r>
              <a:rPr lang="zh-CN" altLang="en-US" sz="1200" dirty="0"/>
              <a:t>烹饪模式</a:t>
            </a:r>
            <a:endParaRPr lang="en-US" sz="12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4C0D6B2-0AC5-DB1C-744F-2CBDA657D25C}"/>
              </a:ext>
            </a:extLst>
          </p:cNvPr>
          <p:cNvSpPr txBox="1"/>
          <p:nvPr/>
        </p:nvSpPr>
        <p:spPr>
          <a:xfrm>
            <a:off x="9417491" y="1505387"/>
            <a:ext cx="1645249" cy="27699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/>
              <a:t>K </a:t>
            </a:r>
            <a:r>
              <a:rPr lang="zh-CN" altLang="en-US" sz="1200" dirty="0"/>
              <a:t>类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50110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61861-2763-5C3D-E066-5593A8DA2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位置和摆放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B6509B9-A0C2-F7E3-7BE3-148A7B515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376" y="1824356"/>
            <a:ext cx="7985760" cy="4351338"/>
          </a:xfrm>
        </p:spPr>
        <p:txBody>
          <a:bodyPr>
            <a:normAutofit/>
          </a:bodyPr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必须在火灾发生时容易取得并可见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靠近厨房位置，距离不超过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30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英尺 （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9.1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米）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底部必须至少离地面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4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英寸（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10.2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厘米）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灭火器重量 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&lt; 40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磅（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18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千克）（较轻）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zh-CN" altLang="en-US" dirty="0">
                <a:solidFill>
                  <a:srgbClr val="374151"/>
                </a:solidFill>
                <a:latin typeface="Söhne"/>
              </a:rPr>
              <a:t>顶部不能离地面超过</a:t>
            </a:r>
            <a:r>
              <a:rPr lang="en-US" altLang="zh-CN" dirty="0">
                <a:solidFill>
                  <a:srgbClr val="374151"/>
                </a:solidFill>
                <a:latin typeface="Söhne"/>
              </a:rPr>
              <a:t>5</a:t>
            </a:r>
            <a:r>
              <a:rPr lang="zh-CN" altLang="en-US" dirty="0">
                <a:solidFill>
                  <a:srgbClr val="374151"/>
                </a:solidFill>
                <a:latin typeface="Söhne"/>
              </a:rPr>
              <a:t>英尺</a:t>
            </a:r>
            <a:endParaRPr lang="en-US" dirty="0">
              <a:solidFill>
                <a:srgbClr val="374151"/>
              </a:solidFill>
              <a:latin typeface="Söhne"/>
            </a:endParaRPr>
          </a:p>
          <a:p>
            <a:r>
              <a:rPr lang="zh-CN" altLang="en-US" dirty="0">
                <a:solidFill>
                  <a:srgbClr val="374151"/>
                </a:solidFill>
                <a:latin typeface="Söhne"/>
              </a:rPr>
              <a:t>灭火器重量 </a:t>
            </a:r>
            <a:r>
              <a:rPr lang="en-US" altLang="zh-CN" dirty="0">
                <a:solidFill>
                  <a:srgbClr val="374151"/>
                </a:solidFill>
                <a:latin typeface="Söhne"/>
              </a:rPr>
              <a:t>&gt; 40</a:t>
            </a:r>
            <a:r>
              <a:rPr lang="zh-CN" altLang="en-US" dirty="0">
                <a:solidFill>
                  <a:srgbClr val="374151"/>
                </a:solidFill>
                <a:latin typeface="Söhne"/>
              </a:rPr>
              <a:t>磅（</a:t>
            </a:r>
            <a:r>
              <a:rPr lang="en-US" altLang="zh-CN" dirty="0">
                <a:solidFill>
                  <a:srgbClr val="374151"/>
                </a:solidFill>
                <a:latin typeface="Söhne"/>
              </a:rPr>
              <a:t>18</a:t>
            </a:r>
            <a:r>
              <a:rPr lang="zh-CN" altLang="en-US" dirty="0">
                <a:solidFill>
                  <a:srgbClr val="374151"/>
                </a:solidFill>
                <a:latin typeface="Söhne"/>
              </a:rPr>
              <a:t>千克）（较重） </a:t>
            </a:r>
            <a:endParaRPr lang="en-US" altLang="zh-CN" dirty="0">
              <a:solidFill>
                <a:srgbClr val="374151"/>
              </a:solidFill>
              <a:latin typeface="Söhne"/>
            </a:endParaRPr>
          </a:p>
          <a:p>
            <a:pPr lvl="1"/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顶部不能离地面超过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3.5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英尺</a:t>
            </a:r>
            <a:endParaRPr lang="en-US" dirty="0"/>
          </a:p>
          <a:p>
            <a:pPr lvl="1"/>
            <a:endParaRPr lang="en-US" dirty="0"/>
          </a:p>
        </p:txBody>
      </p:sp>
      <p:grpSp>
        <p:nvGrpSpPr>
          <p:cNvPr id="9" name="Group 8" descr="Food Truck Diagram 69kb jpg">
            <a:extLst>
              <a:ext uri="{FF2B5EF4-FFF2-40B4-BE49-F238E27FC236}">
                <a16:creationId xmlns:a16="http://schemas.microsoft.com/office/drawing/2014/main" id="{79FE49B7-7002-130B-3AB0-BE73E855616F}"/>
              </a:ext>
            </a:extLst>
          </p:cNvPr>
          <p:cNvGrpSpPr/>
          <p:nvPr/>
        </p:nvGrpSpPr>
        <p:grpSpPr>
          <a:xfrm>
            <a:off x="7945821" y="4000025"/>
            <a:ext cx="3905592" cy="2270234"/>
            <a:chOff x="4136878" y="2506663"/>
            <a:chExt cx="7887955" cy="4351337"/>
          </a:xfrm>
        </p:grpSpPr>
        <p:pic>
          <p:nvPicPr>
            <p:cNvPr id="6" name="Picture 5" descr="Food Truck Diagram 69kb jpg&#10;">
              <a:extLst>
                <a:ext uri="{FF2B5EF4-FFF2-40B4-BE49-F238E27FC236}">
                  <a16:creationId xmlns:a16="http://schemas.microsoft.com/office/drawing/2014/main" id="{F511A827-45BA-D7E2-F324-416A06E90F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36878" y="2506663"/>
              <a:ext cx="7887955" cy="4351337"/>
            </a:xfrm>
            <a:prstGeom prst="rect">
              <a:avLst/>
            </a:prstGeom>
          </p:spPr>
        </p:pic>
        <p:pic>
          <p:nvPicPr>
            <p:cNvPr id="7" name="Picture 6" descr="Class K Fire Extinguisher 9.6kb jpg">
              <a:extLst>
                <a:ext uri="{FF2B5EF4-FFF2-40B4-BE49-F238E27FC236}">
                  <a16:creationId xmlns:a16="http://schemas.microsoft.com/office/drawing/2014/main" id="{51793A07-625E-664E-9F83-8868ABD5E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8087" y="4110830"/>
              <a:ext cx="566929" cy="1143002"/>
            </a:xfrm>
            <a:prstGeom prst="rect">
              <a:avLst/>
            </a:prstGeom>
          </p:spPr>
        </p:pic>
      </p:grpSp>
      <p:grpSp>
        <p:nvGrpSpPr>
          <p:cNvPr id="12" name="Group 11" descr="Diagram of Barbeque Grill and Wood, Charcoal Fuel">
            <a:extLst>
              <a:ext uri="{FF2B5EF4-FFF2-40B4-BE49-F238E27FC236}">
                <a16:creationId xmlns:a16="http://schemas.microsoft.com/office/drawing/2014/main" id="{DFCEF12A-4B5E-36CF-188B-E63CC1B37C1C}"/>
              </a:ext>
            </a:extLst>
          </p:cNvPr>
          <p:cNvGrpSpPr/>
          <p:nvPr/>
        </p:nvGrpSpPr>
        <p:grpSpPr>
          <a:xfrm>
            <a:off x="7945821" y="1424689"/>
            <a:ext cx="3905592" cy="2084714"/>
            <a:chOff x="6270065" y="365125"/>
            <a:chExt cx="5581348" cy="3144277"/>
          </a:xfrm>
        </p:grpSpPr>
        <p:pic>
          <p:nvPicPr>
            <p:cNvPr id="10" name="Picture 9" descr="Diagram of Barbeque Grill and Wood, Charcoal Fuel">
              <a:extLst>
                <a:ext uri="{FF2B5EF4-FFF2-40B4-BE49-F238E27FC236}">
                  <a16:creationId xmlns:a16="http://schemas.microsoft.com/office/drawing/2014/main" id="{BE312761-65E8-3731-781A-8BDF5C6D3F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965"/>
            <a:stretch/>
          </p:blipFill>
          <p:spPr>
            <a:xfrm>
              <a:off x="6270065" y="365125"/>
              <a:ext cx="5581348" cy="3144277"/>
            </a:xfrm>
            <a:prstGeom prst="rect">
              <a:avLst/>
            </a:prstGeom>
          </p:spPr>
        </p:pic>
        <p:pic>
          <p:nvPicPr>
            <p:cNvPr id="11" name="Picture 10" descr="A fire extinguisher on a wall jpg 28KB">
              <a:extLst>
                <a:ext uri="{FF2B5EF4-FFF2-40B4-BE49-F238E27FC236}">
                  <a16:creationId xmlns:a16="http://schemas.microsoft.com/office/drawing/2014/main" id="{E59CBE47-F9BD-AE0D-F29A-410FBBCDE7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430" t="41467" r="26678" b="7469"/>
            <a:stretch/>
          </p:blipFill>
          <p:spPr>
            <a:xfrm>
              <a:off x="7371375" y="1564829"/>
              <a:ext cx="357436" cy="7448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13577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3A5C0-BDE2-E76F-0A30-7349B186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236" y="0"/>
            <a:ext cx="10515600" cy="1325563"/>
          </a:xfrm>
        </p:spPr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应对火灾的程序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E3EA8-946F-A71A-9821-1A0245174D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675" y="1253330"/>
            <a:ext cx="11092722" cy="5604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如果没有人被授权使用灭火器，所有人必须撤离。</a:t>
            </a:r>
            <a:endParaRPr lang="en-US" dirty="0"/>
          </a:p>
          <a:p>
            <a:pPr marL="0" indent="0">
              <a:buNone/>
            </a:pPr>
            <a:r>
              <a:rPr lang="zh-CN" altLang="en-US" sz="2600" u="sng" dirty="0"/>
              <a:t>如果有人被授权和接受过灭火器使用培训</a:t>
            </a:r>
            <a:r>
              <a:rPr lang="en-US" sz="2600" u="sng" dirty="0"/>
              <a:t>:</a:t>
            </a:r>
          </a:p>
          <a:p>
            <a:pPr marL="0" indent="0">
              <a:buNone/>
            </a:pPr>
            <a:r>
              <a:rPr lang="en-US" altLang="zh-CN" sz="2600" dirty="0"/>
              <a:t>1</a:t>
            </a:r>
            <a:r>
              <a:rPr lang="zh-CN" altLang="en-US" sz="2600" dirty="0"/>
              <a:t>） 发出警报，呼叫消防部门。</a:t>
            </a:r>
          </a:p>
          <a:p>
            <a:pPr marL="0" indent="0">
              <a:buNone/>
            </a:pPr>
            <a:r>
              <a:rPr lang="en-US" altLang="zh-CN" sz="2600" dirty="0"/>
              <a:t>2</a:t>
            </a:r>
            <a:r>
              <a:rPr lang="zh-CN" altLang="en-US" sz="2600" dirty="0"/>
              <a:t>） 在接近火源之前确定一个安全的疏散路径。</a:t>
            </a:r>
          </a:p>
          <a:p>
            <a:pPr lvl="1"/>
            <a:r>
              <a:rPr lang="zh-CN" altLang="en-US" sz="2100" dirty="0"/>
              <a:t>不要让火、热或烟雾阻挡你和疏散路径之间的通道。</a:t>
            </a:r>
          </a:p>
          <a:p>
            <a:pPr marL="0" indent="0">
              <a:buNone/>
            </a:pPr>
            <a:r>
              <a:rPr lang="en-US" altLang="zh-CN" sz="2600" dirty="0"/>
              <a:t>3</a:t>
            </a:r>
            <a:r>
              <a:rPr lang="zh-CN" altLang="en-US" sz="2600" dirty="0"/>
              <a:t>） 选择适当的灭火器。</a:t>
            </a:r>
          </a:p>
          <a:p>
            <a:pPr lvl="1"/>
            <a:r>
              <a:rPr lang="zh-CN" altLang="en-US" sz="2100" dirty="0"/>
              <a:t>要使用</a:t>
            </a:r>
            <a:r>
              <a:rPr lang="en-US" altLang="zh-CN" sz="2100" dirty="0"/>
              <a:t>K</a:t>
            </a:r>
            <a:r>
              <a:rPr lang="zh-CN" altLang="en-US" sz="2100" dirty="0"/>
              <a:t>类灭火器，必须关闭该设备的电源。</a:t>
            </a:r>
          </a:p>
          <a:p>
            <a:pPr marL="0" indent="0">
              <a:buNone/>
            </a:pPr>
            <a:r>
              <a:rPr lang="en-US" altLang="zh-CN" sz="2600" dirty="0"/>
              <a:t>4</a:t>
            </a:r>
            <a:r>
              <a:rPr lang="zh-CN" altLang="en-US" sz="2600" dirty="0"/>
              <a:t>） 使用</a:t>
            </a:r>
            <a:r>
              <a:rPr lang="en-US" altLang="zh-CN" sz="2600" dirty="0"/>
              <a:t>P.A.S.S.</a:t>
            </a:r>
            <a:r>
              <a:rPr lang="zh-CN" altLang="en-US" sz="2600" dirty="0"/>
              <a:t>技术操作灭火器。</a:t>
            </a:r>
          </a:p>
          <a:p>
            <a:pPr marL="0" indent="0">
              <a:buNone/>
            </a:pPr>
            <a:r>
              <a:rPr lang="en-US" altLang="zh-CN" sz="2600" dirty="0"/>
              <a:t>5</a:t>
            </a:r>
            <a:r>
              <a:rPr lang="zh-CN" altLang="en-US" sz="2600" dirty="0"/>
              <a:t>） 如果灭火后火源重新燃烧，请远离。</a:t>
            </a:r>
            <a:endParaRPr lang="en-US" sz="2600" dirty="0"/>
          </a:p>
          <a:p>
            <a:endParaRPr lang="en-US" sz="2600" dirty="0"/>
          </a:p>
          <a:p>
            <a:pPr marL="0" indent="0">
              <a:buNone/>
            </a:pPr>
            <a:r>
              <a:rPr lang="zh-CN" altLang="en-US" sz="2600" dirty="0"/>
              <a:t>**如果灭火器已用尽但火源没有熄灭，立即撤离。 </a:t>
            </a:r>
            <a:endParaRPr lang="en-US" altLang="zh-CN" sz="2600" dirty="0"/>
          </a:p>
          <a:p>
            <a:pPr marL="0" indent="0">
              <a:buNone/>
            </a:pPr>
            <a:r>
              <a:rPr lang="zh-CN" altLang="en-US" sz="2600" dirty="0"/>
              <a:t>**如果火灾超出初期阶段，立即撤离。</a:t>
            </a:r>
            <a:endParaRPr lang="en-US" sz="26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FA45116-6E3B-9869-F0C3-9EFBD580A395}"/>
              </a:ext>
            </a:extLst>
          </p:cNvPr>
          <p:cNvGrpSpPr/>
          <p:nvPr/>
        </p:nvGrpSpPr>
        <p:grpSpPr>
          <a:xfrm>
            <a:off x="9592987" y="986805"/>
            <a:ext cx="2370870" cy="4329856"/>
            <a:chOff x="9609413" y="1835500"/>
            <a:chExt cx="1977984" cy="4171068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DECD8DBA-E3F9-CA47-134C-D5888E677EDE}"/>
                </a:ext>
              </a:extLst>
            </p:cNvPr>
            <p:cNvGrpSpPr/>
            <p:nvPr/>
          </p:nvGrpSpPr>
          <p:grpSpPr>
            <a:xfrm>
              <a:off x="9609413" y="1835500"/>
              <a:ext cx="1977984" cy="4171068"/>
              <a:chOff x="4895052" y="408934"/>
              <a:chExt cx="4686149" cy="6248199"/>
            </a:xfrm>
          </p:grpSpPr>
          <p:pic>
            <p:nvPicPr>
              <p:cNvPr id="5" name="Picture 4" descr="Side of Fire Extinguisher, with ABC Codes&#10;12 KB jpg&#10;">
                <a:extLst>
                  <a:ext uri="{FF2B5EF4-FFF2-40B4-BE49-F238E27FC236}">
                    <a16:creationId xmlns:a16="http://schemas.microsoft.com/office/drawing/2014/main" id="{6291968E-AE5A-0FA9-5CF2-860397EC5B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95052" y="408934"/>
                <a:ext cx="4686149" cy="6248199"/>
              </a:xfrm>
              <a:prstGeom prst="rect">
                <a:avLst/>
              </a:prstGeom>
            </p:spPr>
          </p:pic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6A642B1-6E75-DB8A-6713-F064ECDA988D}"/>
                  </a:ext>
                </a:extLst>
              </p:cNvPr>
              <p:cNvSpPr txBox="1"/>
              <p:nvPr/>
            </p:nvSpPr>
            <p:spPr>
              <a:xfrm>
                <a:off x="6041037" y="2169959"/>
                <a:ext cx="1673869" cy="355309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000" b="0" i="0" dirty="0">
                    <a:solidFill>
                      <a:srgbClr val="374151"/>
                    </a:solidFill>
                    <a:effectLst/>
                    <a:latin typeface="Söhne"/>
                  </a:rPr>
                  <a:t>拉开销子</a:t>
                </a:r>
                <a:endParaRPr lang="en-US" sz="1000" dirty="0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74D3862-F911-A445-B99B-6DA53908D78B}"/>
                  </a:ext>
                </a:extLst>
              </p:cNvPr>
              <p:cNvSpPr txBox="1"/>
              <p:nvPr/>
            </p:nvSpPr>
            <p:spPr>
              <a:xfrm>
                <a:off x="6095997" y="2770260"/>
                <a:ext cx="2664719" cy="577379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ctr">
                  <a:defRPr b="0" i="0">
                    <a:solidFill>
                      <a:srgbClr val="374151"/>
                    </a:solidFill>
                    <a:effectLst/>
                    <a:latin typeface="Söhne"/>
                  </a:defRPr>
                </a:lvl1pPr>
              </a:lstStyle>
              <a:p>
                <a:r>
                  <a:rPr lang="zh-CN" altLang="en-US" sz="1000" dirty="0"/>
                  <a:t>从后面</a:t>
                </a:r>
                <a:r>
                  <a:rPr lang="en-US" altLang="zh-CN" sz="1000" dirty="0"/>
                  <a:t>8</a:t>
                </a:r>
                <a:r>
                  <a:rPr lang="zh-CN" altLang="en-US" sz="1000" dirty="0"/>
                  <a:t>英尺处开始。瞄准火灾底部。</a:t>
                </a:r>
                <a:endParaRPr lang="en-US" sz="1000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FD2121-9131-3C55-654B-FF179D081C68}"/>
                  </a:ext>
                </a:extLst>
              </p:cNvPr>
              <p:cNvSpPr txBox="1"/>
              <p:nvPr/>
            </p:nvSpPr>
            <p:spPr>
              <a:xfrm>
                <a:off x="6095997" y="3465966"/>
                <a:ext cx="2609757" cy="577379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ctr">
                  <a:defRPr b="0" i="0">
                    <a:solidFill>
                      <a:srgbClr val="374151"/>
                    </a:solidFill>
                    <a:effectLst/>
                    <a:latin typeface="Söhne"/>
                  </a:defRPr>
                </a:lvl1pPr>
              </a:lstStyle>
              <a:p>
                <a:r>
                  <a:rPr lang="zh-CN" altLang="en-US" sz="1000" dirty="0"/>
                  <a:t>使用灭火器时保持竖直。挤压把手。</a:t>
                </a:r>
                <a:endParaRPr lang="en-US" sz="1000" dirty="0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08BA974-78D2-43D5-9D50-7E941C0C6AAE}"/>
                  </a:ext>
                </a:extLst>
              </p:cNvPr>
              <p:cNvSpPr txBox="1"/>
              <p:nvPr/>
            </p:nvSpPr>
            <p:spPr>
              <a:xfrm>
                <a:off x="6139592" y="4329480"/>
                <a:ext cx="1887416" cy="577379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ctr">
                  <a:defRPr b="0" i="0">
                    <a:solidFill>
                      <a:srgbClr val="374151"/>
                    </a:solidFill>
                    <a:effectLst/>
                    <a:latin typeface="Söhne"/>
                  </a:defRPr>
                </a:lvl1pPr>
              </a:lstStyle>
              <a:p>
                <a:r>
                  <a:rPr lang="zh-CN" altLang="en-US" sz="1000" dirty="0"/>
                  <a:t>从一侧扫到另一侧</a:t>
                </a:r>
                <a:endParaRPr lang="en-US" sz="1000" dirty="0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84923FE-FBEF-95BE-0B59-7F5A34AC1AF7}"/>
                </a:ext>
              </a:extLst>
            </p:cNvPr>
            <p:cNvSpPr txBox="1"/>
            <p:nvPr/>
          </p:nvSpPr>
          <p:spPr>
            <a:xfrm>
              <a:off x="9840997" y="2348060"/>
              <a:ext cx="1608167" cy="461665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>
                  <a:solidFill>
                    <a:schemeClr val="bg1"/>
                  </a:solidFill>
                </a:rPr>
                <a:t>操作指示</a:t>
              </a:r>
              <a:endParaRPr lang="en-US" sz="24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1041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A1AE8-AE1F-E213-6F5C-584ECA73C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扑灭火灾是否安全呢？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E25407F-C91A-5669-99BE-65FF499DB68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27611361"/>
              </p:ext>
            </p:extLst>
          </p:nvPr>
        </p:nvGraphicFramePr>
        <p:xfrm>
          <a:off x="509821" y="1641410"/>
          <a:ext cx="11358524" cy="3447670"/>
        </p:xfrm>
        <a:graphic>
          <a:graphicData uri="http://schemas.openxmlformats.org/drawingml/2006/table">
            <a:tbl>
              <a:tblPr firstRow="1" firstCol="1" bandRow="1"/>
              <a:tblGrid>
                <a:gridCol w="2056639">
                  <a:extLst>
                    <a:ext uri="{9D8B030D-6E8A-4147-A177-3AD203B41FA5}">
                      <a16:colId xmlns:a16="http://schemas.microsoft.com/office/drawing/2014/main" val="3049980629"/>
                    </a:ext>
                  </a:extLst>
                </a:gridCol>
                <a:gridCol w="4811843">
                  <a:extLst>
                    <a:ext uri="{9D8B030D-6E8A-4147-A177-3AD203B41FA5}">
                      <a16:colId xmlns:a16="http://schemas.microsoft.com/office/drawing/2014/main" val="1423832482"/>
                    </a:ext>
                  </a:extLst>
                </a:gridCol>
                <a:gridCol w="4490042">
                  <a:extLst>
                    <a:ext uri="{9D8B030D-6E8A-4147-A177-3AD203B41FA5}">
                      <a16:colId xmlns:a16="http://schemas.microsoft.com/office/drawing/2014/main" val="324112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指标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安全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不安全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9431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火灾规模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火势未蔓延</a:t>
                      </a:r>
                    </a:p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火焰未高过头部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火势已蔓延</a:t>
                      </a:r>
                    </a:p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火焰达到天花板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C00000">
                            <a:tint val="66000"/>
                            <a:satMod val="160000"/>
                          </a:srgbClr>
                        </a:gs>
                        <a:gs pos="50000">
                          <a:srgbClr val="C00000">
                            <a:tint val="44500"/>
                            <a:satMod val="160000"/>
                          </a:srgbClr>
                        </a:gs>
                        <a:gs pos="100000">
                          <a:srgbClr val="C00000">
                            <a:tint val="23500"/>
                            <a:satMod val="160000"/>
                          </a:srgb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5637137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空气状况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有烟雾，但能清晰看见火源</a:t>
                      </a:r>
                    </a:p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无需呼吸防护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烟雾阻挡了对火源的视线</a:t>
                      </a:r>
                    </a:p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呼吸困难</a:t>
                      </a:r>
                    </a:p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需要呼吸防护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accent1">
                            <a:tint val="66000"/>
                            <a:satMod val="16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6539850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撤离通道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背后有明确的撤离通道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背后的撤离通道不安全</a:t>
                      </a:r>
                    </a:p>
                    <a:p>
                      <a:pPr marL="342900" marR="0" indent="-34290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zh-CN" alt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火势未受控制，正在蔓延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chemeClr val="bg1">
                            <a:lumMod val="85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85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85000"/>
                            <a:shade val="100000"/>
                            <a:satMod val="115000"/>
                          </a:schemeClr>
                        </a:gs>
                      </a:gsLst>
                      <a:lin ang="189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275768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A4453D2-A5CB-738D-1FE8-299BBF52D786}"/>
              </a:ext>
            </a:extLst>
          </p:cNvPr>
          <p:cNvSpPr txBox="1"/>
          <p:nvPr/>
        </p:nvSpPr>
        <p:spPr>
          <a:xfrm>
            <a:off x="416738" y="5741233"/>
            <a:ext cx="109568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0" i="0" dirty="0">
                <a:solidFill>
                  <a:srgbClr val="374151"/>
                </a:solidFill>
                <a:effectLst/>
                <a:latin typeface="Söhne"/>
              </a:rPr>
              <a:t>如果你对自己扑灭火灾的能力或现场条件有丝毫怀疑，</a:t>
            </a:r>
            <a:r>
              <a:rPr lang="zh-CN" altLang="en-US" sz="2800" b="1" i="0" dirty="0">
                <a:solidFill>
                  <a:srgbClr val="374151"/>
                </a:solidFill>
                <a:effectLst/>
                <a:latin typeface="Söhne"/>
              </a:rPr>
              <a:t>请立即撤离！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96419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EA46-2B62-C4C9-B7B4-B687F346E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0"/>
            <a:ext cx="10515600" cy="1325563"/>
          </a:xfrm>
        </p:spPr>
        <p:txBody>
          <a:bodyPr/>
          <a:lstStyle/>
          <a:p>
            <a:r>
              <a:rPr lang="zh-CN" altLang="en-US" dirty="0"/>
              <a:t>对于小火灾使用 </a:t>
            </a:r>
            <a:r>
              <a:rPr lang="en-US" altLang="zh-CN" dirty="0"/>
              <a:t>P.A.S.S. </a:t>
            </a:r>
            <a:r>
              <a:rPr lang="zh-CN" altLang="en-US" dirty="0"/>
              <a:t>技巧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FBA94-F423-517A-1CFD-6B4504B22E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6358" y="1365249"/>
            <a:ext cx="6659217" cy="466725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3200" b="1" u="sng" dirty="0"/>
              <a:t>P</a:t>
            </a:r>
            <a:r>
              <a:rPr lang="en-US" sz="3200" dirty="0"/>
              <a:t>ull 	</a:t>
            </a:r>
            <a:r>
              <a:rPr lang="zh-CN" altLang="en-US" sz="3200" dirty="0"/>
              <a:t>拉开销子 </a:t>
            </a:r>
            <a:endParaRPr lang="en-US" sz="3200" dirty="0"/>
          </a:p>
          <a:p>
            <a:pPr>
              <a:spcAft>
                <a:spcPts val="1200"/>
              </a:spcAft>
            </a:pPr>
            <a:r>
              <a:rPr lang="en-US" sz="3200" b="1" u="sng" dirty="0"/>
              <a:t>A</a:t>
            </a:r>
            <a:r>
              <a:rPr lang="en-US" sz="3200" dirty="0"/>
              <a:t>im 	</a:t>
            </a:r>
            <a:r>
              <a:rPr lang="zh-CN" altLang="en-US" sz="3200" dirty="0"/>
              <a:t>将灭火器的喷嘴或软管对准火源底部 </a:t>
            </a:r>
            <a:endParaRPr lang="en-US" altLang="zh-CN" sz="3200" dirty="0"/>
          </a:p>
          <a:p>
            <a:pPr>
              <a:spcAft>
                <a:spcPts val="1200"/>
              </a:spcAft>
            </a:pPr>
            <a:r>
              <a:rPr lang="en-US" sz="3200" b="1" u="sng" dirty="0"/>
              <a:t>S</a:t>
            </a:r>
            <a:r>
              <a:rPr lang="en-US" sz="3200" dirty="0"/>
              <a:t>queeze 	</a:t>
            </a:r>
            <a:r>
              <a:rPr lang="zh-CN" altLang="en-US" sz="3200" dirty="0"/>
              <a:t>挤压手柄释放灭火剂</a:t>
            </a:r>
            <a:endParaRPr lang="en-US" altLang="zh-CN" sz="3200" dirty="0"/>
          </a:p>
          <a:p>
            <a:pPr>
              <a:spcAft>
                <a:spcPts val="1200"/>
              </a:spcAft>
            </a:pPr>
            <a:r>
              <a:rPr lang="en-US" sz="3200" b="1" u="sng" dirty="0"/>
              <a:t>S</a:t>
            </a:r>
            <a:r>
              <a:rPr lang="en-US" sz="3200" dirty="0"/>
              <a:t>weep 	</a:t>
            </a:r>
            <a:r>
              <a:rPr lang="zh-CN" altLang="en-US" sz="3200" dirty="0"/>
              <a:t>在火源底部来回扫动，直到火焰熄灭。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观察区域。 </a:t>
            </a:r>
            <a:endParaRPr lang="en-US" altLang="zh-CN" sz="3200" dirty="0"/>
          </a:p>
          <a:p>
            <a:pPr marL="0" indent="0">
              <a:buNone/>
            </a:pPr>
            <a:r>
              <a:rPr lang="zh-CN" altLang="en-US" sz="3200" dirty="0"/>
              <a:t>如果火源重新燃烧，重复以上步骤。</a:t>
            </a:r>
            <a:endParaRPr lang="en-US" sz="32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4CBCDC1-2D80-B35F-81BD-23E2C1CFC0E3}"/>
              </a:ext>
            </a:extLst>
          </p:cNvPr>
          <p:cNvGrpSpPr/>
          <p:nvPr/>
        </p:nvGrpSpPr>
        <p:grpSpPr>
          <a:xfrm>
            <a:off x="7599923" y="1047035"/>
            <a:ext cx="4024456" cy="5184026"/>
            <a:chOff x="9609413" y="1835500"/>
            <a:chExt cx="1977984" cy="417106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E6F8A2FB-D562-D4F1-6624-C898E4C0D0A0}"/>
                </a:ext>
              </a:extLst>
            </p:cNvPr>
            <p:cNvGrpSpPr/>
            <p:nvPr/>
          </p:nvGrpSpPr>
          <p:grpSpPr>
            <a:xfrm>
              <a:off x="9609413" y="1835500"/>
              <a:ext cx="1977984" cy="4171068"/>
              <a:chOff x="4895052" y="408934"/>
              <a:chExt cx="4686149" cy="6248199"/>
            </a:xfrm>
          </p:grpSpPr>
          <p:pic>
            <p:nvPicPr>
              <p:cNvPr id="8" name="Picture 7" descr="Side of Fire Extinguisher, with ABC Codes&#10;12 KB jpg&#10;">
                <a:extLst>
                  <a:ext uri="{FF2B5EF4-FFF2-40B4-BE49-F238E27FC236}">
                    <a16:creationId xmlns:a16="http://schemas.microsoft.com/office/drawing/2014/main" id="{FC9A8074-1659-4ADF-27E5-DD085B2C35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895052" y="408934"/>
                <a:ext cx="4686149" cy="6248199"/>
              </a:xfrm>
              <a:prstGeom prst="rect">
                <a:avLst/>
              </a:prstGeom>
            </p:spPr>
          </p:pic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DAD6FAE-09CD-2089-B9A5-D88519129B96}"/>
                  </a:ext>
                </a:extLst>
              </p:cNvPr>
              <p:cNvSpPr txBox="1"/>
              <p:nvPr/>
            </p:nvSpPr>
            <p:spPr>
              <a:xfrm>
                <a:off x="6041037" y="2169959"/>
                <a:ext cx="1673870" cy="370957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zh-CN" altLang="en-US" sz="1400" b="0" i="0" dirty="0">
                    <a:solidFill>
                      <a:srgbClr val="374151"/>
                    </a:solidFill>
                    <a:effectLst/>
                    <a:latin typeface="Söhne"/>
                  </a:rPr>
                  <a:t>拉开销子</a:t>
                </a:r>
                <a:endParaRPr lang="en-US" sz="1400" dirty="0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02F9DD9-5C19-D5B8-860C-C7ECA2EDF80D}"/>
                  </a:ext>
                </a:extLst>
              </p:cNvPr>
              <p:cNvSpPr txBox="1"/>
              <p:nvPr/>
            </p:nvSpPr>
            <p:spPr>
              <a:xfrm>
                <a:off x="6095997" y="2770260"/>
                <a:ext cx="2664719" cy="630626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ctr">
                  <a:defRPr b="0" i="0">
                    <a:solidFill>
                      <a:srgbClr val="374151"/>
                    </a:solidFill>
                    <a:effectLst/>
                    <a:latin typeface="Söhne"/>
                  </a:defRPr>
                </a:lvl1pPr>
              </a:lstStyle>
              <a:p>
                <a:r>
                  <a:rPr lang="zh-CN" altLang="en-US" sz="1400" dirty="0"/>
                  <a:t>从后面</a:t>
                </a:r>
                <a:r>
                  <a:rPr lang="en-US" altLang="zh-CN" sz="1400" dirty="0"/>
                  <a:t>8</a:t>
                </a:r>
                <a:r>
                  <a:rPr lang="zh-CN" altLang="en-US" sz="1400" dirty="0"/>
                  <a:t>英尺处开始。瞄准火灾底部。</a:t>
                </a:r>
                <a:endParaRPr lang="en-US" sz="1400" dirty="0"/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9A844C9-8992-9C44-CE54-514BB2A9D29F}"/>
                  </a:ext>
                </a:extLst>
              </p:cNvPr>
              <p:cNvSpPr txBox="1"/>
              <p:nvPr/>
            </p:nvSpPr>
            <p:spPr>
              <a:xfrm>
                <a:off x="6095997" y="3465966"/>
                <a:ext cx="2609756" cy="630626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ctr">
                  <a:defRPr b="0" i="0">
                    <a:solidFill>
                      <a:srgbClr val="374151"/>
                    </a:solidFill>
                    <a:effectLst/>
                    <a:latin typeface="Söhne"/>
                  </a:defRPr>
                </a:lvl1pPr>
              </a:lstStyle>
              <a:p>
                <a:r>
                  <a:rPr lang="zh-CN" altLang="en-US" sz="1400" dirty="0"/>
                  <a:t>使用灭火器时保持竖直。挤压把手。</a:t>
                </a:r>
                <a:endParaRPr lang="en-US" sz="1400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3594EE3-DEBF-126E-7042-EB31A53BA963}"/>
                  </a:ext>
                </a:extLst>
              </p:cNvPr>
              <p:cNvSpPr txBox="1"/>
              <p:nvPr/>
            </p:nvSpPr>
            <p:spPr>
              <a:xfrm>
                <a:off x="6139592" y="4329480"/>
                <a:ext cx="1887416" cy="370957"/>
              </a:xfrm>
              <a:prstGeom prst="rect">
                <a:avLst/>
              </a:prstGeom>
              <a:solidFill>
                <a:srgbClr val="FBE5D6">
                  <a:alpha val="89804"/>
                </a:srgbClr>
              </a:solidFill>
            </p:spPr>
            <p:txBody>
              <a:bodyPr wrap="square">
                <a:spAutoFit/>
              </a:bodyPr>
              <a:lstStyle>
                <a:defPPr>
                  <a:defRPr lang="en-US"/>
                </a:defPPr>
                <a:lvl1pPr algn="ctr">
                  <a:defRPr b="0" i="0">
                    <a:solidFill>
                      <a:srgbClr val="374151"/>
                    </a:solidFill>
                    <a:effectLst/>
                    <a:latin typeface="Söhne"/>
                  </a:defRPr>
                </a:lvl1pPr>
              </a:lstStyle>
              <a:p>
                <a:r>
                  <a:rPr lang="zh-CN" altLang="en-US" sz="1400" dirty="0"/>
                  <a:t>从一侧扫到另一侧</a:t>
                </a:r>
                <a:endParaRPr lang="en-US" sz="1400" dirty="0"/>
              </a:p>
            </p:txBody>
          </p:sp>
        </p:grp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B97BA9E-EB4A-138C-C8EA-5805233A3BCB}"/>
                </a:ext>
              </a:extLst>
            </p:cNvPr>
            <p:cNvSpPr txBox="1"/>
            <p:nvPr/>
          </p:nvSpPr>
          <p:spPr>
            <a:xfrm>
              <a:off x="9940423" y="2348060"/>
              <a:ext cx="1385934" cy="420983"/>
            </a:xfrm>
            <a:prstGeom prst="rect">
              <a:avLst/>
            </a:prstGeom>
            <a:solidFill>
              <a:schemeClr val="tx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800" dirty="0">
                  <a:solidFill>
                    <a:schemeClr val="bg1"/>
                  </a:solidFill>
                </a:rPr>
                <a:t>操作指示</a:t>
              </a:r>
              <a:endParaRPr lang="en-US" sz="28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525295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A1490-0500-8541-AA15-472624430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检查、维护和测试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827E1-16B7-E237-15EA-C1BADB189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767945" cy="4351338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zh-CN" altLang="en-US" sz="2800" dirty="0"/>
              <a:t>雇主负责对工作场所的便携式灭火器进行检查、维护和测试。</a:t>
            </a:r>
          </a:p>
          <a:p>
            <a:pPr lvl="1"/>
            <a:r>
              <a:rPr lang="zh-CN" altLang="en-US" dirty="0"/>
              <a:t>月度检查</a:t>
            </a:r>
          </a:p>
          <a:p>
            <a:pPr lvl="1"/>
            <a:r>
              <a:rPr lang="zh-CN" altLang="en-US" dirty="0"/>
              <a:t>年度检查</a:t>
            </a:r>
            <a:endParaRPr lang="en-US" dirty="0"/>
          </a:p>
        </p:txBody>
      </p:sp>
      <p:pic>
        <p:nvPicPr>
          <p:cNvPr id="10" name="Content Placeholder 9" descr="Monthly Fire Extinguisher Check on Tag&#10;9.5kb jpg">
            <a:extLst>
              <a:ext uri="{FF2B5EF4-FFF2-40B4-BE49-F238E27FC236}">
                <a16:creationId xmlns:a16="http://schemas.microsoft.com/office/drawing/2014/main" id="{54DB7A02-9AF4-8B98-F587-73CFAC6CE0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891" y="1690688"/>
            <a:ext cx="3273018" cy="4351338"/>
          </a:xfrm>
        </p:spPr>
      </p:pic>
    </p:spTree>
    <p:extLst>
      <p:ext uri="{BB962C8B-B14F-4D97-AF65-F5344CB8AC3E}">
        <p14:creationId xmlns:p14="http://schemas.microsoft.com/office/powerpoint/2010/main" val="6057721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E8756-B9C6-0F34-E61E-ED0E3922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77651"/>
            <a:ext cx="10515600" cy="1325563"/>
          </a:xfrm>
        </p:spPr>
        <p:txBody>
          <a:bodyPr/>
          <a:lstStyle/>
          <a:p>
            <a:r>
              <a:rPr lang="zh-CN" altLang="en-US" dirty="0"/>
              <a:t>月度检查</a:t>
            </a:r>
            <a:endParaRPr lang="en-US" dirty="0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9A6D7E4A-FF33-A141-9A3F-41A959FA91A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336499"/>
              </p:ext>
            </p:extLst>
          </p:nvPr>
        </p:nvGraphicFramePr>
        <p:xfrm>
          <a:off x="217715" y="1708461"/>
          <a:ext cx="7720939" cy="298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7773">
                  <a:extLst>
                    <a:ext uri="{9D8B030D-6E8A-4147-A177-3AD203B41FA5}">
                      <a16:colId xmlns:a16="http://schemas.microsoft.com/office/drawing/2014/main" val="1042323302"/>
                    </a:ext>
                  </a:extLst>
                </a:gridCol>
                <a:gridCol w="6033166">
                  <a:extLst>
                    <a:ext uri="{9D8B030D-6E8A-4147-A177-3AD203B41FA5}">
                      <a16:colId xmlns:a16="http://schemas.microsoft.com/office/drawing/2014/main" val="5055796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200" dirty="0">
                          <a:latin typeface="+mn-lt"/>
                        </a:rPr>
                        <a:t>检查</a:t>
                      </a:r>
                      <a:r>
                        <a:rPr lang="en-US" sz="2200" dirty="0">
                          <a:latin typeface="+mn-lt"/>
                        </a:rPr>
                        <a:t>/</a:t>
                      </a:r>
                      <a:r>
                        <a:rPr lang="zh-CN" altLang="en-US" sz="2200" dirty="0">
                          <a:latin typeface="+mn-lt"/>
                        </a:rPr>
                        <a:t>日期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200" dirty="0">
                          <a:latin typeface="+mn-lt"/>
                        </a:rPr>
                        <a:t>描述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79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灭火器是否在指定位置？</a:t>
                      </a:r>
                      <a:endParaRPr lang="en-US" alt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1380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200" dirty="0">
                          <a:latin typeface="+mn-lt"/>
                        </a:rPr>
                        <a:t>没有阻挡使用或视线的障碍？</a:t>
                      </a:r>
                      <a:endParaRPr lang="en-US" alt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474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buFont typeface="+mj-lt"/>
                        <a:buNone/>
                      </a:pPr>
                      <a:r>
                        <a:rPr lang="zh-CN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压力表是否显示灭火器处于充足的充电状态（指针应在绿色区域内）？</a:t>
                      </a:r>
                      <a:endParaRPr lang="en-US" sz="2200" b="0" i="0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922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销子和防篡改封条是否完好？</a:t>
                      </a:r>
                      <a:endParaRPr lang="en-US" sz="2200" b="0" i="0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3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2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灭火器是否状态良好，没有任何物理损坏、腐蚀或泄漏迹象？</a:t>
                      </a:r>
                      <a:endParaRPr lang="en-US" sz="2200" b="1" i="0" dirty="0">
                        <a:solidFill>
                          <a:srgbClr val="333333"/>
                        </a:solidFill>
                        <a:effectLst/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8523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B63C4FF-25CA-6F71-A636-33EB596B76AE}"/>
              </a:ext>
            </a:extLst>
          </p:cNvPr>
          <p:cNvSpPr txBox="1"/>
          <p:nvPr/>
        </p:nvSpPr>
        <p:spPr>
          <a:xfrm>
            <a:off x="217715" y="5611930"/>
            <a:ext cx="56685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*</a:t>
            </a:r>
            <a:r>
              <a:rPr lang="zh-CN" altLang="en-US" sz="2000" dirty="0"/>
              <a:t>灭火器上的标签或纸质</a:t>
            </a:r>
            <a:r>
              <a:rPr lang="en-US" altLang="zh-CN" sz="2000" dirty="0"/>
              <a:t>/</a:t>
            </a:r>
            <a:r>
              <a:rPr lang="zh-CN" altLang="en-US" sz="2000" dirty="0"/>
              <a:t>电子文件均可接受</a:t>
            </a:r>
            <a:endParaRPr lang="en-US" sz="2000" dirty="0"/>
          </a:p>
          <a:p>
            <a:r>
              <a:rPr lang="en-US" sz="2000" dirty="0"/>
              <a:t>*</a:t>
            </a:r>
            <a:r>
              <a:rPr lang="zh-CN" altLang="en-US" sz="2000" dirty="0"/>
              <a:t>需要标明</a:t>
            </a:r>
            <a:r>
              <a:rPr lang="en-US" sz="2000" dirty="0"/>
              <a:t>: </a:t>
            </a:r>
            <a:r>
              <a:rPr lang="zh-CN" altLang="en-US" sz="2000" b="0" i="0" dirty="0">
                <a:solidFill>
                  <a:srgbClr val="374151"/>
                </a:solidFill>
                <a:effectLst/>
                <a:latin typeface="Söhne"/>
              </a:rPr>
              <a:t>检查的月份</a:t>
            </a:r>
            <a:r>
              <a:rPr lang="en-US" altLang="zh-CN" sz="2000" b="0" i="0" dirty="0">
                <a:solidFill>
                  <a:srgbClr val="374151"/>
                </a:solidFill>
                <a:effectLst/>
                <a:latin typeface="Söhne"/>
              </a:rPr>
              <a:t>/</a:t>
            </a:r>
            <a:r>
              <a:rPr lang="zh-CN" altLang="en-US" sz="2000" b="0" i="0" dirty="0">
                <a:solidFill>
                  <a:srgbClr val="374151"/>
                </a:solidFill>
                <a:effectLst/>
                <a:latin typeface="Söhne"/>
              </a:rPr>
              <a:t>年份以及进行检查的人员</a:t>
            </a:r>
            <a:endParaRPr lang="en-US" sz="2000" dirty="0"/>
          </a:p>
        </p:txBody>
      </p:sp>
      <p:pic>
        <p:nvPicPr>
          <p:cNvPr id="5" name="Picture 4" descr="Top of Fire Extinguisher with Pressure Gauge 9.8 kb jpg">
            <a:extLst>
              <a:ext uri="{FF2B5EF4-FFF2-40B4-BE49-F238E27FC236}">
                <a16:creationId xmlns:a16="http://schemas.microsoft.com/office/drawing/2014/main" id="{1EA5EC3F-86AB-0869-BEAA-E3C2FE9734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903"/>
          <a:stretch/>
        </p:blipFill>
        <p:spPr>
          <a:xfrm>
            <a:off x="8199600" y="268021"/>
            <a:ext cx="3774685" cy="2880880"/>
          </a:xfrm>
          <a:prstGeom prst="rect">
            <a:avLst/>
          </a:prstGeom>
        </p:spPr>
      </p:pic>
      <p:pic>
        <p:nvPicPr>
          <p:cNvPr id="9" name="Content Placeholder 9" descr="Monthly Fire Extinguisher Check on Tag&#10;9.5kb jpg">
            <a:extLst>
              <a:ext uri="{FF2B5EF4-FFF2-40B4-BE49-F238E27FC236}">
                <a16:creationId xmlns:a16="http://schemas.microsoft.com/office/drawing/2014/main" id="{855BAC82-13FD-7D9F-1A7A-5B76FF6B5E5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93"/>
          <a:stretch/>
        </p:blipFill>
        <p:spPr>
          <a:xfrm>
            <a:off x="8199600" y="3709100"/>
            <a:ext cx="3273018" cy="2880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9646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129AE-1492-A52A-A7CE-D2BF8103D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年度检查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B89A41-5C0E-5650-8B8C-889D7DA15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545" y="1825625"/>
            <a:ext cx="55002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每年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zh-CN" altLang="en-US" dirty="0"/>
              <a:t>使用第三方进行年度维护检查</a:t>
            </a:r>
            <a:endParaRPr lang="en-US" altLang="zh-CN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 年度消防部门检查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zh-CN" altLang="en-US" dirty="0"/>
              <a:t>确保在灭火器因维护或充电而移除时有备用保护手段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0D4151-483B-FB61-AA06-DCBB86BCE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0025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水压试验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这是一种用于测试气瓶等压力容器的强度和泄漏的压力测试技术。</a:t>
            </a:r>
            <a:endParaRPr lang="en-US" dirty="0"/>
          </a:p>
          <a:p>
            <a:endParaRPr lang="en-US" dirty="0"/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必须由配备适当设备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/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设施的人员执行。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每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5-12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年执行一次，取决于灭火器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483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52E15-6306-A0C3-3DC8-BEC8642A7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灭火器使用培训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27DB074-9120-0C0A-9BA9-B05D5D7D6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被授权人员必须接受如何使用灭火器的培训。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这项培训不必在真实火灾中进行。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我们的培训将在几分钟内开始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3452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C3289-FEDD-4006-7F27-9E3CAEEFE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目标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36B63-75C5-E2AD-D145-F204F63CA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55" y="1825625"/>
            <a:ext cx="1073034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上完本次培训</a:t>
            </a:r>
            <a:r>
              <a:rPr lang="en-US" dirty="0"/>
              <a:t>, </a:t>
            </a:r>
            <a:r>
              <a:rPr lang="zh-CN" altLang="en-US" dirty="0"/>
              <a:t>你会学到</a:t>
            </a:r>
            <a:r>
              <a:rPr lang="en-US" dirty="0"/>
              <a:t>:</a:t>
            </a:r>
          </a:p>
          <a:p>
            <a:r>
              <a:rPr lang="zh-CN" altLang="en-US" dirty="0"/>
              <a:t>审核应急行动计划（</a:t>
            </a:r>
            <a:r>
              <a:rPr lang="en-US" altLang="zh-CN" dirty="0"/>
              <a:t>EAP</a:t>
            </a:r>
            <a:r>
              <a:rPr lang="zh-CN" altLang="en-US" dirty="0"/>
              <a:t>），确定员工是扑灭火灾还是撤离。</a:t>
            </a:r>
          </a:p>
          <a:p>
            <a:r>
              <a:rPr lang="zh-CN" altLang="en-US" dirty="0"/>
              <a:t>火灾持续所需的三个条件。</a:t>
            </a:r>
          </a:p>
          <a:p>
            <a:r>
              <a:rPr lang="zh-CN" altLang="en-US" dirty="0"/>
              <a:t>根据火灾特点对火灾类型进行分类。</a:t>
            </a:r>
          </a:p>
          <a:p>
            <a:r>
              <a:rPr lang="zh-CN" altLang="en-US" dirty="0"/>
              <a:t>辨别公司业务所需的灭火器类型。</a:t>
            </a:r>
          </a:p>
          <a:p>
            <a:r>
              <a:rPr lang="zh-CN" altLang="en-US" dirty="0"/>
              <a:t>操作灭火器。</a:t>
            </a:r>
          </a:p>
          <a:p>
            <a:r>
              <a:rPr lang="zh-CN" altLang="en-US" dirty="0"/>
              <a:t>识别不应扑灭火灾的情况。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854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F52D412-DE3F-F4C4-7F08-352316BF9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  <a:r>
              <a:rPr lang="en-US" dirty="0"/>
              <a:t>: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5086A6-5657-C8EE-07E9-ABE78954E9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559" y="1825625"/>
            <a:ext cx="11193517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紧急行动计划（</a:t>
            </a:r>
            <a:r>
              <a:rPr lang="en-US" altLang="zh-CN" dirty="0"/>
              <a:t>EAP</a:t>
            </a:r>
            <a:r>
              <a:rPr lang="zh-CN" altLang="en-US" dirty="0"/>
              <a:t>）必须说明员工是否会使用灭火器扑灭火灾。</a:t>
            </a:r>
          </a:p>
          <a:p>
            <a:r>
              <a:rPr lang="zh-CN" altLang="en-US" dirty="0"/>
              <a:t>灭火器仅用于扑灭小型（初期）火灾，并且在有明确的撤离通道时使用。</a:t>
            </a:r>
          </a:p>
          <a:p>
            <a:r>
              <a:rPr lang="zh-CN" altLang="en-US" dirty="0"/>
              <a:t>所需的灭火器类型取决于现场燃烧的材料。</a:t>
            </a:r>
          </a:p>
          <a:p>
            <a:r>
              <a:rPr lang="zh-CN" altLang="en-US" dirty="0"/>
              <a:t>对于大多数餐车，需要使用</a:t>
            </a:r>
            <a:r>
              <a:rPr lang="en-US" altLang="zh-CN" dirty="0"/>
              <a:t>ABC</a:t>
            </a:r>
            <a:r>
              <a:rPr lang="zh-CN" altLang="en-US" dirty="0"/>
              <a:t>类（干粉）灭火器，如果有烹饪油存在，可能还需要</a:t>
            </a:r>
            <a:r>
              <a:rPr lang="en-US" altLang="zh-CN" dirty="0"/>
              <a:t>K</a:t>
            </a:r>
            <a:r>
              <a:rPr lang="zh-CN" altLang="en-US" dirty="0"/>
              <a:t>类灭火器。</a:t>
            </a:r>
          </a:p>
          <a:p>
            <a:r>
              <a:rPr lang="zh-CN" altLang="en-US" dirty="0"/>
              <a:t>应使用</a:t>
            </a:r>
            <a:r>
              <a:rPr lang="en-US" altLang="zh-CN" dirty="0"/>
              <a:t>P.A.S.S.</a:t>
            </a:r>
            <a:r>
              <a:rPr lang="zh-CN" altLang="en-US" dirty="0"/>
              <a:t>方法扑灭小火灾。</a:t>
            </a:r>
          </a:p>
          <a:p>
            <a:r>
              <a:rPr lang="zh-CN" altLang="en-US" dirty="0"/>
              <a:t>员工必须接受如何使用灭火器的培训。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50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80FF6-EE70-2944-5AAB-B3F0DDBCE8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灭火器的目的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705557-B19A-EF63-14A9-8F98F63B2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CN" altLang="en-US" u="sng" dirty="0"/>
              <a:t>两个功能</a:t>
            </a:r>
            <a:r>
              <a:rPr lang="en-US" u="sng" dirty="0"/>
              <a:t>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/>
              <a:t>控制或扑灭小型或初期阶段的火灾。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zh-CN" altLang="en-US" dirty="0"/>
              <a:t>保护可能被火灾直接或者由烟雾或燃烧材料间接地封锁的疏散路线。</a:t>
            </a:r>
            <a:endParaRPr lang="en-US" dirty="0"/>
          </a:p>
          <a:p>
            <a:endParaRPr lang="en-US" dirty="0"/>
          </a:p>
          <a:p>
            <a:r>
              <a:rPr lang="zh-CN" altLang="en-US" dirty="0"/>
              <a:t>灭火器的设计目的是扑灭或控制小火灾。</a:t>
            </a:r>
          </a:p>
          <a:p>
            <a:r>
              <a:rPr lang="zh-CN" altLang="en-US" dirty="0"/>
              <a:t>如果不能立即控制，小火灾可能会失控蔓延。</a:t>
            </a:r>
          </a:p>
          <a:p>
            <a:r>
              <a:rPr lang="zh-CN" altLang="en-US" dirty="0"/>
              <a:t>建筑设施需要根据火灾防护计划，正确选择和摆放适当类型的灭火器。</a:t>
            </a:r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50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7351"/>
            <a:ext cx="10515600" cy="1325563"/>
          </a:xfrm>
        </p:spPr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紧急行动计划（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EAP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）回顾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96A42-DE70-99DB-CCC0-5995D99DEF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7383" y="1542914"/>
            <a:ext cx="10792097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i="0" u="sng" dirty="0">
                <a:solidFill>
                  <a:srgbClr val="374151"/>
                </a:solidFill>
                <a:effectLst/>
                <a:latin typeface="Söhne"/>
              </a:rPr>
              <a:t>做决定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：员工应该疏散还是准备应对小型火灾</a:t>
            </a:r>
            <a:r>
              <a:rPr lang="en-US" dirty="0"/>
              <a:t>?</a:t>
            </a:r>
          </a:p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本模块将为那些被授权使用灭火器的人员提供灭火器培训。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8" name="Picture 7" descr="A fire extinguisher on a wall jpg 28KB">
            <a:extLst>
              <a:ext uri="{FF2B5EF4-FFF2-40B4-BE49-F238E27FC236}">
                <a16:creationId xmlns:a16="http://schemas.microsoft.com/office/drawing/2014/main" id="{ECBF78EA-7DAF-8C1D-1D49-7DA34BAEBE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87" t="35144" r="16276" b="7468"/>
          <a:stretch/>
        </p:blipFill>
        <p:spPr>
          <a:xfrm>
            <a:off x="10900954" y="0"/>
            <a:ext cx="1240971" cy="2150264"/>
          </a:xfrm>
          <a:prstGeom prst="rect">
            <a:avLst/>
          </a:prstGeom>
        </p:spPr>
      </p:pic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1D7F55E8-CFE2-4113-972F-CE12CCF736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165425"/>
              </p:ext>
            </p:extLst>
          </p:nvPr>
        </p:nvGraphicFramePr>
        <p:xfrm>
          <a:off x="561701" y="3205719"/>
          <a:ext cx="11068595" cy="3017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767149">
                  <a:extLst>
                    <a:ext uri="{9D8B030D-6E8A-4147-A177-3AD203B41FA5}">
                      <a16:colId xmlns:a16="http://schemas.microsoft.com/office/drawing/2014/main" val="2685140335"/>
                    </a:ext>
                  </a:extLst>
                </a:gridCol>
                <a:gridCol w="1935481">
                  <a:extLst>
                    <a:ext uri="{9D8B030D-6E8A-4147-A177-3AD203B41FA5}">
                      <a16:colId xmlns:a16="http://schemas.microsoft.com/office/drawing/2014/main" val="2687867278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34297466"/>
                    </a:ext>
                  </a:extLst>
                </a:gridCol>
                <a:gridCol w="3074125">
                  <a:extLst>
                    <a:ext uri="{9D8B030D-6E8A-4147-A177-3AD203B41FA5}">
                      <a16:colId xmlns:a16="http://schemas.microsoft.com/office/drawing/2014/main" val="1822887774"/>
                    </a:ext>
                  </a:extLst>
                </a:gridCol>
              </a:tblGrid>
              <a:tr h="27178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选项</a:t>
                      </a:r>
                      <a:r>
                        <a:rPr lang="en-US" sz="2000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选项 </a:t>
                      </a:r>
                      <a:r>
                        <a:rPr lang="en-US" sz="2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选项 </a:t>
                      </a:r>
                      <a:r>
                        <a:rPr lang="en-US" sz="20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3571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谁使用灭火器？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没人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只有指定的人可以使用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所有员工都被授权使用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6999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谁进行疏散？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000" dirty="0"/>
                        <a:t>所有人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其他所有未被授权或指定的人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任何未被授权的人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9181219"/>
                  </a:ext>
                </a:extLst>
              </a:tr>
              <a:tr h="137523"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600" dirty="0"/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588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EAP</a:t>
                      </a:r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（应急行动计划）、防火和培训是否必需？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是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是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是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9911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员工灭火器培训是否必需？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/>
                        <a:t>否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每位授权员工必须每年接受培训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所有授权员工必须每年接受培训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489046"/>
                  </a:ext>
                </a:extLst>
              </a:tr>
              <a:tr h="264281"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其他要求</a:t>
                      </a:r>
                      <a:endParaRPr lang="en-US" sz="20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灭火器必须进行检查、测试和维护。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5210975"/>
                  </a:ext>
                </a:extLst>
              </a:tr>
            </a:tbl>
          </a:graphicData>
        </a:graphic>
      </p:graphicFrame>
      <p:sp>
        <p:nvSpPr>
          <p:cNvPr id="4" name="Rectangle: Rounded Corners 3" descr="The red box shown indicates that Fire Extinguisher training applies to Options 2 and 3 only. Option 1 says that everyone evacuates and nobody fights a fire.">
            <a:extLst>
              <a:ext uri="{FF2B5EF4-FFF2-40B4-BE49-F238E27FC236}">
                <a16:creationId xmlns:a16="http://schemas.microsoft.com/office/drawing/2014/main" id="{EA87B8EB-B6B5-3FB2-B76A-BA09BB430077}"/>
              </a:ext>
            </a:extLst>
          </p:cNvPr>
          <p:cNvSpPr/>
          <p:nvPr/>
        </p:nvSpPr>
        <p:spPr>
          <a:xfrm>
            <a:off x="5164182" y="2868477"/>
            <a:ext cx="6357257" cy="3880422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925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03F19-31A2-053C-A744-258387D1A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dirty="0"/>
              <a:t>定义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BC101C-3059-A020-2642-C72198BF3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1782" y="1825625"/>
            <a:ext cx="561801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OSHA</a:t>
            </a:r>
          </a:p>
          <a:p>
            <a:r>
              <a:rPr lang="en-US" altLang="zh-CN" b="0" i="0" dirty="0">
                <a:solidFill>
                  <a:srgbClr val="FF0000"/>
                </a:solidFill>
                <a:effectLst/>
                <a:latin typeface="Söhne"/>
              </a:rPr>
              <a:t>“</a:t>
            </a:r>
            <a:r>
              <a:rPr lang="zh-CN" altLang="en-US" b="0" i="0" u="sng" dirty="0">
                <a:solidFill>
                  <a:srgbClr val="FF0000"/>
                </a:solidFill>
                <a:effectLst/>
                <a:latin typeface="Söhne"/>
              </a:rPr>
              <a:t>初期阶段火灾</a:t>
            </a:r>
            <a:r>
              <a:rPr lang="en-US" altLang="zh-CN" b="0" i="0" u="sng" dirty="0">
                <a:solidFill>
                  <a:srgbClr val="FF0000"/>
                </a:solidFill>
                <a:effectLst/>
                <a:latin typeface="Söhne"/>
              </a:rPr>
              <a:t>”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是指火灾的初始或开始阶段，可以通过便携式灭火器、二类室内消火栓或小型消防水带系统控制或扑灭，无需使用防护服或呼吸器材。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ED2FE9-D868-2966-09C4-74FF3F07D5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51458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	NFPA</a:t>
            </a:r>
          </a:p>
          <a:p>
            <a:r>
              <a:rPr lang="en-US" altLang="en-US" u="sng" dirty="0">
                <a:solidFill>
                  <a:srgbClr val="FF0000"/>
                </a:solidFill>
              </a:rPr>
              <a:t>“</a:t>
            </a:r>
            <a:r>
              <a:rPr lang="zh-CN" altLang="en-US" u="sng" dirty="0">
                <a:solidFill>
                  <a:srgbClr val="FF0000"/>
                </a:solidFill>
              </a:rPr>
              <a:t>初期阶段火灾</a:t>
            </a:r>
            <a:r>
              <a:rPr lang="en-US" altLang="en-US" u="sng" dirty="0">
                <a:solidFill>
                  <a:srgbClr val="FF0000"/>
                </a:solidFill>
              </a:rPr>
              <a:t>”</a:t>
            </a:r>
            <a:r>
              <a:rPr lang="en-US" altLang="en-US" dirty="0"/>
              <a:t>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当需要使用热防护服或自给式呼吸器材时，火灾已超出了初期阶段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...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473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1AA4-0B08-972D-13CB-16420D21D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490" y="89703"/>
            <a:ext cx="10515600" cy="1325563"/>
          </a:xfrm>
        </p:spPr>
        <p:txBody>
          <a:bodyPr/>
          <a:lstStyle/>
          <a:p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火的三个元素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AC21B-5ACE-02A7-DABD-F56AD01D61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9738" y="1318898"/>
            <a:ext cx="6684614" cy="4824557"/>
          </a:xfrm>
        </p:spPr>
        <p:txBody>
          <a:bodyPr>
            <a:noAutofit/>
          </a:bodyPr>
          <a:lstStyle/>
          <a:p>
            <a:pPr marL="0" indent="0" eaLnBrk="1" fontAlgn="auto" hangingPunct="1">
              <a:spcAft>
                <a:spcPts val="1200"/>
              </a:spcAft>
              <a:buFont typeface="Arial" panose="020B0604020202020204" pitchFamily="34" charset="0"/>
              <a:buNone/>
              <a:defRPr/>
            </a:pPr>
            <a:r>
              <a:rPr lang="zh-CN" altLang="en-US" b="1" dirty="0"/>
              <a:t>火需要三个要素</a:t>
            </a:r>
            <a:r>
              <a:rPr lang="en-US" b="1" dirty="0"/>
              <a:t>:</a:t>
            </a:r>
          </a:p>
          <a:p>
            <a:pPr>
              <a:spcAft>
                <a:spcPts val="1200"/>
              </a:spcAft>
              <a:defRPr/>
            </a:pPr>
            <a:r>
              <a:rPr lang="zh-CN" altLang="en-US" b="1" dirty="0"/>
              <a:t>去掉其中一个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zh-CN" altLang="en-US" b="1" dirty="0"/>
              <a:t> 火都无法维持</a:t>
            </a:r>
            <a:endParaRPr lang="en-US" sz="1000" b="1" dirty="0"/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zh-CN" altLang="en-US" b="1" dirty="0"/>
              <a:t>燃料</a:t>
            </a:r>
            <a:r>
              <a:rPr lang="zh-CN" altLang="en-US" dirty="0"/>
              <a:t>：没有</a:t>
            </a:r>
            <a:r>
              <a:rPr lang="zh-CN" altLang="en-US" u="sng" dirty="0"/>
              <a:t>燃料</a:t>
            </a:r>
            <a:r>
              <a:rPr lang="zh-CN" altLang="en-US" dirty="0"/>
              <a:t>，火会停止。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zh-CN" altLang="en-US" b="1" dirty="0"/>
              <a:t>氧气</a:t>
            </a:r>
            <a:r>
              <a:rPr lang="zh-CN" altLang="en-US" dirty="0"/>
              <a:t>：没有足够的</a:t>
            </a:r>
            <a:r>
              <a:rPr lang="zh-CN" altLang="en-US" u="sng" dirty="0"/>
              <a:t>氧气</a:t>
            </a:r>
            <a:r>
              <a:rPr lang="zh-CN" altLang="en-US" dirty="0"/>
              <a:t>，火灾无法开始，也无法持续。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  <a:defRPr/>
            </a:pPr>
            <a:r>
              <a:rPr lang="zh-CN" altLang="en-US" b="1" dirty="0"/>
              <a:t>热量</a:t>
            </a:r>
            <a:r>
              <a:rPr lang="zh-CN" altLang="en-US" dirty="0"/>
              <a:t>：没有足够的</a:t>
            </a:r>
            <a:r>
              <a:rPr lang="zh-CN" altLang="en-US" u="sng" dirty="0"/>
              <a:t>热量</a:t>
            </a:r>
            <a:r>
              <a:rPr lang="zh-CN" altLang="en-US" dirty="0"/>
              <a:t>，火灾无法开始，也无法持续。</a:t>
            </a:r>
            <a:endParaRPr lang="en-US" dirty="0"/>
          </a:p>
          <a:p>
            <a:pPr marL="0" indent="0" eaLnBrk="1" fontAlgn="auto" hangingPunct="1">
              <a:spcAft>
                <a:spcPts val="1200"/>
              </a:spcAft>
              <a:buNone/>
              <a:defRPr/>
            </a:pP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我们在使用灭火器时的策略：</a:t>
            </a:r>
            <a:r>
              <a:rPr lang="en-US" dirty="0">
                <a:sym typeface="Wingdings" panose="05000000000000000000" pitchFamily="2" charset="2"/>
              </a:rPr>
              <a:t> 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在火灾失控之前，先去除上面的一个或多个要素。</a:t>
            </a:r>
            <a:endParaRPr lang="en-US" dirty="0"/>
          </a:p>
          <a:p>
            <a:endParaRPr lang="en-US" dirty="0"/>
          </a:p>
        </p:txBody>
      </p:sp>
      <p:pic>
        <p:nvPicPr>
          <p:cNvPr id="8" name="Content Placeholder 7" descr="The Fire Triangle shows that fire requires 1) fuel, 2) oxygen, and 3) heat in order to sustain a combustion reaction. 8kb jpg">
            <a:extLst>
              <a:ext uri="{FF2B5EF4-FFF2-40B4-BE49-F238E27FC236}">
                <a16:creationId xmlns:a16="http://schemas.microsoft.com/office/drawing/2014/main" id="{00BE8E59-2F04-DDE4-FA6E-7EE93401E2D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257" y="2091494"/>
            <a:ext cx="3962833" cy="3874279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6615217-240F-438E-2B2D-B912421BAA20}"/>
              </a:ext>
            </a:extLst>
          </p:cNvPr>
          <p:cNvSpPr txBox="1"/>
          <p:nvPr/>
        </p:nvSpPr>
        <p:spPr>
          <a:xfrm>
            <a:off x="8196747" y="3678199"/>
            <a:ext cx="697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/>
              <a:t>热量</a:t>
            </a:r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5F3DC2-1B2B-BA13-42C5-5A6B9BD75AE1}"/>
              </a:ext>
            </a:extLst>
          </p:cNvPr>
          <p:cNvSpPr txBox="1"/>
          <p:nvPr/>
        </p:nvSpPr>
        <p:spPr>
          <a:xfrm>
            <a:off x="10895231" y="3783535"/>
            <a:ext cx="697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zh-CN" altLang="en-US" dirty="0"/>
              <a:t>氧气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F90E1D8-A8BE-7FC9-5AA7-F6CACB438EAA}"/>
              </a:ext>
            </a:extLst>
          </p:cNvPr>
          <p:cNvSpPr txBox="1"/>
          <p:nvPr/>
        </p:nvSpPr>
        <p:spPr>
          <a:xfrm>
            <a:off x="9402507" y="5596441"/>
            <a:ext cx="697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000"/>
            </a:lvl1pPr>
          </a:lstStyle>
          <a:p>
            <a:r>
              <a:rPr lang="zh-CN" altLang="en-US" dirty="0"/>
              <a:t>燃料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1524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51C75-97F0-A2A6-AA46-38052056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9598"/>
            <a:ext cx="10515600" cy="1325563"/>
          </a:xfrm>
        </p:spPr>
        <p:txBody>
          <a:bodyPr/>
          <a:lstStyle/>
          <a:p>
            <a:r>
              <a:rPr lang="zh-CN" altLang="en-US" dirty="0"/>
              <a:t>五种火灾等级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E6295B-D0C3-4DE9-CFE7-940CD9054AF4}"/>
              </a:ext>
            </a:extLst>
          </p:cNvPr>
          <p:cNvSpPr txBox="1"/>
          <p:nvPr/>
        </p:nvSpPr>
        <p:spPr>
          <a:xfrm>
            <a:off x="531342" y="1984803"/>
            <a:ext cx="4493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u="sng" dirty="0"/>
              <a:t>你工作的地方会是哪一种？</a:t>
            </a:r>
            <a:endParaRPr lang="en-US" sz="2800" u="sng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772CBA04-21BD-9DA8-2169-7AFE29121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737489"/>
              </p:ext>
            </p:extLst>
          </p:nvPr>
        </p:nvGraphicFramePr>
        <p:xfrm>
          <a:off x="423841" y="2629451"/>
          <a:ext cx="11344317" cy="2377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4626">
                  <a:extLst>
                    <a:ext uri="{9D8B030D-6E8A-4147-A177-3AD203B41FA5}">
                      <a16:colId xmlns:a16="http://schemas.microsoft.com/office/drawing/2014/main" val="4262134067"/>
                    </a:ext>
                  </a:extLst>
                </a:gridCol>
                <a:gridCol w="536036">
                  <a:extLst>
                    <a:ext uri="{9D8B030D-6E8A-4147-A177-3AD203B41FA5}">
                      <a16:colId xmlns:a16="http://schemas.microsoft.com/office/drawing/2014/main" val="1190307809"/>
                    </a:ext>
                  </a:extLst>
                </a:gridCol>
                <a:gridCol w="2449536">
                  <a:extLst>
                    <a:ext uri="{9D8B030D-6E8A-4147-A177-3AD203B41FA5}">
                      <a16:colId xmlns:a16="http://schemas.microsoft.com/office/drawing/2014/main" val="2130582301"/>
                    </a:ext>
                  </a:extLst>
                </a:gridCol>
                <a:gridCol w="7824119">
                  <a:extLst>
                    <a:ext uri="{9D8B030D-6E8A-4147-A177-3AD203B41FA5}">
                      <a16:colId xmlns:a16="http://schemas.microsoft.com/office/drawing/2014/main" val="1848292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zh-CN" altLang="en-US" sz="2000" u="sng" dirty="0">
                          <a:solidFill>
                            <a:schemeClr val="tx1"/>
                          </a:solidFill>
                        </a:rPr>
                        <a:t>是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u="sng" dirty="0">
                          <a:solidFill>
                            <a:schemeClr val="tx1"/>
                          </a:solidFill>
                        </a:rPr>
                        <a:t>否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u="sng" dirty="0">
                          <a:solidFill>
                            <a:schemeClr val="tx1"/>
                          </a:solidFill>
                        </a:rPr>
                        <a:t>火灾等级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2000" u="sng" dirty="0">
                          <a:solidFill>
                            <a:schemeClr val="tx1"/>
                          </a:solidFill>
                        </a:rPr>
                        <a:t>材料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026169"/>
                  </a:ext>
                </a:extLst>
              </a:tr>
              <a:tr h="390609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2000" b="1" dirty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等级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可燃材料（木材、布料、纸张、橡胶和许多塑料）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28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B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等级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易燃液体（汽油、煤油、丙烷、醇类）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1228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C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等级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电气设备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92635"/>
                  </a:ext>
                </a:extLst>
              </a:tr>
              <a:tr h="389339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D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等级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金属（镁、钠、锂）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7329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K 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</a:rPr>
                        <a:t>等级</a:t>
                      </a:r>
                      <a:r>
                        <a:rPr lang="en-US" sz="2000" dirty="0"/>
                        <a:t>(</a:t>
                      </a:r>
                      <a:r>
                        <a:rPr lang="zh-CN" altLang="en-US" sz="2000" dirty="0"/>
                        <a:t>厨房</a:t>
                      </a:r>
                      <a:r>
                        <a:rPr lang="en-US" sz="2000" dirty="0"/>
                        <a:t>)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油脂</a:t>
                      </a:r>
                      <a:r>
                        <a:rPr lang="en-US" altLang="zh-C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zh-CN" alt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烹饪油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002790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8600386-3D23-7EF5-0D27-1C40B27EA892}"/>
              </a:ext>
            </a:extLst>
          </p:cNvPr>
          <p:cNvSpPr txBox="1"/>
          <p:nvPr/>
        </p:nvSpPr>
        <p:spPr>
          <a:xfrm>
            <a:off x="423841" y="5785591"/>
            <a:ext cx="70070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u="sng" dirty="0"/>
              <a:t>在大多数餐车中以上每种的可能性有多大？</a:t>
            </a:r>
            <a:endParaRPr lang="en-US" sz="2800" u="sng" dirty="0"/>
          </a:p>
        </p:txBody>
      </p:sp>
      <p:pic>
        <p:nvPicPr>
          <p:cNvPr id="14" name="Picture 13" descr="OSHA Youth Restaurant 19 kb jpg">
            <a:extLst>
              <a:ext uri="{FF2B5EF4-FFF2-40B4-BE49-F238E27FC236}">
                <a16:creationId xmlns:a16="http://schemas.microsoft.com/office/drawing/2014/main" id="{C88F8539-F24D-00D0-74EE-BCCB6078EC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8258" y="150913"/>
            <a:ext cx="30099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16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6121E-10D2-29E3-6C05-74B00AB98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灭火器种类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90300-97FF-D8CF-9BBB-0C2759B9D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137" y="1825624"/>
            <a:ext cx="6609806" cy="4803775"/>
          </a:xfrm>
        </p:spPr>
        <p:txBody>
          <a:bodyPr>
            <a:normAutofit/>
          </a:bodyPr>
          <a:lstStyle/>
          <a:p>
            <a:r>
              <a:rPr lang="zh-CN" altLang="en-US" dirty="0"/>
              <a:t>灭火器必须与所处的危险相匹配。</a:t>
            </a:r>
            <a:endParaRPr lang="en-US" dirty="0"/>
          </a:p>
          <a:p>
            <a:r>
              <a:rPr lang="zh-CN" altLang="en-US" dirty="0"/>
              <a:t>类型</a:t>
            </a:r>
            <a:r>
              <a:rPr lang="en-US" dirty="0"/>
              <a:t>:</a:t>
            </a: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A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木材、纸张、塑料（水）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AB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木材、纸张和易燃物（二氧化碳）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BC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易燃物 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+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电气（二氧化碳）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ABC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多用途（化学粉末）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K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厨房火灾（湿化学）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D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金属火灾</a:t>
            </a:r>
            <a:endParaRPr lang="en-US" dirty="0"/>
          </a:p>
          <a:p>
            <a:endParaRPr lang="en-US" dirty="0"/>
          </a:p>
          <a:p>
            <a:r>
              <a:rPr lang="zh-CN" altLang="en-US" dirty="0"/>
              <a:t>简化？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E46A4EDC-5D27-01CC-F4A2-E39781A859D5}"/>
              </a:ext>
            </a:extLst>
          </p:cNvPr>
          <p:cNvSpPr/>
          <p:nvPr/>
        </p:nvSpPr>
        <p:spPr>
          <a:xfrm>
            <a:off x="8120743" y="2309018"/>
            <a:ext cx="1123950" cy="1119982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365760" rtlCol="0" anchor="ctr" anchorCtr="0"/>
          <a:lstStyle/>
          <a:p>
            <a:pPr algn="ctr"/>
            <a:r>
              <a:rPr lang="en-US" sz="7200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64CF8-5F8E-6873-E155-A71102AD5956}"/>
              </a:ext>
            </a:extLst>
          </p:cNvPr>
          <p:cNvSpPr/>
          <p:nvPr/>
        </p:nvSpPr>
        <p:spPr>
          <a:xfrm>
            <a:off x="9397093" y="2309018"/>
            <a:ext cx="1123950" cy="111998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6C0C461-09ED-AA29-3975-288E953CEA5C}"/>
              </a:ext>
            </a:extLst>
          </p:cNvPr>
          <p:cNvSpPr/>
          <p:nvPr/>
        </p:nvSpPr>
        <p:spPr>
          <a:xfrm>
            <a:off x="10925447" y="2309018"/>
            <a:ext cx="1123950" cy="11199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0307CBEE-234F-8D86-99B2-08BEEF62B807}"/>
              </a:ext>
            </a:extLst>
          </p:cNvPr>
          <p:cNvSpPr/>
          <p:nvPr/>
        </p:nvSpPr>
        <p:spPr>
          <a:xfrm>
            <a:off x="8606517" y="3832223"/>
            <a:ext cx="1276351" cy="1119982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4C4AC8D0-4159-5EBC-418A-E99C104FAAB5}"/>
              </a:ext>
            </a:extLst>
          </p:cNvPr>
          <p:cNvSpPr/>
          <p:nvPr/>
        </p:nvSpPr>
        <p:spPr>
          <a:xfrm>
            <a:off x="10026015" y="3832223"/>
            <a:ext cx="1276350" cy="1119982"/>
          </a:xfrm>
          <a:prstGeom prst="hexag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1757437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6121E-10D2-29E3-6C05-74B00AB983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Fire Extinguisher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390300-97FF-D8CF-9BBB-0C2759B9DB5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4137" y="1825624"/>
            <a:ext cx="6471013" cy="4803775"/>
          </a:xfrm>
        </p:spPr>
        <p:txBody>
          <a:bodyPr>
            <a:normAutofit/>
          </a:bodyPr>
          <a:lstStyle/>
          <a:p>
            <a:r>
              <a:rPr lang="zh-CN" altLang="en-US" dirty="0"/>
              <a:t>灭火器必须与所处的危险相匹配。</a:t>
            </a:r>
            <a:endParaRPr lang="en-US" dirty="0"/>
          </a:p>
          <a:p>
            <a:r>
              <a:rPr lang="zh-CN" altLang="en-US" dirty="0"/>
              <a:t>类型</a:t>
            </a:r>
            <a:r>
              <a:rPr lang="en-US" dirty="0"/>
              <a:t>:</a:t>
            </a: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A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木材、纸张、塑料（水）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AB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木材、纸张和易燃物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BC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易燃物 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+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电气（二氧化碳）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ABC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多用途（化学粉末）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K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厨房火灾（湿化学） </a:t>
            </a:r>
            <a:endParaRPr lang="en-US" altLang="zh-CN" b="0" i="0" dirty="0">
              <a:solidFill>
                <a:srgbClr val="374151"/>
              </a:solidFill>
              <a:effectLst/>
              <a:latin typeface="Söhne"/>
            </a:endParaRPr>
          </a:p>
          <a:p>
            <a:pPr lvl="1"/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D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类</a:t>
            </a:r>
            <a:r>
              <a:rPr lang="en-US" altLang="zh-CN" b="0" i="0" dirty="0">
                <a:solidFill>
                  <a:srgbClr val="374151"/>
                </a:solidFill>
                <a:effectLst/>
                <a:latin typeface="Söhne"/>
              </a:rPr>
              <a:t>- </a:t>
            </a:r>
            <a:r>
              <a:rPr lang="zh-CN" altLang="en-US" b="0" i="0" dirty="0">
                <a:solidFill>
                  <a:srgbClr val="374151"/>
                </a:solidFill>
                <a:effectLst/>
                <a:latin typeface="Söhne"/>
              </a:rPr>
              <a:t>金属火灾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5" name="Group 4" descr="Cross out all other extinguisher options">
            <a:extLst>
              <a:ext uri="{FF2B5EF4-FFF2-40B4-BE49-F238E27FC236}">
                <a16:creationId xmlns:a16="http://schemas.microsoft.com/office/drawing/2014/main" id="{303D721D-54AE-F67E-2D10-ABBEEF4A8F05}"/>
              </a:ext>
            </a:extLst>
          </p:cNvPr>
          <p:cNvGrpSpPr/>
          <p:nvPr/>
        </p:nvGrpSpPr>
        <p:grpSpPr>
          <a:xfrm>
            <a:off x="1169505" y="2979936"/>
            <a:ext cx="4648200" cy="1948657"/>
            <a:chOff x="1047750" y="3404393"/>
            <a:chExt cx="4648200" cy="1948657"/>
          </a:xfrm>
        </p:grpSpPr>
        <p:cxnSp>
          <p:nvCxnSpPr>
            <p:cNvPr id="7" name="Straight Connector 6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D4E1B30B-9ADA-7857-5188-7E55CD4D03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7750" y="3404393"/>
              <a:ext cx="46482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30429490-4D2D-A501-FC22-3B1CBD16C3B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7750" y="3810000"/>
              <a:ext cx="46482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3D316B74-7B3D-6F7D-8D72-08A5E68718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47750" y="4191000"/>
              <a:ext cx="46482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 descr="Other kinds of fire extinguishers are not relevant for food trucks if they release water or carbon dioxide: Class A, Class AB, Class BC, and Class D">
              <a:extLst>
                <a:ext uri="{FF2B5EF4-FFF2-40B4-BE49-F238E27FC236}">
                  <a16:creationId xmlns:a16="http://schemas.microsoft.com/office/drawing/2014/main" id="{C9C0A129-ACF7-2D40-2343-402EA6D1C2A8}"/>
                </a:ext>
              </a:extLst>
            </p:cNvPr>
            <p:cNvCxnSpPr/>
            <p:nvPr/>
          </p:nvCxnSpPr>
          <p:spPr>
            <a:xfrm flipH="1">
              <a:off x="1047750" y="5353050"/>
              <a:ext cx="4000500" cy="0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 descr="Only Class ABC and Class K Extinguishers are needed">
            <a:extLst>
              <a:ext uri="{FF2B5EF4-FFF2-40B4-BE49-F238E27FC236}">
                <a16:creationId xmlns:a16="http://schemas.microsoft.com/office/drawing/2014/main" id="{627C747B-BD0E-6E79-A28B-7605C15B3405}"/>
              </a:ext>
            </a:extLst>
          </p:cNvPr>
          <p:cNvGrpSpPr/>
          <p:nvPr/>
        </p:nvGrpSpPr>
        <p:grpSpPr>
          <a:xfrm>
            <a:off x="1047750" y="3671688"/>
            <a:ext cx="11144250" cy="1143000"/>
            <a:chOff x="1047750" y="4062410"/>
            <a:chExt cx="11144250" cy="1143000"/>
          </a:xfrm>
        </p:grpSpPr>
        <p:sp>
          <p:nvSpPr>
            <p:cNvPr id="11" name="Rectangle: Rounded Corners 10" descr="Only ABC and Class K Fire Extinguishers are relevant for food trucks. Class ABC Extinguishers can be used on most types of fires, while Class K extinguishers are for oil fires and only after electricity has been turned off.">
              <a:extLst>
                <a:ext uri="{FF2B5EF4-FFF2-40B4-BE49-F238E27FC236}">
                  <a16:creationId xmlns:a16="http://schemas.microsoft.com/office/drawing/2014/main" id="{5316FC5C-CD80-0EE2-484E-5D11C2C311D2}"/>
                </a:ext>
              </a:extLst>
            </p:cNvPr>
            <p:cNvSpPr/>
            <p:nvPr/>
          </p:nvSpPr>
          <p:spPr>
            <a:xfrm>
              <a:off x="1047750" y="4344987"/>
              <a:ext cx="5638799" cy="86042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4D6F72D5-50D8-D09B-1EC2-2A32C817B976}"/>
                </a:ext>
              </a:extLst>
            </p:cNvPr>
            <p:cNvGrpSpPr/>
            <p:nvPr/>
          </p:nvGrpSpPr>
          <p:grpSpPr>
            <a:xfrm>
              <a:off x="7268935" y="4062410"/>
              <a:ext cx="4923065" cy="1143000"/>
              <a:chOff x="7206343" y="3404393"/>
              <a:chExt cx="4923065" cy="1143000"/>
            </a:xfrm>
          </p:grpSpPr>
          <p:sp>
            <p:nvSpPr>
              <p:cNvPr id="12" name="Isosceles Triangle 11">
                <a:extLst>
                  <a:ext uri="{FF2B5EF4-FFF2-40B4-BE49-F238E27FC236}">
                    <a16:creationId xmlns:a16="http://schemas.microsoft.com/office/drawing/2014/main" id="{D05FB1AA-08FC-3DF5-2B92-2EB91ADF7AD4}"/>
                  </a:ext>
                </a:extLst>
              </p:cNvPr>
              <p:cNvSpPr/>
              <p:nvPr/>
            </p:nvSpPr>
            <p:spPr>
              <a:xfrm>
                <a:off x="7206343" y="3404393"/>
                <a:ext cx="1123950" cy="1119982"/>
              </a:xfrm>
              <a:prstGeom prst="triangle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bIns="365760" rtlCol="0" anchor="ctr" anchorCtr="0"/>
              <a:lstStyle/>
              <a:p>
                <a:pPr algn="ctr"/>
                <a:r>
                  <a:rPr lang="en-US" sz="7200" dirty="0">
                    <a:solidFill>
                      <a:schemeClr val="tx1"/>
                    </a:solidFill>
                  </a:rPr>
                  <a:t>A</a:t>
                </a:r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1D9925B5-EA37-78D8-83F1-DC2F9AB0A0C2}"/>
                  </a:ext>
                </a:extLst>
              </p:cNvPr>
              <p:cNvSpPr/>
              <p:nvPr/>
            </p:nvSpPr>
            <p:spPr>
              <a:xfrm>
                <a:off x="8380640" y="3404393"/>
                <a:ext cx="1123950" cy="1119982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00" dirty="0">
                    <a:solidFill>
                      <a:schemeClr val="bg1"/>
                    </a:solidFill>
                  </a:rPr>
                  <a:t>B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D979E565-EF49-6B4A-6E85-5A47A78165A0}"/>
                  </a:ext>
                </a:extLst>
              </p:cNvPr>
              <p:cNvSpPr/>
              <p:nvPr/>
            </p:nvSpPr>
            <p:spPr>
              <a:xfrm>
                <a:off x="9539968" y="3427411"/>
                <a:ext cx="1123950" cy="1119982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7200" dirty="0">
                    <a:solidFill>
                      <a:schemeClr val="bg1"/>
                    </a:solidFill>
                  </a:rPr>
                  <a:t>C</a:t>
                </a:r>
              </a:p>
            </p:txBody>
          </p:sp>
          <p:sp>
            <p:nvSpPr>
              <p:cNvPr id="16" name="Hexagon 15">
                <a:extLst>
                  <a:ext uri="{FF2B5EF4-FFF2-40B4-BE49-F238E27FC236}">
                    <a16:creationId xmlns:a16="http://schemas.microsoft.com/office/drawing/2014/main" id="{E3BE2D56-1FD8-1F97-1276-7145BA24513E}"/>
                  </a:ext>
                </a:extLst>
              </p:cNvPr>
              <p:cNvSpPr/>
              <p:nvPr/>
            </p:nvSpPr>
            <p:spPr>
              <a:xfrm>
                <a:off x="10853058" y="3404393"/>
                <a:ext cx="1276350" cy="1119982"/>
              </a:xfrm>
              <a:prstGeom prst="hexagon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0" dirty="0">
                    <a:solidFill>
                      <a:schemeClr val="bg1"/>
                    </a:solidFill>
                  </a:rPr>
                  <a:t>K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6005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10314</TotalTime>
  <Words>3148</Words>
  <Application>Microsoft Office PowerPoint</Application>
  <PresentationFormat>Widescreen</PresentationFormat>
  <Paragraphs>283</Paragraphs>
  <Slides>20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Söhne</vt:lpstr>
      <vt:lpstr>Arial</vt:lpstr>
      <vt:lpstr>Calibri</vt:lpstr>
      <vt:lpstr>Calibri Light</vt:lpstr>
      <vt:lpstr>Office Theme</vt:lpstr>
      <vt:lpstr>流动餐车安全培训</vt:lpstr>
      <vt:lpstr>目标</vt:lpstr>
      <vt:lpstr>灭火器的目的</vt:lpstr>
      <vt:lpstr>紧急行动计划（EAP）回顾</vt:lpstr>
      <vt:lpstr>定义</vt:lpstr>
      <vt:lpstr>火的三个元素</vt:lpstr>
      <vt:lpstr>五种火灾等级</vt:lpstr>
      <vt:lpstr>灭火器种类</vt:lpstr>
      <vt:lpstr>Fire Extinguisher Types</vt:lpstr>
      <vt:lpstr>ABC类 灭火器</vt:lpstr>
      <vt:lpstr>K 类灭火器</vt:lpstr>
      <vt:lpstr>位置和摆放</vt:lpstr>
      <vt:lpstr>应对火灾的程序</vt:lpstr>
      <vt:lpstr>扑灭火灾是否安全呢？</vt:lpstr>
      <vt:lpstr>对于小火灾使用 P.A.S.S. 技巧</vt:lpstr>
      <vt:lpstr>检查、维护和测试</vt:lpstr>
      <vt:lpstr>月度检查</vt:lpstr>
      <vt:lpstr>年度检查</vt:lpstr>
      <vt:lpstr>灭火器使用培训</vt:lpstr>
      <vt:lpstr>总结: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b</dc:creator>
  <cp:lastModifiedBy>Yuting Chen</cp:lastModifiedBy>
  <cp:revision>90</cp:revision>
  <cp:lastPrinted>2023-03-01T14:43:19Z</cp:lastPrinted>
  <dcterms:created xsi:type="dcterms:W3CDTF">2023-01-01T03:33:26Z</dcterms:created>
  <dcterms:modified xsi:type="dcterms:W3CDTF">2023-09-25T22:30:29Z</dcterms:modified>
</cp:coreProperties>
</file>