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5" r:id="rId3"/>
    <p:sldId id="257" r:id="rId4"/>
    <p:sldId id="269" r:id="rId5"/>
    <p:sldId id="271" r:id="rId6"/>
    <p:sldId id="276" r:id="rId7"/>
    <p:sldId id="258" r:id="rId8"/>
    <p:sldId id="272" r:id="rId9"/>
    <p:sldId id="273" r:id="rId10"/>
    <p:sldId id="278" r:id="rId11"/>
    <p:sldId id="277" r:id="rId12"/>
    <p:sldId id="280" r:id="rId13"/>
    <p:sldId id="261" r:id="rId14"/>
    <p:sldId id="262" r:id="rId15"/>
    <p:sldId id="282" r:id="rId1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snapToGrid="0">
      <p:cViewPr varScale="1">
        <p:scale>
          <a:sx n="126" d="100"/>
          <a:sy n="126" d="100"/>
        </p:scale>
        <p:origin x="162" y="43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36600262-373E-48CB-B122-519D4A725480}" type="datetimeFigureOut">
              <a:rPr lang="en-US" smtClean="0"/>
              <a:t>9/25/2023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2489A67A-2637-4996-A599-E9EDBF8A9F48}" type="slidenum">
              <a:rPr lang="en-US" smtClean="0"/>
              <a:t>‹#›</a:t>
            </a:fld>
            <a:endParaRPr lang="en-US"/>
          </a:p>
        </p:txBody>
      </p:sp>
    </p:spTree>
    <p:extLst>
      <p:ext uri="{BB962C8B-B14F-4D97-AF65-F5344CB8AC3E}">
        <p14:creationId xmlns:p14="http://schemas.microsoft.com/office/powerpoint/2010/main" val="2281424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ncagr.gov/standard/LP/LPgasConcerns/documents/FoodTruckInspectionItems.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ncagr.gov/standard/LP/LPgasConcerns/documents/FoodTruckInspectionItems.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ncagr.gov/standard/LP/LPgasConcerns/documents/FoodTruckInspectionItems.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ncagr.gov/standard/LP/LPgasConcerns/documents/FoodTruckInspectionItems.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b="0" i="0" dirty="0">
                <a:solidFill>
                  <a:srgbClr val="374151"/>
                </a:solidFill>
                <a:effectLst/>
                <a:latin typeface="Söhne"/>
              </a:rPr>
              <a:t>本部分预计需要约</a:t>
            </a:r>
            <a:r>
              <a:rPr lang="en-US" altLang="zh-CN" b="0" i="0" dirty="0">
                <a:solidFill>
                  <a:srgbClr val="374151"/>
                </a:solidFill>
                <a:effectLst/>
                <a:latin typeface="Söhne"/>
              </a:rPr>
              <a:t>20-25</a:t>
            </a:r>
            <a:r>
              <a:rPr lang="zh-CN" altLang="en-US" b="0" i="0" dirty="0">
                <a:solidFill>
                  <a:srgbClr val="374151"/>
                </a:solidFill>
                <a:effectLst/>
                <a:latin typeface="Söhne"/>
              </a:rPr>
              <a:t>分钟，取决于学员可能提出的问题。</a:t>
            </a:r>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1</a:t>
            </a:fld>
            <a:endParaRPr lang="en-US"/>
          </a:p>
        </p:txBody>
      </p:sp>
    </p:spTree>
    <p:extLst>
      <p:ext uri="{BB962C8B-B14F-4D97-AF65-F5344CB8AC3E}">
        <p14:creationId xmlns:p14="http://schemas.microsoft.com/office/powerpoint/2010/main" val="25160758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sym typeface="Wingdings" panose="05000000000000000000" pitchFamily="2" charset="2"/>
              </a:rPr>
              <a:t></a:t>
            </a:r>
            <a:r>
              <a:rPr lang="en-US" u="sng" baseline="30000" dirty="0"/>
              <a:t> </a:t>
            </a:r>
            <a:r>
              <a:rPr lang="zh-CN" altLang="en-US" b="0" i="0" dirty="0">
                <a:solidFill>
                  <a:srgbClr val="374151"/>
                </a:solidFill>
                <a:effectLst/>
                <a:latin typeface="Söhne"/>
              </a:rPr>
              <a:t>如果水升温</a:t>
            </a:r>
            <a:r>
              <a:rPr lang="en-US" altLang="zh-CN" b="0" i="0" dirty="0">
                <a:solidFill>
                  <a:srgbClr val="374151"/>
                </a:solidFill>
                <a:effectLst/>
                <a:latin typeface="Söhne"/>
              </a:rPr>
              <a:t>20</a:t>
            </a:r>
            <a:r>
              <a:rPr lang="zh-CN" altLang="en-US" b="0" i="0" dirty="0">
                <a:solidFill>
                  <a:srgbClr val="374151"/>
                </a:solidFill>
                <a:effectLst/>
                <a:latin typeface="Söhne"/>
              </a:rPr>
              <a:t>华氏度膨胀</a:t>
            </a:r>
            <a:r>
              <a:rPr lang="en-US" altLang="zh-CN" b="0" i="0" dirty="0">
                <a:solidFill>
                  <a:srgbClr val="374151"/>
                </a:solidFill>
                <a:effectLst/>
                <a:latin typeface="Söhne"/>
              </a:rPr>
              <a:t>1</a:t>
            </a:r>
            <a:r>
              <a:rPr lang="zh-CN" altLang="en-US" b="0" i="0" dirty="0">
                <a:solidFill>
                  <a:srgbClr val="374151"/>
                </a:solidFill>
                <a:effectLst/>
                <a:latin typeface="Söhne"/>
              </a:rPr>
              <a:t>立方厘米，同样体积的丙烷会膨胀</a:t>
            </a:r>
            <a:r>
              <a:rPr lang="en-US" altLang="zh-CN" b="0" i="0" dirty="0">
                <a:solidFill>
                  <a:srgbClr val="374151"/>
                </a:solidFill>
                <a:effectLst/>
                <a:latin typeface="Söhne"/>
              </a:rPr>
              <a:t>17</a:t>
            </a:r>
            <a:r>
              <a:rPr lang="zh-CN" altLang="en-US" b="0" i="0" dirty="0">
                <a:solidFill>
                  <a:srgbClr val="374151"/>
                </a:solidFill>
                <a:effectLst/>
                <a:latin typeface="Söhne"/>
              </a:rPr>
              <a:t>立方厘米。</a:t>
            </a:r>
            <a:endParaRPr lang="en-US" u="sng" dirty="0"/>
          </a:p>
          <a:p>
            <a:r>
              <a:rPr lang="en-US" dirty="0"/>
              <a:t>https://www.amerigas.com/amerigas-blog/propane-tanks/propane-tanks-and-the-80-percent-fill-rule</a:t>
            </a:r>
          </a:p>
          <a:p>
            <a:endParaRPr lang="en-US" dirty="0"/>
          </a:p>
          <a:p>
            <a:r>
              <a:rPr lang="zh-CN" altLang="en-US" b="0" i="0" dirty="0">
                <a:solidFill>
                  <a:srgbClr val="374151"/>
                </a:solidFill>
                <a:effectLst/>
                <a:latin typeface="Söhne"/>
              </a:rPr>
              <a:t>关于确定</a:t>
            </a:r>
            <a:r>
              <a:rPr lang="en-US" altLang="zh-CN" b="0" i="0" dirty="0">
                <a:solidFill>
                  <a:srgbClr val="374151"/>
                </a:solidFill>
                <a:effectLst/>
                <a:latin typeface="Söhne"/>
              </a:rPr>
              <a:t>80%</a:t>
            </a:r>
            <a:r>
              <a:rPr lang="zh-CN" altLang="en-US" b="0" i="0" dirty="0">
                <a:solidFill>
                  <a:srgbClr val="374151"/>
                </a:solidFill>
                <a:effectLst/>
                <a:latin typeface="Söhne"/>
              </a:rPr>
              <a:t>满的最佳方法存在一些争议</a:t>
            </a:r>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11</a:t>
            </a:fld>
            <a:endParaRPr lang="en-US"/>
          </a:p>
        </p:txBody>
      </p:sp>
    </p:spTree>
    <p:extLst>
      <p:ext uri="{BB962C8B-B14F-4D97-AF65-F5344CB8AC3E}">
        <p14:creationId xmlns:p14="http://schemas.microsoft.com/office/powerpoint/2010/main" val="1787138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0" i="0" dirty="0">
                <a:solidFill>
                  <a:srgbClr val="374151"/>
                </a:solidFill>
                <a:effectLst/>
                <a:latin typeface="Söhne"/>
              </a:rPr>
              <a:t>15</a:t>
            </a:r>
            <a:r>
              <a:rPr lang="zh-CN" altLang="en-US" b="0" i="0" dirty="0">
                <a:solidFill>
                  <a:srgbClr val="374151"/>
                </a:solidFill>
                <a:effectLst/>
                <a:latin typeface="Söhne"/>
              </a:rPr>
              <a:t>磅的皮重只是一个例子。实际的气罐重量会有差异。</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13</a:t>
            </a:fld>
            <a:endParaRPr lang="en-US"/>
          </a:p>
        </p:txBody>
      </p:sp>
    </p:spTree>
    <p:extLst>
      <p:ext uri="{BB962C8B-B14F-4D97-AF65-F5344CB8AC3E}">
        <p14:creationId xmlns:p14="http://schemas.microsoft.com/office/powerpoint/2010/main" val="218377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zh-CN" altLang="en-US" b="0" i="0" dirty="0">
                <a:solidFill>
                  <a:srgbClr val="374151"/>
                </a:solidFill>
                <a:effectLst/>
                <a:latin typeface="Söhne"/>
              </a:rPr>
              <a:t>要意识到被允许的选项可能不是最安全的选择。地方法规可能更新较慢。</a:t>
            </a:r>
            <a:endParaRPr lang="en-US" altLang="zh-CN" b="0" i="0" dirty="0">
              <a:solidFill>
                <a:srgbClr val="374151"/>
              </a:solidFill>
              <a:effectLst/>
              <a:latin typeface="Söhne"/>
            </a:endParaRPr>
          </a:p>
          <a:p>
            <a:pPr algn="l"/>
            <a:endParaRPr lang="zh-CN" altLang="en-US" b="0" i="0" dirty="0">
              <a:solidFill>
                <a:srgbClr val="374151"/>
              </a:solidFill>
              <a:effectLst/>
              <a:latin typeface="Söhne"/>
            </a:endParaRPr>
          </a:p>
          <a:p>
            <a:pPr algn="l"/>
            <a:r>
              <a:rPr lang="zh-CN" altLang="en-US" b="0" i="0" dirty="0">
                <a:solidFill>
                  <a:srgbClr val="374151"/>
                </a:solidFill>
                <a:effectLst/>
                <a:latin typeface="Söhne"/>
              </a:rPr>
              <a:t>将气罐加满可能导致溢出和增加风险。</a:t>
            </a:r>
          </a:p>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14</a:t>
            </a:fld>
            <a:endParaRPr lang="en-US"/>
          </a:p>
        </p:txBody>
      </p:sp>
    </p:spTree>
    <p:extLst>
      <p:ext uri="{BB962C8B-B14F-4D97-AF65-F5344CB8AC3E}">
        <p14:creationId xmlns:p14="http://schemas.microsoft.com/office/powerpoint/2010/main" val="4223000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3</a:t>
            </a:fld>
            <a:endParaRPr lang="en-US"/>
          </a:p>
        </p:txBody>
      </p:sp>
    </p:spTree>
    <p:extLst>
      <p:ext uri="{BB962C8B-B14F-4D97-AF65-F5344CB8AC3E}">
        <p14:creationId xmlns:p14="http://schemas.microsoft.com/office/powerpoint/2010/main" val="1421172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BLEVE </a:t>
            </a:r>
            <a:r>
              <a:rPr lang="zh-CN" altLang="en-US" dirty="0"/>
              <a:t>也可以是</a:t>
            </a:r>
            <a:r>
              <a:rPr lang="en-US" dirty="0"/>
              <a:t>Blast Leveling Everything Very Effectively</a:t>
            </a:r>
            <a:r>
              <a:rPr lang="zh-CN" altLang="en-US" dirty="0"/>
              <a:t>的意思。</a:t>
            </a:r>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4</a:t>
            </a:fld>
            <a:endParaRPr lang="en-US"/>
          </a:p>
        </p:txBody>
      </p:sp>
    </p:spTree>
    <p:extLst>
      <p:ext uri="{BB962C8B-B14F-4D97-AF65-F5344CB8AC3E}">
        <p14:creationId xmlns:p14="http://schemas.microsoft.com/office/powerpoint/2010/main" val="634131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5</a:t>
            </a:fld>
            <a:endParaRPr lang="en-US"/>
          </a:p>
        </p:txBody>
      </p:sp>
    </p:spTree>
    <p:extLst>
      <p:ext uri="{BB962C8B-B14F-4D97-AF65-F5344CB8AC3E}">
        <p14:creationId xmlns:p14="http://schemas.microsoft.com/office/powerpoint/2010/main" val="3127064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6</a:t>
            </a:fld>
            <a:endParaRPr lang="en-US"/>
          </a:p>
        </p:txBody>
      </p:sp>
    </p:spTree>
    <p:extLst>
      <p:ext uri="{BB962C8B-B14F-4D97-AF65-F5344CB8AC3E}">
        <p14:creationId xmlns:p14="http://schemas.microsoft.com/office/powerpoint/2010/main" val="1201099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b="0" i="0" dirty="0">
                <a:solidFill>
                  <a:srgbClr val="374151"/>
                </a:solidFill>
                <a:effectLst/>
                <a:latin typeface="Söhne"/>
              </a:rPr>
              <a:t>北卡罗来纳州农业部的法规基于</a:t>
            </a:r>
            <a:r>
              <a:rPr lang="en-US" altLang="zh-CN" b="0" i="0" dirty="0">
                <a:solidFill>
                  <a:srgbClr val="374151"/>
                </a:solidFill>
                <a:effectLst/>
                <a:latin typeface="Söhne"/>
              </a:rPr>
              <a:t>NFPA 58《</a:t>
            </a:r>
            <a:r>
              <a:rPr lang="zh-CN" altLang="en-US" b="0" i="0" dirty="0">
                <a:solidFill>
                  <a:srgbClr val="374151"/>
                </a:solidFill>
                <a:effectLst/>
                <a:latin typeface="Söhne"/>
              </a:rPr>
              <a:t>液化石油气规范</a:t>
            </a:r>
            <a:r>
              <a:rPr lang="en-US" altLang="zh-CN" b="0" i="0" dirty="0">
                <a:solidFill>
                  <a:srgbClr val="374151"/>
                </a:solidFill>
                <a:effectLst/>
                <a:latin typeface="Söhne"/>
              </a:rPr>
              <a:t>》</a:t>
            </a:r>
            <a:r>
              <a:rPr lang="zh-CN" altLang="en-US" b="0" i="0" dirty="0">
                <a:solidFill>
                  <a:srgbClr val="374151"/>
                </a:solidFill>
                <a:effectLst/>
                <a:latin typeface="Söhne"/>
              </a:rPr>
              <a:t>：</a:t>
            </a:r>
            <a:r>
              <a:rPr lang="en-US" altLang="zh-CN" b="0" i="0" u="sng" dirty="0">
                <a:effectLst/>
                <a:latin typeface="Söhne"/>
                <a:hlinkClick r:id="rId3"/>
              </a:rPr>
              <a:t>https://www.ncagr.gov/standard/LP/LPgasConcerns/documents/FoodTruckInspectionItems.pdf</a:t>
            </a: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7</a:t>
            </a:fld>
            <a:endParaRPr lang="en-US"/>
          </a:p>
        </p:txBody>
      </p:sp>
    </p:spTree>
    <p:extLst>
      <p:ext uri="{BB962C8B-B14F-4D97-AF65-F5344CB8AC3E}">
        <p14:creationId xmlns:p14="http://schemas.microsoft.com/office/powerpoint/2010/main" val="3198124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b="0" i="0" dirty="0">
                <a:solidFill>
                  <a:srgbClr val="374151"/>
                </a:solidFill>
                <a:effectLst/>
                <a:latin typeface="Söhne"/>
              </a:rPr>
              <a:t>北卡罗来纳州农业部的法规基于</a:t>
            </a:r>
            <a:r>
              <a:rPr lang="en-US" altLang="zh-CN" b="0" i="0" dirty="0">
                <a:solidFill>
                  <a:srgbClr val="374151"/>
                </a:solidFill>
                <a:effectLst/>
                <a:latin typeface="Söhne"/>
              </a:rPr>
              <a:t>NFPA 58《</a:t>
            </a:r>
            <a:r>
              <a:rPr lang="zh-CN" altLang="en-US" b="0" i="0" dirty="0">
                <a:solidFill>
                  <a:srgbClr val="374151"/>
                </a:solidFill>
                <a:effectLst/>
                <a:latin typeface="Söhne"/>
              </a:rPr>
              <a:t>液化石油气规范</a:t>
            </a:r>
            <a:r>
              <a:rPr lang="en-US" altLang="zh-CN" b="0" i="0" dirty="0">
                <a:solidFill>
                  <a:srgbClr val="374151"/>
                </a:solidFill>
                <a:effectLst/>
                <a:latin typeface="Söhne"/>
              </a:rPr>
              <a:t>》</a:t>
            </a:r>
            <a:r>
              <a:rPr lang="zh-CN" altLang="en-US" b="0" i="0" dirty="0">
                <a:solidFill>
                  <a:srgbClr val="374151"/>
                </a:solidFill>
                <a:effectLst/>
                <a:latin typeface="Söhne"/>
              </a:rPr>
              <a:t>：</a:t>
            </a:r>
            <a:r>
              <a:rPr lang="en-US" altLang="zh-CN" b="0" i="0" u="sng" dirty="0">
                <a:effectLst/>
                <a:latin typeface="Söhne"/>
                <a:hlinkClick r:id="rId3"/>
              </a:rPr>
              <a:t>https://www.ncagr.gov/standard/LP/LPgasConcerns/documents/FoodTruckInspectionItems.pdf</a:t>
            </a:r>
            <a:endParaRPr lang="en-US" dirty="0"/>
          </a:p>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8</a:t>
            </a:fld>
            <a:endParaRPr lang="en-US"/>
          </a:p>
        </p:txBody>
      </p:sp>
    </p:spTree>
    <p:extLst>
      <p:ext uri="{BB962C8B-B14F-4D97-AF65-F5344CB8AC3E}">
        <p14:creationId xmlns:p14="http://schemas.microsoft.com/office/powerpoint/2010/main" val="2034492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b="0" i="0" dirty="0">
                <a:solidFill>
                  <a:srgbClr val="374151"/>
                </a:solidFill>
                <a:effectLst/>
                <a:latin typeface="Söhne"/>
              </a:rPr>
              <a:t>北卡罗来纳州农业部的法规基于</a:t>
            </a:r>
            <a:r>
              <a:rPr lang="en-US" altLang="zh-CN" b="0" i="0" dirty="0">
                <a:solidFill>
                  <a:srgbClr val="374151"/>
                </a:solidFill>
                <a:effectLst/>
                <a:latin typeface="Söhne"/>
              </a:rPr>
              <a:t>NFPA 58《</a:t>
            </a:r>
            <a:r>
              <a:rPr lang="zh-CN" altLang="en-US" b="0" i="0" dirty="0">
                <a:solidFill>
                  <a:srgbClr val="374151"/>
                </a:solidFill>
                <a:effectLst/>
                <a:latin typeface="Söhne"/>
              </a:rPr>
              <a:t>液化石油气规范</a:t>
            </a:r>
            <a:r>
              <a:rPr lang="en-US" altLang="zh-CN" b="0" i="0" dirty="0">
                <a:solidFill>
                  <a:srgbClr val="374151"/>
                </a:solidFill>
                <a:effectLst/>
                <a:latin typeface="Söhne"/>
              </a:rPr>
              <a:t>》</a:t>
            </a:r>
            <a:r>
              <a:rPr lang="zh-CN" altLang="en-US" b="0" i="0" dirty="0">
                <a:solidFill>
                  <a:srgbClr val="374151"/>
                </a:solidFill>
                <a:effectLst/>
                <a:latin typeface="Söhne"/>
              </a:rPr>
              <a:t>：</a:t>
            </a:r>
            <a:r>
              <a:rPr lang="en-US" altLang="zh-CN" b="0" i="0" u="sng" dirty="0">
                <a:effectLst/>
                <a:latin typeface="Söhne"/>
                <a:hlinkClick r:id="rId3"/>
              </a:rPr>
              <a:t>https://www.ncagr.gov/standard/LP/LPgasConcerns/documents/FoodTruckInspectionItems.pdf</a:t>
            </a:r>
            <a:endParaRPr lang="en-US" dirty="0"/>
          </a:p>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9</a:t>
            </a:fld>
            <a:endParaRPr lang="en-US"/>
          </a:p>
        </p:txBody>
      </p:sp>
    </p:spTree>
    <p:extLst>
      <p:ext uri="{BB962C8B-B14F-4D97-AF65-F5344CB8AC3E}">
        <p14:creationId xmlns:p14="http://schemas.microsoft.com/office/powerpoint/2010/main" val="3823761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b="0" i="0" dirty="0">
                <a:solidFill>
                  <a:srgbClr val="374151"/>
                </a:solidFill>
                <a:effectLst/>
                <a:latin typeface="Söhne"/>
              </a:rPr>
              <a:t>北卡罗来纳州农业部的法规基于</a:t>
            </a:r>
            <a:r>
              <a:rPr lang="en-US" altLang="zh-CN" b="0" i="0" dirty="0">
                <a:solidFill>
                  <a:srgbClr val="374151"/>
                </a:solidFill>
                <a:effectLst/>
                <a:latin typeface="Söhne"/>
              </a:rPr>
              <a:t>NFPA 58《</a:t>
            </a:r>
            <a:r>
              <a:rPr lang="zh-CN" altLang="en-US" b="0" i="0" dirty="0">
                <a:solidFill>
                  <a:srgbClr val="374151"/>
                </a:solidFill>
                <a:effectLst/>
                <a:latin typeface="Söhne"/>
              </a:rPr>
              <a:t>液化石油气规范</a:t>
            </a:r>
            <a:r>
              <a:rPr lang="en-US" altLang="zh-CN" b="0" i="0" dirty="0">
                <a:solidFill>
                  <a:srgbClr val="374151"/>
                </a:solidFill>
                <a:effectLst/>
                <a:latin typeface="Söhne"/>
              </a:rPr>
              <a:t>》</a:t>
            </a:r>
            <a:r>
              <a:rPr lang="zh-CN" altLang="en-US" b="0" i="0" dirty="0">
                <a:solidFill>
                  <a:srgbClr val="374151"/>
                </a:solidFill>
                <a:effectLst/>
                <a:latin typeface="Söhne"/>
              </a:rPr>
              <a:t>：</a:t>
            </a:r>
            <a:r>
              <a:rPr lang="en-US" altLang="zh-CN" b="0" i="0" u="sng" dirty="0">
                <a:effectLst/>
                <a:latin typeface="Söhne"/>
                <a:hlinkClick r:id="rId3"/>
              </a:rPr>
              <a:t>https://www.ncagr.gov/standard/LP/LPgasConcerns/documents/FoodTruckInspectionItems.pdf</a:t>
            </a:r>
            <a:endParaRPr lang="en-US" dirty="0"/>
          </a:p>
          <a:p>
            <a:endParaRPr lang="en-US" dirty="0"/>
          </a:p>
        </p:txBody>
      </p:sp>
      <p:sp>
        <p:nvSpPr>
          <p:cNvPr id="4" name="Slide Number Placeholder 3"/>
          <p:cNvSpPr>
            <a:spLocks noGrp="1"/>
          </p:cNvSpPr>
          <p:nvPr>
            <p:ph type="sldNum" sz="quarter" idx="5"/>
          </p:nvPr>
        </p:nvSpPr>
        <p:spPr/>
        <p:txBody>
          <a:bodyPr/>
          <a:lstStyle/>
          <a:p>
            <a:fld id="{2489A67A-2637-4996-A599-E9EDBF8A9F48}" type="slidenum">
              <a:rPr lang="en-US" smtClean="0"/>
              <a:t>10</a:t>
            </a:fld>
            <a:endParaRPr lang="en-US"/>
          </a:p>
        </p:txBody>
      </p:sp>
    </p:spTree>
    <p:extLst>
      <p:ext uri="{BB962C8B-B14F-4D97-AF65-F5344CB8AC3E}">
        <p14:creationId xmlns:p14="http://schemas.microsoft.com/office/powerpoint/2010/main" val="1424498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7E80-DD92-40E8-EBFC-12FAE58666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B3895-A9A0-1B79-6269-1083178389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3C7388-96F3-2072-3B27-F78A147D259F}"/>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5" name="Footer Placeholder 4">
            <a:extLst>
              <a:ext uri="{FF2B5EF4-FFF2-40B4-BE49-F238E27FC236}">
                <a16:creationId xmlns:a16="http://schemas.microsoft.com/office/drawing/2014/main" id="{0B0AA8CE-6AB1-4ED5-F57D-47940D5AA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4CC4C-FB59-EB7F-FF5B-6288706F8674}"/>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90540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03356-B205-ED50-70BB-665B9A0102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12C806-6067-C1E1-D2AE-69C8EFC4EE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E67A1-D1D8-4F48-6D11-41312423AFEC}"/>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5" name="Footer Placeholder 4">
            <a:extLst>
              <a:ext uri="{FF2B5EF4-FFF2-40B4-BE49-F238E27FC236}">
                <a16:creationId xmlns:a16="http://schemas.microsoft.com/office/drawing/2014/main" id="{933D09DC-5E5E-8D53-344B-D66C6D0909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D0B71-F204-FA5D-4639-3C20BCD028A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421172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6F0297-7DA6-CAEF-12D7-4244A135D2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5C0F1E-7145-7E9B-FC19-F142776AE8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26052-AFBC-866C-A5D3-7A6ECBC00CE1}"/>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5" name="Footer Placeholder 4">
            <a:extLst>
              <a:ext uri="{FF2B5EF4-FFF2-40B4-BE49-F238E27FC236}">
                <a16:creationId xmlns:a16="http://schemas.microsoft.com/office/drawing/2014/main" id="{17C90670-53D7-7C86-6F6E-6D3CF9E15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2608FD-313C-700B-1977-1D69C647B85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74227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C4571-95F5-9093-A4D7-A29EBEE4C6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BBCF5-6788-676B-CA76-7DDE6CC5ED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61CE8-A449-BC80-EC54-741419A46CE0}"/>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5" name="Footer Placeholder 4">
            <a:extLst>
              <a:ext uri="{FF2B5EF4-FFF2-40B4-BE49-F238E27FC236}">
                <a16:creationId xmlns:a16="http://schemas.microsoft.com/office/drawing/2014/main" id="{04B6A763-003C-23A9-C65C-5CCF98DBA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2944A-0984-4832-CF4D-D648B79A41FC}"/>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02048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AD22-2B29-27F5-1916-9DF88AC581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EABB1E-9DAB-5AA1-5DAC-93F98F1115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16D5C5-4122-6DE4-FC8D-75F3A70D9CBB}"/>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5" name="Footer Placeholder 4">
            <a:extLst>
              <a:ext uri="{FF2B5EF4-FFF2-40B4-BE49-F238E27FC236}">
                <a16:creationId xmlns:a16="http://schemas.microsoft.com/office/drawing/2014/main" id="{338EB160-0182-DEEB-A11C-9EDC48054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B18EA-B442-A29B-FA6F-430900EC2CE1}"/>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4753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D65B3-64CC-2EFA-FCCF-EE398B1A88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EB94B1-53C8-507A-D688-807B9266DF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82ADFD-BA2F-3029-7652-4C85EC2BB4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502B9D-3552-6C8E-5084-05C011E30499}"/>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6" name="Footer Placeholder 5">
            <a:extLst>
              <a:ext uri="{FF2B5EF4-FFF2-40B4-BE49-F238E27FC236}">
                <a16:creationId xmlns:a16="http://schemas.microsoft.com/office/drawing/2014/main" id="{C51F4737-4BC5-8EB9-2C14-B4191A441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5E1687-D255-B503-42FF-FA8EF0DB658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69626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59983-3415-636A-7001-384D1D13F6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E30FB2-0B7A-1119-98CB-5499C0F4AC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B7BC35-9E0F-044C-ABC4-81E2F78ADB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656EF1-1FC8-FBFD-BFA0-F0DE16F42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E359DB-8252-C546-EFA2-0FBBD1A699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B95430-256C-D310-CC13-057485233D8C}"/>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8" name="Footer Placeholder 7">
            <a:extLst>
              <a:ext uri="{FF2B5EF4-FFF2-40B4-BE49-F238E27FC236}">
                <a16:creationId xmlns:a16="http://schemas.microsoft.com/office/drawing/2014/main" id="{F2C68B41-8071-F8C7-C958-B1A33AD41C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B4AC73-A0D8-0DFE-1812-9F8301C77309}"/>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6144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9F10-0176-C956-7C4B-68F7C84795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3A2F42-930B-2B16-12F2-263FD835917C}"/>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4" name="Footer Placeholder 3">
            <a:extLst>
              <a:ext uri="{FF2B5EF4-FFF2-40B4-BE49-F238E27FC236}">
                <a16:creationId xmlns:a16="http://schemas.microsoft.com/office/drawing/2014/main" id="{82A74212-4E55-960E-4728-3C84DC3E10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C9EFE8-9CCC-C998-7166-23A09ABCD83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11566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A8688-C12D-627C-1533-2348ECD3FEE3}"/>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3" name="Footer Placeholder 2">
            <a:extLst>
              <a:ext uri="{FF2B5EF4-FFF2-40B4-BE49-F238E27FC236}">
                <a16:creationId xmlns:a16="http://schemas.microsoft.com/office/drawing/2014/main" id="{A1642180-2C8F-2334-644F-4BB6B50485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2CF94C-50A4-245C-E281-CF01B80B00C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96608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6EA64-249D-F4D4-110A-EB058DD40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AAF030-C71D-39AC-E534-3FBAEBCED6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558F98-E64C-CC0B-DB83-BB7AC4450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7D5BB5-CF0A-4146-B678-1D8F116CB428}"/>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6" name="Footer Placeholder 5">
            <a:extLst>
              <a:ext uri="{FF2B5EF4-FFF2-40B4-BE49-F238E27FC236}">
                <a16:creationId xmlns:a16="http://schemas.microsoft.com/office/drawing/2014/main" id="{10687796-86BE-9D40-D498-BC9C507E47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0B0D6-D49B-8C6E-FE1E-09F353868D0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65155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D1C87-6515-CB06-EBC6-BA02211782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110563-58D7-9297-9FA4-D73649BF7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578DCF-8EF1-33AB-8A17-045D0F41C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B59ED1-EC5B-C7F2-6B16-9D434194ECED}"/>
              </a:ext>
            </a:extLst>
          </p:cNvPr>
          <p:cNvSpPr>
            <a:spLocks noGrp="1"/>
          </p:cNvSpPr>
          <p:nvPr>
            <p:ph type="dt" sz="half" idx="10"/>
          </p:nvPr>
        </p:nvSpPr>
        <p:spPr/>
        <p:txBody>
          <a:bodyPr/>
          <a:lstStyle/>
          <a:p>
            <a:fld id="{75C2B1A7-68F2-49FE-AECA-89B6ABE078A2}" type="datetimeFigureOut">
              <a:rPr lang="en-US" smtClean="0"/>
              <a:t>9/25/2023</a:t>
            </a:fld>
            <a:endParaRPr lang="en-US"/>
          </a:p>
        </p:txBody>
      </p:sp>
      <p:sp>
        <p:nvSpPr>
          <p:cNvPr id="6" name="Footer Placeholder 5">
            <a:extLst>
              <a:ext uri="{FF2B5EF4-FFF2-40B4-BE49-F238E27FC236}">
                <a16:creationId xmlns:a16="http://schemas.microsoft.com/office/drawing/2014/main" id="{FA4422B7-CD3B-6A82-2FB7-A422A8372C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EDE2B-FA9D-F732-BA14-B6F79C6DFEE8}"/>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71468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27AFB-DC2F-1D0C-38CD-CFA98D94A2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DC81E1-AF72-13F8-C6FE-3A29E0D8A4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66C5A7-F817-6E42-0B13-4C3B4DB92D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2B1A7-68F2-49FE-AECA-89B6ABE078A2}" type="datetimeFigureOut">
              <a:rPr lang="en-US" smtClean="0"/>
              <a:t>9/25/2023</a:t>
            </a:fld>
            <a:endParaRPr lang="en-US"/>
          </a:p>
        </p:txBody>
      </p:sp>
      <p:sp>
        <p:nvSpPr>
          <p:cNvPr id="5" name="Footer Placeholder 4">
            <a:extLst>
              <a:ext uri="{FF2B5EF4-FFF2-40B4-BE49-F238E27FC236}">
                <a16:creationId xmlns:a16="http://schemas.microsoft.com/office/drawing/2014/main" id="{21ABF3E5-6211-BEC5-AD45-A6DF8526BA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471C36-EC65-2E05-0DE5-C264BF7CEF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0684E-C0AD-4F03-9336-CDEF12133AAD}" type="slidenum">
              <a:rPr lang="en-US" smtClean="0"/>
              <a:t>‹#›</a:t>
            </a:fld>
            <a:endParaRPr lang="en-US"/>
          </a:p>
        </p:txBody>
      </p:sp>
    </p:spTree>
    <p:extLst>
      <p:ext uri="{BB962C8B-B14F-4D97-AF65-F5344CB8AC3E}">
        <p14:creationId xmlns:p14="http://schemas.microsoft.com/office/powerpoint/2010/main" val="3748729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hyperlink" Target="https://youtu.be/2GA4vwg8ay4"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oganpower.com/blog/2018/september/raising-awareness-deadly-food-truck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youtu.be/1YLLfOreaV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rHRwS2B3Vv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1.jpg"/><Relationship Id="rId4" Type="http://schemas.openxmlformats.org/officeDocument/2006/relationships/hyperlink" Target="https://youtu.be/vCSi6tXcRJ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3E9A3-6807-1586-0C5E-086CCAEAFF69}"/>
              </a:ext>
            </a:extLst>
          </p:cNvPr>
          <p:cNvSpPr>
            <a:spLocks noGrp="1"/>
          </p:cNvSpPr>
          <p:nvPr>
            <p:ph type="ctrTitle"/>
          </p:nvPr>
        </p:nvSpPr>
        <p:spPr/>
        <p:txBody>
          <a:bodyPr/>
          <a:lstStyle/>
          <a:p>
            <a:r>
              <a:rPr lang="zh-CN" altLang="en-US" dirty="0"/>
              <a:t>流动餐车安全培训</a:t>
            </a:r>
            <a:endParaRPr lang="en-US" dirty="0"/>
          </a:p>
        </p:txBody>
      </p:sp>
      <p:sp>
        <p:nvSpPr>
          <p:cNvPr id="3" name="Subtitle 2">
            <a:extLst>
              <a:ext uri="{FF2B5EF4-FFF2-40B4-BE49-F238E27FC236}">
                <a16:creationId xmlns:a16="http://schemas.microsoft.com/office/drawing/2014/main" id="{7CFEF0DD-E633-7D0E-175F-A5DD6204FD39}"/>
              </a:ext>
            </a:extLst>
          </p:cNvPr>
          <p:cNvSpPr>
            <a:spLocks noGrp="1"/>
          </p:cNvSpPr>
          <p:nvPr>
            <p:ph type="subTitle" idx="1"/>
          </p:nvPr>
        </p:nvSpPr>
        <p:spPr/>
        <p:txBody>
          <a:bodyPr/>
          <a:lstStyle/>
          <a:p>
            <a:r>
              <a:rPr lang="zh-CN" altLang="en-US" dirty="0"/>
              <a:t>模块四</a:t>
            </a:r>
            <a:r>
              <a:rPr lang="en-US" dirty="0"/>
              <a:t>:</a:t>
            </a:r>
            <a:r>
              <a:rPr lang="zh-CN" altLang="en-US" dirty="0"/>
              <a:t>丙烷存储罐安全</a:t>
            </a:r>
            <a:endParaRPr lang="en-US" dirty="0"/>
          </a:p>
        </p:txBody>
      </p:sp>
      <p:sp>
        <p:nvSpPr>
          <p:cNvPr id="4" name="TextBox 3">
            <a:extLst>
              <a:ext uri="{FF2B5EF4-FFF2-40B4-BE49-F238E27FC236}">
                <a16:creationId xmlns:a16="http://schemas.microsoft.com/office/drawing/2014/main" id="{6784E2DF-30B9-4D29-1C58-E15F3A7CC501}"/>
              </a:ext>
            </a:extLst>
          </p:cNvPr>
          <p:cNvSpPr txBox="1"/>
          <p:nvPr/>
        </p:nvSpPr>
        <p:spPr>
          <a:xfrm>
            <a:off x="1319506" y="5387313"/>
            <a:ext cx="9611091" cy="923330"/>
          </a:xfrm>
          <a:prstGeom prst="rect">
            <a:avLst/>
          </a:prstGeom>
          <a:noFill/>
        </p:spPr>
        <p:txBody>
          <a:bodyPr wrap="square" rtlCol="0">
            <a:spAutoFit/>
          </a:bodyPr>
          <a:lstStyle/>
          <a:p>
            <a:r>
              <a:rPr lang="zh-CN" altLang="en-US" sz="1800" i="1" dirty="0">
                <a:effectLst/>
                <a:latin typeface="Calibri" panose="020F0502020204030204" pitchFamily="34" charset="0"/>
                <a:ea typeface="Calibri" panose="020F0502020204030204" pitchFamily="34" charset="0"/>
              </a:rPr>
              <a:t>本材料是在美国劳工部职业安全与健康管理局（</a:t>
            </a:r>
            <a:r>
              <a:rPr lang="en-US" sz="1800" i="1" dirty="0">
                <a:effectLst/>
                <a:latin typeface="Calibri" panose="020F0502020204030204" pitchFamily="34" charset="0"/>
                <a:ea typeface="Calibri" panose="020F0502020204030204" pitchFamily="34" charset="0"/>
              </a:rPr>
              <a:t>Occupational Safety and Health Administration, U.S. Department of Labor）</a:t>
            </a:r>
            <a:r>
              <a:rPr lang="zh-CN" altLang="en-US" sz="1800" i="1" dirty="0">
                <a:effectLst/>
                <a:latin typeface="Calibri" panose="020F0502020204030204" pitchFamily="34" charset="0"/>
                <a:ea typeface="Calibri" panose="020F0502020204030204" pitchFamily="34" charset="0"/>
              </a:rPr>
              <a:t>的</a:t>
            </a:r>
            <a:r>
              <a:rPr lang="en-US" sz="1800" i="1" dirty="0">
                <a:effectLst/>
                <a:latin typeface="Calibri" panose="020F0502020204030204" pitchFamily="34" charset="0"/>
                <a:ea typeface="Calibri" panose="020F0502020204030204" pitchFamily="34" charset="0"/>
              </a:rPr>
              <a:t>SH-39170-SH2</a:t>
            </a:r>
            <a:r>
              <a:rPr lang="zh-CN" altLang="en-US" sz="1800" i="1" dirty="0">
                <a:effectLst/>
                <a:latin typeface="Calibri" panose="020F0502020204030204" pitchFamily="34" charset="0"/>
                <a:ea typeface="Calibri" panose="020F0502020204030204" pitchFamily="34" charset="0"/>
              </a:rPr>
              <a:t>号项目基金拨款下制作的。其内容不一定反映美国劳工部的观点或政策，也不意味着提及的商标、商业产品或组织得到美国政府的认可。</a:t>
            </a:r>
          </a:p>
        </p:txBody>
      </p:sp>
    </p:spTree>
    <p:extLst>
      <p:ext uri="{BB962C8B-B14F-4D97-AF65-F5344CB8AC3E}">
        <p14:creationId xmlns:p14="http://schemas.microsoft.com/office/powerpoint/2010/main" val="1916103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a:xfrm>
            <a:off x="838200" y="83555"/>
            <a:ext cx="10515600" cy="1325563"/>
          </a:xfrm>
        </p:spPr>
        <p:txBody>
          <a:bodyPr/>
          <a:lstStyle/>
          <a:p>
            <a:r>
              <a:rPr lang="zh-CN" altLang="en-US" b="0" i="0" dirty="0">
                <a:solidFill>
                  <a:srgbClr val="374151"/>
                </a:solidFill>
                <a:effectLst/>
                <a:latin typeface="Söhne"/>
              </a:rPr>
              <a:t>丙烷管线</a:t>
            </a:r>
            <a:r>
              <a:rPr lang="en-US" altLang="zh-CN" b="0" i="0" dirty="0">
                <a:solidFill>
                  <a:srgbClr val="374151"/>
                </a:solidFill>
                <a:effectLst/>
                <a:latin typeface="Söhne"/>
              </a:rPr>
              <a:t>/</a:t>
            </a:r>
            <a:r>
              <a:rPr lang="zh-CN" altLang="en-US" b="0" i="0" dirty="0">
                <a:solidFill>
                  <a:srgbClr val="374151"/>
                </a:solidFill>
                <a:effectLst/>
                <a:latin typeface="Söhne"/>
              </a:rPr>
              <a:t>管道系统</a:t>
            </a:r>
            <a:r>
              <a:rPr lang="en-US" dirty="0"/>
              <a:t>(</a:t>
            </a:r>
            <a:r>
              <a:rPr lang="zh-CN" altLang="en-US" dirty="0"/>
              <a:t>续</a:t>
            </a:r>
            <a:r>
              <a:rPr lang="en-US" dirty="0"/>
              <a:t>)</a:t>
            </a:r>
          </a:p>
        </p:txBody>
      </p:sp>
      <p:graphicFrame>
        <p:nvGraphicFramePr>
          <p:cNvPr id="4" name="Table 4">
            <a:extLst>
              <a:ext uri="{FF2B5EF4-FFF2-40B4-BE49-F238E27FC236}">
                <a16:creationId xmlns:a16="http://schemas.microsoft.com/office/drawing/2014/main" id="{564C5337-D1BF-8474-CC38-CDE682919C88}"/>
              </a:ext>
            </a:extLst>
          </p:cNvPr>
          <p:cNvGraphicFramePr>
            <a:graphicFrameLocks noGrp="1"/>
          </p:cNvGraphicFramePr>
          <p:nvPr>
            <p:extLst>
              <p:ext uri="{D42A27DB-BD31-4B8C-83A1-F6EECF244321}">
                <p14:modId xmlns:p14="http://schemas.microsoft.com/office/powerpoint/2010/main" val="2505797838"/>
              </p:ext>
            </p:extLst>
          </p:nvPr>
        </p:nvGraphicFramePr>
        <p:xfrm>
          <a:off x="482427" y="1581339"/>
          <a:ext cx="8937146" cy="3017520"/>
        </p:xfrm>
        <a:graphic>
          <a:graphicData uri="http://schemas.openxmlformats.org/drawingml/2006/table">
            <a:tbl>
              <a:tblPr firstRow="1" bandRow="1">
                <a:tableStyleId>{5940675A-B579-460E-94D1-54222C63F5DA}</a:tableStyleId>
              </a:tblPr>
              <a:tblGrid>
                <a:gridCol w="920488">
                  <a:extLst>
                    <a:ext uri="{9D8B030D-6E8A-4147-A177-3AD203B41FA5}">
                      <a16:colId xmlns:a16="http://schemas.microsoft.com/office/drawing/2014/main" val="3836321010"/>
                    </a:ext>
                  </a:extLst>
                </a:gridCol>
                <a:gridCol w="8016658">
                  <a:extLst>
                    <a:ext uri="{9D8B030D-6E8A-4147-A177-3AD203B41FA5}">
                      <a16:colId xmlns:a16="http://schemas.microsoft.com/office/drawing/2014/main" val="2828354987"/>
                    </a:ext>
                  </a:extLst>
                </a:gridCol>
              </a:tblGrid>
              <a:tr h="370840">
                <a:tc>
                  <a:txBody>
                    <a:bodyPr/>
                    <a:lstStyle/>
                    <a:p>
                      <a:r>
                        <a:rPr lang="zh-CN" altLang="en-US" sz="2000" dirty="0"/>
                        <a:t>检查</a:t>
                      </a:r>
                      <a:endParaRPr lang="en-US" sz="2000" dirty="0"/>
                    </a:p>
                  </a:txBody>
                  <a:tcPr/>
                </a:tc>
                <a:tc>
                  <a:txBody>
                    <a:bodyPr/>
                    <a:lstStyle/>
                    <a:p>
                      <a:r>
                        <a:rPr lang="zh-CN" altLang="en-US" sz="2000" dirty="0"/>
                        <a:t>描述</a:t>
                      </a:r>
                      <a:endParaRPr lang="en-US" sz="2000" dirty="0"/>
                    </a:p>
                  </a:txBody>
                  <a:tcPr/>
                </a:tc>
                <a:extLst>
                  <a:ext uri="{0D108BD9-81ED-4DB2-BD59-A6C34878D82A}">
                    <a16:rowId xmlns:a16="http://schemas.microsoft.com/office/drawing/2014/main" val="1053444533"/>
                  </a:ext>
                </a:extLst>
              </a:tr>
              <a:tr h="370840">
                <a:tc>
                  <a:txBody>
                    <a:bodyPr/>
                    <a:lstStyle/>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b="0" i="0" kern="1200" dirty="0">
                          <a:solidFill>
                            <a:schemeClr val="tx1"/>
                          </a:solidFill>
                          <a:effectLst/>
                          <a:latin typeface="+mn-lt"/>
                          <a:ea typeface="+mn-ea"/>
                          <a:cs typeface="+mn-cs"/>
                        </a:rPr>
                        <a:t>使用的管道材料必须获得液化石油气服务认可。在调压器出口和固定管道系统之间需要安装柔性连接器。</a:t>
                      </a:r>
                      <a:endParaRPr lang="en-US" sz="2000" dirty="0"/>
                    </a:p>
                  </a:txBody>
                  <a:tcPr/>
                </a:tc>
                <a:extLst>
                  <a:ext uri="{0D108BD9-81ED-4DB2-BD59-A6C34878D82A}">
                    <a16:rowId xmlns:a16="http://schemas.microsoft.com/office/drawing/2014/main" val="3962019331"/>
                  </a:ext>
                </a:extLst>
              </a:tr>
              <a:tr h="370840">
                <a:tc>
                  <a:txBody>
                    <a:bodyPr/>
                    <a:lstStyle/>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b="0" i="0" kern="1200" dirty="0">
                          <a:solidFill>
                            <a:schemeClr val="tx1"/>
                          </a:solidFill>
                          <a:effectLst/>
                          <a:latin typeface="+mn-lt"/>
                          <a:ea typeface="+mn-ea"/>
                          <a:cs typeface="+mn-cs"/>
                        </a:rPr>
                        <a:t>管道必须防止受到振动、磨损和损坏。</a:t>
                      </a:r>
                      <a:endParaRPr lang="en-US" sz="2000" dirty="0"/>
                    </a:p>
                  </a:txBody>
                  <a:tcPr/>
                </a:tc>
                <a:extLst>
                  <a:ext uri="{0D108BD9-81ED-4DB2-BD59-A6C34878D82A}">
                    <a16:rowId xmlns:a16="http://schemas.microsoft.com/office/drawing/2014/main" val="599527537"/>
                  </a:ext>
                </a:extLst>
              </a:tr>
              <a:tr h="370840">
                <a:tc>
                  <a:txBody>
                    <a:bodyPr/>
                    <a:lstStyle/>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b="0" i="0" kern="1200" dirty="0">
                          <a:solidFill>
                            <a:schemeClr val="tx1"/>
                          </a:solidFill>
                          <a:effectLst/>
                          <a:latin typeface="+mn-lt"/>
                          <a:ea typeface="+mn-ea"/>
                          <a:cs typeface="+mn-cs"/>
                        </a:rPr>
                        <a:t>管道系统必须在正常工作压力下进行泄漏检测，以确保气密系统。</a:t>
                      </a:r>
                      <a:endParaRPr lang="en-US" sz="2000" dirty="0"/>
                    </a:p>
                  </a:txBody>
                  <a:tcPr/>
                </a:tc>
                <a:extLst>
                  <a:ext uri="{0D108BD9-81ED-4DB2-BD59-A6C34878D82A}">
                    <a16:rowId xmlns:a16="http://schemas.microsoft.com/office/drawing/2014/main" val="153243133"/>
                  </a:ext>
                </a:extLst>
              </a:tr>
              <a:tr h="370840">
                <a:tc>
                  <a:txBody>
                    <a:bodyPr/>
                    <a:lstStyle/>
                    <a:p>
                      <a:endParaRPr lang="en-US"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b="0" i="0" kern="1200" dirty="0">
                          <a:solidFill>
                            <a:schemeClr val="tx1"/>
                          </a:solidFill>
                          <a:effectLst/>
                          <a:latin typeface="+mn-lt"/>
                          <a:ea typeface="+mn-ea"/>
                          <a:cs typeface="+mn-cs"/>
                        </a:rPr>
                        <a:t>每次运输后必须进行泄漏检测。振动和碰撞可能导致管件松动。</a:t>
                      </a:r>
                      <a:endParaRPr lang="en-US" sz="2000" dirty="0"/>
                    </a:p>
                  </a:txBody>
                  <a:tcPr/>
                </a:tc>
                <a:extLst>
                  <a:ext uri="{0D108BD9-81ED-4DB2-BD59-A6C34878D82A}">
                    <a16:rowId xmlns:a16="http://schemas.microsoft.com/office/drawing/2014/main" val="1401200447"/>
                  </a:ext>
                </a:extLst>
              </a:tr>
              <a:tr h="370840">
                <a:tc>
                  <a:txBody>
                    <a:bodyPr/>
                    <a:lstStyle/>
                    <a:p>
                      <a:endParaRPr lang="en-US"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b="0" i="0" kern="1200" dirty="0">
                          <a:solidFill>
                            <a:schemeClr val="tx1"/>
                          </a:solidFill>
                          <a:effectLst/>
                          <a:latin typeface="+mn-lt"/>
                          <a:ea typeface="+mn-ea"/>
                          <a:cs typeface="+mn-cs"/>
                        </a:rPr>
                        <a:t>泄漏检测是通过在接头处喷洒批准的液体泄漏检测溶液进行的。（泡泡测试）</a:t>
                      </a:r>
                      <a:endParaRPr lang="en-US" sz="2000" dirty="0"/>
                    </a:p>
                  </a:txBody>
                  <a:tcPr/>
                </a:tc>
                <a:extLst>
                  <a:ext uri="{0D108BD9-81ED-4DB2-BD59-A6C34878D82A}">
                    <a16:rowId xmlns:a16="http://schemas.microsoft.com/office/drawing/2014/main" val="4139542600"/>
                  </a:ext>
                </a:extLst>
              </a:tr>
              <a:tr h="370840">
                <a:tc>
                  <a:txBody>
                    <a:bodyPr/>
                    <a:lstStyle/>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b="0" i="0" kern="1200" dirty="0">
                          <a:solidFill>
                            <a:schemeClr val="tx1"/>
                          </a:solidFill>
                          <a:effectLst/>
                          <a:latin typeface="+mn-lt"/>
                          <a:ea typeface="+mn-ea"/>
                          <a:cs typeface="+mn-cs"/>
                        </a:rPr>
                        <a:t>如果发现泄漏，除非永久修复， 否则该装置将不能使用。</a:t>
                      </a:r>
                      <a:endParaRPr lang="en-US" sz="2000" dirty="0"/>
                    </a:p>
                  </a:txBody>
                  <a:tcPr/>
                </a:tc>
                <a:extLst>
                  <a:ext uri="{0D108BD9-81ED-4DB2-BD59-A6C34878D82A}">
                    <a16:rowId xmlns:a16="http://schemas.microsoft.com/office/drawing/2014/main" val="3195801201"/>
                  </a:ext>
                </a:extLst>
              </a:tr>
            </a:tbl>
          </a:graphicData>
        </a:graphic>
      </p:graphicFrame>
      <p:pic>
        <p:nvPicPr>
          <p:cNvPr id="5" name="Picture 4" descr="20 Gallon Propane Tank 8kb jpg">
            <a:extLst>
              <a:ext uri="{FF2B5EF4-FFF2-40B4-BE49-F238E27FC236}">
                <a16:creationId xmlns:a16="http://schemas.microsoft.com/office/drawing/2014/main" id="{DDAECFD1-CF72-FD82-71C9-B3304811AF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6983" y="243562"/>
            <a:ext cx="1663700" cy="2387600"/>
          </a:xfrm>
          <a:prstGeom prst="rect">
            <a:avLst/>
          </a:prstGeom>
        </p:spPr>
      </p:pic>
      <p:sp>
        <p:nvSpPr>
          <p:cNvPr id="7" name="TextBox 6">
            <a:extLst>
              <a:ext uri="{FF2B5EF4-FFF2-40B4-BE49-F238E27FC236}">
                <a16:creationId xmlns:a16="http://schemas.microsoft.com/office/drawing/2014/main" id="{9495DF3C-23B6-38BB-CBF0-4B8C10A16DC9}"/>
              </a:ext>
            </a:extLst>
          </p:cNvPr>
          <p:cNvSpPr txBox="1"/>
          <p:nvPr/>
        </p:nvSpPr>
        <p:spPr>
          <a:xfrm>
            <a:off x="1568885" y="5746440"/>
            <a:ext cx="6093912" cy="461665"/>
          </a:xfrm>
          <a:prstGeom prst="rect">
            <a:avLst/>
          </a:prstGeom>
          <a:noFill/>
        </p:spPr>
        <p:txBody>
          <a:bodyPr wrap="square">
            <a:spAutoFit/>
          </a:bodyPr>
          <a:lstStyle/>
          <a:p>
            <a:r>
              <a:rPr lang="zh-CN" altLang="en-US" sz="2400" dirty="0"/>
              <a:t>泡泡测试</a:t>
            </a:r>
            <a:r>
              <a:rPr lang="en-US" sz="2400" dirty="0"/>
              <a:t>: </a:t>
            </a:r>
            <a:r>
              <a:rPr lang="en-US" sz="2400" dirty="0">
                <a:hlinkClick r:id="rId4"/>
              </a:rPr>
              <a:t>https://youtu.be/2GA4vwg8ay4</a:t>
            </a:r>
            <a:r>
              <a:rPr lang="en-US" sz="2400" dirty="0"/>
              <a:t> </a:t>
            </a:r>
          </a:p>
        </p:txBody>
      </p:sp>
      <p:pic>
        <p:nvPicPr>
          <p:cNvPr id="8" name="Picture 7" descr="Two Propane Tanks on Hitch 89kb jpg&#10;">
            <a:extLst>
              <a:ext uri="{FF2B5EF4-FFF2-40B4-BE49-F238E27FC236}">
                <a16:creationId xmlns:a16="http://schemas.microsoft.com/office/drawing/2014/main" id="{300C8163-8E19-6AC1-EC7E-25391A31E29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510909" y="3056349"/>
            <a:ext cx="2555831" cy="3407775"/>
          </a:xfrm>
          <a:prstGeom prst="rect">
            <a:avLst/>
          </a:prstGeom>
        </p:spPr>
      </p:pic>
    </p:spTree>
    <p:extLst>
      <p:ext uri="{BB962C8B-B14F-4D97-AF65-F5344CB8AC3E}">
        <p14:creationId xmlns:p14="http://schemas.microsoft.com/office/powerpoint/2010/main" val="498240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34835-23B0-2F42-658E-E0B5DD0F54E0}"/>
              </a:ext>
            </a:extLst>
          </p:cNvPr>
          <p:cNvSpPr>
            <a:spLocks noGrp="1"/>
          </p:cNvSpPr>
          <p:nvPr>
            <p:ph type="title"/>
          </p:nvPr>
        </p:nvSpPr>
        <p:spPr/>
        <p:txBody>
          <a:bodyPr>
            <a:normAutofit/>
          </a:bodyPr>
          <a:lstStyle/>
          <a:p>
            <a:pPr algn="l"/>
            <a:r>
              <a:rPr lang="zh-CN" altLang="en-US" b="0" i="0" dirty="0">
                <a:solidFill>
                  <a:srgbClr val="343541"/>
                </a:solidFill>
                <a:effectLst/>
                <a:latin typeface="Söhne"/>
              </a:rPr>
              <a:t>加注</a:t>
            </a:r>
            <a:r>
              <a:rPr lang="zh-CN" altLang="en-US" sz="4400" dirty="0"/>
              <a:t>丙烷罐</a:t>
            </a:r>
            <a:r>
              <a:rPr lang="en-US" dirty="0"/>
              <a:t>: </a:t>
            </a:r>
            <a:r>
              <a:rPr lang="en-US" altLang="zh-CN" b="0" i="0" dirty="0">
                <a:solidFill>
                  <a:srgbClr val="374151"/>
                </a:solidFill>
                <a:effectLst/>
                <a:latin typeface="Söhne"/>
              </a:rPr>
              <a:t>80%</a:t>
            </a:r>
            <a:r>
              <a:rPr lang="zh-CN" altLang="en-US" b="0" i="0" dirty="0">
                <a:solidFill>
                  <a:srgbClr val="374151"/>
                </a:solidFill>
                <a:effectLst/>
                <a:latin typeface="Söhne"/>
              </a:rPr>
              <a:t>填充规则</a:t>
            </a:r>
            <a:endParaRPr lang="en-US" dirty="0"/>
          </a:p>
        </p:txBody>
      </p:sp>
      <p:sp>
        <p:nvSpPr>
          <p:cNvPr id="3" name="Content Placeholder 2">
            <a:extLst>
              <a:ext uri="{FF2B5EF4-FFF2-40B4-BE49-F238E27FC236}">
                <a16:creationId xmlns:a16="http://schemas.microsoft.com/office/drawing/2014/main" id="{ACD777D4-1674-E5C1-A4A7-C0226E8AA952}"/>
              </a:ext>
            </a:extLst>
          </p:cNvPr>
          <p:cNvSpPr>
            <a:spLocks noGrp="1"/>
          </p:cNvSpPr>
          <p:nvPr>
            <p:ph idx="1"/>
          </p:nvPr>
        </p:nvSpPr>
        <p:spPr>
          <a:xfrm>
            <a:off x="601250" y="1825624"/>
            <a:ext cx="8630432" cy="5032375"/>
          </a:xfrm>
        </p:spPr>
        <p:txBody>
          <a:bodyPr>
            <a:normAutofit/>
          </a:bodyPr>
          <a:lstStyle/>
          <a:p>
            <a:pPr>
              <a:spcBef>
                <a:spcPts val="600"/>
              </a:spcBef>
              <a:spcAft>
                <a:spcPts val="600"/>
              </a:spcAft>
            </a:pPr>
            <a:r>
              <a:rPr lang="zh-CN" altLang="en-US" dirty="0"/>
              <a:t>丙烷和水一样，受热时会膨胀，但丙烷的膨胀量是水的</a:t>
            </a:r>
            <a:r>
              <a:rPr lang="en-US" altLang="zh-CN" dirty="0"/>
              <a:t>17</a:t>
            </a:r>
            <a:r>
              <a:rPr lang="zh-CN" altLang="en-US" dirty="0"/>
              <a:t>倍！（对于相同的体积和温度变化）</a:t>
            </a:r>
            <a:endParaRPr lang="en-US" dirty="0"/>
          </a:p>
          <a:p>
            <a:pPr lvl="1">
              <a:spcBef>
                <a:spcPts val="600"/>
              </a:spcBef>
              <a:spcAft>
                <a:spcPts val="600"/>
              </a:spcAft>
            </a:pPr>
            <a:r>
              <a:rPr lang="zh-CN" altLang="en-US" dirty="0"/>
              <a:t>如果罐体在气温温和的四月的某一天测量时为</a:t>
            </a:r>
            <a:r>
              <a:rPr lang="en-US" altLang="zh-CN" dirty="0"/>
              <a:t>80</a:t>
            </a:r>
            <a:r>
              <a:rPr lang="zh-CN" altLang="en-US" dirty="0"/>
              <a:t>％满（按体积），在</a:t>
            </a:r>
            <a:r>
              <a:rPr lang="en-US" altLang="zh-CN" dirty="0"/>
              <a:t>7</a:t>
            </a:r>
            <a:r>
              <a:rPr lang="zh-CN" altLang="en-US" dirty="0"/>
              <a:t>月</a:t>
            </a:r>
            <a:r>
              <a:rPr lang="en-US" altLang="zh-CN" dirty="0"/>
              <a:t>4</a:t>
            </a:r>
            <a:r>
              <a:rPr lang="zh-CN" altLang="en-US" dirty="0"/>
              <a:t>日可能会达到</a:t>
            </a:r>
            <a:r>
              <a:rPr lang="en-US" altLang="zh-CN" dirty="0"/>
              <a:t>85</a:t>
            </a:r>
            <a:r>
              <a:rPr lang="zh-CN" altLang="en-US" dirty="0"/>
              <a:t>％或更高（按体积）。</a:t>
            </a:r>
          </a:p>
          <a:p>
            <a:pPr lvl="1">
              <a:spcBef>
                <a:spcPts val="600"/>
              </a:spcBef>
              <a:spcAft>
                <a:spcPts val="600"/>
              </a:spcAft>
            </a:pPr>
            <a:r>
              <a:rPr lang="zh-CN" altLang="en-US" dirty="0"/>
              <a:t>丙烷的</a:t>
            </a:r>
            <a:r>
              <a:rPr lang="zh-CN" altLang="en-US" u="sng" dirty="0"/>
              <a:t>质量</a:t>
            </a:r>
            <a:r>
              <a:rPr lang="zh-CN" altLang="en-US" dirty="0"/>
              <a:t>相同，但它占据了更大的</a:t>
            </a:r>
            <a:r>
              <a:rPr lang="zh-CN" altLang="en-US" u="sng" dirty="0"/>
              <a:t>体积</a:t>
            </a:r>
            <a:r>
              <a:rPr lang="zh-CN" altLang="en-US" dirty="0"/>
              <a:t>。</a:t>
            </a:r>
            <a:endParaRPr lang="en-US" dirty="0"/>
          </a:p>
          <a:p>
            <a:pPr>
              <a:spcBef>
                <a:spcPts val="600"/>
              </a:spcBef>
              <a:spcAft>
                <a:spcPts val="600"/>
              </a:spcAft>
            </a:pPr>
            <a:r>
              <a:rPr lang="zh-CN" altLang="en-US" dirty="0"/>
              <a:t>在罐体中留出</a:t>
            </a:r>
            <a:r>
              <a:rPr lang="en-US" altLang="zh-CN" dirty="0"/>
              <a:t>20</a:t>
            </a:r>
            <a:r>
              <a:rPr lang="zh-CN" altLang="en-US" dirty="0"/>
              <a:t>％的空间，以防止在炎热天气中的压力增加。</a:t>
            </a:r>
            <a:endParaRPr lang="en-US" dirty="0"/>
          </a:p>
          <a:p>
            <a:pPr>
              <a:spcBef>
                <a:spcPts val="600"/>
              </a:spcBef>
              <a:spcAft>
                <a:spcPts val="600"/>
              </a:spcAft>
            </a:pPr>
            <a:endParaRPr lang="en-US" sz="1100" dirty="0"/>
          </a:p>
          <a:p>
            <a:pPr>
              <a:spcBef>
                <a:spcPts val="600"/>
              </a:spcBef>
              <a:spcAft>
                <a:spcPts val="600"/>
              </a:spcAft>
            </a:pPr>
            <a:r>
              <a:rPr lang="zh-CN" altLang="en-US" dirty="0"/>
              <a:t>谁来给你的罐体加注？他们使用什么方法？</a:t>
            </a:r>
            <a:endParaRPr lang="en-US" altLang="zh-CN" dirty="0"/>
          </a:p>
          <a:p>
            <a:pPr lvl="1">
              <a:spcBef>
                <a:spcPts val="600"/>
              </a:spcBef>
              <a:spcAft>
                <a:spcPts val="600"/>
              </a:spcAft>
            </a:pPr>
            <a:r>
              <a:rPr lang="zh-CN" altLang="en-US" dirty="0"/>
              <a:t>只使用受过丙烷培训的专业人士，而不是当地的加油站或超市商场（也就是说，他们能解释加注过程吗？）</a:t>
            </a:r>
            <a:endParaRPr lang="en-US" dirty="0"/>
          </a:p>
        </p:txBody>
      </p:sp>
      <p:grpSp>
        <p:nvGrpSpPr>
          <p:cNvPr id="12" name="Group 11">
            <a:extLst>
              <a:ext uri="{FF2B5EF4-FFF2-40B4-BE49-F238E27FC236}">
                <a16:creationId xmlns:a16="http://schemas.microsoft.com/office/drawing/2014/main" id="{5E5435D5-F7B5-3253-92F8-14D02FA5C19E}"/>
              </a:ext>
            </a:extLst>
          </p:cNvPr>
          <p:cNvGrpSpPr/>
          <p:nvPr/>
        </p:nvGrpSpPr>
        <p:grpSpPr>
          <a:xfrm>
            <a:off x="9416903" y="664425"/>
            <a:ext cx="2594358" cy="4408318"/>
            <a:chOff x="9597642" y="48588"/>
            <a:chExt cx="2594358" cy="4408318"/>
          </a:xfrm>
        </p:grpSpPr>
        <p:sp>
          <p:nvSpPr>
            <p:cNvPr id="13" name="Oval 12">
              <a:extLst>
                <a:ext uri="{FF2B5EF4-FFF2-40B4-BE49-F238E27FC236}">
                  <a16:creationId xmlns:a16="http://schemas.microsoft.com/office/drawing/2014/main" id="{3DD427D6-456E-35F5-191E-7E968ABEFCC9}"/>
                </a:ext>
              </a:extLst>
            </p:cNvPr>
            <p:cNvSpPr/>
            <p:nvPr/>
          </p:nvSpPr>
          <p:spPr>
            <a:xfrm>
              <a:off x="10484285" y="1367887"/>
              <a:ext cx="810538" cy="38088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5C8CF3C-0281-1E7A-336D-C13B96DFE116}"/>
                </a:ext>
              </a:extLst>
            </p:cNvPr>
            <p:cNvSpPr/>
            <p:nvPr/>
          </p:nvSpPr>
          <p:spPr>
            <a:xfrm>
              <a:off x="10484285" y="1558327"/>
              <a:ext cx="810538" cy="2898579"/>
            </a:xfrm>
            <a:prstGeom prst="rect">
              <a:avLst/>
            </a:prstGeom>
            <a:solidFill>
              <a:schemeClr val="bg2"/>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E7E6594A-0221-3ACC-088B-9BAFBB55355E}"/>
                </a:ext>
              </a:extLst>
            </p:cNvPr>
            <p:cNvSpPr/>
            <p:nvPr/>
          </p:nvSpPr>
          <p:spPr>
            <a:xfrm>
              <a:off x="10484285" y="2292263"/>
              <a:ext cx="776614" cy="2164643"/>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350" dirty="0">
                  <a:solidFill>
                    <a:schemeClr val="tx1"/>
                  </a:solidFill>
                </a:rPr>
                <a:t>液化丙烷</a:t>
              </a:r>
              <a:endParaRPr lang="en-US" sz="1350" dirty="0">
                <a:solidFill>
                  <a:schemeClr val="tx1"/>
                </a:solidFill>
              </a:endParaRPr>
            </a:p>
          </p:txBody>
        </p:sp>
        <p:sp>
          <p:nvSpPr>
            <p:cNvPr id="16" name="TextBox 15">
              <a:extLst>
                <a:ext uri="{FF2B5EF4-FFF2-40B4-BE49-F238E27FC236}">
                  <a16:creationId xmlns:a16="http://schemas.microsoft.com/office/drawing/2014/main" id="{A1BCB03D-C905-67E8-FB02-F13B7D66FFD6}"/>
                </a:ext>
              </a:extLst>
            </p:cNvPr>
            <p:cNvSpPr txBox="1"/>
            <p:nvPr/>
          </p:nvSpPr>
          <p:spPr>
            <a:xfrm>
              <a:off x="11448181" y="3136612"/>
              <a:ext cx="743819" cy="461665"/>
            </a:xfrm>
            <a:prstGeom prst="rect">
              <a:avLst/>
            </a:prstGeom>
            <a:noFill/>
          </p:spPr>
          <p:txBody>
            <a:bodyPr wrap="square">
              <a:spAutoFit/>
            </a:bodyPr>
            <a:lstStyle/>
            <a:p>
              <a:r>
                <a:rPr lang="en-US" sz="1200" dirty="0"/>
                <a:t>80% </a:t>
              </a:r>
              <a:r>
                <a:rPr lang="zh-CN" altLang="en-US" sz="1200" dirty="0"/>
                <a:t>容量</a:t>
              </a:r>
              <a:endParaRPr lang="en-US" sz="1200" dirty="0"/>
            </a:p>
          </p:txBody>
        </p:sp>
        <p:sp>
          <p:nvSpPr>
            <p:cNvPr id="17" name="Right Brace 16">
              <a:extLst>
                <a:ext uri="{FF2B5EF4-FFF2-40B4-BE49-F238E27FC236}">
                  <a16:creationId xmlns:a16="http://schemas.microsoft.com/office/drawing/2014/main" id="{BAACDC9E-0F53-FC4F-5E06-CE0A37083158}"/>
                </a:ext>
              </a:extLst>
            </p:cNvPr>
            <p:cNvSpPr/>
            <p:nvPr/>
          </p:nvSpPr>
          <p:spPr>
            <a:xfrm>
              <a:off x="11356931" y="2352234"/>
              <a:ext cx="179540" cy="20447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a:extLst>
                <a:ext uri="{FF2B5EF4-FFF2-40B4-BE49-F238E27FC236}">
                  <a16:creationId xmlns:a16="http://schemas.microsoft.com/office/drawing/2014/main" id="{F6452167-A697-2CE8-2C94-CFAB3437ADDF}"/>
                </a:ext>
              </a:extLst>
            </p:cNvPr>
            <p:cNvSpPr txBox="1"/>
            <p:nvPr/>
          </p:nvSpPr>
          <p:spPr>
            <a:xfrm>
              <a:off x="10457292" y="1729029"/>
              <a:ext cx="902811" cy="307777"/>
            </a:xfrm>
            <a:prstGeom prst="rect">
              <a:avLst/>
            </a:prstGeom>
            <a:noFill/>
          </p:spPr>
          <p:txBody>
            <a:bodyPr wrap="none" rtlCol="0">
              <a:spAutoFit/>
            </a:bodyPr>
            <a:lstStyle/>
            <a:p>
              <a:pPr algn="ctr"/>
              <a:r>
                <a:rPr lang="zh-CN" altLang="en-US" sz="1400" dirty="0"/>
                <a:t>气体丙烷</a:t>
              </a:r>
              <a:endParaRPr lang="en-US" sz="1400" dirty="0"/>
            </a:p>
          </p:txBody>
        </p:sp>
        <p:grpSp>
          <p:nvGrpSpPr>
            <p:cNvPr id="19" name="Group 18">
              <a:extLst>
                <a:ext uri="{FF2B5EF4-FFF2-40B4-BE49-F238E27FC236}">
                  <a16:creationId xmlns:a16="http://schemas.microsoft.com/office/drawing/2014/main" id="{5D9AE0DC-0436-E422-11E4-6FABFD0B7A84}"/>
                </a:ext>
              </a:extLst>
            </p:cNvPr>
            <p:cNvGrpSpPr/>
            <p:nvPr/>
          </p:nvGrpSpPr>
          <p:grpSpPr>
            <a:xfrm>
              <a:off x="9597642" y="48588"/>
              <a:ext cx="2583822" cy="1307264"/>
              <a:chOff x="7936346" y="4720671"/>
              <a:chExt cx="4382429" cy="1857874"/>
            </a:xfrm>
          </p:grpSpPr>
          <p:pic>
            <p:nvPicPr>
              <p:cNvPr id="20" name="Picture 19" descr="Propane Tank Valves 15kb jpg&#10;">
                <a:extLst>
                  <a:ext uri="{FF2B5EF4-FFF2-40B4-BE49-F238E27FC236}">
                    <a16:creationId xmlns:a16="http://schemas.microsoft.com/office/drawing/2014/main" id="{3BCCFDD0-570C-C738-AA35-4F1D5484F8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7183" y="4778191"/>
                <a:ext cx="4204817" cy="1795691"/>
              </a:xfrm>
              <a:prstGeom prst="rect">
                <a:avLst/>
              </a:prstGeom>
            </p:spPr>
          </p:pic>
          <p:sp>
            <p:nvSpPr>
              <p:cNvPr id="21" name="TextBox 20">
                <a:extLst>
                  <a:ext uri="{FF2B5EF4-FFF2-40B4-BE49-F238E27FC236}">
                    <a16:creationId xmlns:a16="http://schemas.microsoft.com/office/drawing/2014/main" id="{816DC690-9CEF-D905-67E3-80434D99EEA8}"/>
                  </a:ext>
                </a:extLst>
              </p:cNvPr>
              <p:cNvSpPr txBox="1"/>
              <p:nvPr/>
            </p:nvSpPr>
            <p:spPr>
              <a:xfrm>
                <a:off x="7987183" y="4778191"/>
                <a:ext cx="965739" cy="349928"/>
              </a:xfrm>
              <a:prstGeom prst="rect">
                <a:avLst/>
              </a:prstGeom>
              <a:solidFill>
                <a:schemeClr val="accent6">
                  <a:lumMod val="20000"/>
                  <a:lumOff val="80000"/>
                </a:schemeClr>
              </a:solidFill>
            </p:spPr>
            <p:txBody>
              <a:bodyPr wrap="none" rtlCol="0">
                <a:spAutoFit/>
              </a:bodyPr>
              <a:lstStyle/>
              <a:p>
                <a:r>
                  <a:rPr lang="zh-CN" altLang="en-US" sz="1000" dirty="0"/>
                  <a:t>气缸阀</a:t>
                </a:r>
                <a:endParaRPr lang="en-US" sz="1000" dirty="0"/>
              </a:p>
            </p:txBody>
          </p:sp>
          <p:sp>
            <p:nvSpPr>
              <p:cNvPr id="22" name="TextBox 21">
                <a:extLst>
                  <a:ext uri="{FF2B5EF4-FFF2-40B4-BE49-F238E27FC236}">
                    <a16:creationId xmlns:a16="http://schemas.microsoft.com/office/drawing/2014/main" id="{C3C8C8E1-1CA3-12EC-3D1F-3A43E46FCED8}"/>
                  </a:ext>
                </a:extLst>
              </p:cNvPr>
              <p:cNvSpPr txBox="1"/>
              <p:nvPr/>
            </p:nvSpPr>
            <p:spPr>
              <a:xfrm>
                <a:off x="7948985" y="5245256"/>
                <a:ext cx="877163" cy="568633"/>
              </a:xfrm>
              <a:prstGeom prst="rect">
                <a:avLst/>
              </a:prstGeom>
              <a:solidFill>
                <a:schemeClr val="accent6">
                  <a:lumMod val="20000"/>
                  <a:lumOff val="80000"/>
                </a:schemeClr>
              </a:solidFill>
            </p:spPr>
            <p:txBody>
              <a:bodyPr wrap="square">
                <a:spAutoFit/>
              </a:bodyPr>
              <a:lstStyle/>
              <a:p>
                <a:r>
                  <a:rPr lang="zh-CN" altLang="en-US" sz="1000" dirty="0"/>
                  <a:t>减压阀</a:t>
                </a:r>
                <a:endParaRPr lang="en-US" sz="1000" dirty="0"/>
              </a:p>
            </p:txBody>
          </p:sp>
          <p:sp>
            <p:nvSpPr>
              <p:cNvPr id="23" name="TextBox 22">
                <a:extLst>
                  <a:ext uri="{FF2B5EF4-FFF2-40B4-BE49-F238E27FC236}">
                    <a16:creationId xmlns:a16="http://schemas.microsoft.com/office/drawing/2014/main" id="{BF382C0A-A4C8-A56E-5546-345017C4826E}"/>
                  </a:ext>
                </a:extLst>
              </p:cNvPr>
              <p:cNvSpPr txBox="1"/>
              <p:nvPr/>
            </p:nvSpPr>
            <p:spPr>
              <a:xfrm>
                <a:off x="7936346" y="5703044"/>
                <a:ext cx="964223" cy="787338"/>
              </a:xfrm>
              <a:prstGeom prst="rect">
                <a:avLst/>
              </a:prstGeom>
              <a:solidFill>
                <a:schemeClr val="accent6">
                  <a:lumMod val="20000"/>
                  <a:lumOff val="80000"/>
                </a:schemeClr>
              </a:solidFill>
            </p:spPr>
            <p:txBody>
              <a:bodyPr wrap="square" rtlCol="0">
                <a:spAutoFit/>
              </a:bodyPr>
              <a:lstStyle/>
              <a:p>
                <a:r>
                  <a:rPr lang="zh-CN" altLang="en-US" sz="1000" dirty="0"/>
                  <a:t>液位指示器（可选）</a:t>
                </a:r>
                <a:endParaRPr lang="en-US" sz="1000" dirty="0"/>
              </a:p>
            </p:txBody>
          </p:sp>
          <p:sp>
            <p:nvSpPr>
              <p:cNvPr id="24" name="TextBox 23">
                <a:extLst>
                  <a:ext uri="{FF2B5EF4-FFF2-40B4-BE49-F238E27FC236}">
                    <a16:creationId xmlns:a16="http://schemas.microsoft.com/office/drawing/2014/main" id="{14DFF43C-1049-F300-60D1-85029F168102}"/>
                  </a:ext>
                </a:extLst>
              </p:cNvPr>
              <p:cNvSpPr txBox="1"/>
              <p:nvPr/>
            </p:nvSpPr>
            <p:spPr>
              <a:xfrm>
                <a:off x="9817350" y="4754122"/>
                <a:ext cx="741565" cy="349927"/>
              </a:xfrm>
              <a:prstGeom prst="rect">
                <a:avLst/>
              </a:prstGeom>
              <a:solidFill>
                <a:schemeClr val="accent6">
                  <a:lumMod val="20000"/>
                  <a:lumOff val="80000"/>
                </a:schemeClr>
              </a:solidFill>
            </p:spPr>
            <p:txBody>
              <a:bodyPr wrap="square" rtlCol="0">
                <a:spAutoFit/>
              </a:bodyPr>
              <a:lstStyle/>
              <a:p>
                <a:r>
                  <a:rPr lang="zh-CN" altLang="en-US" sz="1000" dirty="0"/>
                  <a:t>手轮</a:t>
                </a:r>
                <a:endParaRPr lang="en-US" sz="1000" dirty="0"/>
              </a:p>
            </p:txBody>
          </p:sp>
          <p:sp>
            <p:nvSpPr>
              <p:cNvPr id="25" name="TextBox 24">
                <a:extLst>
                  <a:ext uri="{FF2B5EF4-FFF2-40B4-BE49-F238E27FC236}">
                    <a16:creationId xmlns:a16="http://schemas.microsoft.com/office/drawing/2014/main" id="{5D564E12-05C2-CCB2-4FAC-6B969285EC13}"/>
                  </a:ext>
                </a:extLst>
              </p:cNvPr>
              <p:cNvSpPr txBox="1"/>
              <p:nvPr/>
            </p:nvSpPr>
            <p:spPr>
              <a:xfrm>
                <a:off x="9338920" y="6228618"/>
                <a:ext cx="748229" cy="349927"/>
              </a:xfrm>
              <a:prstGeom prst="rect">
                <a:avLst/>
              </a:prstGeom>
              <a:solidFill>
                <a:schemeClr val="accent6">
                  <a:lumMod val="20000"/>
                  <a:lumOff val="80000"/>
                </a:schemeClr>
              </a:solidFill>
            </p:spPr>
            <p:txBody>
              <a:bodyPr wrap="none" rtlCol="0">
                <a:spAutoFit/>
              </a:bodyPr>
              <a:lstStyle/>
              <a:p>
                <a:r>
                  <a:rPr lang="zh-CN" altLang="en-US" sz="1000" dirty="0"/>
                  <a:t>气缸</a:t>
                </a:r>
                <a:endParaRPr lang="en-US" sz="1000" dirty="0"/>
              </a:p>
            </p:txBody>
          </p:sp>
          <p:sp>
            <p:nvSpPr>
              <p:cNvPr id="26" name="TextBox 25">
                <a:extLst>
                  <a:ext uri="{FF2B5EF4-FFF2-40B4-BE49-F238E27FC236}">
                    <a16:creationId xmlns:a16="http://schemas.microsoft.com/office/drawing/2014/main" id="{5CFA123F-3E87-E6BB-4C00-D8591ED22BAF}"/>
                  </a:ext>
                </a:extLst>
              </p:cNvPr>
              <p:cNvSpPr txBox="1"/>
              <p:nvPr/>
            </p:nvSpPr>
            <p:spPr>
              <a:xfrm>
                <a:off x="11004907" y="4720671"/>
                <a:ext cx="1187094" cy="349927"/>
              </a:xfrm>
              <a:prstGeom prst="rect">
                <a:avLst/>
              </a:prstGeom>
              <a:solidFill>
                <a:schemeClr val="accent6">
                  <a:lumMod val="20000"/>
                  <a:lumOff val="80000"/>
                </a:schemeClr>
              </a:solidFill>
            </p:spPr>
            <p:txBody>
              <a:bodyPr wrap="square">
                <a:spAutoFit/>
              </a:bodyPr>
              <a:lstStyle/>
              <a:p>
                <a:r>
                  <a:rPr lang="zh-CN" altLang="en-US" sz="1000" b="0" i="0" dirty="0">
                    <a:solidFill>
                      <a:srgbClr val="374151"/>
                    </a:solidFill>
                    <a:effectLst/>
                    <a:latin typeface="Söhne"/>
                  </a:rPr>
                  <a:t>联轴螺母</a:t>
                </a:r>
                <a:endParaRPr lang="en-US" sz="1000" dirty="0"/>
              </a:p>
            </p:txBody>
          </p:sp>
          <p:sp>
            <p:nvSpPr>
              <p:cNvPr id="27" name="TextBox 26">
                <a:extLst>
                  <a:ext uri="{FF2B5EF4-FFF2-40B4-BE49-F238E27FC236}">
                    <a16:creationId xmlns:a16="http://schemas.microsoft.com/office/drawing/2014/main" id="{1FCA1622-7B03-5D03-6220-7EC04D1EC51E}"/>
                  </a:ext>
                </a:extLst>
              </p:cNvPr>
              <p:cNvSpPr txBox="1"/>
              <p:nvPr/>
            </p:nvSpPr>
            <p:spPr>
              <a:xfrm>
                <a:off x="11353036" y="5546962"/>
                <a:ext cx="965739" cy="349927"/>
              </a:xfrm>
              <a:prstGeom prst="rect">
                <a:avLst/>
              </a:prstGeom>
              <a:solidFill>
                <a:schemeClr val="accent6">
                  <a:lumMod val="20000"/>
                  <a:lumOff val="80000"/>
                </a:schemeClr>
              </a:solidFill>
            </p:spPr>
            <p:txBody>
              <a:bodyPr wrap="square" rtlCol="0">
                <a:spAutoFit/>
              </a:bodyPr>
              <a:lstStyle/>
              <a:p>
                <a:r>
                  <a:rPr lang="zh-CN" altLang="en-US" sz="1000" dirty="0"/>
                  <a:t>调节器</a:t>
                </a:r>
                <a:endParaRPr lang="en-US" sz="1000" dirty="0"/>
              </a:p>
            </p:txBody>
          </p:sp>
          <p:sp>
            <p:nvSpPr>
              <p:cNvPr id="28" name="TextBox 27">
                <a:extLst>
                  <a:ext uri="{FF2B5EF4-FFF2-40B4-BE49-F238E27FC236}">
                    <a16:creationId xmlns:a16="http://schemas.microsoft.com/office/drawing/2014/main" id="{A55432F1-9163-5857-2AFA-D64E82E4D1F6}"/>
                  </a:ext>
                </a:extLst>
              </p:cNvPr>
              <p:cNvSpPr txBox="1"/>
              <p:nvPr/>
            </p:nvSpPr>
            <p:spPr>
              <a:xfrm>
                <a:off x="11446701" y="6060422"/>
                <a:ext cx="748229" cy="349927"/>
              </a:xfrm>
              <a:prstGeom prst="rect">
                <a:avLst/>
              </a:prstGeom>
              <a:solidFill>
                <a:schemeClr val="accent6">
                  <a:lumMod val="20000"/>
                  <a:lumOff val="80000"/>
                </a:schemeClr>
              </a:solidFill>
            </p:spPr>
            <p:txBody>
              <a:bodyPr wrap="none" rtlCol="0">
                <a:spAutoFit/>
              </a:bodyPr>
              <a:lstStyle/>
              <a:p>
                <a:r>
                  <a:rPr lang="zh-CN" altLang="en-US" sz="1000" dirty="0"/>
                  <a:t>软管</a:t>
                </a:r>
                <a:endParaRPr lang="en-US" sz="1000" dirty="0"/>
              </a:p>
            </p:txBody>
          </p:sp>
        </p:grpSp>
      </p:grpSp>
    </p:spTree>
    <p:extLst>
      <p:ext uri="{BB962C8B-B14F-4D97-AF65-F5344CB8AC3E}">
        <p14:creationId xmlns:p14="http://schemas.microsoft.com/office/powerpoint/2010/main" val="3894701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D478E-DC04-0FD1-9257-A4D7F376FFE4}"/>
              </a:ext>
            </a:extLst>
          </p:cNvPr>
          <p:cNvSpPr>
            <a:spLocks noGrp="1"/>
          </p:cNvSpPr>
          <p:nvPr>
            <p:ph type="title"/>
          </p:nvPr>
        </p:nvSpPr>
        <p:spPr/>
        <p:txBody>
          <a:bodyPr/>
          <a:lstStyle/>
          <a:p>
            <a:r>
              <a:rPr lang="zh-CN" altLang="en-US" b="0" i="0" dirty="0">
                <a:solidFill>
                  <a:srgbClr val="374151"/>
                </a:solidFill>
                <a:effectLst/>
                <a:latin typeface="Söhne"/>
              </a:rPr>
              <a:t>加注罐体 </a:t>
            </a:r>
            <a:r>
              <a:rPr lang="en-US" altLang="zh-CN" b="0" i="0" dirty="0">
                <a:solidFill>
                  <a:srgbClr val="374151"/>
                </a:solidFill>
                <a:effectLst/>
                <a:latin typeface="Söhne"/>
              </a:rPr>
              <a:t>- </a:t>
            </a:r>
            <a:r>
              <a:rPr lang="zh-CN" altLang="en-US" b="0" i="0" dirty="0">
                <a:solidFill>
                  <a:srgbClr val="374151"/>
                </a:solidFill>
                <a:effectLst/>
                <a:latin typeface="Söhne"/>
              </a:rPr>
              <a:t>溢流阀</a:t>
            </a:r>
            <a:endParaRPr lang="en-US" dirty="0"/>
          </a:p>
        </p:txBody>
      </p:sp>
      <p:sp>
        <p:nvSpPr>
          <p:cNvPr id="3" name="Content Placeholder 2">
            <a:extLst>
              <a:ext uri="{FF2B5EF4-FFF2-40B4-BE49-F238E27FC236}">
                <a16:creationId xmlns:a16="http://schemas.microsoft.com/office/drawing/2014/main" id="{750A70D0-94FD-E83C-4E1E-06365772494C}"/>
              </a:ext>
            </a:extLst>
          </p:cNvPr>
          <p:cNvSpPr>
            <a:spLocks noGrp="1"/>
          </p:cNvSpPr>
          <p:nvPr>
            <p:ph idx="1"/>
          </p:nvPr>
        </p:nvSpPr>
        <p:spPr>
          <a:xfrm>
            <a:off x="403005" y="2081463"/>
            <a:ext cx="8693063" cy="4576512"/>
          </a:xfrm>
        </p:spPr>
        <p:txBody>
          <a:bodyPr>
            <a:normAutofit/>
          </a:bodyPr>
          <a:lstStyle/>
          <a:p>
            <a:pPr marL="0" indent="0">
              <a:buNone/>
            </a:pPr>
            <a:r>
              <a:rPr lang="en-US" dirty="0"/>
              <a:t>**</a:t>
            </a:r>
            <a:r>
              <a:rPr lang="zh-CN" altLang="en-US" dirty="0"/>
              <a:t>不要试图将罐体加注到满，然后让溢流阀将“多余”的丙烷释放到空气中。</a:t>
            </a:r>
            <a:endParaRPr lang="en-US" dirty="0"/>
          </a:p>
          <a:p>
            <a:pPr marL="0" indent="0">
              <a:buNone/>
            </a:pPr>
            <a:endParaRPr lang="en-US" dirty="0"/>
          </a:p>
          <a:p>
            <a:pPr marL="0" indent="0">
              <a:buNone/>
            </a:pPr>
            <a:r>
              <a:rPr lang="zh-CN" altLang="en-US" b="0" i="0" dirty="0">
                <a:solidFill>
                  <a:srgbClr val="374151"/>
                </a:solidFill>
                <a:effectLst/>
                <a:latin typeface="Söhne"/>
              </a:rPr>
              <a:t>在多个方面存在危险</a:t>
            </a:r>
            <a:r>
              <a:rPr lang="en-US" dirty="0"/>
              <a:t>:</a:t>
            </a:r>
          </a:p>
          <a:p>
            <a:r>
              <a:rPr lang="zh-CN" altLang="en-US" b="0" i="0" dirty="0">
                <a:solidFill>
                  <a:srgbClr val="374151"/>
                </a:solidFill>
                <a:effectLst/>
                <a:latin typeface="Söhne"/>
              </a:rPr>
              <a:t>它的释放是否可预测</a:t>
            </a:r>
            <a:r>
              <a:rPr lang="en-US" dirty="0"/>
              <a:t>? </a:t>
            </a:r>
          </a:p>
          <a:p>
            <a:pPr lvl="1"/>
            <a:r>
              <a:rPr lang="zh-CN" altLang="en-US" b="0" i="0" dirty="0">
                <a:solidFill>
                  <a:srgbClr val="374151"/>
                </a:solidFill>
                <a:effectLst/>
                <a:latin typeface="Söhne"/>
              </a:rPr>
              <a:t>什么时候释放？在开放空气中发生？</a:t>
            </a:r>
            <a:endParaRPr lang="en-US" altLang="zh-CN" b="0" i="0" dirty="0">
              <a:solidFill>
                <a:srgbClr val="374151"/>
              </a:solidFill>
              <a:effectLst/>
              <a:latin typeface="Söhne"/>
            </a:endParaRPr>
          </a:p>
          <a:p>
            <a:pPr lvl="1"/>
            <a:r>
              <a:rPr lang="zh-CN" altLang="en-US" b="0" i="0" dirty="0">
                <a:solidFill>
                  <a:srgbClr val="374151"/>
                </a:solidFill>
                <a:effectLst/>
                <a:latin typeface="Söhne"/>
              </a:rPr>
              <a:t>还是你在有人群活动时发生？</a:t>
            </a:r>
            <a:endParaRPr lang="en-US" dirty="0"/>
          </a:p>
          <a:p>
            <a:r>
              <a:rPr lang="zh-CN" altLang="en-US" dirty="0"/>
              <a:t>释放的丙烷会去哪里？</a:t>
            </a:r>
            <a:endParaRPr lang="en-US" altLang="zh-CN" dirty="0"/>
          </a:p>
          <a:p>
            <a:pPr lvl="1"/>
            <a:r>
              <a:rPr lang="zh-CN" altLang="en-US" dirty="0">
                <a:solidFill>
                  <a:srgbClr val="374151"/>
                </a:solidFill>
                <a:latin typeface="Söhne"/>
              </a:rPr>
              <a:t>它会下沉并在地面上流动。如果附近有点火源，就会很危险。</a:t>
            </a:r>
            <a:endParaRPr lang="en-US" dirty="0">
              <a:solidFill>
                <a:srgbClr val="374151"/>
              </a:solidFill>
              <a:latin typeface="Söhne"/>
            </a:endParaRPr>
          </a:p>
          <a:p>
            <a:pPr lvl="1"/>
            <a:endParaRPr lang="en-US" dirty="0"/>
          </a:p>
        </p:txBody>
      </p:sp>
      <p:grpSp>
        <p:nvGrpSpPr>
          <p:cNvPr id="13" name="Group 12">
            <a:extLst>
              <a:ext uri="{FF2B5EF4-FFF2-40B4-BE49-F238E27FC236}">
                <a16:creationId xmlns:a16="http://schemas.microsoft.com/office/drawing/2014/main" id="{CCB7B84B-F095-10D4-A8F2-93086B7B3B2F}"/>
              </a:ext>
            </a:extLst>
          </p:cNvPr>
          <p:cNvGrpSpPr/>
          <p:nvPr/>
        </p:nvGrpSpPr>
        <p:grpSpPr>
          <a:xfrm>
            <a:off x="7830878" y="80540"/>
            <a:ext cx="4293851" cy="1905703"/>
            <a:chOff x="7936346" y="4720671"/>
            <a:chExt cx="4293851" cy="1905703"/>
          </a:xfrm>
        </p:grpSpPr>
        <p:pic>
          <p:nvPicPr>
            <p:cNvPr id="14" name="Picture 13" descr="Propane Tank Valves 15kb jpg&#10;">
              <a:extLst>
                <a:ext uri="{FF2B5EF4-FFF2-40B4-BE49-F238E27FC236}">
                  <a16:creationId xmlns:a16="http://schemas.microsoft.com/office/drawing/2014/main" id="{42F3CA4E-0728-0021-E48A-C1F94974D7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7183" y="4778191"/>
              <a:ext cx="4204817" cy="1795691"/>
            </a:xfrm>
            <a:prstGeom prst="rect">
              <a:avLst/>
            </a:prstGeom>
          </p:spPr>
        </p:pic>
        <p:sp>
          <p:nvSpPr>
            <p:cNvPr id="15" name="TextBox 14">
              <a:extLst>
                <a:ext uri="{FF2B5EF4-FFF2-40B4-BE49-F238E27FC236}">
                  <a16:creationId xmlns:a16="http://schemas.microsoft.com/office/drawing/2014/main" id="{6E9AEA50-3587-FE56-06B5-9B7DED20C9E4}"/>
                </a:ext>
              </a:extLst>
            </p:cNvPr>
            <p:cNvSpPr txBox="1"/>
            <p:nvPr/>
          </p:nvSpPr>
          <p:spPr>
            <a:xfrm>
              <a:off x="7987183" y="4778191"/>
              <a:ext cx="877163" cy="369332"/>
            </a:xfrm>
            <a:prstGeom prst="rect">
              <a:avLst/>
            </a:prstGeom>
            <a:solidFill>
              <a:schemeClr val="accent6">
                <a:lumMod val="20000"/>
                <a:lumOff val="80000"/>
              </a:schemeClr>
            </a:solidFill>
          </p:spPr>
          <p:txBody>
            <a:bodyPr wrap="none" rtlCol="0">
              <a:spAutoFit/>
            </a:bodyPr>
            <a:lstStyle/>
            <a:p>
              <a:r>
                <a:rPr lang="zh-CN" altLang="en-US" dirty="0"/>
                <a:t>气缸阀</a:t>
              </a:r>
              <a:endParaRPr lang="en-US" dirty="0"/>
            </a:p>
          </p:txBody>
        </p:sp>
        <p:sp>
          <p:nvSpPr>
            <p:cNvPr id="16" name="TextBox 15">
              <a:extLst>
                <a:ext uri="{FF2B5EF4-FFF2-40B4-BE49-F238E27FC236}">
                  <a16:creationId xmlns:a16="http://schemas.microsoft.com/office/drawing/2014/main" id="{5B670E4D-8514-45A5-01E7-97AD8BE78131}"/>
                </a:ext>
              </a:extLst>
            </p:cNvPr>
            <p:cNvSpPr txBox="1"/>
            <p:nvPr/>
          </p:nvSpPr>
          <p:spPr>
            <a:xfrm>
              <a:off x="7948986" y="5245256"/>
              <a:ext cx="877163" cy="369332"/>
            </a:xfrm>
            <a:prstGeom prst="rect">
              <a:avLst/>
            </a:prstGeom>
            <a:solidFill>
              <a:schemeClr val="accent6">
                <a:lumMod val="20000"/>
                <a:lumOff val="80000"/>
              </a:schemeClr>
            </a:solidFill>
          </p:spPr>
          <p:txBody>
            <a:bodyPr wrap="square">
              <a:spAutoFit/>
            </a:bodyPr>
            <a:lstStyle/>
            <a:p>
              <a:r>
                <a:rPr lang="zh-CN" altLang="en-US" dirty="0"/>
                <a:t>减压阀</a:t>
              </a:r>
              <a:endParaRPr lang="en-US" dirty="0"/>
            </a:p>
          </p:txBody>
        </p:sp>
        <p:sp>
          <p:nvSpPr>
            <p:cNvPr id="17" name="TextBox 16">
              <a:extLst>
                <a:ext uri="{FF2B5EF4-FFF2-40B4-BE49-F238E27FC236}">
                  <a16:creationId xmlns:a16="http://schemas.microsoft.com/office/drawing/2014/main" id="{E8992404-3FEB-F4C9-7D01-D3FB0B22FD71}"/>
                </a:ext>
              </a:extLst>
            </p:cNvPr>
            <p:cNvSpPr txBox="1"/>
            <p:nvPr/>
          </p:nvSpPr>
          <p:spPr>
            <a:xfrm>
              <a:off x="7936346" y="5703044"/>
              <a:ext cx="964222" cy="923330"/>
            </a:xfrm>
            <a:prstGeom prst="rect">
              <a:avLst/>
            </a:prstGeom>
            <a:solidFill>
              <a:schemeClr val="accent6">
                <a:lumMod val="20000"/>
                <a:lumOff val="80000"/>
              </a:schemeClr>
            </a:solidFill>
          </p:spPr>
          <p:txBody>
            <a:bodyPr wrap="square" rtlCol="0">
              <a:spAutoFit/>
            </a:bodyPr>
            <a:lstStyle/>
            <a:p>
              <a:r>
                <a:rPr lang="zh-CN" altLang="en-US" dirty="0"/>
                <a:t>液位指示器（可选）</a:t>
              </a:r>
              <a:endParaRPr lang="en-US" dirty="0"/>
            </a:p>
          </p:txBody>
        </p:sp>
        <p:sp>
          <p:nvSpPr>
            <p:cNvPr id="18" name="TextBox 17">
              <a:extLst>
                <a:ext uri="{FF2B5EF4-FFF2-40B4-BE49-F238E27FC236}">
                  <a16:creationId xmlns:a16="http://schemas.microsoft.com/office/drawing/2014/main" id="{3739E566-3FBF-A45F-A794-C25ECBE4E2FF}"/>
                </a:ext>
              </a:extLst>
            </p:cNvPr>
            <p:cNvSpPr txBox="1"/>
            <p:nvPr/>
          </p:nvSpPr>
          <p:spPr>
            <a:xfrm>
              <a:off x="9817349" y="4754122"/>
              <a:ext cx="741565" cy="369332"/>
            </a:xfrm>
            <a:prstGeom prst="rect">
              <a:avLst/>
            </a:prstGeom>
            <a:solidFill>
              <a:schemeClr val="accent6">
                <a:lumMod val="20000"/>
                <a:lumOff val="80000"/>
              </a:schemeClr>
            </a:solidFill>
          </p:spPr>
          <p:txBody>
            <a:bodyPr wrap="square" rtlCol="0">
              <a:spAutoFit/>
            </a:bodyPr>
            <a:lstStyle/>
            <a:p>
              <a:r>
                <a:rPr lang="zh-CN" altLang="en-US" dirty="0"/>
                <a:t>手轮</a:t>
              </a:r>
              <a:endParaRPr lang="en-US" dirty="0"/>
            </a:p>
          </p:txBody>
        </p:sp>
        <p:sp>
          <p:nvSpPr>
            <p:cNvPr id="19" name="TextBox 18">
              <a:extLst>
                <a:ext uri="{FF2B5EF4-FFF2-40B4-BE49-F238E27FC236}">
                  <a16:creationId xmlns:a16="http://schemas.microsoft.com/office/drawing/2014/main" id="{70072DDC-0BDF-047E-5D80-C02ED8A178D5}"/>
                </a:ext>
              </a:extLst>
            </p:cNvPr>
            <p:cNvSpPr txBox="1"/>
            <p:nvPr/>
          </p:nvSpPr>
          <p:spPr>
            <a:xfrm>
              <a:off x="9338919" y="6228618"/>
              <a:ext cx="646331" cy="369332"/>
            </a:xfrm>
            <a:prstGeom prst="rect">
              <a:avLst/>
            </a:prstGeom>
            <a:solidFill>
              <a:schemeClr val="accent6">
                <a:lumMod val="20000"/>
                <a:lumOff val="80000"/>
              </a:schemeClr>
            </a:solidFill>
          </p:spPr>
          <p:txBody>
            <a:bodyPr wrap="none" rtlCol="0">
              <a:spAutoFit/>
            </a:bodyPr>
            <a:lstStyle/>
            <a:p>
              <a:r>
                <a:rPr lang="zh-CN" altLang="en-US" dirty="0"/>
                <a:t>气缸</a:t>
              </a:r>
              <a:endParaRPr lang="en-US" dirty="0"/>
            </a:p>
          </p:txBody>
        </p:sp>
        <p:sp>
          <p:nvSpPr>
            <p:cNvPr id="20" name="TextBox 19">
              <a:extLst>
                <a:ext uri="{FF2B5EF4-FFF2-40B4-BE49-F238E27FC236}">
                  <a16:creationId xmlns:a16="http://schemas.microsoft.com/office/drawing/2014/main" id="{20645E1C-547C-29FA-E5A8-8D4571E8548F}"/>
                </a:ext>
              </a:extLst>
            </p:cNvPr>
            <p:cNvSpPr txBox="1"/>
            <p:nvPr/>
          </p:nvSpPr>
          <p:spPr>
            <a:xfrm>
              <a:off x="11004906" y="4720671"/>
              <a:ext cx="1187094" cy="369332"/>
            </a:xfrm>
            <a:prstGeom prst="rect">
              <a:avLst/>
            </a:prstGeom>
            <a:solidFill>
              <a:schemeClr val="accent6">
                <a:lumMod val="20000"/>
                <a:lumOff val="80000"/>
              </a:schemeClr>
            </a:solidFill>
          </p:spPr>
          <p:txBody>
            <a:bodyPr wrap="square">
              <a:spAutoFit/>
            </a:bodyPr>
            <a:lstStyle/>
            <a:p>
              <a:r>
                <a:rPr lang="zh-CN" altLang="en-US" b="0" i="0" dirty="0">
                  <a:solidFill>
                    <a:srgbClr val="374151"/>
                  </a:solidFill>
                  <a:effectLst/>
                  <a:latin typeface="Söhne"/>
                </a:rPr>
                <a:t>联轴螺母</a:t>
              </a:r>
              <a:endParaRPr lang="en-US" dirty="0"/>
            </a:p>
          </p:txBody>
        </p:sp>
        <p:sp>
          <p:nvSpPr>
            <p:cNvPr id="21" name="TextBox 20">
              <a:extLst>
                <a:ext uri="{FF2B5EF4-FFF2-40B4-BE49-F238E27FC236}">
                  <a16:creationId xmlns:a16="http://schemas.microsoft.com/office/drawing/2014/main" id="{8E495613-158A-E534-063A-FBA7C2FA47AD}"/>
                </a:ext>
              </a:extLst>
            </p:cNvPr>
            <p:cNvSpPr txBox="1"/>
            <p:nvPr/>
          </p:nvSpPr>
          <p:spPr>
            <a:xfrm>
              <a:off x="11353034" y="5546963"/>
              <a:ext cx="877163" cy="369332"/>
            </a:xfrm>
            <a:prstGeom prst="rect">
              <a:avLst/>
            </a:prstGeom>
            <a:solidFill>
              <a:schemeClr val="accent6">
                <a:lumMod val="20000"/>
                <a:lumOff val="80000"/>
              </a:schemeClr>
            </a:solidFill>
          </p:spPr>
          <p:txBody>
            <a:bodyPr wrap="none" rtlCol="0">
              <a:spAutoFit/>
            </a:bodyPr>
            <a:lstStyle/>
            <a:p>
              <a:r>
                <a:rPr lang="zh-CN" altLang="en-US" dirty="0"/>
                <a:t>调节器</a:t>
              </a:r>
              <a:endParaRPr lang="en-US" dirty="0"/>
            </a:p>
          </p:txBody>
        </p:sp>
        <p:sp>
          <p:nvSpPr>
            <p:cNvPr id="22" name="TextBox 21">
              <a:extLst>
                <a:ext uri="{FF2B5EF4-FFF2-40B4-BE49-F238E27FC236}">
                  <a16:creationId xmlns:a16="http://schemas.microsoft.com/office/drawing/2014/main" id="{057E0394-4627-6CEE-7819-3BD03FC968FF}"/>
                </a:ext>
              </a:extLst>
            </p:cNvPr>
            <p:cNvSpPr txBox="1"/>
            <p:nvPr/>
          </p:nvSpPr>
          <p:spPr>
            <a:xfrm>
              <a:off x="11446701" y="6060422"/>
              <a:ext cx="646331" cy="369332"/>
            </a:xfrm>
            <a:prstGeom prst="rect">
              <a:avLst/>
            </a:prstGeom>
            <a:solidFill>
              <a:schemeClr val="accent6">
                <a:lumMod val="20000"/>
                <a:lumOff val="80000"/>
              </a:schemeClr>
            </a:solidFill>
          </p:spPr>
          <p:txBody>
            <a:bodyPr wrap="none" rtlCol="0">
              <a:spAutoFit/>
            </a:bodyPr>
            <a:lstStyle/>
            <a:p>
              <a:r>
                <a:rPr lang="zh-CN" altLang="en-US" dirty="0"/>
                <a:t>软管</a:t>
              </a:r>
              <a:endParaRPr lang="en-US" dirty="0"/>
            </a:p>
          </p:txBody>
        </p:sp>
      </p:grpSp>
      <p:grpSp>
        <p:nvGrpSpPr>
          <p:cNvPr id="23" name="Group 22">
            <a:extLst>
              <a:ext uri="{FF2B5EF4-FFF2-40B4-BE49-F238E27FC236}">
                <a16:creationId xmlns:a16="http://schemas.microsoft.com/office/drawing/2014/main" id="{2D93CD33-788D-0328-E1CC-3E2B1774D4E9}"/>
              </a:ext>
            </a:extLst>
          </p:cNvPr>
          <p:cNvGrpSpPr/>
          <p:nvPr/>
        </p:nvGrpSpPr>
        <p:grpSpPr>
          <a:xfrm>
            <a:off x="9453188" y="2449682"/>
            <a:ext cx="2594358" cy="4408318"/>
            <a:chOff x="9597642" y="48588"/>
            <a:chExt cx="2594358" cy="4408318"/>
          </a:xfrm>
        </p:grpSpPr>
        <p:sp>
          <p:nvSpPr>
            <p:cNvPr id="24" name="Oval 23">
              <a:extLst>
                <a:ext uri="{FF2B5EF4-FFF2-40B4-BE49-F238E27FC236}">
                  <a16:creationId xmlns:a16="http://schemas.microsoft.com/office/drawing/2014/main" id="{5C29BBF2-25C7-085D-23FC-B3DD4E354406}"/>
                </a:ext>
              </a:extLst>
            </p:cNvPr>
            <p:cNvSpPr/>
            <p:nvPr/>
          </p:nvSpPr>
          <p:spPr>
            <a:xfrm>
              <a:off x="10484285" y="1367887"/>
              <a:ext cx="810538" cy="38088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43D64B28-0AD2-9DC8-1A4E-4180F1B504C2}"/>
                </a:ext>
              </a:extLst>
            </p:cNvPr>
            <p:cNvSpPr/>
            <p:nvPr/>
          </p:nvSpPr>
          <p:spPr>
            <a:xfrm>
              <a:off x="10484285" y="1558327"/>
              <a:ext cx="810538" cy="2898579"/>
            </a:xfrm>
            <a:prstGeom prst="rect">
              <a:avLst/>
            </a:prstGeom>
            <a:solidFill>
              <a:schemeClr val="bg2"/>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3B3A4E1B-0BFE-ACBE-0D36-201E66ED373C}"/>
                </a:ext>
              </a:extLst>
            </p:cNvPr>
            <p:cNvSpPr/>
            <p:nvPr/>
          </p:nvSpPr>
          <p:spPr>
            <a:xfrm>
              <a:off x="10484285" y="2292263"/>
              <a:ext cx="776614" cy="2164643"/>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350" dirty="0">
                  <a:solidFill>
                    <a:schemeClr val="tx1"/>
                  </a:solidFill>
                </a:rPr>
                <a:t>液化丙烷</a:t>
              </a:r>
              <a:endParaRPr lang="en-US" sz="1350" dirty="0">
                <a:solidFill>
                  <a:schemeClr val="tx1"/>
                </a:solidFill>
              </a:endParaRPr>
            </a:p>
          </p:txBody>
        </p:sp>
        <p:sp>
          <p:nvSpPr>
            <p:cNvPr id="27" name="TextBox 26">
              <a:extLst>
                <a:ext uri="{FF2B5EF4-FFF2-40B4-BE49-F238E27FC236}">
                  <a16:creationId xmlns:a16="http://schemas.microsoft.com/office/drawing/2014/main" id="{EFB74608-C4E2-1043-5C38-53632ECACC4E}"/>
                </a:ext>
              </a:extLst>
            </p:cNvPr>
            <p:cNvSpPr txBox="1"/>
            <p:nvPr/>
          </p:nvSpPr>
          <p:spPr>
            <a:xfrm>
              <a:off x="11448181" y="3136612"/>
              <a:ext cx="743819" cy="461665"/>
            </a:xfrm>
            <a:prstGeom prst="rect">
              <a:avLst/>
            </a:prstGeom>
            <a:noFill/>
          </p:spPr>
          <p:txBody>
            <a:bodyPr wrap="square">
              <a:spAutoFit/>
            </a:bodyPr>
            <a:lstStyle/>
            <a:p>
              <a:r>
                <a:rPr lang="en-US" sz="1200" dirty="0"/>
                <a:t>80% </a:t>
              </a:r>
              <a:r>
                <a:rPr lang="zh-CN" altLang="en-US" sz="1200" dirty="0"/>
                <a:t>容量</a:t>
              </a:r>
              <a:endParaRPr lang="en-US" sz="1200" dirty="0"/>
            </a:p>
          </p:txBody>
        </p:sp>
        <p:sp>
          <p:nvSpPr>
            <p:cNvPr id="28" name="Right Brace 27">
              <a:extLst>
                <a:ext uri="{FF2B5EF4-FFF2-40B4-BE49-F238E27FC236}">
                  <a16:creationId xmlns:a16="http://schemas.microsoft.com/office/drawing/2014/main" id="{0F2DE0BE-93B4-6867-6DFF-AFA603F3DEB5}"/>
                </a:ext>
              </a:extLst>
            </p:cNvPr>
            <p:cNvSpPr/>
            <p:nvPr/>
          </p:nvSpPr>
          <p:spPr>
            <a:xfrm>
              <a:off x="11356931" y="2352234"/>
              <a:ext cx="179540" cy="20447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a:extLst>
                <a:ext uri="{FF2B5EF4-FFF2-40B4-BE49-F238E27FC236}">
                  <a16:creationId xmlns:a16="http://schemas.microsoft.com/office/drawing/2014/main" id="{BC2FBEF6-D682-A75F-069B-A0183A1AAF1F}"/>
                </a:ext>
              </a:extLst>
            </p:cNvPr>
            <p:cNvSpPr txBox="1"/>
            <p:nvPr/>
          </p:nvSpPr>
          <p:spPr>
            <a:xfrm>
              <a:off x="10457292" y="1729029"/>
              <a:ext cx="902811" cy="307777"/>
            </a:xfrm>
            <a:prstGeom prst="rect">
              <a:avLst/>
            </a:prstGeom>
            <a:noFill/>
          </p:spPr>
          <p:txBody>
            <a:bodyPr wrap="none" rtlCol="0">
              <a:spAutoFit/>
            </a:bodyPr>
            <a:lstStyle/>
            <a:p>
              <a:pPr algn="ctr"/>
              <a:r>
                <a:rPr lang="zh-CN" altLang="en-US" sz="1400" dirty="0"/>
                <a:t>气体丙烷</a:t>
              </a:r>
              <a:endParaRPr lang="en-US" sz="1400" dirty="0"/>
            </a:p>
          </p:txBody>
        </p:sp>
        <p:grpSp>
          <p:nvGrpSpPr>
            <p:cNvPr id="30" name="Group 29">
              <a:extLst>
                <a:ext uri="{FF2B5EF4-FFF2-40B4-BE49-F238E27FC236}">
                  <a16:creationId xmlns:a16="http://schemas.microsoft.com/office/drawing/2014/main" id="{56E4A9F2-AC37-4E4D-9B39-3DE4E61934C9}"/>
                </a:ext>
              </a:extLst>
            </p:cNvPr>
            <p:cNvGrpSpPr/>
            <p:nvPr/>
          </p:nvGrpSpPr>
          <p:grpSpPr>
            <a:xfrm>
              <a:off x="9597642" y="48588"/>
              <a:ext cx="2583822" cy="1307264"/>
              <a:chOff x="7936346" y="4720671"/>
              <a:chExt cx="4382429" cy="1857874"/>
            </a:xfrm>
          </p:grpSpPr>
          <p:pic>
            <p:nvPicPr>
              <p:cNvPr id="31" name="Picture 30" descr="Propane Tank Valves 15kb jpg&#10;">
                <a:extLst>
                  <a:ext uri="{FF2B5EF4-FFF2-40B4-BE49-F238E27FC236}">
                    <a16:creationId xmlns:a16="http://schemas.microsoft.com/office/drawing/2014/main" id="{B383FADA-70A4-4C4E-42E9-1CDFB87650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7183" y="4778191"/>
                <a:ext cx="4204817" cy="1795691"/>
              </a:xfrm>
              <a:prstGeom prst="rect">
                <a:avLst/>
              </a:prstGeom>
            </p:spPr>
          </p:pic>
          <p:sp>
            <p:nvSpPr>
              <p:cNvPr id="32" name="TextBox 31">
                <a:extLst>
                  <a:ext uri="{FF2B5EF4-FFF2-40B4-BE49-F238E27FC236}">
                    <a16:creationId xmlns:a16="http://schemas.microsoft.com/office/drawing/2014/main" id="{C4C5844E-E39A-C9ED-6A4E-4BC87BDC3483}"/>
                  </a:ext>
                </a:extLst>
              </p:cNvPr>
              <p:cNvSpPr txBox="1"/>
              <p:nvPr/>
            </p:nvSpPr>
            <p:spPr>
              <a:xfrm>
                <a:off x="7987183" y="4778191"/>
                <a:ext cx="965739" cy="349928"/>
              </a:xfrm>
              <a:prstGeom prst="rect">
                <a:avLst/>
              </a:prstGeom>
              <a:solidFill>
                <a:schemeClr val="accent6">
                  <a:lumMod val="20000"/>
                  <a:lumOff val="80000"/>
                </a:schemeClr>
              </a:solidFill>
            </p:spPr>
            <p:txBody>
              <a:bodyPr wrap="none" rtlCol="0">
                <a:spAutoFit/>
              </a:bodyPr>
              <a:lstStyle/>
              <a:p>
                <a:r>
                  <a:rPr lang="zh-CN" altLang="en-US" sz="1000" dirty="0"/>
                  <a:t>气缸阀</a:t>
                </a:r>
                <a:endParaRPr lang="en-US" sz="1000" dirty="0"/>
              </a:p>
            </p:txBody>
          </p:sp>
          <p:sp>
            <p:nvSpPr>
              <p:cNvPr id="33" name="TextBox 32">
                <a:extLst>
                  <a:ext uri="{FF2B5EF4-FFF2-40B4-BE49-F238E27FC236}">
                    <a16:creationId xmlns:a16="http://schemas.microsoft.com/office/drawing/2014/main" id="{E5A7AA70-B15F-7CE9-A905-2864BB6134F3}"/>
                  </a:ext>
                </a:extLst>
              </p:cNvPr>
              <p:cNvSpPr txBox="1"/>
              <p:nvPr/>
            </p:nvSpPr>
            <p:spPr>
              <a:xfrm>
                <a:off x="7948985" y="5245256"/>
                <a:ext cx="877163" cy="568633"/>
              </a:xfrm>
              <a:prstGeom prst="rect">
                <a:avLst/>
              </a:prstGeom>
              <a:solidFill>
                <a:schemeClr val="accent6">
                  <a:lumMod val="20000"/>
                  <a:lumOff val="80000"/>
                </a:schemeClr>
              </a:solidFill>
            </p:spPr>
            <p:txBody>
              <a:bodyPr wrap="square">
                <a:spAutoFit/>
              </a:bodyPr>
              <a:lstStyle/>
              <a:p>
                <a:r>
                  <a:rPr lang="zh-CN" altLang="en-US" sz="1000" dirty="0"/>
                  <a:t>减压阀</a:t>
                </a:r>
                <a:endParaRPr lang="en-US" sz="1000" dirty="0"/>
              </a:p>
            </p:txBody>
          </p:sp>
          <p:sp>
            <p:nvSpPr>
              <p:cNvPr id="34" name="TextBox 33">
                <a:extLst>
                  <a:ext uri="{FF2B5EF4-FFF2-40B4-BE49-F238E27FC236}">
                    <a16:creationId xmlns:a16="http://schemas.microsoft.com/office/drawing/2014/main" id="{CD3F7E4B-94CB-7492-3309-F791C6A78FA0}"/>
                  </a:ext>
                </a:extLst>
              </p:cNvPr>
              <p:cNvSpPr txBox="1"/>
              <p:nvPr/>
            </p:nvSpPr>
            <p:spPr>
              <a:xfrm>
                <a:off x="7936346" y="5703044"/>
                <a:ext cx="964223" cy="787338"/>
              </a:xfrm>
              <a:prstGeom prst="rect">
                <a:avLst/>
              </a:prstGeom>
              <a:solidFill>
                <a:schemeClr val="accent6">
                  <a:lumMod val="20000"/>
                  <a:lumOff val="80000"/>
                </a:schemeClr>
              </a:solidFill>
            </p:spPr>
            <p:txBody>
              <a:bodyPr wrap="square" rtlCol="0">
                <a:spAutoFit/>
              </a:bodyPr>
              <a:lstStyle/>
              <a:p>
                <a:r>
                  <a:rPr lang="zh-CN" altLang="en-US" sz="1000" dirty="0"/>
                  <a:t>液位指示器（可选）</a:t>
                </a:r>
                <a:endParaRPr lang="en-US" sz="1000" dirty="0"/>
              </a:p>
            </p:txBody>
          </p:sp>
          <p:sp>
            <p:nvSpPr>
              <p:cNvPr id="35" name="TextBox 34">
                <a:extLst>
                  <a:ext uri="{FF2B5EF4-FFF2-40B4-BE49-F238E27FC236}">
                    <a16:creationId xmlns:a16="http://schemas.microsoft.com/office/drawing/2014/main" id="{FFADBCB5-D56C-1145-3A21-543EA51EEB5B}"/>
                  </a:ext>
                </a:extLst>
              </p:cNvPr>
              <p:cNvSpPr txBox="1"/>
              <p:nvPr/>
            </p:nvSpPr>
            <p:spPr>
              <a:xfrm>
                <a:off x="9817350" y="4754122"/>
                <a:ext cx="741565" cy="349927"/>
              </a:xfrm>
              <a:prstGeom prst="rect">
                <a:avLst/>
              </a:prstGeom>
              <a:solidFill>
                <a:schemeClr val="accent6">
                  <a:lumMod val="20000"/>
                  <a:lumOff val="80000"/>
                </a:schemeClr>
              </a:solidFill>
            </p:spPr>
            <p:txBody>
              <a:bodyPr wrap="square" rtlCol="0">
                <a:spAutoFit/>
              </a:bodyPr>
              <a:lstStyle/>
              <a:p>
                <a:r>
                  <a:rPr lang="zh-CN" altLang="en-US" sz="1000" dirty="0"/>
                  <a:t>手轮</a:t>
                </a:r>
                <a:endParaRPr lang="en-US" sz="1000" dirty="0"/>
              </a:p>
            </p:txBody>
          </p:sp>
          <p:sp>
            <p:nvSpPr>
              <p:cNvPr id="36" name="TextBox 35">
                <a:extLst>
                  <a:ext uri="{FF2B5EF4-FFF2-40B4-BE49-F238E27FC236}">
                    <a16:creationId xmlns:a16="http://schemas.microsoft.com/office/drawing/2014/main" id="{330E8DB1-51E7-C2CF-B53C-F347F2A12F75}"/>
                  </a:ext>
                </a:extLst>
              </p:cNvPr>
              <p:cNvSpPr txBox="1"/>
              <p:nvPr/>
            </p:nvSpPr>
            <p:spPr>
              <a:xfrm>
                <a:off x="9338920" y="6228618"/>
                <a:ext cx="748229" cy="349927"/>
              </a:xfrm>
              <a:prstGeom prst="rect">
                <a:avLst/>
              </a:prstGeom>
              <a:solidFill>
                <a:schemeClr val="accent6">
                  <a:lumMod val="20000"/>
                  <a:lumOff val="80000"/>
                </a:schemeClr>
              </a:solidFill>
            </p:spPr>
            <p:txBody>
              <a:bodyPr wrap="none" rtlCol="0">
                <a:spAutoFit/>
              </a:bodyPr>
              <a:lstStyle/>
              <a:p>
                <a:r>
                  <a:rPr lang="zh-CN" altLang="en-US" sz="1000" dirty="0"/>
                  <a:t>气缸</a:t>
                </a:r>
                <a:endParaRPr lang="en-US" sz="1000" dirty="0"/>
              </a:p>
            </p:txBody>
          </p:sp>
          <p:sp>
            <p:nvSpPr>
              <p:cNvPr id="37" name="TextBox 36">
                <a:extLst>
                  <a:ext uri="{FF2B5EF4-FFF2-40B4-BE49-F238E27FC236}">
                    <a16:creationId xmlns:a16="http://schemas.microsoft.com/office/drawing/2014/main" id="{1E387CE1-35B2-6F68-4CA5-30EFA89B3C2B}"/>
                  </a:ext>
                </a:extLst>
              </p:cNvPr>
              <p:cNvSpPr txBox="1"/>
              <p:nvPr/>
            </p:nvSpPr>
            <p:spPr>
              <a:xfrm>
                <a:off x="11004907" y="4720671"/>
                <a:ext cx="1187094" cy="349927"/>
              </a:xfrm>
              <a:prstGeom prst="rect">
                <a:avLst/>
              </a:prstGeom>
              <a:solidFill>
                <a:schemeClr val="accent6">
                  <a:lumMod val="20000"/>
                  <a:lumOff val="80000"/>
                </a:schemeClr>
              </a:solidFill>
            </p:spPr>
            <p:txBody>
              <a:bodyPr wrap="square">
                <a:spAutoFit/>
              </a:bodyPr>
              <a:lstStyle/>
              <a:p>
                <a:r>
                  <a:rPr lang="zh-CN" altLang="en-US" sz="1000" b="0" i="0" dirty="0">
                    <a:solidFill>
                      <a:srgbClr val="374151"/>
                    </a:solidFill>
                    <a:effectLst/>
                    <a:latin typeface="Söhne"/>
                  </a:rPr>
                  <a:t>联轴螺母</a:t>
                </a:r>
                <a:endParaRPr lang="en-US" sz="1000" dirty="0"/>
              </a:p>
            </p:txBody>
          </p:sp>
          <p:sp>
            <p:nvSpPr>
              <p:cNvPr id="38" name="TextBox 37">
                <a:extLst>
                  <a:ext uri="{FF2B5EF4-FFF2-40B4-BE49-F238E27FC236}">
                    <a16:creationId xmlns:a16="http://schemas.microsoft.com/office/drawing/2014/main" id="{C80A1A80-7E4A-B9A8-60C4-603D302A3130}"/>
                  </a:ext>
                </a:extLst>
              </p:cNvPr>
              <p:cNvSpPr txBox="1"/>
              <p:nvPr/>
            </p:nvSpPr>
            <p:spPr>
              <a:xfrm>
                <a:off x="11353036" y="5546962"/>
                <a:ext cx="965739" cy="349927"/>
              </a:xfrm>
              <a:prstGeom prst="rect">
                <a:avLst/>
              </a:prstGeom>
              <a:solidFill>
                <a:schemeClr val="accent6">
                  <a:lumMod val="20000"/>
                  <a:lumOff val="80000"/>
                </a:schemeClr>
              </a:solidFill>
            </p:spPr>
            <p:txBody>
              <a:bodyPr wrap="square" rtlCol="0">
                <a:spAutoFit/>
              </a:bodyPr>
              <a:lstStyle/>
              <a:p>
                <a:r>
                  <a:rPr lang="zh-CN" altLang="en-US" sz="1000" dirty="0"/>
                  <a:t>调节器</a:t>
                </a:r>
                <a:endParaRPr lang="en-US" sz="1000" dirty="0"/>
              </a:p>
            </p:txBody>
          </p:sp>
          <p:sp>
            <p:nvSpPr>
              <p:cNvPr id="39" name="TextBox 38">
                <a:extLst>
                  <a:ext uri="{FF2B5EF4-FFF2-40B4-BE49-F238E27FC236}">
                    <a16:creationId xmlns:a16="http://schemas.microsoft.com/office/drawing/2014/main" id="{BE7FBBAC-D0BF-F527-09DC-3A5428F638BF}"/>
                  </a:ext>
                </a:extLst>
              </p:cNvPr>
              <p:cNvSpPr txBox="1"/>
              <p:nvPr/>
            </p:nvSpPr>
            <p:spPr>
              <a:xfrm>
                <a:off x="11446701" y="6060422"/>
                <a:ext cx="748229" cy="349927"/>
              </a:xfrm>
              <a:prstGeom prst="rect">
                <a:avLst/>
              </a:prstGeom>
              <a:solidFill>
                <a:schemeClr val="accent6">
                  <a:lumMod val="20000"/>
                  <a:lumOff val="80000"/>
                </a:schemeClr>
              </a:solidFill>
            </p:spPr>
            <p:txBody>
              <a:bodyPr wrap="none" rtlCol="0">
                <a:spAutoFit/>
              </a:bodyPr>
              <a:lstStyle/>
              <a:p>
                <a:r>
                  <a:rPr lang="zh-CN" altLang="en-US" sz="1000" dirty="0"/>
                  <a:t>软管</a:t>
                </a:r>
                <a:endParaRPr lang="en-US" sz="1000" dirty="0"/>
              </a:p>
            </p:txBody>
          </p:sp>
        </p:grpSp>
      </p:grpSp>
    </p:spTree>
    <p:extLst>
      <p:ext uri="{BB962C8B-B14F-4D97-AF65-F5344CB8AC3E}">
        <p14:creationId xmlns:p14="http://schemas.microsoft.com/office/powerpoint/2010/main" val="766494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1AA4-0B08-972D-13CB-16420D21D4B6}"/>
              </a:ext>
            </a:extLst>
          </p:cNvPr>
          <p:cNvSpPr>
            <a:spLocks noGrp="1"/>
          </p:cNvSpPr>
          <p:nvPr>
            <p:ph type="title"/>
          </p:nvPr>
        </p:nvSpPr>
        <p:spPr/>
        <p:txBody>
          <a:bodyPr/>
          <a:lstStyle/>
          <a:p>
            <a:r>
              <a:rPr lang="zh-CN" altLang="en-US" b="0" i="0" dirty="0">
                <a:solidFill>
                  <a:srgbClr val="374151"/>
                </a:solidFill>
                <a:effectLst/>
                <a:latin typeface="Söhne"/>
              </a:rPr>
              <a:t>加注</a:t>
            </a:r>
            <a:r>
              <a:rPr lang="en-US" altLang="zh-CN" b="0" i="0" dirty="0">
                <a:solidFill>
                  <a:srgbClr val="374151"/>
                </a:solidFill>
                <a:effectLst/>
                <a:latin typeface="Söhne"/>
              </a:rPr>
              <a:t>-</a:t>
            </a:r>
            <a:r>
              <a:rPr lang="zh-CN" altLang="en-US" b="0" i="0" dirty="0">
                <a:solidFill>
                  <a:srgbClr val="374151"/>
                </a:solidFill>
                <a:effectLst/>
                <a:latin typeface="Söhne"/>
              </a:rPr>
              <a:t>我如何判断罐体是否充满</a:t>
            </a:r>
            <a:r>
              <a:rPr lang="en-US" altLang="zh-CN" b="0" i="0" dirty="0">
                <a:solidFill>
                  <a:srgbClr val="374151"/>
                </a:solidFill>
                <a:effectLst/>
                <a:latin typeface="Söhne"/>
              </a:rPr>
              <a:t>80%</a:t>
            </a:r>
            <a:r>
              <a:rPr lang="zh-CN" altLang="en-US" b="0" i="0" dirty="0">
                <a:solidFill>
                  <a:srgbClr val="374151"/>
                </a:solidFill>
                <a:effectLst/>
                <a:latin typeface="Söhne"/>
              </a:rPr>
              <a:t>？</a:t>
            </a:r>
            <a:endParaRPr lang="en-US" dirty="0"/>
          </a:p>
        </p:txBody>
      </p:sp>
      <p:sp>
        <p:nvSpPr>
          <p:cNvPr id="3" name="Content Placeholder 2">
            <a:extLst>
              <a:ext uri="{FF2B5EF4-FFF2-40B4-BE49-F238E27FC236}">
                <a16:creationId xmlns:a16="http://schemas.microsoft.com/office/drawing/2014/main" id="{3DF96A42-DE70-99DB-CCC0-5995D99DEF1E}"/>
              </a:ext>
            </a:extLst>
          </p:cNvPr>
          <p:cNvSpPr>
            <a:spLocks noGrp="1"/>
          </p:cNvSpPr>
          <p:nvPr>
            <p:ph sz="half" idx="1"/>
          </p:nvPr>
        </p:nvSpPr>
        <p:spPr>
          <a:xfrm>
            <a:off x="551146" y="1825625"/>
            <a:ext cx="7703506" cy="4351338"/>
          </a:xfrm>
        </p:spPr>
        <p:txBody>
          <a:bodyPr>
            <a:normAutofit fontScale="92500"/>
          </a:bodyPr>
          <a:lstStyle/>
          <a:p>
            <a:r>
              <a:rPr lang="zh-CN" altLang="en-US" dirty="0"/>
              <a:t>找到罐体的“皮重”</a:t>
            </a:r>
            <a:endParaRPr lang="en-US" dirty="0"/>
          </a:p>
          <a:p>
            <a:pPr lvl="1">
              <a:spcBef>
                <a:spcPts val="1000"/>
              </a:spcBef>
            </a:pPr>
            <a:r>
              <a:rPr lang="zh-CN" altLang="en-US" dirty="0"/>
              <a:t>在罐体为空时称重</a:t>
            </a:r>
            <a:endParaRPr lang="en-US" dirty="0"/>
          </a:p>
          <a:p>
            <a:endParaRPr lang="en-US" dirty="0"/>
          </a:p>
          <a:p>
            <a:r>
              <a:rPr lang="zh-CN" altLang="en-US" dirty="0"/>
              <a:t>在加注前称重丙烷罐</a:t>
            </a:r>
            <a:endParaRPr lang="en-US" dirty="0"/>
          </a:p>
          <a:p>
            <a:pPr lvl="1">
              <a:spcBef>
                <a:spcPts val="1000"/>
              </a:spcBef>
            </a:pPr>
            <a:r>
              <a:rPr lang="zh-CN" altLang="en-US" b="0" i="0" dirty="0">
                <a:solidFill>
                  <a:srgbClr val="374151"/>
                </a:solidFill>
                <a:effectLst/>
                <a:latin typeface="Söhne"/>
              </a:rPr>
              <a:t>如果罐体重量 </a:t>
            </a:r>
            <a:r>
              <a:rPr lang="en-US" altLang="zh-CN" b="0" i="0" dirty="0">
                <a:solidFill>
                  <a:srgbClr val="374151"/>
                </a:solidFill>
                <a:effectLst/>
                <a:latin typeface="Söhne"/>
              </a:rPr>
              <a:t>&gt; </a:t>
            </a:r>
            <a:r>
              <a:rPr lang="zh-CN" altLang="en-US" b="0" i="0" dirty="0">
                <a:solidFill>
                  <a:srgbClr val="374151"/>
                </a:solidFill>
                <a:effectLst/>
                <a:latin typeface="Söhne"/>
              </a:rPr>
              <a:t>皮重，表示还剩有一些丙烷</a:t>
            </a:r>
            <a:r>
              <a:rPr lang="en-US" dirty="0"/>
              <a:t> </a:t>
            </a:r>
          </a:p>
          <a:p>
            <a:endParaRPr lang="en-US" dirty="0"/>
          </a:p>
          <a:p>
            <a:r>
              <a:rPr lang="zh-CN" altLang="en-US" b="0" i="0" dirty="0">
                <a:solidFill>
                  <a:srgbClr val="374151"/>
                </a:solidFill>
                <a:effectLst/>
                <a:latin typeface="Söhne"/>
              </a:rPr>
              <a:t>计算所需的总重量</a:t>
            </a:r>
            <a:endParaRPr lang="en-US" dirty="0"/>
          </a:p>
          <a:p>
            <a:pPr lvl="1"/>
            <a:r>
              <a:rPr lang="zh-CN" altLang="en-US" b="0" i="0" dirty="0">
                <a:solidFill>
                  <a:srgbClr val="374151"/>
                </a:solidFill>
                <a:effectLst/>
                <a:latin typeface="Söhne"/>
              </a:rPr>
              <a:t>罐体重量（皮重）</a:t>
            </a:r>
            <a:r>
              <a:rPr lang="en-US" altLang="zh-CN" b="0" i="0" dirty="0">
                <a:solidFill>
                  <a:srgbClr val="374151"/>
                </a:solidFill>
                <a:effectLst/>
                <a:latin typeface="Söhne"/>
              </a:rPr>
              <a:t>+ </a:t>
            </a:r>
            <a:r>
              <a:rPr lang="zh-CN" altLang="en-US" b="0" i="0" dirty="0">
                <a:solidFill>
                  <a:srgbClr val="374151"/>
                </a:solidFill>
                <a:effectLst/>
                <a:latin typeface="Söhne"/>
              </a:rPr>
              <a:t>丙烷重量 </a:t>
            </a:r>
            <a:r>
              <a:rPr lang="en-US" b="0" i="0" dirty="0">
                <a:solidFill>
                  <a:srgbClr val="374151"/>
                </a:solidFill>
                <a:effectLst/>
                <a:latin typeface="Söhne"/>
              </a:rPr>
              <a:t>x 80%</a:t>
            </a:r>
          </a:p>
          <a:p>
            <a:pPr lvl="1"/>
            <a:r>
              <a:rPr lang="zh-CN" altLang="en-US" b="0" i="0" dirty="0">
                <a:solidFill>
                  <a:srgbClr val="374151"/>
                </a:solidFill>
                <a:effectLst/>
                <a:latin typeface="Söhne"/>
              </a:rPr>
              <a:t>例如：</a:t>
            </a:r>
            <a:r>
              <a:rPr lang="en-US" altLang="zh-CN" sz="2200" b="0" i="0" dirty="0">
                <a:solidFill>
                  <a:srgbClr val="374151"/>
                </a:solidFill>
                <a:effectLst/>
                <a:latin typeface="Söhne"/>
              </a:rPr>
              <a:t>18 </a:t>
            </a:r>
            <a:r>
              <a:rPr lang="zh-CN" altLang="en-US" sz="2200" b="0" i="0" dirty="0">
                <a:solidFill>
                  <a:srgbClr val="374151"/>
                </a:solidFill>
                <a:effectLst/>
                <a:latin typeface="Söhne"/>
              </a:rPr>
              <a:t>磅（</a:t>
            </a:r>
            <a:r>
              <a:rPr lang="en-US" altLang="zh-CN" sz="2200" b="0" i="0" dirty="0">
                <a:solidFill>
                  <a:srgbClr val="374151"/>
                </a:solidFill>
                <a:effectLst/>
                <a:latin typeface="Söhne"/>
              </a:rPr>
              <a:t>8.2</a:t>
            </a:r>
            <a:r>
              <a:rPr lang="zh-CN" altLang="en-US" sz="2200" b="0" i="0" dirty="0">
                <a:solidFill>
                  <a:srgbClr val="374151"/>
                </a:solidFill>
                <a:effectLst/>
                <a:latin typeface="Söhne"/>
              </a:rPr>
              <a:t>千克）的空罐 </a:t>
            </a:r>
            <a:r>
              <a:rPr lang="en-US" altLang="zh-CN" sz="2200" b="0" i="0" dirty="0">
                <a:solidFill>
                  <a:srgbClr val="374151"/>
                </a:solidFill>
                <a:effectLst/>
                <a:latin typeface="Söhne"/>
              </a:rPr>
              <a:t>+ </a:t>
            </a:r>
            <a:r>
              <a:rPr lang="zh-CN" altLang="en-US" sz="2200" b="0" i="0" dirty="0">
                <a:solidFill>
                  <a:srgbClr val="374151"/>
                </a:solidFill>
                <a:effectLst/>
                <a:latin typeface="Söhne"/>
              </a:rPr>
              <a:t>（</a:t>
            </a:r>
            <a:r>
              <a:rPr lang="en-US" altLang="zh-CN" sz="2200" b="0" i="0" dirty="0">
                <a:solidFill>
                  <a:srgbClr val="374151"/>
                </a:solidFill>
                <a:effectLst/>
                <a:latin typeface="Söhne"/>
              </a:rPr>
              <a:t>20 </a:t>
            </a:r>
            <a:r>
              <a:rPr lang="zh-CN" altLang="en-US" sz="2200" b="0" i="0" dirty="0">
                <a:solidFill>
                  <a:srgbClr val="374151"/>
                </a:solidFill>
                <a:effectLst/>
                <a:latin typeface="Söhne"/>
              </a:rPr>
              <a:t>磅 （</a:t>
            </a:r>
            <a:r>
              <a:rPr lang="en-US" altLang="zh-CN" sz="2200" b="0" i="0" dirty="0">
                <a:solidFill>
                  <a:srgbClr val="374151"/>
                </a:solidFill>
                <a:effectLst/>
                <a:latin typeface="Söhne"/>
              </a:rPr>
              <a:t>9</a:t>
            </a:r>
            <a:r>
              <a:rPr lang="zh-CN" altLang="en-US" sz="2200" b="0" i="0" dirty="0">
                <a:solidFill>
                  <a:srgbClr val="374151"/>
                </a:solidFill>
                <a:effectLst/>
                <a:latin typeface="Söhne"/>
              </a:rPr>
              <a:t>千克）</a:t>
            </a:r>
            <a:r>
              <a:rPr lang="en-US" sz="2200" b="0" i="0" dirty="0">
                <a:solidFill>
                  <a:srgbClr val="374151"/>
                </a:solidFill>
                <a:effectLst/>
                <a:latin typeface="Söhne"/>
              </a:rPr>
              <a:t>x 80%）</a:t>
            </a:r>
          </a:p>
          <a:p>
            <a:pPr marL="457200" lvl="1" indent="0">
              <a:buNone/>
            </a:pPr>
            <a:r>
              <a:rPr lang="en-US" sz="2200" b="0" i="0" dirty="0">
                <a:solidFill>
                  <a:srgbClr val="374151"/>
                </a:solidFill>
                <a:effectLst/>
                <a:latin typeface="Söhne"/>
              </a:rPr>
              <a:t>= 18 </a:t>
            </a:r>
            <a:r>
              <a:rPr lang="zh-CN" altLang="en-US" sz="2200" b="0" i="0" dirty="0">
                <a:solidFill>
                  <a:srgbClr val="374151"/>
                </a:solidFill>
                <a:effectLst/>
                <a:latin typeface="Söhne"/>
              </a:rPr>
              <a:t>磅 </a:t>
            </a:r>
            <a:r>
              <a:rPr lang="zh-CN" altLang="en-US" sz="2200" dirty="0">
                <a:solidFill>
                  <a:srgbClr val="374151"/>
                </a:solidFill>
                <a:latin typeface="Söhne"/>
              </a:rPr>
              <a:t>（</a:t>
            </a:r>
            <a:r>
              <a:rPr lang="en-US" altLang="zh-CN" sz="2200" dirty="0">
                <a:solidFill>
                  <a:srgbClr val="374151"/>
                </a:solidFill>
                <a:latin typeface="Söhne"/>
              </a:rPr>
              <a:t>8.2</a:t>
            </a:r>
            <a:r>
              <a:rPr lang="zh-CN" altLang="en-US" sz="2200" dirty="0">
                <a:solidFill>
                  <a:srgbClr val="374151"/>
                </a:solidFill>
                <a:latin typeface="Söhne"/>
              </a:rPr>
              <a:t>千克）</a:t>
            </a:r>
            <a:r>
              <a:rPr lang="en-US" altLang="zh-CN" sz="2200" b="0" i="0" dirty="0">
                <a:solidFill>
                  <a:srgbClr val="374151"/>
                </a:solidFill>
                <a:effectLst/>
                <a:latin typeface="Söhne"/>
              </a:rPr>
              <a:t>+ 16 </a:t>
            </a:r>
            <a:r>
              <a:rPr lang="zh-CN" altLang="en-US" sz="2200" b="0" i="0" dirty="0">
                <a:solidFill>
                  <a:srgbClr val="374151"/>
                </a:solidFill>
                <a:effectLst/>
                <a:latin typeface="Söhne"/>
              </a:rPr>
              <a:t>磅（</a:t>
            </a:r>
            <a:r>
              <a:rPr lang="en-US" altLang="zh-CN" sz="2200" b="0" i="0" dirty="0">
                <a:solidFill>
                  <a:srgbClr val="374151"/>
                </a:solidFill>
                <a:effectLst/>
                <a:latin typeface="Söhne"/>
              </a:rPr>
              <a:t>7.2</a:t>
            </a:r>
            <a:r>
              <a:rPr lang="zh-CN" altLang="en-US" sz="2200" b="0" i="0" dirty="0">
                <a:solidFill>
                  <a:srgbClr val="374151"/>
                </a:solidFill>
                <a:effectLst/>
                <a:latin typeface="Söhne"/>
              </a:rPr>
              <a:t>千克） </a:t>
            </a:r>
            <a:r>
              <a:rPr lang="en-US" altLang="zh-CN" sz="2200" b="0" i="0" dirty="0">
                <a:solidFill>
                  <a:srgbClr val="374151"/>
                </a:solidFill>
                <a:effectLst/>
                <a:latin typeface="Söhne"/>
              </a:rPr>
              <a:t>= 34 </a:t>
            </a:r>
            <a:r>
              <a:rPr lang="zh-CN" altLang="en-US" sz="2200" b="0" i="0" dirty="0">
                <a:solidFill>
                  <a:srgbClr val="374151"/>
                </a:solidFill>
                <a:effectLst/>
                <a:latin typeface="Söhne"/>
              </a:rPr>
              <a:t>磅（</a:t>
            </a:r>
            <a:r>
              <a:rPr lang="en-US" altLang="zh-CN" sz="2200" b="0" i="0" dirty="0">
                <a:solidFill>
                  <a:srgbClr val="374151"/>
                </a:solidFill>
                <a:effectLst/>
                <a:latin typeface="Söhne"/>
              </a:rPr>
              <a:t>15.4</a:t>
            </a:r>
            <a:r>
              <a:rPr lang="zh-CN" altLang="en-US" sz="2200" b="0" i="0" dirty="0">
                <a:solidFill>
                  <a:srgbClr val="374151"/>
                </a:solidFill>
                <a:effectLst/>
                <a:latin typeface="Söhne"/>
              </a:rPr>
              <a:t>千克）</a:t>
            </a:r>
            <a:endParaRPr lang="en-US" sz="2200" dirty="0"/>
          </a:p>
        </p:txBody>
      </p:sp>
      <p:sp>
        <p:nvSpPr>
          <p:cNvPr id="4" name="Content Placeholder 3">
            <a:extLst>
              <a:ext uri="{FF2B5EF4-FFF2-40B4-BE49-F238E27FC236}">
                <a16:creationId xmlns:a16="http://schemas.microsoft.com/office/drawing/2014/main" id="{97DE9CFB-92A8-C7FC-9F30-8055A5FED953}"/>
              </a:ext>
            </a:extLst>
          </p:cNvPr>
          <p:cNvSpPr>
            <a:spLocks noGrp="1"/>
          </p:cNvSpPr>
          <p:nvPr>
            <p:ph sz="half" idx="2"/>
          </p:nvPr>
        </p:nvSpPr>
        <p:spPr>
          <a:xfrm>
            <a:off x="8254652" y="1825625"/>
            <a:ext cx="3757808" cy="4351338"/>
          </a:xfrm>
        </p:spPr>
        <p:txBody>
          <a:bodyPr>
            <a:normAutofit fontScale="92500"/>
          </a:bodyPr>
          <a:lstStyle/>
          <a:p>
            <a:pPr marL="0" indent="0">
              <a:buNone/>
            </a:pPr>
            <a:r>
              <a:rPr lang="zh-CN" altLang="en-US" sz="2400" dirty="0"/>
              <a:t>皮重：</a:t>
            </a:r>
            <a:r>
              <a:rPr lang="en-US" altLang="zh-CN" sz="2400" dirty="0"/>
              <a:t>15 </a:t>
            </a:r>
            <a:r>
              <a:rPr lang="zh-CN" altLang="en-US" sz="2400" dirty="0"/>
              <a:t>磅（</a:t>
            </a:r>
            <a:r>
              <a:rPr lang="en-US" altLang="zh-CN" sz="2400" dirty="0"/>
              <a:t>6.8</a:t>
            </a:r>
            <a:r>
              <a:rPr lang="zh-CN" altLang="en-US" sz="2400" dirty="0"/>
              <a:t>千克）</a:t>
            </a:r>
          </a:p>
          <a:p>
            <a:pPr marL="0" indent="0">
              <a:buNone/>
            </a:pPr>
            <a:r>
              <a:rPr lang="zh-CN" altLang="en-US" sz="2400" dirty="0"/>
              <a:t>（等于罐体为空）</a:t>
            </a:r>
            <a:endParaRPr lang="en-US" sz="2400" dirty="0"/>
          </a:p>
          <a:p>
            <a:pPr marL="0" indent="0">
              <a:buNone/>
            </a:pPr>
            <a:endParaRPr lang="en-US" dirty="0"/>
          </a:p>
          <a:p>
            <a:pPr marL="0" indent="0">
              <a:buNone/>
            </a:pPr>
            <a:r>
              <a:rPr lang="zh-CN" altLang="en-US" sz="2400" dirty="0"/>
              <a:t>当前重量：</a:t>
            </a:r>
            <a:r>
              <a:rPr lang="en-US" altLang="zh-CN" sz="2400" dirty="0"/>
              <a:t>17 </a:t>
            </a:r>
            <a:r>
              <a:rPr lang="zh-CN" altLang="en-US" sz="2400" dirty="0"/>
              <a:t>磅（</a:t>
            </a:r>
            <a:r>
              <a:rPr lang="en-US" altLang="zh-CN" sz="2400" dirty="0"/>
              <a:t>7.7</a:t>
            </a:r>
            <a:r>
              <a:rPr lang="zh-CN" altLang="en-US" sz="2400" dirty="0"/>
              <a:t>千克）</a:t>
            </a:r>
          </a:p>
          <a:p>
            <a:pPr marL="0" indent="0">
              <a:buNone/>
            </a:pPr>
            <a:r>
              <a:rPr lang="zh-CN" altLang="en-US" sz="2400" dirty="0"/>
              <a:t>（等于 </a:t>
            </a:r>
            <a:r>
              <a:rPr lang="en-US" altLang="zh-CN" sz="2400" dirty="0"/>
              <a:t>15 </a:t>
            </a:r>
            <a:r>
              <a:rPr lang="zh-CN" altLang="en-US" sz="2400" dirty="0"/>
              <a:t>磅（</a:t>
            </a:r>
            <a:r>
              <a:rPr lang="en-US" altLang="zh-CN" sz="2400" dirty="0"/>
              <a:t>6.8</a:t>
            </a:r>
            <a:r>
              <a:rPr lang="zh-CN" altLang="en-US" sz="2400" dirty="0"/>
              <a:t>千克）的罐体 </a:t>
            </a:r>
            <a:r>
              <a:rPr lang="en-US" altLang="zh-CN" sz="2400" dirty="0"/>
              <a:t>+ 2 </a:t>
            </a:r>
            <a:r>
              <a:rPr lang="zh-CN" altLang="en-US" sz="2400" dirty="0"/>
              <a:t>磅（</a:t>
            </a:r>
            <a:r>
              <a:rPr lang="en-US" altLang="zh-CN" sz="2400" dirty="0"/>
              <a:t>0.9</a:t>
            </a:r>
            <a:r>
              <a:rPr lang="zh-CN" altLang="en-US" sz="2400" dirty="0"/>
              <a:t>千克）的丙烷）</a:t>
            </a:r>
            <a:endParaRPr lang="en-US" sz="2400" dirty="0"/>
          </a:p>
          <a:p>
            <a:pPr marL="0" indent="0">
              <a:buNone/>
            </a:pPr>
            <a:endParaRPr lang="en-US" dirty="0"/>
          </a:p>
          <a:p>
            <a:pPr marL="0" indent="0">
              <a:buNone/>
            </a:pPr>
            <a:endParaRPr lang="en-US" dirty="0"/>
          </a:p>
          <a:p>
            <a:pPr marL="0" indent="0">
              <a:buNone/>
            </a:pPr>
            <a:r>
              <a:rPr lang="zh-CN" altLang="en-US" sz="2400" dirty="0"/>
              <a:t>总重量</a:t>
            </a:r>
            <a:r>
              <a:rPr lang="en-US" altLang="zh-CN" sz="2400" dirty="0"/>
              <a:t>=</a:t>
            </a:r>
          </a:p>
          <a:p>
            <a:pPr marL="0" indent="0">
              <a:buNone/>
            </a:pPr>
            <a:r>
              <a:rPr lang="zh-CN" altLang="en-US" sz="2400" dirty="0"/>
              <a:t>皮重 </a:t>
            </a:r>
            <a:r>
              <a:rPr lang="en-US" altLang="zh-CN" sz="2400" dirty="0"/>
              <a:t>+ </a:t>
            </a:r>
            <a:r>
              <a:rPr lang="zh-CN" altLang="en-US" sz="2400" dirty="0"/>
              <a:t>丙烷重量 </a:t>
            </a:r>
            <a:r>
              <a:rPr lang="en-US" altLang="zh-CN" sz="2400" dirty="0"/>
              <a:t>x 80%</a:t>
            </a:r>
            <a:endParaRPr lang="en-US" sz="2400" dirty="0"/>
          </a:p>
        </p:txBody>
      </p:sp>
    </p:spTree>
    <p:extLst>
      <p:ext uri="{BB962C8B-B14F-4D97-AF65-F5344CB8AC3E}">
        <p14:creationId xmlns:p14="http://schemas.microsoft.com/office/powerpoint/2010/main" val="30481524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51C75-97F0-A2A6-AA46-3805205606DF}"/>
              </a:ext>
            </a:extLst>
          </p:cNvPr>
          <p:cNvSpPr>
            <a:spLocks noGrp="1"/>
          </p:cNvSpPr>
          <p:nvPr>
            <p:ph type="title"/>
          </p:nvPr>
        </p:nvSpPr>
        <p:spPr/>
        <p:txBody>
          <a:bodyPr>
            <a:normAutofit/>
          </a:bodyPr>
          <a:lstStyle/>
          <a:p>
            <a:r>
              <a:rPr lang="zh-CN" altLang="en-US" sz="4000" dirty="0"/>
              <a:t>加注丙烷罐</a:t>
            </a:r>
            <a:r>
              <a:rPr lang="en-US" altLang="zh-CN" sz="4000" dirty="0"/>
              <a:t>- </a:t>
            </a:r>
            <a:r>
              <a:rPr lang="zh-CN" altLang="en-US" sz="4000" dirty="0"/>
              <a:t>面临的挑战</a:t>
            </a:r>
            <a:endParaRPr lang="en-US" sz="4000" dirty="0"/>
          </a:p>
        </p:txBody>
      </p:sp>
      <p:sp>
        <p:nvSpPr>
          <p:cNvPr id="3" name="Content Placeholder 2">
            <a:extLst>
              <a:ext uri="{FF2B5EF4-FFF2-40B4-BE49-F238E27FC236}">
                <a16:creationId xmlns:a16="http://schemas.microsoft.com/office/drawing/2014/main" id="{F4BEAB42-B0E1-CDA8-658B-F5BA4E333A42}"/>
              </a:ext>
            </a:extLst>
          </p:cNvPr>
          <p:cNvSpPr>
            <a:spLocks noGrp="1"/>
          </p:cNvSpPr>
          <p:nvPr>
            <p:ph sz="half" idx="1"/>
          </p:nvPr>
        </p:nvSpPr>
        <p:spPr>
          <a:xfrm>
            <a:off x="480164" y="1825625"/>
            <a:ext cx="5539636" cy="4351338"/>
          </a:xfrm>
        </p:spPr>
        <p:txBody>
          <a:bodyPr>
            <a:normAutofit/>
          </a:bodyPr>
          <a:lstStyle/>
          <a:p>
            <a:pPr marL="0" indent="0">
              <a:buNone/>
            </a:pPr>
            <a:r>
              <a:rPr lang="zh-CN" altLang="en-US" sz="2400" u="sng" dirty="0"/>
              <a:t>问题</a:t>
            </a:r>
            <a:r>
              <a:rPr lang="en-US" altLang="zh-CN" sz="2400" u="sng" dirty="0"/>
              <a:t>1</a:t>
            </a:r>
            <a:r>
              <a:rPr lang="zh-CN" altLang="en-US" sz="2400" dirty="0"/>
              <a:t>：小型或大型罐体（</a:t>
            </a:r>
            <a:r>
              <a:rPr lang="en-US" altLang="zh-CN" sz="2400" dirty="0"/>
              <a:t>20-100</a:t>
            </a:r>
            <a:r>
              <a:rPr lang="zh-CN" altLang="en-US" sz="2400" dirty="0"/>
              <a:t>磅</a:t>
            </a:r>
            <a:r>
              <a:rPr lang="en-US" altLang="zh-CN" sz="2400" dirty="0"/>
              <a:t>/9-45</a:t>
            </a:r>
            <a:r>
              <a:rPr lang="zh-CN" altLang="en-US" sz="2400" dirty="0"/>
              <a:t>千克）？</a:t>
            </a:r>
            <a:endParaRPr lang="en-US" sz="2400" dirty="0"/>
          </a:p>
          <a:p>
            <a:endParaRPr lang="en-US" sz="2400" dirty="0"/>
          </a:p>
          <a:p>
            <a:r>
              <a:rPr lang="zh-CN" altLang="en-US" sz="2400" dirty="0"/>
              <a:t>选项</a:t>
            </a:r>
            <a:r>
              <a:rPr lang="en-US" altLang="zh-CN" sz="2400" dirty="0"/>
              <a:t>1</a:t>
            </a:r>
            <a:r>
              <a:rPr lang="zh-CN" altLang="en-US" sz="2400" dirty="0"/>
              <a:t>：较小的罐体</a:t>
            </a:r>
            <a:endParaRPr lang="en-US" sz="2400" dirty="0"/>
          </a:p>
          <a:p>
            <a:pPr lvl="1"/>
            <a:r>
              <a:rPr lang="zh-CN" altLang="en-US" dirty="0"/>
              <a:t>适用于活动？便携？</a:t>
            </a:r>
            <a:endParaRPr lang="en-US" dirty="0"/>
          </a:p>
          <a:p>
            <a:endParaRPr lang="en-US" sz="2400" dirty="0"/>
          </a:p>
          <a:p>
            <a:r>
              <a:rPr lang="zh-CN" altLang="en-US" sz="2400" dirty="0"/>
              <a:t>选项</a:t>
            </a:r>
            <a:r>
              <a:rPr lang="en-US" altLang="zh-CN" sz="2400" dirty="0"/>
              <a:t>2</a:t>
            </a:r>
            <a:r>
              <a:rPr lang="zh-CN" altLang="en-US" sz="2400" dirty="0"/>
              <a:t>：较大的罐体</a:t>
            </a:r>
            <a:endParaRPr lang="en-US" sz="2400" dirty="0"/>
          </a:p>
          <a:p>
            <a:pPr lvl="1"/>
            <a:r>
              <a:rPr lang="zh-CN" altLang="en-US" b="0" i="0" dirty="0">
                <a:solidFill>
                  <a:srgbClr val="374151"/>
                </a:solidFill>
                <a:effectLst/>
                <a:latin typeface="Söhne"/>
              </a:rPr>
              <a:t>在繁忙活动中有更大的容量？ </a:t>
            </a:r>
            <a:endParaRPr lang="en-US" altLang="zh-CN" b="0" i="0" dirty="0">
              <a:solidFill>
                <a:srgbClr val="374151"/>
              </a:solidFill>
              <a:effectLst/>
              <a:latin typeface="Söhne"/>
            </a:endParaRPr>
          </a:p>
          <a:p>
            <a:pPr lvl="1"/>
            <a:r>
              <a:rPr lang="zh-CN" altLang="en-US" b="0" i="0" dirty="0">
                <a:solidFill>
                  <a:srgbClr val="374151"/>
                </a:solidFill>
                <a:effectLst/>
                <a:latin typeface="Söhne"/>
              </a:rPr>
              <a:t>更容易拆卸进行加注？ </a:t>
            </a:r>
            <a:endParaRPr lang="en-US" altLang="zh-CN" b="0" i="0" dirty="0">
              <a:solidFill>
                <a:srgbClr val="374151"/>
              </a:solidFill>
              <a:effectLst/>
              <a:latin typeface="Söhne"/>
            </a:endParaRPr>
          </a:p>
          <a:p>
            <a:pPr lvl="1"/>
            <a:r>
              <a:rPr lang="zh-CN" altLang="en-US" b="0" i="0" dirty="0">
                <a:solidFill>
                  <a:srgbClr val="374151"/>
                </a:solidFill>
                <a:effectLst/>
                <a:latin typeface="Söhne"/>
              </a:rPr>
              <a:t>是否需要拆卸进行加注？</a:t>
            </a:r>
            <a:endParaRPr lang="en-US" dirty="0"/>
          </a:p>
          <a:p>
            <a:endParaRPr lang="en-US" dirty="0"/>
          </a:p>
          <a:p>
            <a:endParaRPr lang="en-US" dirty="0"/>
          </a:p>
        </p:txBody>
      </p:sp>
      <p:sp>
        <p:nvSpPr>
          <p:cNvPr id="4" name="Content Placeholder 3">
            <a:extLst>
              <a:ext uri="{FF2B5EF4-FFF2-40B4-BE49-F238E27FC236}">
                <a16:creationId xmlns:a16="http://schemas.microsoft.com/office/drawing/2014/main" id="{CAD4544E-53B0-005D-0A77-A7A5C7751558}"/>
              </a:ext>
            </a:extLst>
          </p:cNvPr>
          <p:cNvSpPr>
            <a:spLocks noGrp="1"/>
          </p:cNvSpPr>
          <p:nvPr>
            <p:ph sz="half" idx="2"/>
          </p:nvPr>
        </p:nvSpPr>
        <p:spPr>
          <a:xfrm>
            <a:off x="6172200" y="1825625"/>
            <a:ext cx="5539636" cy="4351338"/>
          </a:xfrm>
        </p:spPr>
        <p:txBody>
          <a:bodyPr>
            <a:normAutofit/>
          </a:bodyPr>
          <a:lstStyle/>
          <a:p>
            <a:pPr marL="0" indent="0">
              <a:buNone/>
            </a:pPr>
            <a:r>
              <a:rPr lang="zh-CN" altLang="en-US" sz="2400" u="sng" dirty="0"/>
              <a:t>问题</a:t>
            </a:r>
            <a:r>
              <a:rPr lang="en-US" sz="2400" u="sng" dirty="0"/>
              <a:t> 2: </a:t>
            </a:r>
            <a:r>
              <a:rPr lang="zh-CN" altLang="en-US" sz="2400" dirty="0"/>
              <a:t>何时以及如何加注罐体</a:t>
            </a:r>
            <a:r>
              <a:rPr lang="en-US" sz="2400" dirty="0"/>
              <a:t>?</a:t>
            </a:r>
          </a:p>
          <a:p>
            <a:pPr marL="0" indent="0">
              <a:buNone/>
            </a:pPr>
            <a:endParaRPr lang="en-US" sz="2400" dirty="0"/>
          </a:p>
          <a:p>
            <a:pPr marL="0" indent="0">
              <a:buNone/>
            </a:pPr>
            <a:r>
              <a:rPr lang="zh-CN" altLang="en-US" sz="2400" dirty="0"/>
              <a:t>选项</a:t>
            </a:r>
            <a:r>
              <a:rPr lang="en-US" altLang="zh-CN" sz="2400" dirty="0"/>
              <a:t>1</a:t>
            </a:r>
            <a:r>
              <a:rPr lang="zh-CN" altLang="en-US" sz="2400" dirty="0"/>
              <a:t>：一个罐体</a:t>
            </a:r>
            <a:r>
              <a:rPr lang="en-US" altLang="zh-CN" sz="2400" dirty="0"/>
              <a:t>- </a:t>
            </a:r>
            <a:r>
              <a:rPr lang="zh-CN" altLang="en-US" sz="2400" dirty="0"/>
              <a:t>活动前不完全加满</a:t>
            </a:r>
            <a:endParaRPr lang="en-US" sz="2400" dirty="0"/>
          </a:p>
          <a:p>
            <a:pPr lvl="1"/>
            <a:r>
              <a:rPr lang="zh-CN" altLang="en-US" dirty="0"/>
              <a:t>是否接受“加满”罐体？</a:t>
            </a:r>
            <a:endParaRPr lang="en-US" dirty="0"/>
          </a:p>
          <a:p>
            <a:pPr marL="0" indent="0">
              <a:buNone/>
            </a:pPr>
            <a:endParaRPr lang="en-US" sz="2400" dirty="0"/>
          </a:p>
          <a:p>
            <a:pPr marL="0" indent="0">
              <a:buNone/>
            </a:pPr>
            <a:r>
              <a:rPr lang="zh-CN" altLang="en-US" sz="2400" dirty="0"/>
              <a:t>选项</a:t>
            </a:r>
            <a:r>
              <a:rPr lang="en-US" altLang="zh-CN" sz="2400" dirty="0"/>
              <a:t>2</a:t>
            </a:r>
            <a:r>
              <a:rPr lang="zh-CN" altLang="en-US" sz="2400" dirty="0"/>
              <a:t>：两个</a:t>
            </a:r>
            <a:r>
              <a:rPr lang="en-US" altLang="zh-CN" sz="2400" dirty="0"/>
              <a:t>100</a:t>
            </a:r>
            <a:r>
              <a:rPr lang="zh-CN" altLang="en-US" sz="2400" dirty="0"/>
              <a:t>磅（</a:t>
            </a:r>
            <a:r>
              <a:rPr lang="en-US" altLang="zh-CN" sz="2400" dirty="0"/>
              <a:t>45</a:t>
            </a:r>
            <a:r>
              <a:rPr lang="zh-CN" altLang="en-US" sz="2400" dirty="0"/>
              <a:t>千克）的罐体</a:t>
            </a:r>
            <a:endParaRPr lang="en-US" sz="2400" dirty="0"/>
          </a:p>
          <a:p>
            <a:pPr lvl="1"/>
            <a:r>
              <a:rPr lang="zh-CN" altLang="en-US" dirty="0"/>
              <a:t>先使用一个罐体，直到它快用完，然后切换到第二个罐体并稍后加满第一个罐体。</a:t>
            </a:r>
            <a:endParaRPr lang="en-US" dirty="0"/>
          </a:p>
          <a:p>
            <a:pPr marL="0" indent="0">
              <a:buNone/>
            </a:pPr>
            <a:endParaRPr lang="en-US" dirty="0"/>
          </a:p>
          <a:p>
            <a:endParaRPr lang="en-US" dirty="0"/>
          </a:p>
          <a:p>
            <a:endParaRPr lang="en-US" dirty="0"/>
          </a:p>
          <a:p>
            <a:endParaRPr lang="en-US" dirty="0"/>
          </a:p>
        </p:txBody>
      </p:sp>
      <p:sp>
        <p:nvSpPr>
          <p:cNvPr id="5" name="TextBox 4">
            <a:extLst>
              <a:ext uri="{FF2B5EF4-FFF2-40B4-BE49-F238E27FC236}">
                <a16:creationId xmlns:a16="http://schemas.microsoft.com/office/drawing/2014/main" id="{30648487-8E96-8792-C695-8F4308C5E874}"/>
              </a:ext>
            </a:extLst>
          </p:cNvPr>
          <p:cNvSpPr txBox="1"/>
          <p:nvPr/>
        </p:nvSpPr>
        <p:spPr>
          <a:xfrm>
            <a:off x="1064713" y="6031210"/>
            <a:ext cx="10289087" cy="830997"/>
          </a:xfrm>
          <a:prstGeom prst="rect">
            <a:avLst/>
          </a:prstGeom>
          <a:noFill/>
        </p:spPr>
        <p:txBody>
          <a:bodyPr wrap="square" rtlCol="0">
            <a:spAutoFit/>
          </a:bodyPr>
          <a:lstStyle/>
          <a:p>
            <a:r>
              <a:rPr lang="zh-CN" altLang="en-US" sz="2400" b="1" dirty="0"/>
              <a:t>业主</a:t>
            </a:r>
            <a:r>
              <a:rPr lang="en-US" sz="2400" b="1" dirty="0"/>
              <a:t>: </a:t>
            </a:r>
            <a:r>
              <a:rPr lang="zh-CN" altLang="en-US" sz="2400" b="1" i="0" dirty="0">
                <a:solidFill>
                  <a:srgbClr val="374151"/>
                </a:solidFill>
                <a:effectLst/>
                <a:latin typeface="Söhne"/>
              </a:rPr>
              <a:t>在您考虑选项时，是否考虑了安全性？您愿意让您的企业承担哪些风险？</a:t>
            </a:r>
            <a:endParaRPr lang="en-US" sz="2400" b="1" dirty="0"/>
          </a:p>
        </p:txBody>
      </p:sp>
    </p:spTree>
    <p:extLst>
      <p:ext uri="{BB962C8B-B14F-4D97-AF65-F5344CB8AC3E}">
        <p14:creationId xmlns:p14="http://schemas.microsoft.com/office/powerpoint/2010/main" val="390716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F52D412-DE3F-F4C4-7F08-352316BF9CA0}"/>
              </a:ext>
            </a:extLst>
          </p:cNvPr>
          <p:cNvSpPr>
            <a:spLocks noGrp="1"/>
          </p:cNvSpPr>
          <p:nvPr>
            <p:ph type="title"/>
          </p:nvPr>
        </p:nvSpPr>
        <p:spPr/>
        <p:txBody>
          <a:bodyPr/>
          <a:lstStyle/>
          <a:p>
            <a:r>
              <a:rPr lang="zh-CN" altLang="en-US" dirty="0"/>
              <a:t>总结</a:t>
            </a:r>
            <a:r>
              <a:rPr lang="en-US" dirty="0"/>
              <a:t>:</a:t>
            </a:r>
          </a:p>
        </p:txBody>
      </p:sp>
      <p:sp>
        <p:nvSpPr>
          <p:cNvPr id="6" name="Content Placeholder 5">
            <a:extLst>
              <a:ext uri="{FF2B5EF4-FFF2-40B4-BE49-F238E27FC236}">
                <a16:creationId xmlns:a16="http://schemas.microsoft.com/office/drawing/2014/main" id="{655086A6-5657-C8EE-07E9-ABE78954E99D}"/>
              </a:ext>
            </a:extLst>
          </p:cNvPr>
          <p:cNvSpPr>
            <a:spLocks noGrp="1"/>
          </p:cNvSpPr>
          <p:nvPr>
            <p:ph idx="1"/>
          </p:nvPr>
        </p:nvSpPr>
        <p:spPr>
          <a:xfrm>
            <a:off x="567559" y="1825625"/>
            <a:ext cx="11193517" cy="4351338"/>
          </a:xfrm>
        </p:spPr>
        <p:txBody>
          <a:bodyPr>
            <a:normAutofit/>
          </a:bodyPr>
          <a:lstStyle/>
          <a:p>
            <a:r>
              <a:rPr lang="zh-CN" altLang="en-US" b="0" i="0" dirty="0">
                <a:solidFill>
                  <a:srgbClr val="374151"/>
                </a:solidFill>
                <a:effectLst/>
                <a:latin typeface="Söhne"/>
              </a:rPr>
              <a:t>与实体餐厅相比，丙烷罐对于移动餐车行业构成了独特的危险。 </a:t>
            </a:r>
            <a:endParaRPr lang="en-US" altLang="zh-CN" b="0" i="0" dirty="0">
              <a:solidFill>
                <a:srgbClr val="374151"/>
              </a:solidFill>
              <a:effectLst/>
              <a:latin typeface="Söhne"/>
            </a:endParaRPr>
          </a:p>
          <a:p>
            <a:r>
              <a:rPr lang="zh-CN" altLang="en-US" b="0" i="0" dirty="0">
                <a:solidFill>
                  <a:srgbClr val="374151"/>
                </a:solidFill>
                <a:effectLst/>
                <a:latin typeface="Söhne"/>
              </a:rPr>
              <a:t>应采用多种危险控制措施来控制丙烷罐潜在的危害。</a:t>
            </a:r>
            <a:endParaRPr lang="en-US" altLang="zh-CN" b="0" i="0" dirty="0">
              <a:solidFill>
                <a:srgbClr val="374151"/>
              </a:solidFill>
              <a:effectLst/>
              <a:latin typeface="Söhne"/>
            </a:endParaRPr>
          </a:p>
          <a:p>
            <a:r>
              <a:rPr lang="zh-CN" altLang="en-US" b="0" i="0" dirty="0">
                <a:solidFill>
                  <a:srgbClr val="374151"/>
                </a:solidFill>
                <a:effectLst/>
                <a:latin typeface="Söhne"/>
              </a:rPr>
              <a:t> 在加注丙烷罐时，应遵循</a:t>
            </a:r>
            <a:r>
              <a:rPr lang="en-US" altLang="zh-CN" b="0" i="0" dirty="0">
                <a:solidFill>
                  <a:srgbClr val="374151"/>
                </a:solidFill>
                <a:effectLst/>
                <a:latin typeface="Söhne"/>
              </a:rPr>
              <a:t>80%</a:t>
            </a:r>
            <a:r>
              <a:rPr lang="zh-CN" altLang="en-US" b="0" i="0" dirty="0">
                <a:solidFill>
                  <a:srgbClr val="374151"/>
                </a:solidFill>
                <a:effectLst/>
                <a:latin typeface="Söhne"/>
              </a:rPr>
              <a:t>填充规则。 </a:t>
            </a:r>
            <a:endParaRPr lang="en-US" altLang="zh-CN" b="0" i="0" dirty="0">
              <a:solidFill>
                <a:srgbClr val="374151"/>
              </a:solidFill>
              <a:effectLst/>
              <a:latin typeface="Söhne"/>
            </a:endParaRPr>
          </a:p>
          <a:p>
            <a:r>
              <a:rPr lang="zh-CN" altLang="en-US" b="0" i="0" dirty="0">
                <a:solidFill>
                  <a:srgbClr val="374151"/>
                </a:solidFill>
                <a:effectLst/>
                <a:latin typeface="Söhne"/>
              </a:rPr>
              <a:t>公司在加注和管道安装方面应只使用受过丙烷培训和有经验的专业人士。</a:t>
            </a:r>
            <a:endParaRPr lang="en-US" dirty="0"/>
          </a:p>
        </p:txBody>
      </p:sp>
    </p:spTree>
    <p:extLst>
      <p:ext uri="{BB962C8B-B14F-4D97-AF65-F5344CB8AC3E}">
        <p14:creationId xmlns:p14="http://schemas.microsoft.com/office/powerpoint/2010/main" val="2642505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C3289-FEDD-4006-7F27-9E3CAEEFE59D}"/>
              </a:ext>
            </a:extLst>
          </p:cNvPr>
          <p:cNvSpPr>
            <a:spLocks noGrp="1"/>
          </p:cNvSpPr>
          <p:nvPr>
            <p:ph type="title"/>
          </p:nvPr>
        </p:nvSpPr>
        <p:spPr/>
        <p:txBody>
          <a:bodyPr/>
          <a:lstStyle/>
          <a:p>
            <a:r>
              <a:rPr lang="zh-CN" altLang="en-US" dirty="0"/>
              <a:t>培训目标</a:t>
            </a:r>
            <a:endParaRPr lang="en-US" dirty="0"/>
          </a:p>
        </p:txBody>
      </p:sp>
      <p:sp>
        <p:nvSpPr>
          <p:cNvPr id="3" name="Content Placeholder 2">
            <a:extLst>
              <a:ext uri="{FF2B5EF4-FFF2-40B4-BE49-F238E27FC236}">
                <a16:creationId xmlns:a16="http://schemas.microsoft.com/office/drawing/2014/main" id="{71F36B63-75C5-E2AD-D145-F204F63CA78E}"/>
              </a:ext>
            </a:extLst>
          </p:cNvPr>
          <p:cNvSpPr>
            <a:spLocks noGrp="1"/>
          </p:cNvSpPr>
          <p:nvPr>
            <p:ph idx="1"/>
          </p:nvPr>
        </p:nvSpPr>
        <p:spPr>
          <a:xfrm>
            <a:off x="623455" y="1825625"/>
            <a:ext cx="10730345" cy="4351338"/>
          </a:xfrm>
        </p:spPr>
        <p:txBody>
          <a:bodyPr/>
          <a:lstStyle/>
          <a:p>
            <a:pPr marL="0" indent="0">
              <a:buNone/>
            </a:pPr>
            <a:r>
              <a:rPr lang="zh-CN" altLang="en-US" dirty="0">
                <a:solidFill>
                  <a:srgbClr val="374151"/>
                </a:solidFill>
                <a:latin typeface="Söhne"/>
              </a:rPr>
              <a:t>这次培训你会学到</a:t>
            </a:r>
            <a:r>
              <a:rPr lang="en-US" dirty="0"/>
              <a:t>:</a:t>
            </a:r>
          </a:p>
          <a:p>
            <a:r>
              <a:rPr lang="zh-CN" altLang="en-US" dirty="0"/>
              <a:t>识别丙烷的基本属性以及与丙烷罐使用相关的潜在危险。</a:t>
            </a:r>
          </a:p>
          <a:p>
            <a:r>
              <a:rPr lang="zh-CN" altLang="en-US" dirty="0"/>
              <a:t>认识并使用危险控制措施，以减少这些危险带来的风险。</a:t>
            </a:r>
            <a:endParaRPr lang="en-US" dirty="0"/>
          </a:p>
        </p:txBody>
      </p:sp>
    </p:spTree>
    <p:extLst>
      <p:ext uri="{BB962C8B-B14F-4D97-AF65-F5344CB8AC3E}">
        <p14:creationId xmlns:p14="http://schemas.microsoft.com/office/powerpoint/2010/main" val="738854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D7263-392B-29D3-BE95-B52B2F957C4A}"/>
              </a:ext>
            </a:extLst>
          </p:cNvPr>
          <p:cNvSpPr>
            <a:spLocks noGrp="1"/>
          </p:cNvSpPr>
          <p:nvPr>
            <p:ph type="title"/>
          </p:nvPr>
        </p:nvSpPr>
        <p:spPr/>
        <p:txBody>
          <a:bodyPr/>
          <a:lstStyle/>
          <a:p>
            <a:r>
              <a:rPr lang="zh-CN" altLang="en-US" dirty="0"/>
              <a:t>丙烷储存罐安全</a:t>
            </a:r>
            <a:endParaRPr lang="en-US" dirty="0"/>
          </a:p>
        </p:txBody>
      </p:sp>
      <p:sp>
        <p:nvSpPr>
          <p:cNvPr id="3" name="Content Placeholder 2">
            <a:extLst>
              <a:ext uri="{FF2B5EF4-FFF2-40B4-BE49-F238E27FC236}">
                <a16:creationId xmlns:a16="http://schemas.microsoft.com/office/drawing/2014/main" id="{9843E30D-6B1D-7115-9B27-DD16CD870FD7}"/>
              </a:ext>
            </a:extLst>
          </p:cNvPr>
          <p:cNvSpPr>
            <a:spLocks noGrp="1"/>
          </p:cNvSpPr>
          <p:nvPr>
            <p:ph idx="1"/>
          </p:nvPr>
        </p:nvSpPr>
        <p:spPr>
          <a:xfrm>
            <a:off x="525048" y="1825625"/>
            <a:ext cx="9595981" cy="4351338"/>
          </a:xfrm>
        </p:spPr>
        <p:txBody>
          <a:bodyPr>
            <a:normAutofit lnSpcReduction="10000"/>
          </a:bodyPr>
          <a:lstStyle/>
          <a:p>
            <a:r>
              <a:rPr lang="zh-CN" altLang="en-US" b="0" i="0" dirty="0">
                <a:solidFill>
                  <a:srgbClr val="374151"/>
                </a:solidFill>
                <a:effectLst/>
                <a:latin typeface="Söhne"/>
              </a:rPr>
              <a:t>丙烷：一种值得尊重的危险物质</a:t>
            </a:r>
            <a:endParaRPr lang="en-US" altLang="zh-CN" b="0" i="0" dirty="0">
              <a:solidFill>
                <a:srgbClr val="374151"/>
              </a:solidFill>
              <a:effectLst/>
              <a:latin typeface="Söhne"/>
            </a:endParaRPr>
          </a:p>
          <a:p>
            <a:pPr lvl="1"/>
            <a:r>
              <a:rPr lang="zh-CN" altLang="en-US" dirty="0"/>
              <a:t>丙烷是一种液化石油气（</a:t>
            </a:r>
            <a:r>
              <a:rPr lang="en-US" altLang="zh-CN" dirty="0"/>
              <a:t>LP-Gas</a:t>
            </a:r>
            <a:r>
              <a:rPr lang="zh-CN" altLang="en-US" dirty="0"/>
              <a:t>），可能通过储存罐进行运输，并用于烹饪操作。</a:t>
            </a:r>
          </a:p>
          <a:p>
            <a:pPr lvl="1"/>
            <a:r>
              <a:rPr lang="zh-CN" altLang="en-US" dirty="0"/>
              <a:t>根据</a:t>
            </a:r>
            <a:r>
              <a:rPr lang="en-US" altLang="zh-CN" dirty="0"/>
              <a:t>NFPA</a:t>
            </a:r>
            <a:r>
              <a:rPr lang="zh-CN" altLang="en-US" dirty="0"/>
              <a:t>的数据，</a:t>
            </a:r>
            <a:r>
              <a:rPr lang="en-US" altLang="zh-CN" dirty="0"/>
              <a:t>68%</a:t>
            </a:r>
            <a:r>
              <a:rPr lang="zh-CN" altLang="en-US" dirty="0"/>
              <a:t>的餐火灾是由于丙烷罐泄漏或结构失效引起的。</a:t>
            </a:r>
          </a:p>
          <a:p>
            <a:pPr lvl="1"/>
            <a:r>
              <a:rPr lang="zh-CN" altLang="en-US" dirty="0"/>
              <a:t>一个</a:t>
            </a:r>
            <a:r>
              <a:rPr lang="en-US" altLang="zh-CN" dirty="0"/>
              <a:t>20</a:t>
            </a:r>
            <a:r>
              <a:rPr lang="zh-CN" altLang="en-US" dirty="0"/>
              <a:t>磅（</a:t>
            </a:r>
            <a:r>
              <a:rPr lang="en-US" altLang="zh-CN" dirty="0"/>
              <a:t>9</a:t>
            </a:r>
            <a:r>
              <a:rPr lang="zh-CN" altLang="en-US" dirty="0"/>
              <a:t>千克）的丙烷罐 </a:t>
            </a:r>
            <a:r>
              <a:rPr lang="en-US" altLang="zh-CN" dirty="0"/>
              <a:t>= </a:t>
            </a:r>
            <a:r>
              <a:rPr lang="zh-CN" altLang="en-US" dirty="0"/>
              <a:t>等于</a:t>
            </a:r>
            <a:r>
              <a:rPr lang="en-US" altLang="zh-CN" dirty="0"/>
              <a:t>120</a:t>
            </a:r>
            <a:r>
              <a:rPr lang="zh-CN" altLang="en-US" dirty="0"/>
              <a:t>棵炸药棒的爆炸能量</a:t>
            </a:r>
            <a:endParaRPr lang="en-US" dirty="0"/>
          </a:p>
          <a:p>
            <a:endParaRPr lang="en-US" dirty="0"/>
          </a:p>
          <a:p>
            <a:r>
              <a:rPr lang="zh-CN" altLang="en-US" dirty="0"/>
              <a:t>注意：个人伤害律师正开始将餐车事故作为专业的诉讼服务领域（</a:t>
            </a:r>
            <a:r>
              <a:rPr lang="en-US" altLang="zh-CN" dirty="0"/>
              <a:t> </a:t>
            </a:r>
            <a:r>
              <a:rPr lang="en-US" altLang="zh-CN" dirty="0">
                <a:hlinkClick r:id="rId3"/>
              </a:rPr>
              <a:t>https://www.coganpower.com/blog/2018/september/raising-awareness-deadly-food-trucks/</a:t>
            </a:r>
            <a:r>
              <a:rPr lang="zh-CN" altLang="en-US" dirty="0"/>
              <a:t>）</a:t>
            </a:r>
            <a:endParaRPr lang="en-US" dirty="0"/>
          </a:p>
          <a:p>
            <a:endParaRPr lang="en-US" dirty="0"/>
          </a:p>
        </p:txBody>
      </p:sp>
      <p:sp>
        <p:nvSpPr>
          <p:cNvPr id="4" name="TextBox 3">
            <a:extLst>
              <a:ext uri="{FF2B5EF4-FFF2-40B4-BE49-F238E27FC236}">
                <a16:creationId xmlns:a16="http://schemas.microsoft.com/office/drawing/2014/main" id="{3513507C-4C60-26C6-99F0-8AC036C02332}"/>
              </a:ext>
            </a:extLst>
          </p:cNvPr>
          <p:cNvSpPr txBox="1"/>
          <p:nvPr/>
        </p:nvSpPr>
        <p:spPr>
          <a:xfrm>
            <a:off x="210246" y="5934670"/>
            <a:ext cx="9956712" cy="646331"/>
          </a:xfrm>
          <a:prstGeom prst="rect">
            <a:avLst/>
          </a:prstGeom>
          <a:noFill/>
        </p:spPr>
        <p:txBody>
          <a:bodyPr wrap="square" rtlCol="0">
            <a:spAutoFit/>
          </a:bodyPr>
          <a:lstStyle/>
          <a:p>
            <a:r>
              <a:rPr lang="zh-CN" altLang="en-US" sz="1800" dirty="0"/>
              <a:t>免责声明：各个州和地方法规可能会有所不同，这里给出的是基于</a:t>
            </a:r>
            <a:r>
              <a:rPr lang="en-US" altLang="zh-CN" sz="1800" dirty="0"/>
              <a:t>NFPA</a:t>
            </a:r>
            <a:r>
              <a:rPr lang="zh-CN" altLang="en-US" sz="1800" dirty="0"/>
              <a:t>的建议。管理者在必要时要参考当地政府和经过适当培训的专业人士。</a:t>
            </a:r>
            <a:endParaRPr lang="en-US" sz="1800" dirty="0"/>
          </a:p>
        </p:txBody>
      </p:sp>
      <p:pic>
        <p:nvPicPr>
          <p:cNvPr id="8" name="Picture 7" descr="20 Gallon Propane Tank 8kb jpg">
            <a:extLst>
              <a:ext uri="{FF2B5EF4-FFF2-40B4-BE49-F238E27FC236}">
                <a16:creationId xmlns:a16="http://schemas.microsoft.com/office/drawing/2014/main" id="{046CE118-EE50-355A-1F89-1022AB92271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36983" y="243562"/>
            <a:ext cx="1663700" cy="2387600"/>
          </a:xfrm>
          <a:prstGeom prst="rect">
            <a:avLst/>
          </a:prstGeom>
        </p:spPr>
      </p:pic>
      <p:pic>
        <p:nvPicPr>
          <p:cNvPr id="9" name="Picture 8" descr="100 gallon propane tank 13kb jpg">
            <a:extLst>
              <a:ext uri="{FF2B5EF4-FFF2-40B4-BE49-F238E27FC236}">
                <a16:creationId xmlns:a16="http://schemas.microsoft.com/office/drawing/2014/main" id="{A5E104FE-5154-F9A7-BC1B-AFFDD12DDF8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36983" y="2855238"/>
            <a:ext cx="1790700" cy="3759200"/>
          </a:xfrm>
          <a:prstGeom prst="rect">
            <a:avLst/>
          </a:prstGeom>
        </p:spPr>
      </p:pic>
    </p:spTree>
    <p:extLst>
      <p:ext uri="{BB962C8B-B14F-4D97-AF65-F5344CB8AC3E}">
        <p14:creationId xmlns:p14="http://schemas.microsoft.com/office/powerpoint/2010/main" val="3006102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6288-A1EB-A677-5EAF-A879C230F3A7}"/>
              </a:ext>
            </a:extLst>
          </p:cNvPr>
          <p:cNvSpPr>
            <a:spLocks noGrp="1"/>
          </p:cNvSpPr>
          <p:nvPr>
            <p:ph type="title"/>
          </p:nvPr>
        </p:nvSpPr>
        <p:spPr>
          <a:xfrm>
            <a:off x="779223" y="18255"/>
            <a:ext cx="10515600" cy="1325563"/>
          </a:xfrm>
        </p:spPr>
        <p:txBody>
          <a:bodyPr/>
          <a:lstStyle/>
          <a:p>
            <a:r>
              <a:rPr lang="zh-CN" altLang="en-US" b="0" i="0" dirty="0">
                <a:solidFill>
                  <a:srgbClr val="374151"/>
                </a:solidFill>
                <a:effectLst/>
                <a:latin typeface="Söhne"/>
              </a:rPr>
              <a:t>什么使丙烷罐具有危险性？</a:t>
            </a:r>
            <a:endParaRPr lang="en-US" dirty="0"/>
          </a:p>
        </p:txBody>
      </p:sp>
      <p:sp>
        <p:nvSpPr>
          <p:cNvPr id="3" name="Content Placeholder 2">
            <a:extLst>
              <a:ext uri="{FF2B5EF4-FFF2-40B4-BE49-F238E27FC236}">
                <a16:creationId xmlns:a16="http://schemas.microsoft.com/office/drawing/2014/main" id="{0F0B3AAF-AC3E-EC30-6E5D-42B298069D88}"/>
              </a:ext>
            </a:extLst>
          </p:cNvPr>
          <p:cNvSpPr>
            <a:spLocks noGrp="1"/>
          </p:cNvSpPr>
          <p:nvPr>
            <p:ph idx="1"/>
          </p:nvPr>
        </p:nvSpPr>
        <p:spPr>
          <a:xfrm>
            <a:off x="475989" y="1367886"/>
            <a:ext cx="9030831" cy="5348229"/>
          </a:xfrm>
        </p:spPr>
        <p:txBody>
          <a:bodyPr>
            <a:normAutofit/>
          </a:bodyPr>
          <a:lstStyle/>
          <a:p>
            <a:r>
              <a:rPr lang="zh-CN" altLang="en-US" b="0" i="0" dirty="0">
                <a:solidFill>
                  <a:srgbClr val="374151"/>
                </a:solidFill>
                <a:effectLst/>
                <a:latin typeface="Söhne"/>
              </a:rPr>
              <a:t>丙烷在室温下是一种气体</a:t>
            </a:r>
            <a:endParaRPr lang="en-US" altLang="zh-CN" b="0" i="0" dirty="0">
              <a:solidFill>
                <a:srgbClr val="374151"/>
              </a:solidFill>
              <a:effectLst/>
              <a:latin typeface="Söhne"/>
            </a:endParaRPr>
          </a:p>
          <a:p>
            <a:pPr lvl="1"/>
            <a:r>
              <a:rPr lang="zh-CN" altLang="en-US" dirty="0"/>
              <a:t>按加仑计价，但按重量销售</a:t>
            </a:r>
          </a:p>
          <a:p>
            <a:pPr lvl="1"/>
            <a:r>
              <a:rPr lang="en-US" altLang="zh-CN" dirty="0"/>
              <a:t>1</a:t>
            </a:r>
            <a:r>
              <a:rPr lang="zh-CN" altLang="en-US" dirty="0"/>
              <a:t>磅的丙烷</a:t>
            </a:r>
            <a:r>
              <a:rPr lang="en-US" altLang="zh-CN" dirty="0"/>
              <a:t>= 0.236</a:t>
            </a:r>
            <a:r>
              <a:rPr lang="zh-CN" altLang="en-US" dirty="0"/>
              <a:t>加仑（</a:t>
            </a:r>
            <a:r>
              <a:rPr lang="en-US" altLang="zh-CN" dirty="0"/>
              <a:t>60</a:t>
            </a:r>
            <a:r>
              <a:rPr lang="zh-CN" altLang="en-US" dirty="0"/>
              <a:t>华氏度），所以</a:t>
            </a:r>
            <a:r>
              <a:rPr lang="en-US" altLang="zh-CN" u="sng" dirty="0"/>
              <a:t>100</a:t>
            </a:r>
            <a:r>
              <a:rPr lang="zh-CN" altLang="en-US" u="sng" dirty="0"/>
              <a:t>磅</a:t>
            </a:r>
            <a:r>
              <a:rPr lang="en-US" altLang="zh-CN" u="sng" dirty="0"/>
              <a:t>= 23.6</a:t>
            </a:r>
            <a:r>
              <a:rPr lang="zh-CN" altLang="en-US" u="sng" dirty="0"/>
              <a:t>加仑</a:t>
            </a:r>
          </a:p>
          <a:p>
            <a:pPr lvl="1"/>
            <a:r>
              <a:rPr lang="en-US" altLang="zh-CN" dirty="0"/>
              <a:t>1</a:t>
            </a:r>
            <a:r>
              <a:rPr lang="zh-CN" altLang="en-US" dirty="0"/>
              <a:t>加仑</a:t>
            </a:r>
            <a:r>
              <a:rPr lang="en-US" altLang="zh-CN" dirty="0"/>
              <a:t>= 4.24</a:t>
            </a:r>
            <a:r>
              <a:rPr lang="zh-CN" altLang="en-US" dirty="0"/>
              <a:t>磅（气体比空气重，但比水轻）</a:t>
            </a:r>
            <a:endParaRPr lang="en-US" altLang="zh-CN" dirty="0"/>
          </a:p>
          <a:p>
            <a:pPr marL="457200" lvl="1" indent="0">
              <a:buNone/>
            </a:pPr>
            <a:r>
              <a:rPr lang="zh-CN" altLang="en-US" dirty="0"/>
              <a:t>（</a:t>
            </a:r>
            <a:r>
              <a:rPr lang="en-US" altLang="zh-CN" dirty="0"/>
              <a:t>1</a:t>
            </a:r>
            <a:r>
              <a:rPr lang="zh-CN" altLang="en-US" dirty="0"/>
              <a:t>加仑是</a:t>
            </a:r>
            <a:r>
              <a:rPr lang="en-US" altLang="zh-CN" dirty="0"/>
              <a:t>3.79</a:t>
            </a:r>
            <a:r>
              <a:rPr lang="zh-CN" altLang="en-US" dirty="0"/>
              <a:t>升，</a:t>
            </a:r>
            <a:r>
              <a:rPr lang="en-US" altLang="zh-CN" dirty="0"/>
              <a:t>1</a:t>
            </a:r>
            <a:r>
              <a:rPr lang="zh-CN" altLang="en-US" dirty="0"/>
              <a:t>磅是</a:t>
            </a:r>
            <a:r>
              <a:rPr lang="en-US" altLang="zh-CN" dirty="0"/>
              <a:t>0.45</a:t>
            </a:r>
            <a:r>
              <a:rPr lang="zh-CN" altLang="en-US" dirty="0"/>
              <a:t>千克）</a:t>
            </a:r>
            <a:endParaRPr lang="en-US" dirty="0"/>
          </a:p>
          <a:p>
            <a:r>
              <a:rPr lang="zh-CN" altLang="en-US" dirty="0"/>
              <a:t>丙烷被加压以保持罐内处于液态</a:t>
            </a:r>
            <a:endParaRPr lang="en-US" dirty="0"/>
          </a:p>
          <a:p>
            <a:pPr lvl="1"/>
            <a:r>
              <a:rPr lang="zh-CN" altLang="en-US" dirty="0"/>
              <a:t>当阀门打开时，气态的丙烷会流向燃烧器</a:t>
            </a:r>
          </a:p>
          <a:p>
            <a:pPr lvl="1"/>
            <a:r>
              <a:rPr lang="zh-CN" altLang="en-US" dirty="0"/>
              <a:t>加热装有丙烷的罐会导致其膨胀，增加罐内的压力</a:t>
            </a:r>
            <a:endParaRPr lang="en-US" dirty="0"/>
          </a:p>
          <a:p>
            <a:r>
              <a:rPr lang="zh-CN" altLang="en-US" dirty="0"/>
              <a:t>挑战</a:t>
            </a:r>
            <a:r>
              <a:rPr lang="en-US" dirty="0"/>
              <a:t>:</a:t>
            </a:r>
          </a:p>
          <a:p>
            <a:pPr lvl="1"/>
            <a:r>
              <a:rPr lang="zh-CN" altLang="en-US" dirty="0"/>
              <a:t>炎热气候：需要为罐内的气体膨胀留出空间</a:t>
            </a:r>
          </a:p>
          <a:p>
            <a:pPr lvl="1"/>
            <a:r>
              <a:rPr lang="zh-CN" altLang="en-US" dirty="0"/>
              <a:t>寒冷气候：低压可能需要补充，即使罐并非空的</a:t>
            </a:r>
            <a:endParaRPr lang="en-US" dirty="0"/>
          </a:p>
          <a:p>
            <a:endParaRPr lang="en-US" dirty="0"/>
          </a:p>
          <a:p>
            <a:endParaRPr lang="en-US" dirty="0"/>
          </a:p>
        </p:txBody>
      </p:sp>
      <p:grpSp>
        <p:nvGrpSpPr>
          <p:cNvPr id="15" name="Group 14">
            <a:extLst>
              <a:ext uri="{FF2B5EF4-FFF2-40B4-BE49-F238E27FC236}">
                <a16:creationId xmlns:a16="http://schemas.microsoft.com/office/drawing/2014/main" id="{B1D3AA2F-0384-7556-0A1F-210A31B82387}"/>
              </a:ext>
            </a:extLst>
          </p:cNvPr>
          <p:cNvGrpSpPr/>
          <p:nvPr/>
        </p:nvGrpSpPr>
        <p:grpSpPr>
          <a:xfrm>
            <a:off x="7936346" y="4720671"/>
            <a:ext cx="4293851" cy="1905703"/>
            <a:chOff x="7936346" y="4720671"/>
            <a:chExt cx="4293851" cy="1905703"/>
          </a:xfrm>
        </p:grpSpPr>
        <p:pic>
          <p:nvPicPr>
            <p:cNvPr id="11" name="Picture 10" descr="Propane Tank Valves 15kb jpg&#10;">
              <a:extLst>
                <a:ext uri="{FF2B5EF4-FFF2-40B4-BE49-F238E27FC236}">
                  <a16:creationId xmlns:a16="http://schemas.microsoft.com/office/drawing/2014/main" id="{A3EA3FD4-A1C5-0C56-A1AC-FF0A5D37BC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7183" y="4778191"/>
              <a:ext cx="4204817" cy="1795691"/>
            </a:xfrm>
            <a:prstGeom prst="rect">
              <a:avLst/>
            </a:prstGeom>
          </p:spPr>
        </p:pic>
        <p:sp>
          <p:nvSpPr>
            <p:cNvPr id="4" name="TextBox 3">
              <a:extLst>
                <a:ext uri="{FF2B5EF4-FFF2-40B4-BE49-F238E27FC236}">
                  <a16:creationId xmlns:a16="http://schemas.microsoft.com/office/drawing/2014/main" id="{62BF70E2-A4AB-AEA5-1AD0-258D3D95242B}"/>
                </a:ext>
              </a:extLst>
            </p:cNvPr>
            <p:cNvSpPr txBox="1"/>
            <p:nvPr/>
          </p:nvSpPr>
          <p:spPr>
            <a:xfrm>
              <a:off x="7987183" y="4778191"/>
              <a:ext cx="877163" cy="369332"/>
            </a:xfrm>
            <a:prstGeom prst="rect">
              <a:avLst/>
            </a:prstGeom>
            <a:solidFill>
              <a:schemeClr val="accent6">
                <a:lumMod val="20000"/>
                <a:lumOff val="80000"/>
              </a:schemeClr>
            </a:solidFill>
          </p:spPr>
          <p:txBody>
            <a:bodyPr wrap="none" rtlCol="0">
              <a:spAutoFit/>
            </a:bodyPr>
            <a:lstStyle/>
            <a:p>
              <a:r>
                <a:rPr lang="zh-CN" altLang="en-US" dirty="0"/>
                <a:t>气缸阀</a:t>
              </a:r>
              <a:endParaRPr lang="en-US" dirty="0"/>
            </a:p>
          </p:txBody>
        </p:sp>
        <p:sp>
          <p:nvSpPr>
            <p:cNvPr id="6" name="TextBox 5">
              <a:extLst>
                <a:ext uri="{FF2B5EF4-FFF2-40B4-BE49-F238E27FC236}">
                  <a16:creationId xmlns:a16="http://schemas.microsoft.com/office/drawing/2014/main" id="{952916E7-E97B-57F8-CB89-5FC20DB354F5}"/>
                </a:ext>
              </a:extLst>
            </p:cNvPr>
            <p:cNvSpPr txBox="1"/>
            <p:nvPr/>
          </p:nvSpPr>
          <p:spPr>
            <a:xfrm>
              <a:off x="7948986" y="5245256"/>
              <a:ext cx="877163" cy="369332"/>
            </a:xfrm>
            <a:prstGeom prst="rect">
              <a:avLst/>
            </a:prstGeom>
            <a:solidFill>
              <a:schemeClr val="accent6">
                <a:lumMod val="20000"/>
                <a:lumOff val="80000"/>
              </a:schemeClr>
            </a:solidFill>
          </p:spPr>
          <p:txBody>
            <a:bodyPr wrap="square">
              <a:spAutoFit/>
            </a:bodyPr>
            <a:lstStyle/>
            <a:p>
              <a:r>
                <a:rPr lang="zh-CN" altLang="en-US" dirty="0"/>
                <a:t>减压阀</a:t>
              </a:r>
              <a:endParaRPr lang="en-US" dirty="0"/>
            </a:p>
          </p:txBody>
        </p:sp>
        <p:sp>
          <p:nvSpPr>
            <p:cNvPr id="7" name="TextBox 6">
              <a:extLst>
                <a:ext uri="{FF2B5EF4-FFF2-40B4-BE49-F238E27FC236}">
                  <a16:creationId xmlns:a16="http://schemas.microsoft.com/office/drawing/2014/main" id="{EEF7A207-BF30-B491-6391-38BA0038F28F}"/>
                </a:ext>
              </a:extLst>
            </p:cNvPr>
            <p:cNvSpPr txBox="1"/>
            <p:nvPr/>
          </p:nvSpPr>
          <p:spPr>
            <a:xfrm>
              <a:off x="7936346" y="5703044"/>
              <a:ext cx="964222" cy="923330"/>
            </a:xfrm>
            <a:prstGeom prst="rect">
              <a:avLst/>
            </a:prstGeom>
            <a:solidFill>
              <a:schemeClr val="accent6">
                <a:lumMod val="20000"/>
                <a:lumOff val="80000"/>
              </a:schemeClr>
            </a:solidFill>
          </p:spPr>
          <p:txBody>
            <a:bodyPr wrap="square" rtlCol="0">
              <a:spAutoFit/>
            </a:bodyPr>
            <a:lstStyle/>
            <a:p>
              <a:r>
                <a:rPr lang="zh-CN" altLang="en-US" dirty="0"/>
                <a:t>液位指示器（可选）</a:t>
              </a:r>
              <a:endParaRPr lang="en-US" dirty="0"/>
            </a:p>
          </p:txBody>
        </p:sp>
        <p:sp>
          <p:nvSpPr>
            <p:cNvPr id="8" name="TextBox 7">
              <a:extLst>
                <a:ext uri="{FF2B5EF4-FFF2-40B4-BE49-F238E27FC236}">
                  <a16:creationId xmlns:a16="http://schemas.microsoft.com/office/drawing/2014/main" id="{46B84975-B344-E070-5079-19ADE75CC5D1}"/>
                </a:ext>
              </a:extLst>
            </p:cNvPr>
            <p:cNvSpPr txBox="1"/>
            <p:nvPr/>
          </p:nvSpPr>
          <p:spPr>
            <a:xfrm>
              <a:off x="9817349" y="4754122"/>
              <a:ext cx="741565" cy="369332"/>
            </a:xfrm>
            <a:prstGeom prst="rect">
              <a:avLst/>
            </a:prstGeom>
            <a:solidFill>
              <a:schemeClr val="accent6">
                <a:lumMod val="20000"/>
                <a:lumOff val="80000"/>
              </a:schemeClr>
            </a:solidFill>
          </p:spPr>
          <p:txBody>
            <a:bodyPr wrap="square" rtlCol="0">
              <a:spAutoFit/>
            </a:bodyPr>
            <a:lstStyle/>
            <a:p>
              <a:r>
                <a:rPr lang="zh-CN" altLang="en-US" dirty="0"/>
                <a:t>手轮</a:t>
              </a:r>
              <a:endParaRPr lang="en-US" dirty="0"/>
            </a:p>
          </p:txBody>
        </p:sp>
        <p:sp>
          <p:nvSpPr>
            <p:cNvPr id="9" name="TextBox 8">
              <a:extLst>
                <a:ext uri="{FF2B5EF4-FFF2-40B4-BE49-F238E27FC236}">
                  <a16:creationId xmlns:a16="http://schemas.microsoft.com/office/drawing/2014/main" id="{000E4E18-DD42-2298-5F24-31E1094E2F3F}"/>
                </a:ext>
              </a:extLst>
            </p:cNvPr>
            <p:cNvSpPr txBox="1"/>
            <p:nvPr/>
          </p:nvSpPr>
          <p:spPr>
            <a:xfrm>
              <a:off x="9338919" y="6228618"/>
              <a:ext cx="646331" cy="369332"/>
            </a:xfrm>
            <a:prstGeom prst="rect">
              <a:avLst/>
            </a:prstGeom>
            <a:solidFill>
              <a:schemeClr val="accent6">
                <a:lumMod val="20000"/>
                <a:lumOff val="80000"/>
              </a:schemeClr>
            </a:solidFill>
          </p:spPr>
          <p:txBody>
            <a:bodyPr wrap="none" rtlCol="0">
              <a:spAutoFit/>
            </a:bodyPr>
            <a:lstStyle/>
            <a:p>
              <a:r>
                <a:rPr lang="zh-CN" altLang="en-US" dirty="0"/>
                <a:t>气缸</a:t>
              </a:r>
              <a:endParaRPr lang="en-US" dirty="0"/>
            </a:p>
          </p:txBody>
        </p:sp>
        <p:sp>
          <p:nvSpPr>
            <p:cNvPr id="12" name="TextBox 11">
              <a:extLst>
                <a:ext uri="{FF2B5EF4-FFF2-40B4-BE49-F238E27FC236}">
                  <a16:creationId xmlns:a16="http://schemas.microsoft.com/office/drawing/2014/main" id="{77FE6C8D-B12B-A2AD-5B99-7C576E1F261C}"/>
                </a:ext>
              </a:extLst>
            </p:cNvPr>
            <p:cNvSpPr txBox="1"/>
            <p:nvPr/>
          </p:nvSpPr>
          <p:spPr>
            <a:xfrm>
              <a:off x="11004906" y="4720671"/>
              <a:ext cx="1187094" cy="369332"/>
            </a:xfrm>
            <a:prstGeom prst="rect">
              <a:avLst/>
            </a:prstGeom>
            <a:solidFill>
              <a:schemeClr val="accent6">
                <a:lumMod val="20000"/>
                <a:lumOff val="80000"/>
              </a:schemeClr>
            </a:solidFill>
          </p:spPr>
          <p:txBody>
            <a:bodyPr wrap="square">
              <a:spAutoFit/>
            </a:bodyPr>
            <a:lstStyle/>
            <a:p>
              <a:r>
                <a:rPr lang="zh-CN" altLang="en-US" b="0" i="0" dirty="0">
                  <a:solidFill>
                    <a:srgbClr val="374151"/>
                  </a:solidFill>
                  <a:effectLst/>
                  <a:latin typeface="Söhne"/>
                </a:rPr>
                <a:t>联轴螺母</a:t>
              </a:r>
              <a:endParaRPr lang="en-US" dirty="0"/>
            </a:p>
          </p:txBody>
        </p:sp>
        <p:sp>
          <p:nvSpPr>
            <p:cNvPr id="13" name="TextBox 12">
              <a:extLst>
                <a:ext uri="{FF2B5EF4-FFF2-40B4-BE49-F238E27FC236}">
                  <a16:creationId xmlns:a16="http://schemas.microsoft.com/office/drawing/2014/main" id="{816799F9-737E-58CD-518E-61057F3A4CFE}"/>
                </a:ext>
              </a:extLst>
            </p:cNvPr>
            <p:cNvSpPr txBox="1"/>
            <p:nvPr/>
          </p:nvSpPr>
          <p:spPr>
            <a:xfrm>
              <a:off x="11353034" y="5546963"/>
              <a:ext cx="877163" cy="369332"/>
            </a:xfrm>
            <a:prstGeom prst="rect">
              <a:avLst/>
            </a:prstGeom>
            <a:solidFill>
              <a:schemeClr val="accent6">
                <a:lumMod val="20000"/>
                <a:lumOff val="80000"/>
              </a:schemeClr>
            </a:solidFill>
          </p:spPr>
          <p:txBody>
            <a:bodyPr wrap="none" rtlCol="0">
              <a:spAutoFit/>
            </a:bodyPr>
            <a:lstStyle/>
            <a:p>
              <a:r>
                <a:rPr lang="zh-CN" altLang="en-US" dirty="0"/>
                <a:t>调节器</a:t>
              </a:r>
              <a:endParaRPr lang="en-US" dirty="0"/>
            </a:p>
          </p:txBody>
        </p:sp>
        <p:sp>
          <p:nvSpPr>
            <p:cNvPr id="14" name="TextBox 13">
              <a:extLst>
                <a:ext uri="{FF2B5EF4-FFF2-40B4-BE49-F238E27FC236}">
                  <a16:creationId xmlns:a16="http://schemas.microsoft.com/office/drawing/2014/main" id="{F1D1012C-FAC7-84D8-8775-8E2F23DBECCD}"/>
                </a:ext>
              </a:extLst>
            </p:cNvPr>
            <p:cNvSpPr txBox="1"/>
            <p:nvPr/>
          </p:nvSpPr>
          <p:spPr>
            <a:xfrm>
              <a:off x="11446701" y="6060422"/>
              <a:ext cx="646331" cy="369332"/>
            </a:xfrm>
            <a:prstGeom prst="rect">
              <a:avLst/>
            </a:prstGeom>
            <a:solidFill>
              <a:schemeClr val="accent6">
                <a:lumMod val="20000"/>
                <a:lumOff val="80000"/>
              </a:schemeClr>
            </a:solidFill>
          </p:spPr>
          <p:txBody>
            <a:bodyPr wrap="none" rtlCol="0">
              <a:spAutoFit/>
            </a:bodyPr>
            <a:lstStyle/>
            <a:p>
              <a:r>
                <a:rPr lang="zh-CN" altLang="en-US" dirty="0"/>
                <a:t>软管</a:t>
              </a:r>
              <a:endParaRPr lang="en-US" dirty="0"/>
            </a:p>
          </p:txBody>
        </p:sp>
      </p:grpSp>
      <p:grpSp>
        <p:nvGrpSpPr>
          <p:cNvPr id="34" name="Group 33">
            <a:extLst>
              <a:ext uri="{FF2B5EF4-FFF2-40B4-BE49-F238E27FC236}">
                <a16:creationId xmlns:a16="http://schemas.microsoft.com/office/drawing/2014/main" id="{046F6C32-5876-DB75-4E6C-499C18081DB1}"/>
              </a:ext>
            </a:extLst>
          </p:cNvPr>
          <p:cNvGrpSpPr/>
          <p:nvPr/>
        </p:nvGrpSpPr>
        <p:grpSpPr>
          <a:xfrm>
            <a:off x="9597642" y="48588"/>
            <a:ext cx="2594358" cy="4408318"/>
            <a:chOff x="9597642" y="48588"/>
            <a:chExt cx="2594358" cy="4408318"/>
          </a:xfrm>
        </p:grpSpPr>
        <p:sp>
          <p:nvSpPr>
            <p:cNvPr id="18" name="Oval 17">
              <a:extLst>
                <a:ext uri="{FF2B5EF4-FFF2-40B4-BE49-F238E27FC236}">
                  <a16:creationId xmlns:a16="http://schemas.microsoft.com/office/drawing/2014/main" id="{8F1D624A-3045-0C76-04B4-E0B12BFD16A5}"/>
                </a:ext>
              </a:extLst>
            </p:cNvPr>
            <p:cNvSpPr/>
            <p:nvPr/>
          </p:nvSpPr>
          <p:spPr>
            <a:xfrm>
              <a:off x="10484285" y="1367887"/>
              <a:ext cx="810538" cy="38088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D52E866B-F0D7-DDBD-6C52-3DD600F32FFE}"/>
                </a:ext>
              </a:extLst>
            </p:cNvPr>
            <p:cNvSpPr/>
            <p:nvPr/>
          </p:nvSpPr>
          <p:spPr>
            <a:xfrm>
              <a:off x="10484285" y="1558327"/>
              <a:ext cx="810538" cy="2898579"/>
            </a:xfrm>
            <a:prstGeom prst="rect">
              <a:avLst/>
            </a:prstGeom>
            <a:solidFill>
              <a:schemeClr val="bg2"/>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B937DEEE-81E3-432D-846B-CD27FCE827E3}"/>
                </a:ext>
              </a:extLst>
            </p:cNvPr>
            <p:cNvSpPr/>
            <p:nvPr/>
          </p:nvSpPr>
          <p:spPr>
            <a:xfrm>
              <a:off x="10484285" y="2292263"/>
              <a:ext cx="776614" cy="2164643"/>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350" dirty="0">
                  <a:solidFill>
                    <a:schemeClr val="tx1"/>
                  </a:solidFill>
                </a:rPr>
                <a:t>液化丙烷</a:t>
              </a:r>
              <a:endParaRPr lang="en-US" sz="1350" dirty="0">
                <a:solidFill>
                  <a:schemeClr val="tx1"/>
                </a:solidFill>
              </a:endParaRPr>
            </a:p>
          </p:txBody>
        </p:sp>
        <p:sp>
          <p:nvSpPr>
            <p:cNvPr id="22" name="TextBox 21">
              <a:extLst>
                <a:ext uri="{FF2B5EF4-FFF2-40B4-BE49-F238E27FC236}">
                  <a16:creationId xmlns:a16="http://schemas.microsoft.com/office/drawing/2014/main" id="{8A96359E-F79A-182D-3985-7E52F46F92D6}"/>
                </a:ext>
              </a:extLst>
            </p:cNvPr>
            <p:cNvSpPr txBox="1"/>
            <p:nvPr/>
          </p:nvSpPr>
          <p:spPr>
            <a:xfrm>
              <a:off x="11448181" y="3136612"/>
              <a:ext cx="743819" cy="461665"/>
            </a:xfrm>
            <a:prstGeom prst="rect">
              <a:avLst/>
            </a:prstGeom>
            <a:noFill/>
          </p:spPr>
          <p:txBody>
            <a:bodyPr wrap="square">
              <a:spAutoFit/>
            </a:bodyPr>
            <a:lstStyle/>
            <a:p>
              <a:r>
                <a:rPr lang="en-US" sz="1200" dirty="0"/>
                <a:t>80% </a:t>
              </a:r>
              <a:r>
                <a:rPr lang="zh-CN" altLang="en-US" sz="1200" dirty="0"/>
                <a:t>容量</a:t>
              </a:r>
              <a:endParaRPr lang="en-US" sz="1200" dirty="0"/>
            </a:p>
          </p:txBody>
        </p:sp>
        <p:sp>
          <p:nvSpPr>
            <p:cNvPr id="24" name="Right Brace 23">
              <a:extLst>
                <a:ext uri="{FF2B5EF4-FFF2-40B4-BE49-F238E27FC236}">
                  <a16:creationId xmlns:a16="http://schemas.microsoft.com/office/drawing/2014/main" id="{D4811BDA-5F48-2F5B-2AAC-622D14D12552}"/>
                </a:ext>
              </a:extLst>
            </p:cNvPr>
            <p:cNvSpPr/>
            <p:nvPr/>
          </p:nvSpPr>
          <p:spPr>
            <a:xfrm>
              <a:off x="11356931" y="2352234"/>
              <a:ext cx="179540" cy="20447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TextBox 24">
              <a:extLst>
                <a:ext uri="{FF2B5EF4-FFF2-40B4-BE49-F238E27FC236}">
                  <a16:creationId xmlns:a16="http://schemas.microsoft.com/office/drawing/2014/main" id="{FA4563B8-9A12-D582-0154-E14ECCE51FCB}"/>
                </a:ext>
              </a:extLst>
            </p:cNvPr>
            <p:cNvSpPr txBox="1"/>
            <p:nvPr/>
          </p:nvSpPr>
          <p:spPr>
            <a:xfrm>
              <a:off x="10457292" y="1729029"/>
              <a:ext cx="902811" cy="307777"/>
            </a:xfrm>
            <a:prstGeom prst="rect">
              <a:avLst/>
            </a:prstGeom>
            <a:noFill/>
          </p:spPr>
          <p:txBody>
            <a:bodyPr wrap="none" rtlCol="0">
              <a:spAutoFit/>
            </a:bodyPr>
            <a:lstStyle/>
            <a:p>
              <a:pPr algn="ctr"/>
              <a:r>
                <a:rPr lang="zh-CN" altLang="en-US" sz="1400" dirty="0"/>
                <a:t>气体丙烷</a:t>
              </a:r>
              <a:endParaRPr lang="en-US" sz="1400" dirty="0"/>
            </a:p>
          </p:txBody>
        </p:sp>
        <p:grpSp>
          <p:nvGrpSpPr>
            <p:cNvPr id="16" name="Group 15">
              <a:extLst>
                <a:ext uri="{FF2B5EF4-FFF2-40B4-BE49-F238E27FC236}">
                  <a16:creationId xmlns:a16="http://schemas.microsoft.com/office/drawing/2014/main" id="{2F62FC9F-9E28-1499-C1BC-13DBBE05C9E6}"/>
                </a:ext>
              </a:extLst>
            </p:cNvPr>
            <p:cNvGrpSpPr/>
            <p:nvPr/>
          </p:nvGrpSpPr>
          <p:grpSpPr>
            <a:xfrm>
              <a:off x="9597642" y="48588"/>
              <a:ext cx="2583822" cy="1307264"/>
              <a:chOff x="7936346" y="4720671"/>
              <a:chExt cx="4382429" cy="1857874"/>
            </a:xfrm>
          </p:grpSpPr>
          <p:pic>
            <p:nvPicPr>
              <p:cNvPr id="21" name="Picture 20" descr="Propane Tank Valves 15kb jpg&#10;">
                <a:extLst>
                  <a:ext uri="{FF2B5EF4-FFF2-40B4-BE49-F238E27FC236}">
                    <a16:creationId xmlns:a16="http://schemas.microsoft.com/office/drawing/2014/main" id="{C567B5B2-556A-4A51-50F6-9D9FD6163F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7183" y="4778191"/>
                <a:ext cx="4204817" cy="1795691"/>
              </a:xfrm>
              <a:prstGeom prst="rect">
                <a:avLst/>
              </a:prstGeom>
            </p:spPr>
          </p:pic>
          <p:sp>
            <p:nvSpPr>
              <p:cNvPr id="23" name="TextBox 22">
                <a:extLst>
                  <a:ext uri="{FF2B5EF4-FFF2-40B4-BE49-F238E27FC236}">
                    <a16:creationId xmlns:a16="http://schemas.microsoft.com/office/drawing/2014/main" id="{ABE3BD96-F702-12D4-FB13-14EAAB6765A0}"/>
                  </a:ext>
                </a:extLst>
              </p:cNvPr>
              <p:cNvSpPr txBox="1"/>
              <p:nvPr/>
            </p:nvSpPr>
            <p:spPr>
              <a:xfrm>
                <a:off x="7987183" y="4778191"/>
                <a:ext cx="965739" cy="349928"/>
              </a:xfrm>
              <a:prstGeom prst="rect">
                <a:avLst/>
              </a:prstGeom>
              <a:solidFill>
                <a:schemeClr val="accent6">
                  <a:lumMod val="20000"/>
                  <a:lumOff val="80000"/>
                </a:schemeClr>
              </a:solidFill>
            </p:spPr>
            <p:txBody>
              <a:bodyPr wrap="none" rtlCol="0">
                <a:spAutoFit/>
              </a:bodyPr>
              <a:lstStyle/>
              <a:p>
                <a:r>
                  <a:rPr lang="zh-CN" altLang="en-US" sz="1000" dirty="0"/>
                  <a:t>气缸阀</a:t>
                </a:r>
                <a:endParaRPr lang="en-US" sz="1000" dirty="0"/>
              </a:p>
            </p:txBody>
          </p:sp>
          <p:sp>
            <p:nvSpPr>
              <p:cNvPr id="27" name="TextBox 26">
                <a:extLst>
                  <a:ext uri="{FF2B5EF4-FFF2-40B4-BE49-F238E27FC236}">
                    <a16:creationId xmlns:a16="http://schemas.microsoft.com/office/drawing/2014/main" id="{BD05D9AF-C152-089C-895C-517DB20BFDC0}"/>
                  </a:ext>
                </a:extLst>
              </p:cNvPr>
              <p:cNvSpPr txBox="1"/>
              <p:nvPr/>
            </p:nvSpPr>
            <p:spPr>
              <a:xfrm>
                <a:off x="7948985" y="5245256"/>
                <a:ext cx="877163" cy="568633"/>
              </a:xfrm>
              <a:prstGeom prst="rect">
                <a:avLst/>
              </a:prstGeom>
              <a:solidFill>
                <a:schemeClr val="accent6">
                  <a:lumMod val="20000"/>
                  <a:lumOff val="80000"/>
                </a:schemeClr>
              </a:solidFill>
            </p:spPr>
            <p:txBody>
              <a:bodyPr wrap="square">
                <a:spAutoFit/>
              </a:bodyPr>
              <a:lstStyle/>
              <a:p>
                <a:r>
                  <a:rPr lang="zh-CN" altLang="en-US" sz="1000" dirty="0"/>
                  <a:t>减压阀</a:t>
                </a:r>
                <a:endParaRPr lang="en-US" sz="1000" dirty="0"/>
              </a:p>
            </p:txBody>
          </p:sp>
          <p:sp>
            <p:nvSpPr>
              <p:cNvPr id="28" name="TextBox 27">
                <a:extLst>
                  <a:ext uri="{FF2B5EF4-FFF2-40B4-BE49-F238E27FC236}">
                    <a16:creationId xmlns:a16="http://schemas.microsoft.com/office/drawing/2014/main" id="{CC075843-7C05-7247-EE19-96D52787B1DF}"/>
                  </a:ext>
                </a:extLst>
              </p:cNvPr>
              <p:cNvSpPr txBox="1"/>
              <p:nvPr/>
            </p:nvSpPr>
            <p:spPr>
              <a:xfrm>
                <a:off x="7936346" y="5703044"/>
                <a:ext cx="964223" cy="787338"/>
              </a:xfrm>
              <a:prstGeom prst="rect">
                <a:avLst/>
              </a:prstGeom>
              <a:solidFill>
                <a:schemeClr val="accent6">
                  <a:lumMod val="20000"/>
                  <a:lumOff val="80000"/>
                </a:schemeClr>
              </a:solidFill>
            </p:spPr>
            <p:txBody>
              <a:bodyPr wrap="square" rtlCol="0">
                <a:spAutoFit/>
              </a:bodyPr>
              <a:lstStyle/>
              <a:p>
                <a:r>
                  <a:rPr lang="zh-CN" altLang="en-US" sz="1000" dirty="0"/>
                  <a:t>液位指示器（可选）</a:t>
                </a:r>
                <a:endParaRPr lang="en-US" sz="1000" dirty="0"/>
              </a:p>
            </p:txBody>
          </p:sp>
          <p:sp>
            <p:nvSpPr>
              <p:cNvPr id="29" name="TextBox 28">
                <a:extLst>
                  <a:ext uri="{FF2B5EF4-FFF2-40B4-BE49-F238E27FC236}">
                    <a16:creationId xmlns:a16="http://schemas.microsoft.com/office/drawing/2014/main" id="{8BFC2A77-D958-A499-4415-E07FA2E1806B}"/>
                  </a:ext>
                </a:extLst>
              </p:cNvPr>
              <p:cNvSpPr txBox="1"/>
              <p:nvPr/>
            </p:nvSpPr>
            <p:spPr>
              <a:xfrm>
                <a:off x="9817350" y="4754122"/>
                <a:ext cx="741565" cy="349927"/>
              </a:xfrm>
              <a:prstGeom prst="rect">
                <a:avLst/>
              </a:prstGeom>
              <a:solidFill>
                <a:schemeClr val="accent6">
                  <a:lumMod val="20000"/>
                  <a:lumOff val="80000"/>
                </a:schemeClr>
              </a:solidFill>
            </p:spPr>
            <p:txBody>
              <a:bodyPr wrap="square" rtlCol="0">
                <a:spAutoFit/>
              </a:bodyPr>
              <a:lstStyle/>
              <a:p>
                <a:r>
                  <a:rPr lang="zh-CN" altLang="en-US" sz="1000" dirty="0"/>
                  <a:t>手轮</a:t>
                </a:r>
                <a:endParaRPr lang="en-US" sz="1000" dirty="0"/>
              </a:p>
            </p:txBody>
          </p:sp>
          <p:sp>
            <p:nvSpPr>
              <p:cNvPr id="30" name="TextBox 29">
                <a:extLst>
                  <a:ext uri="{FF2B5EF4-FFF2-40B4-BE49-F238E27FC236}">
                    <a16:creationId xmlns:a16="http://schemas.microsoft.com/office/drawing/2014/main" id="{7E3963E7-A293-90EB-1543-CB688EAC39DC}"/>
                  </a:ext>
                </a:extLst>
              </p:cNvPr>
              <p:cNvSpPr txBox="1"/>
              <p:nvPr/>
            </p:nvSpPr>
            <p:spPr>
              <a:xfrm>
                <a:off x="9338920" y="6228618"/>
                <a:ext cx="748229" cy="349927"/>
              </a:xfrm>
              <a:prstGeom prst="rect">
                <a:avLst/>
              </a:prstGeom>
              <a:solidFill>
                <a:schemeClr val="accent6">
                  <a:lumMod val="20000"/>
                  <a:lumOff val="80000"/>
                </a:schemeClr>
              </a:solidFill>
            </p:spPr>
            <p:txBody>
              <a:bodyPr wrap="none" rtlCol="0">
                <a:spAutoFit/>
              </a:bodyPr>
              <a:lstStyle/>
              <a:p>
                <a:r>
                  <a:rPr lang="zh-CN" altLang="en-US" sz="1000" dirty="0"/>
                  <a:t>气缸</a:t>
                </a:r>
                <a:endParaRPr lang="en-US" sz="1000" dirty="0"/>
              </a:p>
            </p:txBody>
          </p:sp>
          <p:sp>
            <p:nvSpPr>
              <p:cNvPr id="31" name="TextBox 30">
                <a:extLst>
                  <a:ext uri="{FF2B5EF4-FFF2-40B4-BE49-F238E27FC236}">
                    <a16:creationId xmlns:a16="http://schemas.microsoft.com/office/drawing/2014/main" id="{2B1B5D80-F20B-5543-FC2A-73FC349A59F4}"/>
                  </a:ext>
                </a:extLst>
              </p:cNvPr>
              <p:cNvSpPr txBox="1"/>
              <p:nvPr/>
            </p:nvSpPr>
            <p:spPr>
              <a:xfrm>
                <a:off x="11004907" y="4720671"/>
                <a:ext cx="1187094" cy="349927"/>
              </a:xfrm>
              <a:prstGeom prst="rect">
                <a:avLst/>
              </a:prstGeom>
              <a:solidFill>
                <a:schemeClr val="accent6">
                  <a:lumMod val="20000"/>
                  <a:lumOff val="80000"/>
                </a:schemeClr>
              </a:solidFill>
            </p:spPr>
            <p:txBody>
              <a:bodyPr wrap="square">
                <a:spAutoFit/>
              </a:bodyPr>
              <a:lstStyle/>
              <a:p>
                <a:r>
                  <a:rPr lang="zh-CN" altLang="en-US" sz="1000" b="0" i="0" dirty="0">
                    <a:solidFill>
                      <a:srgbClr val="374151"/>
                    </a:solidFill>
                    <a:effectLst/>
                    <a:latin typeface="Söhne"/>
                  </a:rPr>
                  <a:t>联轴螺母</a:t>
                </a:r>
                <a:endParaRPr lang="en-US" sz="1000" dirty="0"/>
              </a:p>
            </p:txBody>
          </p:sp>
          <p:sp>
            <p:nvSpPr>
              <p:cNvPr id="32" name="TextBox 31">
                <a:extLst>
                  <a:ext uri="{FF2B5EF4-FFF2-40B4-BE49-F238E27FC236}">
                    <a16:creationId xmlns:a16="http://schemas.microsoft.com/office/drawing/2014/main" id="{6DE9BBA5-0647-C222-7FE7-BB9E257ABB8F}"/>
                  </a:ext>
                </a:extLst>
              </p:cNvPr>
              <p:cNvSpPr txBox="1"/>
              <p:nvPr/>
            </p:nvSpPr>
            <p:spPr>
              <a:xfrm>
                <a:off x="11353036" y="5546962"/>
                <a:ext cx="965739" cy="349927"/>
              </a:xfrm>
              <a:prstGeom prst="rect">
                <a:avLst/>
              </a:prstGeom>
              <a:solidFill>
                <a:schemeClr val="accent6">
                  <a:lumMod val="20000"/>
                  <a:lumOff val="80000"/>
                </a:schemeClr>
              </a:solidFill>
            </p:spPr>
            <p:txBody>
              <a:bodyPr wrap="square" rtlCol="0">
                <a:spAutoFit/>
              </a:bodyPr>
              <a:lstStyle/>
              <a:p>
                <a:r>
                  <a:rPr lang="zh-CN" altLang="en-US" sz="1000" dirty="0"/>
                  <a:t>调节器</a:t>
                </a:r>
                <a:endParaRPr lang="en-US" sz="1000" dirty="0"/>
              </a:p>
            </p:txBody>
          </p:sp>
          <p:sp>
            <p:nvSpPr>
              <p:cNvPr id="33" name="TextBox 32">
                <a:extLst>
                  <a:ext uri="{FF2B5EF4-FFF2-40B4-BE49-F238E27FC236}">
                    <a16:creationId xmlns:a16="http://schemas.microsoft.com/office/drawing/2014/main" id="{DC74F96C-3BBF-1604-687C-98B2829430CB}"/>
                  </a:ext>
                </a:extLst>
              </p:cNvPr>
              <p:cNvSpPr txBox="1"/>
              <p:nvPr/>
            </p:nvSpPr>
            <p:spPr>
              <a:xfrm>
                <a:off x="11446701" y="6060422"/>
                <a:ext cx="748229" cy="349927"/>
              </a:xfrm>
              <a:prstGeom prst="rect">
                <a:avLst/>
              </a:prstGeom>
              <a:solidFill>
                <a:schemeClr val="accent6">
                  <a:lumMod val="20000"/>
                  <a:lumOff val="80000"/>
                </a:schemeClr>
              </a:solidFill>
            </p:spPr>
            <p:txBody>
              <a:bodyPr wrap="none" rtlCol="0">
                <a:spAutoFit/>
              </a:bodyPr>
              <a:lstStyle/>
              <a:p>
                <a:r>
                  <a:rPr lang="zh-CN" altLang="en-US" sz="1000" dirty="0"/>
                  <a:t>软管</a:t>
                </a:r>
                <a:endParaRPr lang="en-US" sz="1000" dirty="0"/>
              </a:p>
            </p:txBody>
          </p:sp>
        </p:grpSp>
      </p:grpSp>
    </p:spTree>
    <p:extLst>
      <p:ext uri="{BB962C8B-B14F-4D97-AF65-F5344CB8AC3E}">
        <p14:creationId xmlns:p14="http://schemas.microsoft.com/office/powerpoint/2010/main" val="349705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F6EF2-8483-DF95-0068-3974F4AB4D42}"/>
              </a:ext>
            </a:extLst>
          </p:cNvPr>
          <p:cNvSpPr>
            <a:spLocks noGrp="1"/>
          </p:cNvSpPr>
          <p:nvPr>
            <p:ph type="title"/>
          </p:nvPr>
        </p:nvSpPr>
        <p:spPr/>
        <p:txBody>
          <a:bodyPr>
            <a:normAutofit/>
          </a:bodyPr>
          <a:lstStyle/>
          <a:p>
            <a:r>
              <a:rPr lang="en-US" altLang="zh-CN" b="0" i="0" dirty="0">
                <a:solidFill>
                  <a:srgbClr val="374151"/>
                </a:solidFill>
                <a:effectLst/>
                <a:latin typeface="Söhne"/>
              </a:rPr>
              <a:t>2014</a:t>
            </a:r>
            <a:r>
              <a:rPr lang="zh-CN" altLang="en-US" b="0" i="0" dirty="0">
                <a:solidFill>
                  <a:srgbClr val="374151"/>
                </a:solidFill>
                <a:effectLst/>
                <a:latin typeface="Söhne"/>
              </a:rPr>
              <a:t>年费城事故的原因是什么？</a:t>
            </a:r>
            <a:endParaRPr lang="en-US" dirty="0"/>
          </a:p>
        </p:txBody>
      </p:sp>
      <p:sp>
        <p:nvSpPr>
          <p:cNvPr id="3" name="Content Placeholder 2">
            <a:extLst>
              <a:ext uri="{FF2B5EF4-FFF2-40B4-BE49-F238E27FC236}">
                <a16:creationId xmlns:a16="http://schemas.microsoft.com/office/drawing/2014/main" id="{3D3BC626-BC1A-78C8-AB5D-875D1CA78FC3}"/>
              </a:ext>
            </a:extLst>
          </p:cNvPr>
          <p:cNvSpPr>
            <a:spLocks noGrp="1"/>
          </p:cNvSpPr>
          <p:nvPr>
            <p:ph idx="1"/>
          </p:nvPr>
        </p:nvSpPr>
        <p:spPr/>
        <p:txBody>
          <a:bodyPr>
            <a:normAutofit/>
          </a:bodyPr>
          <a:lstStyle/>
          <a:p>
            <a:pPr marL="0" indent="0">
              <a:buNone/>
            </a:pPr>
            <a:r>
              <a:rPr lang="en-US" altLang="zh-CN" dirty="0"/>
              <a:t>2014</a:t>
            </a:r>
            <a:r>
              <a:rPr lang="zh-CN" altLang="en-US" dirty="0"/>
              <a:t>年</a:t>
            </a:r>
            <a:r>
              <a:rPr lang="en-US" altLang="zh-CN" dirty="0"/>
              <a:t>7</a:t>
            </a:r>
            <a:r>
              <a:rPr lang="zh-CN" altLang="en-US" dirty="0"/>
              <a:t>月</a:t>
            </a:r>
            <a:r>
              <a:rPr lang="en-US" altLang="zh-CN" dirty="0"/>
              <a:t>1</a:t>
            </a:r>
            <a:r>
              <a:rPr lang="zh-CN" altLang="en-US" dirty="0"/>
              <a:t>日：费城餐车爆炸，造成</a:t>
            </a:r>
            <a:r>
              <a:rPr lang="en-US" altLang="zh-CN" dirty="0"/>
              <a:t>2</a:t>
            </a:r>
            <a:r>
              <a:rPr lang="zh-CN" altLang="en-US" dirty="0"/>
              <a:t>人死亡，</a:t>
            </a:r>
            <a:r>
              <a:rPr lang="en-US" altLang="zh-CN" dirty="0"/>
              <a:t>13</a:t>
            </a:r>
            <a:r>
              <a:rPr lang="zh-CN" altLang="en-US" dirty="0"/>
              <a:t>人受伤。</a:t>
            </a:r>
            <a:r>
              <a:rPr lang="en-US" dirty="0"/>
              <a:t>	</a:t>
            </a:r>
          </a:p>
          <a:p>
            <a:pPr marL="0" indent="0">
              <a:buNone/>
            </a:pPr>
            <a:r>
              <a:rPr lang="zh-CN" altLang="en-US" dirty="0"/>
              <a:t>详情解释</a:t>
            </a:r>
            <a:r>
              <a:rPr lang="en-US" dirty="0"/>
              <a:t>: </a:t>
            </a:r>
            <a:r>
              <a:rPr lang="en-US" dirty="0">
                <a:hlinkClick r:id="rId3"/>
              </a:rPr>
              <a:t>https://youtu.be/1YLLfOreaVE</a:t>
            </a:r>
            <a:r>
              <a:rPr lang="en-US" dirty="0"/>
              <a:t> </a:t>
            </a:r>
          </a:p>
          <a:p>
            <a:pPr marL="0" indent="0">
              <a:buNone/>
            </a:pPr>
            <a:r>
              <a:rPr lang="zh-CN" altLang="en-US" u="sng" dirty="0"/>
              <a:t>因素</a:t>
            </a:r>
            <a:r>
              <a:rPr lang="en-US" altLang="zh-CN" u="sng" dirty="0"/>
              <a:t>/</a:t>
            </a:r>
            <a:r>
              <a:rPr lang="zh-CN" altLang="en-US" u="sng" dirty="0"/>
              <a:t>事件顺序</a:t>
            </a:r>
            <a:r>
              <a:rPr lang="en-US" u="sng" dirty="0"/>
              <a:t>:</a:t>
            </a:r>
          </a:p>
          <a:p>
            <a:r>
              <a:rPr lang="en-US" altLang="zh-CN" b="0" i="0" dirty="0">
                <a:solidFill>
                  <a:srgbClr val="374151"/>
                </a:solidFill>
                <a:effectLst/>
                <a:latin typeface="Söhne"/>
              </a:rPr>
              <a:t>100</a:t>
            </a:r>
            <a:r>
              <a:rPr lang="zh-CN" altLang="en-US" b="0" i="0" dirty="0">
                <a:solidFill>
                  <a:srgbClr val="374151"/>
                </a:solidFill>
                <a:effectLst/>
                <a:latin typeface="Söhne"/>
              </a:rPr>
              <a:t>加仑（</a:t>
            </a:r>
            <a:r>
              <a:rPr lang="en-US" altLang="zh-CN" b="0" i="0" dirty="0">
                <a:solidFill>
                  <a:srgbClr val="374151"/>
                </a:solidFill>
                <a:effectLst/>
                <a:latin typeface="Söhne"/>
              </a:rPr>
              <a:t>378.5</a:t>
            </a:r>
            <a:r>
              <a:rPr lang="zh-CN" altLang="en-US" b="0" i="0" dirty="0">
                <a:solidFill>
                  <a:srgbClr val="374151"/>
                </a:solidFill>
                <a:effectLst/>
                <a:latin typeface="Söhne"/>
              </a:rPr>
              <a:t>升）的丙烷气瓶是</a:t>
            </a:r>
            <a:r>
              <a:rPr lang="en-US" altLang="zh-CN" b="0" i="0" dirty="0">
                <a:solidFill>
                  <a:srgbClr val="374151"/>
                </a:solidFill>
                <a:effectLst/>
                <a:latin typeface="Söhne"/>
              </a:rPr>
              <a:t>1948</a:t>
            </a:r>
            <a:r>
              <a:rPr lang="zh-CN" altLang="en-US" b="0" i="0" dirty="0">
                <a:solidFill>
                  <a:srgbClr val="374151"/>
                </a:solidFill>
                <a:effectLst/>
                <a:latin typeface="Söhne"/>
              </a:rPr>
              <a:t>年生产的，没有安全</a:t>
            </a:r>
            <a:r>
              <a:rPr lang="zh-CN" altLang="en-US" dirty="0">
                <a:solidFill>
                  <a:srgbClr val="374151"/>
                </a:solidFill>
                <a:latin typeface="Söhne"/>
              </a:rPr>
              <a:t>排气</a:t>
            </a:r>
            <a:r>
              <a:rPr lang="zh-CN" altLang="en-US" b="0" i="0" dirty="0">
                <a:solidFill>
                  <a:srgbClr val="374151"/>
                </a:solidFill>
                <a:effectLst/>
                <a:latin typeface="Söhne"/>
              </a:rPr>
              <a:t>阀 </a:t>
            </a:r>
            <a:endParaRPr lang="en-US" altLang="zh-CN" b="0" i="0" dirty="0">
              <a:solidFill>
                <a:srgbClr val="374151"/>
              </a:solidFill>
              <a:effectLst/>
              <a:latin typeface="Söhne"/>
            </a:endParaRPr>
          </a:p>
          <a:p>
            <a:r>
              <a:rPr lang="zh-CN" altLang="en-US" b="0" i="0" dirty="0">
                <a:solidFill>
                  <a:srgbClr val="374151"/>
                </a:solidFill>
                <a:effectLst/>
                <a:latin typeface="Söhne"/>
              </a:rPr>
              <a:t>高温使丙烷膨胀，无安全排气阀情况下压力不断增加 </a:t>
            </a:r>
            <a:endParaRPr lang="en-US" altLang="zh-CN" b="0" i="0" dirty="0">
              <a:solidFill>
                <a:srgbClr val="374151"/>
              </a:solidFill>
              <a:effectLst/>
              <a:latin typeface="Söhne"/>
            </a:endParaRPr>
          </a:p>
          <a:p>
            <a:r>
              <a:rPr lang="zh-CN" altLang="en-US" b="0" i="0" dirty="0">
                <a:solidFill>
                  <a:srgbClr val="374151"/>
                </a:solidFill>
                <a:effectLst/>
                <a:latin typeface="Söhne"/>
              </a:rPr>
              <a:t>最终，气瓶破裂，液态丙烷泄漏并变成气体 </a:t>
            </a:r>
            <a:endParaRPr lang="en-US" altLang="zh-CN" b="0" i="0" dirty="0">
              <a:solidFill>
                <a:srgbClr val="374151"/>
              </a:solidFill>
              <a:effectLst/>
              <a:latin typeface="Söhne"/>
            </a:endParaRPr>
          </a:p>
          <a:p>
            <a:pPr lvl="1"/>
            <a:r>
              <a:rPr lang="zh-CN" altLang="en-US" sz="2000" dirty="0"/>
              <a:t>视频中可以看到爆炸前出现了瞬间的蒸汽云 </a:t>
            </a:r>
            <a:endParaRPr lang="en-US" altLang="zh-CN" sz="2000" dirty="0"/>
          </a:p>
          <a:p>
            <a:r>
              <a:rPr lang="zh-CN" altLang="en-US" b="0" i="0" dirty="0">
                <a:solidFill>
                  <a:srgbClr val="374151"/>
                </a:solidFill>
                <a:effectLst/>
                <a:latin typeface="Söhne"/>
              </a:rPr>
              <a:t>附近的任何点火源都会引燃丙烷</a:t>
            </a:r>
            <a:endParaRPr lang="en-US" dirty="0"/>
          </a:p>
        </p:txBody>
      </p:sp>
    </p:spTree>
    <p:extLst>
      <p:ext uri="{BB962C8B-B14F-4D97-AF65-F5344CB8AC3E}">
        <p14:creationId xmlns:p14="http://schemas.microsoft.com/office/powerpoint/2010/main" val="1521901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6288-A1EB-A677-5EAF-A879C230F3A7}"/>
              </a:ext>
            </a:extLst>
          </p:cNvPr>
          <p:cNvSpPr>
            <a:spLocks noGrp="1"/>
          </p:cNvSpPr>
          <p:nvPr>
            <p:ph type="title"/>
          </p:nvPr>
        </p:nvSpPr>
        <p:spPr>
          <a:xfrm>
            <a:off x="779223" y="18255"/>
            <a:ext cx="10515600" cy="1325563"/>
          </a:xfrm>
        </p:spPr>
        <p:txBody>
          <a:bodyPr/>
          <a:lstStyle/>
          <a:p>
            <a:r>
              <a:rPr lang="zh-CN" altLang="en-US" b="0" i="0" dirty="0">
                <a:solidFill>
                  <a:srgbClr val="374151"/>
                </a:solidFill>
                <a:effectLst/>
                <a:latin typeface="Söhne"/>
              </a:rPr>
              <a:t>什么使丙烷具有危险性？</a:t>
            </a:r>
            <a:endParaRPr lang="en-US" dirty="0"/>
          </a:p>
        </p:txBody>
      </p:sp>
      <p:sp>
        <p:nvSpPr>
          <p:cNvPr id="3" name="Content Placeholder 2">
            <a:extLst>
              <a:ext uri="{FF2B5EF4-FFF2-40B4-BE49-F238E27FC236}">
                <a16:creationId xmlns:a16="http://schemas.microsoft.com/office/drawing/2014/main" id="{0F0B3AAF-AC3E-EC30-6E5D-42B298069D88}"/>
              </a:ext>
            </a:extLst>
          </p:cNvPr>
          <p:cNvSpPr>
            <a:spLocks noGrp="1"/>
          </p:cNvSpPr>
          <p:nvPr>
            <p:ph idx="1"/>
          </p:nvPr>
        </p:nvSpPr>
        <p:spPr>
          <a:xfrm>
            <a:off x="475989" y="1367886"/>
            <a:ext cx="9030831" cy="5348229"/>
          </a:xfrm>
        </p:spPr>
        <p:txBody>
          <a:bodyPr>
            <a:normAutofit/>
          </a:bodyPr>
          <a:lstStyle/>
          <a:p>
            <a:r>
              <a:rPr lang="zh-CN" altLang="en-US" dirty="0"/>
              <a:t>丙烷被加压使其在罐内处于液态状态</a:t>
            </a:r>
            <a:endParaRPr lang="en-US" dirty="0"/>
          </a:p>
          <a:p>
            <a:pPr lvl="1"/>
            <a:r>
              <a:rPr lang="zh-CN" altLang="en-US" dirty="0"/>
              <a:t>当阀门打开时，气态丙烷流向燃烧器</a:t>
            </a:r>
            <a:endParaRPr lang="en-US" dirty="0"/>
          </a:p>
          <a:p>
            <a:endParaRPr lang="en-US" dirty="0"/>
          </a:p>
          <a:p>
            <a:r>
              <a:rPr lang="zh-CN" altLang="en-US" dirty="0"/>
              <a:t>预防事故的控制措施（工程设计、工作实践）</a:t>
            </a:r>
            <a:endParaRPr lang="en-US" dirty="0"/>
          </a:p>
          <a:p>
            <a:pPr lvl="1"/>
            <a:r>
              <a:rPr lang="zh-CN" altLang="en-US" dirty="0"/>
              <a:t>不要超过</a:t>
            </a:r>
            <a:r>
              <a:rPr lang="en-US" altLang="zh-CN" dirty="0"/>
              <a:t>80%</a:t>
            </a:r>
            <a:r>
              <a:rPr lang="zh-CN" altLang="en-US" dirty="0"/>
              <a:t>的填充量</a:t>
            </a:r>
            <a:endParaRPr lang="en-US" dirty="0"/>
          </a:p>
          <a:p>
            <a:pPr lvl="2"/>
            <a:r>
              <a:rPr lang="zh-CN" altLang="en-US" dirty="0"/>
              <a:t>在炎热的天气里，丙烷需要膨胀的空间，以避免构成威胁</a:t>
            </a:r>
            <a:endParaRPr lang="en-US" dirty="0"/>
          </a:p>
          <a:p>
            <a:pPr lvl="1"/>
            <a:r>
              <a:rPr lang="zh-CN" altLang="en-US" dirty="0"/>
              <a:t>压力释放阀</a:t>
            </a:r>
            <a:endParaRPr lang="en-US" dirty="0"/>
          </a:p>
          <a:p>
            <a:pPr lvl="2"/>
            <a:r>
              <a:rPr lang="zh-CN" altLang="en-US" dirty="0"/>
              <a:t>允许在罐内压力升高时释放丙烷</a:t>
            </a:r>
            <a:endParaRPr lang="en-US" dirty="0"/>
          </a:p>
          <a:p>
            <a:pPr lvl="1"/>
            <a:r>
              <a:rPr lang="zh-CN" altLang="en-US" dirty="0"/>
              <a:t>白色</a:t>
            </a:r>
            <a:r>
              <a:rPr lang="en-US" altLang="zh-CN" dirty="0"/>
              <a:t>/</a:t>
            </a:r>
            <a:r>
              <a:rPr lang="zh-CN" altLang="en-US" dirty="0"/>
              <a:t>反射性外壳</a:t>
            </a:r>
            <a:endParaRPr lang="en-US" dirty="0"/>
          </a:p>
          <a:p>
            <a:pPr lvl="2"/>
            <a:r>
              <a:rPr lang="zh-CN" altLang="en-US" dirty="0"/>
              <a:t>反射热量而非吸收</a:t>
            </a:r>
            <a:endParaRPr lang="en-US" dirty="0"/>
          </a:p>
          <a:p>
            <a:pPr lvl="1"/>
            <a:r>
              <a:rPr lang="zh-CN" altLang="en-US" dirty="0"/>
              <a:t>远离点火源</a:t>
            </a:r>
            <a:endParaRPr lang="en-US" dirty="0"/>
          </a:p>
          <a:p>
            <a:pPr lvl="2"/>
            <a:r>
              <a:rPr lang="zh-CN" altLang="en-US" dirty="0"/>
              <a:t>释放的丙烷气体比空气密度大，能够扩散</a:t>
            </a:r>
            <a:endParaRPr lang="en-US" dirty="0"/>
          </a:p>
        </p:txBody>
      </p:sp>
      <p:grpSp>
        <p:nvGrpSpPr>
          <p:cNvPr id="4" name="Group 3">
            <a:extLst>
              <a:ext uri="{FF2B5EF4-FFF2-40B4-BE49-F238E27FC236}">
                <a16:creationId xmlns:a16="http://schemas.microsoft.com/office/drawing/2014/main" id="{59AD9D0A-7264-7469-CFE1-6B78A53F2479}"/>
              </a:ext>
            </a:extLst>
          </p:cNvPr>
          <p:cNvGrpSpPr/>
          <p:nvPr/>
        </p:nvGrpSpPr>
        <p:grpSpPr>
          <a:xfrm>
            <a:off x="7936346" y="4720671"/>
            <a:ext cx="4293851" cy="1905703"/>
            <a:chOff x="7936346" y="4720671"/>
            <a:chExt cx="4293851" cy="1905703"/>
          </a:xfrm>
        </p:grpSpPr>
        <p:pic>
          <p:nvPicPr>
            <p:cNvPr id="5" name="Picture 4" descr="Propane Tank Valves 15kb jpg&#10;">
              <a:extLst>
                <a:ext uri="{FF2B5EF4-FFF2-40B4-BE49-F238E27FC236}">
                  <a16:creationId xmlns:a16="http://schemas.microsoft.com/office/drawing/2014/main" id="{0BA86299-43BC-201B-4FCD-DF5B4E922D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7183" y="4778191"/>
              <a:ext cx="4204817" cy="1795691"/>
            </a:xfrm>
            <a:prstGeom prst="rect">
              <a:avLst/>
            </a:prstGeom>
          </p:spPr>
        </p:pic>
        <p:sp>
          <p:nvSpPr>
            <p:cNvPr id="6" name="TextBox 5">
              <a:extLst>
                <a:ext uri="{FF2B5EF4-FFF2-40B4-BE49-F238E27FC236}">
                  <a16:creationId xmlns:a16="http://schemas.microsoft.com/office/drawing/2014/main" id="{ABD7F213-EF5A-8802-F676-BB09E2012B7A}"/>
                </a:ext>
              </a:extLst>
            </p:cNvPr>
            <p:cNvSpPr txBox="1"/>
            <p:nvPr/>
          </p:nvSpPr>
          <p:spPr>
            <a:xfrm>
              <a:off x="7987183" y="4778191"/>
              <a:ext cx="877163" cy="369332"/>
            </a:xfrm>
            <a:prstGeom prst="rect">
              <a:avLst/>
            </a:prstGeom>
            <a:solidFill>
              <a:schemeClr val="accent6">
                <a:lumMod val="20000"/>
                <a:lumOff val="80000"/>
              </a:schemeClr>
            </a:solidFill>
          </p:spPr>
          <p:txBody>
            <a:bodyPr wrap="none" rtlCol="0">
              <a:spAutoFit/>
            </a:bodyPr>
            <a:lstStyle/>
            <a:p>
              <a:r>
                <a:rPr lang="zh-CN" altLang="en-US" dirty="0"/>
                <a:t>气缸阀</a:t>
              </a:r>
              <a:endParaRPr lang="en-US" dirty="0"/>
            </a:p>
          </p:txBody>
        </p:sp>
        <p:sp>
          <p:nvSpPr>
            <p:cNvPr id="7" name="TextBox 6">
              <a:extLst>
                <a:ext uri="{FF2B5EF4-FFF2-40B4-BE49-F238E27FC236}">
                  <a16:creationId xmlns:a16="http://schemas.microsoft.com/office/drawing/2014/main" id="{686384E2-00E6-0563-7BC3-39B75353BE54}"/>
                </a:ext>
              </a:extLst>
            </p:cNvPr>
            <p:cNvSpPr txBox="1"/>
            <p:nvPr/>
          </p:nvSpPr>
          <p:spPr>
            <a:xfrm>
              <a:off x="7948986" y="5245256"/>
              <a:ext cx="877163" cy="369332"/>
            </a:xfrm>
            <a:prstGeom prst="rect">
              <a:avLst/>
            </a:prstGeom>
            <a:solidFill>
              <a:schemeClr val="accent6">
                <a:lumMod val="20000"/>
                <a:lumOff val="80000"/>
              </a:schemeClr>
            </a:solidFill>
          </p:spPr>
          <p:txBody>
            <a:bodyPr wrap="square">
              <a:spAutoFit/>
            </a:bodyPr>
            <a:lstStyle/>
            <a:p>
              <a:r>
                <a:rPr lang="zh-CN" altLang="en-US" dirty="0"/>
                <a:t>减压阀</a:t>
              </a:r>
              <a:endParaRPr lang="en-US" dirty="0"/>
            </a:p>
          </p:txBody>
        </p:sp>
        <p:sp>
          <p:nvSpPr>
            <p:cNvPr id="8" name="TextBox 7">
              <a:extLst>
                <a:ext uri="{FF2B5EF4-FFF2-40B4-BE49-F238E27FC236}">
                  <a16:creationId xmlns:a16="http://schemas.microsoft.com/office/drawing/2014/main" id="{D7E095E7-8C22-08AE-D04C-4AEE706CF237}"/>
                </a:ext>
              </a:extLst>
            </p:cNvPr>
            <p:cNvSpPr txBox="1"/>
            <p:nvPr/>
          </p:nvSpPr>
          <p:spPr>
            <a:xfrm>
              <a:off x="7936346" y="5703044"/>
              <a:ext cx="964222" cy="923330"/>
            </a:xfrm>
            <a:prstGeom prst="rect">
              <a:avLst/>
            </a:prstGeom>
            <a:solidFill>
              <a:schemeClr val="accent6">
                <a:lumMod val="20000"/>
                <a:lumOff val="80000"/>
              </a:schemeClr>
            </a:solidFill>
          </p:spPr>
          <p:txBody>
            <a:bodyPr wrap="square" rtlCol="0">
              <a:spAutoFit/>
            </a:bodyPr>
            <a:lstStyle/>
            <a:p>
              <a:r>
                <a:rPr lang="zh-CN" altLang="en-US" dirty="0"/>
                <a:t>液位指示器（可选）</a:t>
              </a:r>
              <a:endParaRPr lang="en-US" dirty="0"/>
            </a:p>
          </p:txBody>
        </p:sp>
        <p:sp>
          <p:nvSpPr>
            <p:cNvPr id="9" name="TextBox 8">
              <a:extLst>
                <a:ext uri="{FF2B5EF4-FFF2-40B4-BE49-F238E27FC236}">
                  <a16:creationId xmlns:a16="http://schemas.microsoft.com/office/drawing/2014/main" id="{05143E89-9BF3-40BA-0B86-81C184D6505A}"/>
                </a:ext>
              </a:extLst>
            </p:cNvPr>
            <p:cNvSpPr txBox="1"/>
            <p:nvPr/>
          </p:nvSpPr>
          <p:spPr>
            <a:xfrm>
              <a:off x="9817349" y="4754122"/>
              <a:ext cx="741565" cy="369332"/>
            </a:xfrm>
            <a:prstGeom prst="rect">
              <a:avLst/>
            </a:prstGeom>
            <a:solidFill>
              <a:schemeClr val="accent6">
                <a:lumMod val="20000"/>
                <a:lumOff val="80000"/>
              </a:schemeClr>
            </a:solidFill>
          </p:spPr>
          <p:txBody>
            <a:bodyPr wrap="square" rtlCol="0">
              <a:spAutoFit/>
            </a:bodyPr>
            <a:lstStyle/>
            <a:p>
              <a:r>
                <a:rPr lang="zh-CN" altLang="en-US" dirty="0"/>
                <a:t>手轮</a:t>
              </a:r>
              <a:endParaRPr lang="en-US" dirty="0"/>
            </a:p>
          </p:txBody>
        </p:sp>
        <p:sp>
          <p:nvSpPr>
            <p:cNvPr id="10" name="TextBox 9">
              <a:extLst>
                <a:ext uri="{FF2B5EF4-FFF2-40B4-BE49-F238E27FC236}">
                  <a16:creationId xmlns:a16="http://schemas.microsoft.com/office/drawing/2014/main" id="{0E95D5D7-5316-936C-3229-346F8B7780D7}"/>
                </a:ext>
              </a:extLst>
            </p:cNvPr>
            <p:cNvSpPr txBox="1"/>
            <p:nvPr/>
          </p:nvSpPr>
          <p:spPr>
            <a:xfrm>
              <a:off x="9338919" y="6228618"/>
              <a:ext cx="646331" cy="369332"/>
            </a:xfrm>
            <a:prstGeom prst="rect">
              <a:avLst/>
            </a:prstGeom>
            <a:solidFill>
              <a:schemeClr val="accent6">
                <a:lumMod val="20000"/>
                <a:lumOff val="80000"/>
              </a:schemeClr>
            </a:solidFill>
          </p:spPr>
          <p:txBody>
            <a:bodyPr wrap="none" rtlCol="0">
              <a:spAutoFit/>
            </a:bodyPr>
            <a:lstStyle/>
            <a:p>
              <a:r>
                <a:rPr lang="zh-CN" altLang="en-US" dirty="0"/>
                <a:t>气缸</a:t>
              </a:r>
              <a:endParaRPr lang="en-US" dirty="0"/>
            </a:p>
          </p:txBody>
        </p:sp>
        <p:sp>
          <p:nvSpPr>
            <p:cNvPr id="12" name="TextBox 11">
              <a:extLst>
                <a:ext uri="{FF2B5EF4-FFF2-40B4-BE49-F238E27FC236}">
                  <a16:creationId xmlns:a16="http://schemas.microsoft.com/office/drawing/2014/main" id="{0593409C-DD39-7C65-D099-C76FA7F8B05F}"/>
                </a:ext>
              </a:extLst>
            </p:cNvPr>
            <p:cNvSpPr txBox="1"/>
            <p:nvPr/>
          </p:nvSpPr>
          <p:spPr>
            <a:xfrm>
              <a:off x="11004906" y="4720671"/>
              <a:ext cx="1187094" cy="369332"/>
            </a:xfrm>
            <a:prstGeom prst="rect">
              <a:avLst/>
            </a:prstGeom>
            <a:solidFill>
              <a:schemeClr val="accent6">
                <a:lumMod val="20000"/>
                <a:lumOff val="80000"/>
              </a:schemeClr>
            </a:solidFill>
          </p:spPr>
          <p:txBody>
            <a:bodyPr wrap="square">
              <a:spAutoFit/>
            </a:bodyPr>
            <a:lstStyle/>
            <a:p>
              <a:r>
                <a:rPr lang="zh-CN" altLang="en-US" b="0" i="0" dirty="0">
                  <a:solidFill>
                    <a:srgbClr val="374151"/>
                  </a:solidFill>
                  <a:effectLst/>
                  <a:latin typeface="Söhne"/>
                </a:rPr>
                <a:t>联轴螺母</a:t>
              </a:r>
              <a:endParaRPr lang="en-US" dirty="0"/>
            </a:p>
          </p:txBody>
        </p:sp>
        <p:sp>
          <p:nvSpPr>
            <p:cNvPr id="13" name="TextBox 12">
              <a:extLst>
                <a:ext uri="{FF2B5EF4-FFF2-40B4-BE49-F238E27FC236}">
                  <a16:creationId xmlns:a16="http://schemas.microsoft.com/office/drawing/2014/main" id="{968A56A4-AB85-9A73-5DC0-59B74BE02901}"/>
                </a:ext>
              </a:extLst>
            </p:cNvPr>
            <p:cNvSpPr txBox="1"/>
            <p:nvPr/>
          </p:nvSpPr>
          <p:spPr>
            <a:xfrm>
              <a:off x="11353034" y="5546963"/>
              <a:ext cx="877163" cy="369332"/>
            </a:xfrm>
            <a:prstGeom prst="rect">
              <a:avLst/>
            </a:prstGeom>
            <a:solidFill>
              <a:schemeClr val="accent6">
                <a:lumMod val="20000"/>
                <a:lumOff val="80000"/>
              </a:schemeClr>
            </a:solidFill>
          </p:spPr>
          <p:txBody>
            <a:bodyPr wrap="none" rtlCol="0">
              <a:spAutoFit/>
            </a:bodyPr>
            <a:lstStyle/>
            <a:p>
              <a:r>
                <a:rPr lang="zh-CN" altLang="en-US" dirty="0"/>
                <a:t>调节器</a:t>
              </a:r>
              <a:endParaRPr lang="en-US" dirty="0"/>
            </a:p>
          </p:txBody>
        </p:sp>
        <p:sp>
          <p:nvSpPr>
            <p:cNvPr id="14" name="TextBox 13">
              <a:extLst>
                <a:ext uri="{FF2B5EF4-FFF2-40B4-BE49-F238E27FC236}">
                  <a16:creationId xmlns:a16="http://schemas.microsoft.com/office/drawing/2014/main" id="{E01E7E62-9683-962E-4A85-CCA0D0F4A98E}"/>
                </a:ext>
              </a:extLst>
            </p:cNvPr>
            <p:cNvSpPr txBox="1"/>
            <p:nvPr/>
          </p:nvSpPr>
          <p:spPr>
            <a:xfrm>
              <a:off x="11446701" y="6060422"/>
              <a:ext cx="646331" cy="369332"/>
            </a:xfrm>
            <a:prstGeom prst="rect">
              <a:avLst/>
            </a:prstGeom>
            <a:solidFill>
              <a:schemeClr val="accent6">
                <a:lumMod val="20000"/>
                <a:lumOff val="80000"/>
              </a:schemeClr>
            </a:solidFill>
          </p:spPr>
          <p:txBody>
            <a:bodyPr wrap="none" rtlCol="0">
              <a:spAutoFit/>
            </a:bodyPr>
            <a:lstStyle/>
            <a:p>
              <a:r>
                <a:rPr lang="zh-CN" altLang="en-US" dirty="0"/>
                <a:t>软管</a:t>
              </a:r>
              <a:endParaRPr lang="en-US" dirty="0"/>
            </a:p>
          </p:txBody>
        </p:sp>
      </p:grpSp>
      <p:grpSp>
        <p:nvGrpSpPr>
          <p:cNvPr id="15" name="Group 14">
            <a:extLst>
              <a:ext uri="{FF2B5EF4-FFF2-40B4-BE49-F238E27FC236}">
                <a16:creationId xmlns:a16="http://schemas.microsoft.com/office/drawing/2014/main" id="{9EE18929-9638-55D7-53B1-4BAADC148865}"/>
              </a:ext>
            </a:extLst>
          </p:cNvPr>
          <p:cNvGrpSpPr/>
          <p:nvPr/>
        </p:nvGrpSpPr>
        <p:grpSpPr>
          <a:xfrm>
            <a:off x="9597642" y="48588"/>
            <a:ext cx="2594358" cy="4408318"/>
            <a:chOff x="9597642" y="48588"/>
            <a:chExt cx="2594358" cy="4408318"/>
          </a:xfrm>
        </p:grpSpPr>
        <p:sp>
          <p:nvSpPr>
            <p:cNvPr id="16" name="Oval 15">
              <a:extLst>
                <a:ext uri="{FF2B5EF4-FFF2-40B4-BE49-F238E27FC236}">
                  <a16:creationId xmlns:a16="http://schemas.microsoft.com/office/drawing/2014/main" id="{E0676734-1192-D49A-D0D0-F0751743C671}"/>
                </a:ext>
              </a:extLst>
            </p:cNvPr>
            <p:cNvSpPr/>
            <p:nvPr/>
          </p:nvSpPr>
          <p:spPr>
            <a:xfrm>
              <a:off x="10484285" y="1367887"/>
              <a:ext cx="810538" cy="38088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CA4A2FD-CD6A-DAE8-1CA2-3C14FA5FB07F}"/>
                </a:ext>
              </a:extLst>
            </p:cNvPr>
            <p:cNvSpPr/>
            <p:nvPr/>
          </p:nvSpPr>
          <p:spPr>
            <a:xfrm>
              <a:off x="10484285" y="1558327"/>
              <a:ext cx="810538" cy="2898579"/>
            </a:xfrm>
            <a:prstGeom prst="rect">
              <a:avLst/>
            </a:prstGeom>
            <a:solidFill>
              <a:schemeClr val="bg2"/>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E9ABA4FE-941F-383C-62B8-0A10C3F91504}"/>
                </a:ext>
              </a:extLst>
            </p:cNvPr>
            <p:cNvSpPr/>
            <p:nvPr/>
          </p:nvSpPr>
          <p:spPr>
            <a:xfrm>
              <a:off x="10484285" y="2292263"/>
              <a:ext cx="776614" cy="2164643"/>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350" dirty="0">
                  <a:solidFill>
                    <a:schemeClr val="tx1"/>
                  </a:solidFill>
                </a:rPr>
                <a:t>液化丙烷</a:t>
              </a:r>
              <a:endParaRPr lang="en-US" sz="1350" dirty="0">
                <a:solidFill>
                  <a:schemeClr val="tx1"/>
                </a:solidFill>
              </a:endParaRPr>
            </a:p>
          </p:txBody>
        </p:sp>
        <p:sp>
          <p:nvSpPr>
            <p:cNvPr id="27" name="TextBox 26">
              <a:extLst>
                <a:ext uri="{FF2B5EF4-FFF2-40B4-BE49-F238E27FC236}">
                  <a16:creationId xmlns:a16="http://schemas.microsoft.com/office/drawing/2014/main" id="{5B50D93F-B98D-83AB-1A2C-2ACA21C3A425}"/>
                </a:ext>
              </a:extLst>
            </p:cNvPr>
            <p:cNvSpPr txBox="1"/>
            <p:nvPr/>
          </p:nvSpPr>
          <p:spPr>
            <a:xfrm>
              <a:off x="11448181" y="3136612"/>
              <a:ext cx="743819" cy="461665"/>
            </a:xfrm>
            <a:prstGeom prst="rect">
              <a:avLst/>
            </a:prstGeom>
            <a:noFill/>
          </p:spPr>
          <p:txBody>
            <a:bodyPr wrap="square">
              <a:spAutoFit/>
            </a:bodyPr>
            <a:lstStyle/>
            <a:p>
              <a:r>
                <a:rPr lang="en-US" sz="1200" dirty="0"/>
                <a:t>80% </a:t>
              </a:r>
              <a:r>
                <a:rPr lang="zh-CN" altLang="en-US" sz="1200" dirty="0"/>
                <a:t>容量</a:t>
              </a:r>
              <a:endParaRPr lang="en-US" sz="1200" dirty="0"/>
            </a:p>
          </p:txBody>
        </p:sp>
        <p:sp>
          <p:nvSpPr>
            <p:cNvPr id="28" name="Right Brace 27">
              <a:extLst>
                <a:ext uri="{FF2B5EF4-FFF2-40B4-BE49-F238E27FC236}">
                  <a16:creationId xmlns:a16="http://schemas.microsoft.com/office/drawing/2014/main" id="{FD7D341C-EF40-1C40-B554-F0D88E5E4046}"/>
                </a:ext>
              </a:extLst>
            </p:cNvPr>
            <p:cNvSpPr/>
            <p:nvPr/>
          </p:nvSpPr>
          <p:spPr>
            <a:xfrm>
              <a:off x="11356931" y="2352234"/>
              <a:ext cx="179540" cy="20447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TextBox 28">
              <a:extLst>
                <a:ext uri="{FF2B5EF4-FFF2-40B4-BE49-F238E27FC236}">
                  <a16:creationId xmlns:a16="http://schemas.microsoft.com/office/drawing/2014/main" id="{714FC30C-63CD-44B9-31C3-F915C02CFA52}"/>
                </a:ext>
              </a:extLst>
            </p:cNvPr>
            <p:cNvSpPr txBox="1"/>
            <p:nvPr/>
          </p:nvSpPr>
          <p:spPr>
            <a:xfrm>
              <a:off x="10457292" y="1729029"/>
              <a:ext cx="902811" cy="307777"/>
            </a:xfrm>
            <a:prstGeom prst="rect">
              <a:avLst/>
            </a:prstGeom>
            <a:noFill/>
          </p:spPr>
          <p:txBody>
            <a:bodyPr wrap="none" rtlCol="0">
              <a:spAutoFit/>
            </a:bodyPr>
            <a:lstStyle/>
            <a:p>
              <a:pPr algn="ctr"/>
              <a:r>
                <a:rPr lang="zh-CN" altLang="en-US" sz="1400" dirty="0"/>
                <a:t>气体丙烷</a:t>
              </a:r>
              <a:endParaRPr lang="en-US" sz="1400" dirty="0"/>
            </a:p>
          </p:txBody>
        </p:sp>
        <p:grpSp>
          <p:nvGrpSpPr>
            <p:cNvPr id="30" name="Group 29">
              <a:extLst>
                <a:ext uri="{FF2B5EF4-FFF2-40B4-BE49-F238E27FC236}">
                  <a16:creationId xmlns:a16="http://schemas.microsoft.com/office/drawing/2014/main" id="{D8AC0497-C29A-AC0D-98A8-F1116F89C2C0}"/>
                </a:ext>
              </a:extLst>
            </p:cNvPr>
            <p:cNvGrpSpPr/>
            <p:nvPr/>
          </p:nvGrpSpPr>
          <p:grpSpPr>
            <a:xfrm>
              <a:off x="9597642" y="48588"/>
              <a:ext cx="2583822" cy="1307264"/>
              <a:chOff x="7936346" y="4720671"/>
              <a:chExt cx="4382429" cy="1857874"/>
            </a:xfrm>
          </p:grpSpPr>
          <p:pic>
            <p:nvPicPr>
              <p:cNvPr id="31" name="Picture 30" descr="Propane Tank Valves 15kb jpg&#10;">
                <a:extLst>
                  <a:ext uri="{FF2B5EF4-FFF2-40B4-BE49-F238E27FC236}">
                    <a16:creationId xmlns:a16="http://schemas.microsoft.com/office/drawing/2014/main" id="{137DF38B-E030-C4D1-8ED0-EADC03401D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87183" y="4778191"/>
                <a:ext cx="4204817" cy="1795691"/>
              </a:xfrm>
              <a:prstGeom prst="rect">
                <a:avLst/>
              </a:prstGeom>
            </p:spPr>
          </p:pic>
          <p:sp>
            <p:nvSpPr>
              <p:cNvPr id="32" name="TextBox 31">
                <a:extLst>
                  <a:ext uri="{FF2B5EF4-FFF2-40B4-BE49-F238E27FC236}">
                    <a16:creationId xmlns:a16="http://schemas.microsoft.com/office/drawing/2014/main" id="{DF6D207E-4D65-9897-ABA0-6089F52B3A69}"/>
                  </a:ext>
                </a:extLst>
              </p:cNvPr>
              <p:cNvSpPr txBox="1"/>
              <p:nvPr/>
            </p:nvSpPr>
            <p:spPr>
              <a:xfrm>
                <a:off x="7987183" y="4778191"/>
                <a:ext cx="965739" cy="349928"/>
              </a:xfrm>
              <a:prstGeom prst="rect">
                <a:avLst/>
              </a:prstGeom>
              <a:solidFill>
                <a:schemeClr val="accent6">
                  <a:lumMod val="20000"/>
                  <a:lumOff val="80000"/>
                </a:schemeClr>
              </a:solidFill>
            </p:spPr>
            <p:txBody>
              <a:bodyPr wrap="none" rtlCol="0">
                <a:spAutoFit/>
              </a:bodyPr>
              <a:lstStyle/>
              <a:p>
                <a:r>
                  <a:rPr lang="zh-CN" altLang="en-US" sz="1000" dirty="0"/>
                  <a:t>气缸阀</a:t>
                </a:r>
                <a:endParaRPr lang="en-US" sz="1000" dirty="0"/>
              </a:p>
            </p:txBody>
          </p:sp>
          <p:sp>
            <p:nvSpPr>
              <p:cNvPr id="33" name="TextBox 32">
                <a:extLst>
                  <a:ext uri="{FF2B5EF4-FFF2-40B4-BE49-F238E27FC236}">
                    <a16:creationId xmlns:a16="http://schemas.microsoft.com/office/drawing/2014/main" id="{E6A3027A-6001-6B40-ABE3-99501C31A115}"/>
                  </a:ext>
                </a:extLst>
              </p:cNvPr>
              <p:cNvSpPr txBox="1"/>
              <p:nvPr/>
            </p:nvSpPr>
            <p:spPr>
              <a:xfrm>
                <a:off x="7948985" y="5245256"/>
                <a:ext cx="877163" cy="568633"/>
              </a:xfrm>
              <a:prstGeom prst="rect">
                <a:avLst/>
              </a:prstGeom>
              <a:solidFill>
                <a:schemeClr val="accent6">
                  <a:lumMod val="20000"/>
                  <a:lumOff val="80000"/>
                </a:schemeClr>
              </a:solidFill>
            </p:spPr>
            <p:txBody>
              <a:bodyPr wrap="square">
                <a:spAutoFit/>
              </a:bodyPr>
              <a:lstStyle/>
              <a:p>
                <a:r>
                  <a:rPr lang="zh-CN" altLang="en-US" sz="1000" dirty="0"/>
                  <a:t>减压阀</a:t>
                </a:r>
                <a:endParaRPr lang="en-US" sz="1000" dirty="0"/>
              </a:p>
            </p:txBody>
          </p:sp>
          <p:sp>
            <p:nvSpPr>
              <p:cNvPr id="34" name="TextBox 33">
                <a:extLst>
                  <a:ext uri="{FF2B5EF4-FFF2-40B4-BE49-F238E27FC236}">
                    <a16:creationId xmlns:a16="http://schemas.microsoft.com/office/drawing/2014/main" id="{66DA5536-A305-22B1-6FFA-6B8D08DE0EFF}"/>
                  </a:ext>
                </a:extLst>
              </p:cNvPr>
              <p:cNvSpPr txBox="1"/>
              <p:nvPr/>
            </p:nvSpPr>
            <p:spPr>
              <a:xfrm>
                <a:off x="7936346" y="5703044"/>
                <a:ext cx="964223" cy="787338"/>
              </a:xfrm>
              <a:prstGeom prst="rect">
                <a:avLst/>
              </a:prstGeom>
              <a:solidFill>
                <a:schemeClr val="accent6">
                  <a:lumMod val="20000"/>
                  <a:lumOff val="80000"/>
                </a:schemeClr>
              </a:solidFill>
            </p:spPr>
            <p:txBody>
              <a:bodyPr wrap="square" rtlCol="0">
                <a:spAutoFit/>
              </a:bodyPr>
              <a:lstStyle/>
              <a:p>
                <a:r>
                  <a:rPr lang="zh-CN" altLang="en-US" sz="1000" dirty="0"/>
                  <a:t>液位指示器（可选）</a:t>
                </a:r>
                <a:endParaRPr lang="en-US" sz="1000" dirty="0"/>
              </a:p>
            </p:txBody>
          </p:sp>
          <p:sp>
            <p:nvSpPr>
              <p:cNvPr id="35" name="TextBox 34">
                <a:extLst>
                  <a:ext uri="{FF2B5EF4-FFF2-40B4-BE49-F238E27FC236}">
                    <a16:creationId xmlns:a16="http://schemas.microsoft.com/office/drawing/2014/main" id="{D5F5D69B-926D-82B4-5969-A93048B4437D}"/>
                  </a:ext>
                </a:extLst>
              </p:cNvPr>
              <p:cNvSpPr txBox="1"/>
              <p:nvPr/>
            </p:nvSpPr>
            <p:spPr>
              <a:xfrm>
                <a:off x="9817350" y="4754122"/>
                <a:ext cx="741565" cy="349927"/>
              </a:xfrm>
              <a:prstGeom prst="rect">
                <a:avLst/>
              </a:prstGeom>
              <a:solidFill>
                <a:schemeClr val="accent6">
                  <a:lumMod val="20000"/>
                  <a:lumOff val="80000"/>
                </a:schemeClr>
              </a:solidFill>
            </p:spPr>
            <p:txBody>
              <a:bodyPr wrap="square" rtlCol="0">
                <a:spAutoFit/>
              </a:bodyPr>
              <a:lstStyle/>
              <a:p>
                <a:r>
                  <a:rPr lang="zh-CN" altLang="en-US" sz="1000" dirty="0"/>
                  <a:t>手轮</a:t>
                </a:r>
                <a:endParaRPr lang="en-US" sz="1000" dirty="0"/>
              </a:p>
            </p:txBody>
          </p:sp>
          <p:sp>
            <p:nvSpPr>
              <p:cNvPr id="36" name="TextBox 35">
                <a:extLst>
                  <a:ext uri="{FF2B5EF4-FFF2-40B4-BE49-F238E27FC236}">
                    <a16:creationId xmlns:a16="http://schemas.microsoft.com/office/drawing/2014/main" id="{2AB74531-1E04-1F9A-B2EA-716864FDDC56}"/>
                  </a:ext>
                </a:extLst>
              </p:cNvPr>
              <p:cNvSpPr txBox="1"/>
              <p:nvPr/>
            </p:nvSpPr>
            <p:spPr>
              <a:xfrm>
                <a:off x="9338920" y="6228618"/>
                <a:ext cx="748229" cy="349927"/>
              </a:xfrm>
              <a:prstGeom prst="rect">
                <a:avLst/>
              </a:prstGeom>
              <a:solidFill>
                <a:schemeClr val="accent6">
                  <a:lumMod val="20000"/>
                  <a:lumOff val="80000"/>
                </a:schemeClr>
              </a:solidFill>
            </p:spPr>
            <p:txBody>
              <a:bodyPr wrap="none" rtlCol="0">
                <a:spAutoFit/>
              </a:bodyPr>
              <a:lstStyle/>
              <a:p>
                <a:r>
                  <a:rPr lang="zh-CN" altLang="en-US" sz="1000" dirty="0"/>
                  <a:t>气缸</a:t>
                </a:r>
                <a:endParaRPr lang="en-US" sz="1000" dirty="0"/>
              </a:p>
            </p:txBody>
          </p:sp>
          <p:sp>
            <p:nvSpPr>
              <p:cNvPr id="37" name="TextBox 36">
                <a:extLst>
                  <a:ext uri="{FF2B5EF4-FFF2-40B4-BE49-F238E27FC236}">
                    <a16:creationId xmlns:a16="http://schemas.microsoft.com/office/drawing/2014/main" id="{E6133F39-AC66-2FB5-312E-C85AF464F795}"/>
                  </a:ext>
                </a:extLst>
              </p:cNvPr>
              <p:cNvSpPr txBox="1"/>
              <p:nvPr/>
            </p:nvSpPr>
            <p:spPr>
              <a:xfrm>
                <a:off x="11004907" y="4720671"/>
                <a:ext cx="1187094" cy="349927"/>
              </a:xfrm>
              <a:prstGeom prst="rect">
                <a:avLst/>
              </a:prstGeom>
              <a:solidFill>
                <a:schemeClr val="accent6">
                  <a:lumMod val="20000"/>
                  <a:lumOff val="80000"/>
                </a:schemeClr>
              </a:solidFill>
            </p:spPr>
            <p:txBody>
              <a:bodyPr wrap="square">
                <a:spAutoFit/>
              </a:bodyPr>
              <a:lstStyle/>
              <a:p>
                <a:r>
                  <a:rPr lang="zh-CN" altLang="en-US" sz="1000" b="0" i="0" dirty="0">
                    <a:solidFill>
                      <a:srgbClr val="374151"/>
                    </a:solidFill>
                    <a:effectLst/>
                    <a:latin typeface="Söhne"/>
                  </a:rPr>
                  <a:t>联轴螺母</a:t>
                </a:r>
                <a:endParaRPr lang="en-US" sz="1000" dirty="0"/>
              </a:p>
            </p:txBody>
          </p:sp>
          <p:sp>
            <p:nvSpPr>
              <p:cNvPr id="38" name="TextBox 37">
                <a:extLst>
                  <a:ext uri="{FF2B5EF4-FFF2-40B4-BE49-F238E27FC236}">
                    <a16:creationId xmlns:a16="http://schemas.microsoft.com/office/drawing/2014/main" id="{22EE5DF4-A5CA-92C6-3544-00B67DD76FBB}"/>
                  </a:ext>
                </a:extLst>
              </p:cNvPr>
              <p:cNvSpPr txBox="1"/>
              <p:nvPr/>
            </p:nvSpPr>
            <p:spPr>
              <a:xfrm>
                <a:off x="11353036" y="5546962"/>
                <a:ext cx="965739" cy="349927"/>
              </a:xfrm>
              <a:prstGeom prst="rect">
                <a:avLst/>
              </a:prstGeom>
              <a:solidFill>
                <a:schemeClr val="accent6">
                  <a:lumMod val="20000"/>
                  <a:lumOff val="80000"/>
                </a:schemeClr>
              </a:solidFill>
            </p:spPr>
            <p:txBody>
              <a:bodyPr wrap="square" rtlCol="0">
                <a:spAutoFit/>
              </a:bodyPr>
              <a:lstStyle/>
              <a:p>
                <a:r>
                  <a:rPr lang="zh-CN" altLang="en-US" sz="1000" dirty="0"/>
                  <a:t>调节器</a:t>
                </a:r>
                <a:endParaRPr lang="en-US" sz="1000" dirty="0"/>
              </a:p>
            </p:txBody>
          </p:sp>
          <p:sp>
            <p:nvSpPr>
              <p:cNvPr id="39" name="TextBox 38">
                <a:extLst>
                  <a:ext uri="{FF2B5EF4-FFF2-40B4-BE49-F238E27FC236}">
                    <a16:creationId xmlns:a16="http://schemas.microsoft.com/office/drawing/2014/main" id="{8452D8C6-C415-1D37-7EAE-C3A5560EB457}"/>
                  </a:ext>
                </a:extLst>
              </p:cNvPr>
              <p:cNvSpPr txBox="1"/>
              <p:nvPr/>
            </p:nvSpPr>
            <p:spPr>
              <a:xfrm>
                <a:off x="11446701" y="6060422"/>
                <a:ext cx="748229" cy="349927"/>
              </a:xfrm>
              <a:prstGeom prst="rect">
                <a:avLst/>
              </a:prstGeom>
              <a:solidFill>
                <a:schemeClr val="accent6">
                  <a:lumMod val="20000"/>
                  <a:lumOff val="80000"/>
                </a:schemeClr>
              </a:solidFill>
            </p:spPr>
            <p:txBody>
              <a:bodyPr wrap="none" rtlCol="0">
                <a:spAutoFit/>
              </a:bodyPr>
              <a:lstStyle/>
              <a:p>
                <a:r>
                  <a:rPr lang="zh-CN" altLang="en-US" sz="1000" dirty="0"/>
                  <a:t>软管</a:t>
                </a:r>
                <a:endParaRPr lang="en-US" sz="1000" dirty="0"/>
              </a:p>
            </p:txBody>
          </p:sp>
        </p:grpSp>
      </p:grpSp>
    </p:spTree>
    <p:extLst>
      <p:ext uri="{BB962C8B-B14F-4D97-AF65-F5344CB8AC3E}">
        <p14:creationId xmlns:p14="http://schemas.microsoft.com/office/powerpoint/2010/main" val="1153784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p:txBody>
          <a:bodyPr/>
          <a:lstStyle/>
          <a:p>
            <a:r>
              <a:rPr lang="zh-CN" altLang="en-US" b="0" i="0" dirty="0">
                <a:solidFill>
                  <a:srgbClr val="374151"/>
                </a:solidFill>
                <a:effectLst/>
                <a:latin typeface="Söhne"/>
              </a:rPr>
              <a:t>丙烷罐安全检查清单 </a:t>
            </a:r>
            <a:r>
              <a:rPr lang="en-US" altLang="zh-CN" b="0" i="0" dirty="0">
                <a:solidFill>
                  <a:srgbClr val="374151"/>
                </a:solidFill>
                <a:effectLst/>
                <a:latin typeface="Söhne"/>
              </a:rPr>
              <a:t>- </a:t>
            </a:r>
            <a:r>
              <a:rPr lang="zh-CN" altLang="en-US" b="0" i="0" dirty="0">
                <a:solidFill>
                  <a:srgbClr val="374151"/>
                </a:solidFill>
                <a:effectLst/>
                <a:latin typeface="Söhne"/>
              </a:rPr>
              <a:t>总览</a:t>
            </a:r>
            <a:endParaRPr lang="en-US" dirty="0"/>
          </a:p>
        </p:txBody>
      </p:sp>
      <p:graphicFrame>
        <p:nvGraphicFramePr>
          <p:cNvPr id="4" name="Table 4">
            <a:extLst>
              <a:ext uri="{FF2B5EF4-FFF2-40B4-BE49-F238E27FC236}">
                <a16:creationId xmlns:a16="http://schemas.microsoft.com/office/drawing/2014/main" id="{564C5337-D1BF-8474-CC38-CDE682919C88}"/>
              </a:ext>
            </a:extLst>
          </p:cNvPr>
          <p:cNvGraphicFramePr>
            <a:graphicFrameLocks noGrp="1"/>
          </p:cNvGraphicFramePr>
          <p:nvPr>
            <p:extLst>
              <p:ext uri="{D42A27DB-BD31-4B8C-83A1-F6EECF244321}">
                <p14:modId xmlns:p14="http://schemas.microsoft.com/office/powerpoint/2010/main" val="1103119867"/>
              </p:ext>
            </p:extLst>
          </p:nvPr>
        </p:nvGraphicFramePr>
        <p:xfrm>
          <a:off x="711374" y="1690688"/>
          <a:ext cx="8128000" cy="3596640"/>
        </p:xfrm>
        <a:graphic>
          <a:graphicData uri="http://schemas.openxmlformats.org/drawingml/2006/table">
            <a:tbl>
              <a:tblPr firstRow="1" bandRow="1">
                <a:tableStyleId>{5940675A-B579-460E-94D1-54222C63F5DA}</a:tableStyleId>
              </a:tblPr>
              <a:tblGrid>
                <a:gridCol w="942062">
                  <a:extLst>
                    <a:ext uri="{9D8B030D-6E8A-4147-A177-3AD203B41FA5}">
                      <a16:colId xmlns:a16="http://schemas.microsoft.com/office/drawing/2014/main" val="3836321010"/>
                    </a:ext>
                  </a:extLst>
                </a:gridCol>
                <a:gridCol w="7185938">
                  <a:extLst>
                    <a:ext uri="{9D8B030D-6E8A-4147-A177-3AD203B41FA5}">
                      <a16:colId xmlns:a16="http://schemas.microsoft.com/office/drawing/2014/main" val="2828354987"/>
                    </a:ext>
                  </a:extLst>
                </a:gridCol>
              </a:tblGrid>
              <a:tr h="370840">
                <a:tc>
                  <a:txBody>
                    <a:bodyPr/>
                    <a:lstStyle/>
                    <a:p>
                      <a:r>
                        <a:rPr lang="zh-CN" altLang="en-US" sz="2000" dirty="0"/>
                        <a:t>检查</a:t>
                      </a:r>
                      <a:endParaRPr lang="en-US" sz="2000" dirty="0"/>
                    </a:p>
                  </a:txBody>
                  <a:tcPr/>
                </a:tc>
                <a:tc>
                  <a:txBody>
                    <a:bodyPr/>
                    <a:lstStyle/>
                    <a:p>
                      <a:r>
                        <a:rPr lang="zh-CN" altLang="en-US" sz="2000" dirty="0"/>
                        <a:t>描述</a:t>
                      </a:r>
                      <a:endParaRPr lang="en-US" sz="2000" dirty="0"/>
                    </a:p>
                  </a:txBody>
                  <a:tcPr/>
                </a:tc>
                <a:extLst>
                  <a:ext uri="{0D108BD9-81ED-4DB2-BD59-A6C34878D82A}">
                    <a16:rowId xmlns:a16="http://schemas.microsoft.com/office/drawing/2014/main" val="1053444533"/>
                  </a:ext>
                </a:extLst>
              </a:tr>
              <a:tr h="370840">
                <a:tc>
                  <a:txBody>
                    <a:bodyPr/>
                    <a:lstStyle/>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000" dirty="0"/>
                        <a:t>单个或总容量不能超过</a:t>
                      </a:r>
                      <a:r>
                        <a:rPr lang="en-US" altLang="zh-CN" sz="2000" dirty="0"/>
                        <a:t>200</a:t>
                      </a:r>
                      <a:r>
                        <a:rPr lang="zh-CN" altLang="en-US" sz="2000" dirty="0"/>
                        <a:t>加仑（</a:t>
                      </a:r>
                      <a:r>
                        <a:rPr lang="en-US" altLang="zh-CN" sz="2000" dirty="0"/>
                        <a:t>757</a:t>
                      </a:r>
                      <a:r>
                        <a:rPr lang="zh-CN" altLang="en-US" sz="2000" dirty="0"/>
                        <a:t>升）</a:t>
                      </a:r>
                      <a:endParaRPr lang="en-US" sz="2000" dirty="0"/>
                    </a:p>
                  </a:txBody>
                  <a:tcPr/>
                </a:tc>
                <a:extLst>
                  <a:ext uri="{0D108BD9-81ED-4DB2-BD59-A6C34878D82A}">
                    <a16:rowId xmlns:a16="http://schemas.microsoft.com/office/drawing/2014/main" val="3962019331"/>
                  </a:ext>
                </a:extLst>
              </a:tr>
              <a:tr h="370840">
                <a:tc>
                  <a:txBody>
                    <a:bodyPr/>
                    <a:lstStyle/>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000" dirty="0"/>
                        <a:t>罐体必须由耐腐蚀材料（如铝）制成，并且不得有任何生锈区域或物理损伤</a:t>
                      </a:r>
                      <a:endParaRPr lang="en-US" sz="2000" dirty="0"/>
                    </a:p>
                  </a:txBody>
                  <a:tcPr/>
                </a:tc>
                <a:extLst>
                  <a:ext uri="{0D108BD9-81ED-4DB2-BD59-A6C34878D82A}">
                    <a16:rowId xmlns:a16="http://schemas.microsoft.com/office/drawing/2014/main" val="153243133"/>
                  </a:ext>
                </a:extLst>
              </a:tr>
              <a:tr h="452681">
                <a:tc>
                  <a:txBody>
                    <a:bodyPr/>
                    <a:lstStyle/>
                    <a:p>
                      <a:endParaRPr lang="en-US"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000" dirty="0"/>
                        <a:t>如果要喷漆，没有规定特定的颜色，但建议使用浅色的具有反光性的颜色。</a:t>
                      </a:r>
                      <a:endParaRPr lang="en-US" sz="2000" dirty="0"/>
                    </a:p>
                  </a:txBody>
                  <a:tcPr/>
                </a:tc>
                <a:extLst>
                  <a:ext uri="{0D108BD9-81ED-4DB2-BD59-A6C34878D82A}">
                    <a16:rowId xmlns:a16="http://schemas.microsoft.com/office/drawing/2014/main" val="1401200447"/>
                  </a:ext>
                </a:extLst>
              </a:tr>
              <a:tr h="370840">
                <a:tc>
                  <a:txBody>
                    <a:bodyPr/>
                    <a:lstStyle/>
                    <a:p>
                      <a:endParaRPr lang="en-US"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000" dirty="0"/>
                        <a:t>容器必须在合格期内：</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2000" dirty="0"/>
                        <a:t>-</a:t>
                      </a:r>
                      <a:r>
                        <a:rPr lang="zh-CN" altLang="en-US" sz="2000" dirty="0"/>
                        <a:t>第一次重新资格检查：在生产日期后的</a:t>
                      </a:r>
                      <a:r>
                        <a:rPr lang="en-US" altLang="zh-CN" sz="2000" dirty="0"/>
                        <a:t>12</a:t>
                      </a:r>
                      <a:r>
                        <a:rPr lang="zh-CN" altLang="en-US" sz="2000" dirty="0"/>
                        <a:t>年内进行</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2000" dirty="0"/>
                        <a:t>-</a:t>
                      </a:r>
                      <a:r>
                        <a:rPr lang="zh-CN" altLang="en-US" sz="2000" dirty="0"/>
                        <a:t>其他全部：在之后的</a:t>
                      </a:r>
                      <a:r>
                        <a:rPr lang="en-US" altLang="zh-CN" sz="2000" dirty="0"/>
                        <a:t>5</a:t>
                      </a:r>
                      <a:r>
                        <a:rPr lang="zh-CN" altLang="en-US" sz="2000" dirty="0"/>
                        <a:t>年内进行</a:t>
                      </a:r>
                      <a:endParaRPr lang="en-US" sz="2000" dirty="0"/>
                    </a:p>
                  </a:txBody>
                  <a:tcPr/>
                </a:tc>
                <a:extLst>
                  <a:ext uri="{0D108BD9-81ED-4DB2-BD59-A6C34878D82A}">
                    <a16:rowId xmlns:a16="http://schemas.microsoft.com/office/drawing/2014/main" val="3195801201"/>
                  </a:ext>
                </a:extLst>
              </a:tr>
              <a:tr h="370840">
                <a:tc>
                  <a:txBody>
                    <a:bodyPr/>
                    <a:lstStyle/>
                    <a:p>
                      <a:endParaRPr lang="en-US" sz="2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2000" dirty="0"/>
                        <a:t>气瓶不能在车辆内，包括使用或运输过程中。</a:t>
                      </a:r>
                      <a:endParaRPr lang="en-US" sz="2000" dirty="0"/>
                    </a:p>
                  </a:txBody>
                  <a:tcPr/>
                </a:tc>
                <a:extLst>
                  <a:ext uri="{0D108BD9-81ED-4DB2-BD59-A6C34878D82A}">
                    <a16:rowId xmlns:a16="http://schemas.microsoft.com/office/drawing/2014/main" val="2732180817"/>
                  </a:ext>
                </a:extLst>
              </a:tr>
            </a:tbl>
          </a:graphicData>
        </a:graphic>
      </p:graphicFrame>
      <p:sp>
        <p:nvSpPr>
          <p:cNvPr id="8" name="TextBox 7">
            <a:extLst>
              <a:ext uri="{FF2B5EF4-FFF2-40B4-BE49-F238E27FC236}">
                <a16:creationId xmlns:a16="http://schemas.microsoft.com/office/drawing/2014/main" id="{D5981473-26C5-3B21-7897-A2E1668B3537}"/>
              </a:ext>
            </a:extLst>
          </p:cNvPr>
          <p:cNvSpPr txBox="1"/>
          <p:nvPr/>
        </p:nvSpPr>
        <p:spPr>
          <a:xfrm>
            <a:off x="711374" y="6169709"/>
            <a:ext cx="7342862" cy="646331"/>
          </a:xfrm>
          <a:prstGeom prst="rect">
            <a:avLst/>
          </a:prstGeom>
          <a:noFill/>
        </p:spPr>
        <p:txBody>
          <a:bodyPr wrap="square">
            <a:spAutoFit/>
          </a:bodyPr>
          <a:lstStyle/>
          <a:p>
            <a:r>
              <a:rPr lang="zh-CN" altLang="en-US" b="0" i="0" dirty="0">
                <a:solidFill>
                  <a:srgbClr val="374151"/>
                </a:solidFill>
                <a:effectLst/>
                <a:latin typeface="Söhne"/>
              </a:rPr>
              <a:t>丙烷安全视频</a:t>
            </a:r>
            <a:r>
              <a:rPr lang="en-US" dirty="0"/>
              <a:t> 1 (WorkSafe BC): </a:t>
            </a:r>
            <a:r>
              <a:rPr lang="en-US" dirty="0">
                <a:hlinkClick r:id="rId3"/>
              </a:rPr>
              <a:t>https://youtu.be/rHRwS2B3Vv0</a:t>
            </a:r>
            <a:r>
              <a:rPr lang="en-US" dirty="0"/>
              <a:t> </a:t>
            </a:r>
          </a:p>
          <a:p>
            <a:r>
              <a:rPr lang="zh-CN" altLang="en-US" b="0" i="0" dirty="0">
                <a:solidFill>
                  <a:srgbClr val="374151"/>
                </a:solidFill>
                <a:effectLst/>
                <a:latin typeface="Söhne"/>
              </a:rPr>
              <a:t>丙烷安全视频</a:t>
            </a:r>
            <a:r>
              <a:rPr lang="en-US" dirty="0"/>
              <a:t> 2 (WorkSafe BC): </a:t>
            </a:r>
            <a:r>
              <a:rPr lang="en-US" dirty="0">
                <a:hlinkClick r:id="rId4"/>
              </a:rPr>
              <a:t>https://youtu.be/vCSi6tXcRJs</a:t>
            </a:r>
            <a:r>
              <a:rPr lang="en-US" dirty="0"/>
              <a:t> </a:t>
            </a:r>
          </a:p>
        </p:txBody>
      </p:sp>
      <p:pic>
        <p:nvPicPr>
          <p:cNvPr id="5" name="Picture 4" descr="20 Gallon Propane Tank 8kb jpg">
            <a:extLst>
              <a:ext uri="{FF2B5EF4-FFF2-40B4-BE49-F238E27FC236}">
                <a16:creationId xmlns:a16="http://schemas.microsoft.com/office/drawing/2014/main" id="{DDAECFD1-CF72-FD82-71C9-B3304811AF5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36983" y="243562"/>
            <a:ext cx="1663700" cy="2387600"/>
          </a:xfrm>
          <a:prstGeom prst="rect">
            <a:avLst/>
          </a:prstGeom>
        </p:spPr>
      </p:pic>
      <p:pic>
        <p:nvPicPr>
          <p:cNvPr id="6" name="Picture 5" descr="100 gallon propane tank 13kb jpg">
            <a:extLst>
              <a:ext uri="{FF2B5EF4-FFF2-40B4-BE49-F238E27FC236}">
                <a16:creationId xmlns:a16="http://schemas.microsoft.com/office/drawing/2014/main" id="{72132ED4-DFDE-BAA2-BE5C-F4808BF973A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236983" y="2855238"/>
            <a:ext cx="1790700" cy="3759200"/>
          </a:xfrm>
          <a:prstGeom prst="rect">
            <a:avLst/>
          </a:prstGeom>
        </p:spPr>
      </p:pic>
    </p:spTree>
    <p:extLst>
      <p:ext uri="{BB962C8B-B14F-4D97-AF65-F5344CB8AC3E}">
        <p14:creationId xmlns:p14="http://schemas.microsoft.com/office/powerpoint/2010/main" val="4097850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p:txBody>
          <a:bodyPr>
            <a:normAutofit/>
          </a:bodyPr>
          <a:lstStyle/>
          <a:p>
            <a:r>
              <a:rPr lang="zh-CN" altLang="en-US" sz="3600" dirty="0"/>
              <a:t>丙烷罐的位置</a:t>
            </a:r>
            <a:r>
              <a:rPr lang="en-US" altLang="zh-CN" sz="3600" dirty="0"/>
              <a:t>/</a:t>
            </a:r>
            <a:r>
              <a:rPr lang="zh-CN" altLang="en-US" sz="3600" dirty="0"/>
              <a:t>安装</a:t>
            </a:r>
            <a:endParaRPr lang="en-US" sz="3600" dirty="0"/>
          </a:p>
        </p:txBody>
      </p:sp>
      <p:graphicFrame>
        <p:nvGraphicFramePr>
          <p:cNvPr id="4" name="Table 4">
            <a:extLst>
              <a:ext uri="{FF2B5EF4-FFF2-40B4-BE49-F238E27FC236}">
                <a16:creationId xmlns:a16="http://schemas.microsoft.com/office/drawing/2014/main" id="{564C5337-D1BF-8474-CC38-CDE682919C88}"/>
              </a:ext>
            </a:extLst>
          </p:cNvPr>
          <p:cNvGraphicFramePr>
            <a:graphicFrameLocks noGrp="1"/>
          </p:cNvGraphicFramePr>
          <p:nvPr>
            <p:extLst>
              <p:ext uri="{D42A27DB-BD31-4B8C-83A1-F6EECF244321}">
                <p14:modId xmlns:p14="http://schemas.microsoft.com/office/powerpoint/2010/main" val="2596666120"/>
              </p:ext>
            </p:extLst>
          </p:nvPr>
        </p:nvGraphicFramePr>
        <p:xfrm>
          <a:off x="543056" y="1885839"/>
          <a:ext cx="7743694" cy="3967480"/>
        </p:xfrm>
        <a:graphic>
          <a:graphicData uri="http://schemas.openxmlformats.org/drawingml/2006/table">
            <a:tbl>
              <a:tblPr firstRow="1" bandRow="1">
                <a:tableStyleId>{5940675A-B579-460E-94D1-54222C63F5DA}</a:tableStyleId>
              </a:tblPr>
              <a:tblGrid>
                <a:gridCol w="897520">
                  <a:extLst>
                    <a:ext uri="{9D8B030D-6E8A-4147-A177-3AD203B41FA5}">
                      <a16:colId xmlns:a16="http://schemas.microsoft.com/office/drawing/2014/main" val="3836321010"/>
                    </a:ext>
                  </a:extLst>
                </a:gridCol>
                <a:gridCol w="6846174">
                  <a:extLst>
                    <a:ext uri="{9D8B030D-6E8A-4147-A177-3AD203B41FA5}">
                      <a16:colId xmlns:a16="http://schemas.microsoft.com/office/drawing/2014/main" val="2828354987"/>
                    </a:ext>
                  </a:extLst>
                </a:gridCol>
              </a:tblGrid>
              <a:tr h="370840">
                <a:tc>
                  <a:txBody>
                    <a:bodyPr/>
                    <a:lstStyle/>
                    <a:p>
                      <a:r>
                        <a:rPr lang="zh-CN" altLang="en-US" sz="2000" dirty="0"/>
                        <a:t>检查</a:t>
                      </a:r>
                      <a:endParaRPr lang="en-US" sz="2000" dirty="0"/>
                    </a:p>
                  </a:txBody>
                  <a:tcPr/>
                </a:tc>
                <a:tc>
                  <a:txBody>
                    <a:bodyPr/>
                    <a:lstStyle/>
                    <a:p>
                      <a:r>
                        <a:rPr lang="zh-CN" altLang="en-US" sz="2000" dirty="0"/>
                        <a:t>描述</a:t>
                      </a:r>
                      <a:endParaRPr lang="en-US" sz="2000" dirty="0"/>
                    </a:p>
                  </a:txBody>
                  <a:tcPr/>
                </a:tc>
                <a:extLst>
                  <a:ext uri="{0D108BD9-81ED-4DB2-BD59-A6C34878D82A}">
                    <a16:rowId xmlns:a16="http://schemas.microsoft.com/office/drawing/2014/main" val="1053444533"/>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dirty="0"/>
                        <a:t>丙烷罐</a:t>
                      </a:r>
                      <a:r>
                        <a:rPr lang="zh-CN" altLang="en-US" dirty="0"/>
                        <a:t>必须牢固地安装在车辆外部的批准区域。它们不能安装在车辆的前部或侧面。</a:t>
                      </a:r>
                      <a:endParaRPr lang="en-US" dirty="0"/>
                    </a:p>
                  </a:txBody>
                  <a:tcPr/>
                </a:tc>
                <a:extLst>
                  <a:ext uri="{0D108BD9-81ED-4DB2-BD59-A6C34878D82A}">
                    <a16:rowId xmlns:a16="http://schemas.microsoft.com/office/drawing/2014/main" val="3962019331"/>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b="0" i="0" kern="1200" dirty="0">
                          <a:solidFill>
                            <a:schemeClr val="tx1"/>
                          </a:solidFill>
                          <a:effectLst/>
                          <a:latin typeface="+mn-lt"/>
                          <a:ea typeface="+mn-ea"/>
                          <a:cs typeface="+mn-cs"/>
                        </a:rPr>
                        <a:t>确保</a:t>
                      </a:r>
                      <a:r>
                        <a:rPr lang="zh-CN" altLang="en-US" sz="1800" dirty="0"/>
                        <a:t>丙烷罐</a:t>
                      </a:r>
                      <a:r>
                        <a:rPr lang="zh-CN" altLang="en-US" sz="1800" b="0" i="0" kern="1200" dirty="0">
                          <a:solidFill>
                            <a:schemeClr val="tx1"/>
                          </a:solidFill>
                          <a:effectLst/>
                          <a:latin typeface="+mn-lt"/>
                          <a:ea typeface="+mn-ea"/>
                          <a:cs typeface="+mn-cs"/>
                        </a:rPr>
                        <a:t>处于竖直位置，并牢固固定，以防止倾倒。</a:t>
                      </a:r>
                      <a:r>
                        <a:rPr lang="zh-CN" altLang="en-US" sz="1800" dirty="0"/>
                        <a:t>丙烷罐</a:t>
                      </a:r>
                      <a:r>
                        <a:rPr lang="zh-CN" altLang="en-US" sz="1800" b="0" i="0" kern="1200" dirty="0">
                          <a:solidFill>
                            <a:schemeClr val="tx1"/>
                          </a:solidFill>
                          <a:effectLst/>
                          <a:latin typeface="+mn-lt"/>
                          <a:ea typeface="+mn-ea"/>
                          <a:cs typeface="+mn-cs"/>
                        </a:rPr>
                        <a:t>必须牢固地安装固定，以防止松动、滑动或旋转。</a:t>
                      </a:r>
                      <a:endParaRPr lang="en-US" dirty="0"/>
                    </a:p>
                  </a:txBody>
                  <a:tcPr/>
                </a:tc>
                <a:extLst>
                  <a:ext uri="{0D108BD9-81ED-4DB2-BD59-A6C34878D82A}">
                    <a16:rowId xmlns:a16="http://schemas.microsoft.com/office/drawing/2014/main" val="153243133"/>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必须确保所有</a:t>
                      </a:r>
                      <a:r>
                        <a:rPr lang="zh-CN" altLang="en-US" sz="1800" dirty="0"/>
                        <a:t>丙烷罐</a:t>
                      </a:r>
                      <a:r>
                        <a:rPr lang="zh-CN" altLang="en-US" dirty="0"/>
                        <a:t>免受松散物体和翻车造成的损害，或类似的车辆事故的损害。</a:t>
                      </a:r>
                      <a:endParaRPr lang="en-US" dirty="0"/>
                    </a:p>
                  </a:txBody>
                  <a:tcPr/>
                </a:tc>
                <a:extLst>
                  <a:ext uri="{0D108BD9-81ED-4DB2-BD59-A6C34878D82A}">
                    <a16:rowId xmlns:a16="http://schemas.microsoft.com/office/drawing/2014/main" val="1401200447"/>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安装在车辆后部的</a:t>
                      </a:r>
                      <a:r>
                        <a:rPr lang="zh-CN" altLang="en-US" sz="1800" dirty="0"/>
                        <a:t>丙烷罐</a:t>
                      </a:r>
                      <a:r>
                        <a:rPr lang="zh-CN" altLang="en-US" dirty="0"/>
                        <a:t>的保险杠应延伸至容器外至少六英寸，并且应具有坚固的结构，超过或与现有保险杠的强度相匹配，以避免容器在汽车尾部碰撞事故中损坏。</a:t>
                      </a:r>
                      <a:endParaRPr lang="en-US" dirty="0"/>
                    </a:p>
                  </a:txBody>
                  <a:tcPr/>
                </a:tc>
                <a:extLst>
                  <a:ext uri="{0D108BD9-81ED-4DB2-BD59-A6C34878D82A}">
                    <a16:rowId xmlns:a16="http://schemas.microsoft.com/office/drawing/2014/main" val="4139542600"/>
                  </a:ext>
                </a:extLst>
              </a:tr>
              <a:tr h="370840">
                <a:tc>
                  <a:txBody>
                    <a:bodyPr/>
                    <a:lstStyle/>
                    <a:p>
                      <a:endParaRPr lang="en-US" dirty="0"/>
                    </a:p>
                  </a:txBody>
                  <a:tcPr/>
                </a:tc>
                <a:tc>
                  <a:txBody>
                    <a:bodyPr/>
                    <a:lstStyle/>
                    <a:p>
                      <a:r>
                        <a:rPr lang="zh-CN" altLang="en-US" dirty="0"/>
                        <a:t>在紧急情况下不能阻碍出口。</a:t>
                      </a:r>
                      <a:endParaRPr lang="en-US" dirty="0"/>
                    </a:p>
                  </a:txBody>
                  <a:tcPr/>
                </a:tc>
                <a:extLst>
                  <a:ext uri="{0D108BD9-81ED-4DB2-BD59-A6C34878D82A}">
                    <a16:rowId xmlns:a16="http://schemas.microsoft.com/office/drawing/2014/main" val="3195801201"/>
                  </a:ext>
                </a:extLst>
              </a:tr>
              <a:tr h="303641">
                <a:tc>
                  <a:txBody>
                    <a:bodyPr/>
                    <a:lstStyle/>
                    <a:p>
                      <a:endParaRPr lang="en-US" dirty="0"/>
                    </a:p>
                  </a:txBody>
                  <a:tcPr/>
                </a:tc>
                <a:tc>
                  <a:txBody>
                    <a:bodyPr/>
                    <a:lstStyle/>
                    <a:p>
                      <a:r>
                        <a:rPr lang="zh-CN" altLang="en-US" sz="1800" b="0" i="0" kern="1200" dirty="0">
                          <a:solidFill>
                            <a:schemeClr val="tx1"/>
                          </a:solidFill>
                          <a:effectLst/>
                          <a:latin typeface="+mn-lt"/>
                          <a:ea typeface="+mn-ea"/>
                          <a:cs typeface="+mn-cs"/>
                        </a:rPr>
                        <a:t>必须与任何点火源保持至少</a:t>
                      </a:r>
                      <a:r>
                        <a:rPr lang="en-US" altLang="zh-CN" sz="1800" b="0" i="0" kern="1200" dirty="0">
                          <a:solidFill>
                            <a:schemeClr val="tx1"/>
                          </a:solidFill>
                          <a:effectLst/>
                          <a:latin typeface="+mn-lt"/>
                          <a:ea typeface="+mn-ea"/>
                          <a:cs typeface="+mn-cs"/>
                        </a:rPr>
                        <a:t>10</a:t>
                      </a:r>
                      <a:r>
                        <a:rPr lang="zh-CN" altLang="en-US" sz="1800" b="0" i="0" kern="1200" dirty="0">
                          <a:solidFill>
                            <a:schemeClr val="tx1"/>
                          </a:solidFill>
                          <a:effectLst/>
                          <a:latin typeface="+mn-lt"/>
                          <a:ea typeface="+mn-ea"/>
                          <a:cs typeface="+mn-cs"/>
                        </a:rPr>
                        <a:t>英尺（</a:t>
                      </a:r>
                      <a:r>
                        <a:rPr lang="en-US" altLang="zh-CN" sz="1800" b="0" i="0" kern="1200" dirty="0">
                          <a:solidFill>
                            <a:schemeClr val="tx1"/>
                          </a:solidFill>
                          <a:effectLst/>
                          <a:latin typeface="+mn-lt"/>
                          <a:ea typeface="+mn-ea"/>
                          <a:cs typeface="+mn-cs"/>
                        </a:rPr>
                        <a:t>3.05</a:t>
                      </a:r>
                      <a:r>
                        <a:rPr lang="zh-CN" altLang="en-US" sz="1800" b="0" i="0" kern="1200" dirty="0">
                          <a:solidFill>
                            <a:schemeClr val="tx1"/>
                          </a:solidFill>
                          <a:effectLst/>
                          <a:latin typeface="+mn-lt"/>
                          <a:ea typeface="+mn-ea"/>
                          <a:cs typeface="+mn-cs"/>
                        </a:rPr>
                        <a:t>米）的距离。</a:t>
                      </a:r>
                      <a:endParaRPr lang="en-US" dirty="0"/>
                    </a:p>
                  </a:txBody>
                  <a:tcPr/>
                </a:tc>
                <a:extLst>
                  <a:ext uri="{0D108BD9-81ED-4DB2-BD59-A6C34878D82A}">
                    <a16:rowId xmlns:a16="http://schemas.microsoft.com/office/drawing/2014/main" val="960311681"/>
                  </a:ext>
                </a:extLst>
              </a:tr>
            </a:tbl>
          </a:graphicData>
        </a:graphic>
      </p:graphicFrame>
      <p:pic>
        <p:nvPicPr>
          <p:cNvPr id="11" name="Picture 10" descr="Two Propane Tanks on Hitch 89kb jpg&#10;">
            <a:extLst>
              <a:ext uri="{FF2B5EF4-FFF2-40B4-BE49-F238E27FC236}">
                <a16:creationId xmlns:a16="http://schemas.microsoft.com/office/drawing/2014/main" id="{D0D9CA8C-647F-AA2A-04CF-89D71141A6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93889" y="2574899"/>
            <a:ext cx="2855055" cy="3806740"/>
          </a:xfrm>
          <a:prstGeom prst="rect">
            <a:avLst/>
          </a:prstGeom>
        </p:spPr>
      </p:pic>
      <p:pic>
        <p:nvPicPr>
          <p:cNvPr id="3" name="Picture 2" descr="Food Truck Diagram 69kb jpg&#10;">
            <a:extLst>
              <a:ext uri="{FF2B5EF4-FFF2-40B4-BE49-F238E27FC236}">
                <a16:creationId xmlns:a16="http://schemas.microsoft.com/office/drawing/2014/main" id="{BF35E71C-C623-A4B9-8521-3F8387DDFCC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82798" y="231886"/>
            <a:ext cx="3709202" cy="2046156"/>
          </a:xfrm>
          <a:prstGeom prst="rect">
            <a:avLst/>
          </a:prstGeom>
        </p:spPr>
      </p:pic>
    </p:spTree>
    <p:extLst>
      <p:ext uri="{BB962C8B-B14F-4D97-AF65-F5344CB8AC3E}">
        <p14:creationId xmlns:p14="http://schemas.microsoft.com/office/powerpoint/2010/main" val="1057886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p:txBody>
          <a:bodyPr/>
          <a:lstStyle/>
          <a:p>
            <a:r>
              <a:rPr lang="zh-CN" altLang="en-US" b="0" i="0" dirty="0">
                <a:solidFill>
                  <a:srgbClr val="374151"/>
                </a:solidFill>
                <a:effectLst/>
                <a:latin typeface="Söhne"/>
              </a:rPr>
              <a:t>丙烷管线</a:t>
            </a:r>
            <a:r>
              <a:rPr lang="en-US" altLang="zh-CN" b="0" i="0" dirty="0">
                <a:solidFill>
                  <a:srgbClr val="374151"/>
                </a:solidFill>
                <a:effectLst/>
                <a:latin typeface="Söhne"/>
              </a:rPr>
              <a:t>/</a:t>
            </a:r>
            <a:r>
              <a:rPr lang="zh-CN" altLang="en-US" b="0" i="0" dirty="0">
                <a:solidFill>
                  <a:srgbClr val="374151"/>
                </a:solidFill>
                <a:effectLst/>
                <a:latin typeface="Söhne"/>
              </a:rPr>
              <a:t>管道系统</a:t>
            </a:r>
            <a:endParaRPr lang="en-US" dirty="0"/>
          </a:p>
        </p:txBody>
      </p:sp>
      <p:graphicFrame>
        <p:nvGraphicFramePr>
          <p:cNvPr id="4" name="Table 4">
            <a:extLst>
              <a:ext uri="{FF2B5EF4-FFF2-40B4-BE49-F238E27FC236}">
                <a16:creationId xmlns:a16="http://schemas.microsoft.com/office/drawing/2014/main" id="{564C5337-D1BF-8474-CC38-CDE682919C88}"/>
              </a:ext>
            </a:extLst>
          </p:cNvPr>
          <p:cNvGraphicFramePr>
            <a:graphicFrameLocks noGrp="1"/>
          </p:cNvGraphicFramePr>
          <p:nvPr>
            <p:extLst>
              <p:ext uri="{D42A27DB-BD31-4B8C-83A1-F6EECF244321}">
                <p14:modId xmlns:p14="http://schemas.microsoft.com/office/powerpoint/2010/main" val="15367861"/>
              </p:ext>
            </p:extLst>
          </p:nvPr>
        </p:nvGraphicFramePr>
        <p:xfrm>
          <a:off x="711374" y="1690688"/>
          <a:ext cx="8128000" cy="2621280"/>
        </p:xfrm>
        <a:graphic>
          <a:graphicData uri="http://schemas.openxmlformats.org/drawingml/2006/table">
            <a:tbl>
              <a:tblPr firstRow="1" bandRow="1">
                <a:tableStyleId>{5940675A-B579-460E-94D1-54222C63F5DA}</a:tableStyleId>
              </a:tblPr>
              <a:tblGrid>
                <a:gridCol w="942062">
                  <a:extLst>
                    <a:ext uri="{9D8B030D-6E8A-4147-A177-3AD203B41FA5}">
                      <a16:colId xmlns:a16="http://schemas.microsoft.com/office/drawing/2014/main" val="3836321010"/>
                    </a:ext>
                  </a:extLst>
                </a:gridCol>
                <a:gridCol w="7185938">
                  <a:extLst>
                    <a:ext uri="{9D8B030D-6E8A-4147-A177-3AD203B41FA5}">
                      <a16:colId xmlns:a16="http://schemas.microsoft.com/office/drawing/2014/main" val="2828354987"/>
                    </a:ext>
                  </a:extLst>
                </a:gridCol>
              </a:tblGrid>
              <a:tr h="370840">
                <a:tc>
                  <a:txBody>
                    <a:bodyPr/>
                    <a:lstStyle/>
                    <a:p>
                      <a:r>
                        <a:rPr lang="zh-CN" altLang="en-US" sz="2000" dirty="0"/>
                        <a:t>检查</a:t>
                      </a:r>
                      <a:endParaRPr lang="en-US" sz="2000" dirty="0"/>
                    </a:p>
                  </a:txBody>
                  <a:tcPr/>
                </a:tc>
                <a:tc>
                  <a:txBody>
                    <a:bodyPr/>
                    <a:lstStyle/>
                    <a:p>
                      <a:r>
                        <a:rPr lang="zh-CN" altLang="en-US" sz="2000" dirty="0"/>
                        <a:t>描述</a:t>
                      </a:r>
                      <a:endParaRPr lang="en-US" sz="2000" dirty="0"/>
                    </a:p>
                  </a:txBody>
                  <a:tcPr/>
                </a:tc>
                <a:extLst>
                  <a:ext uri="{0D108BD9-81ED-4DB2-BD59-A6C34878D82A}">
                    <a16:rowId xmlns:a16="http://schemas.microsoft.com/office/drawing/2014/main" val="1053444533"/>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b="0" i="0" kern="1200" dirty="0">
                          <a:solidFill>
                            <a:schemeClr val="tx1"/>
                          </a:solidFill>
                          <a:effectLst/>
                          <a:latin typeface="+mn-lt"/>
                          <a:ea typeface="+mn-ea"/>
                          <a:cs typeface="+mn-cs"/>
                        </a:rPr>
                        <a:t>检查所有</a:t>
                      </a:r>
                      <a:r>
                        <a:rPr lang="zh-CN" altLang="en-US" sz="1800" dirty="0"/>
                        <a:t>丙烷罐</a:t>
                      </a:r>
                      <a:r>
                        <a:rPr lang="zh-CN" altLang="en-US" sz="1800" b="0" i="0" kern="1200" dirty="0">
                          <a:solidFill>
                            <a:schemeClr val="tx1"/>
                          </a:solidFill>
                          <a:effectLst/>
                          <a:latin typeface="+mn-lt"/>
                          <a:ea typeface="+mn-ea"/>
                          <a:cs typeface="+mn-cs"/>
                        </a:rPr>
                        <a:t>的主关闭阀是否可以正常使用。</a:t>
                      </a:r>
                      <a:endParaRPr lang="en-US" dirty="0"/>
                    </a:p>
                  </a:txBody>
                  <a:tcPr/>
                </a:tc>
                <a:extLst>
                  <a:ext uri="{0D108BD9-81ED-4DB2-BD59-A6C34878D82A}">
                    <a16:rowId xmlns:a16="http://schemas.microsoft.com/office/drawing/2014/main" val="3962019331"/>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b="0" i="0" kern="1200" dirty="0">
                          <a:solidFill>
                            <a:schemeClr val="tx1"/>
                          </a:solidFill>
                          <a:effectLst/>
                          <a:latin typeface="+mn-lt"/>
                          <a:ea typeface="+mn-ea"/>
                          <a:cs typeface="+mn-cs"/>
                        </a:rPr>
                        <a:t>确保便携式</a:t>
                      </a:r>
                      <a:r>
                        <a:rPr lang="zh-CN" altLang="en-US" sz="1800" dirty="0"/>
                        <a:t>丙烷罐</a:t>
                      </a:r>
                      <a:r>
                        <a:rPr lang="zh-CN" altLang="en-US" sz="1800" b="0" i="0" kern="1200" dirty="0">
                          <a:solidFill>
                            <a:schemeClr val="tx1"/>
                          </a:solidFill>
                          <a:effectLst/>
                          <a:latin typeface="+mn-lt"/>
                          <a:ea typeface="+mn-ea"/>
                          <a:cs typeface="+mn-cs"/>
                        </a:rPr>
                        <a:t>处于竖直位置，并牢固固定，以防止倾倒。</a:t>
                      </a:r>
                      <a:endParaRPr lang="en-US" dirty="0"/>
                    </a:p>
                  </a:txBody>
                  <a:tcPr/>
                </a:tc>
                <a:extLst>
                  <a:ext uri="{0D108BD9-81ED-4DB2-BD59-A6C34878D82A}">
                    <a16:rowId xmlns:a16="http://schemas.microsoft.com/office/drawing/2014/main" val="153243133"/>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b="0" i="0" kern="1200" dirty="0">
                          <a:solidFill>
                            <a:schemeClr val="tx1"/>
                          </a:solidFill>
                          <a:effectLst/>
                          <a:latin typeface="+mn-lt"/>
                          <a:ea typeface="+mn-ea"/>
                          <a:cs typeface="+mn-cs"/>
                        </a:rPr>
                        <a:t>对气体系统的所有新气体连接处进行泄漏检测。</a:t>
                      </a:r>
                      <a:endParaRPr lang="en-US" dirty="0"/>
                    </a:p>
                  </a:txBody>
                  <a:tcPr/>
                </a:tc>
                <a:extLst>
                  <a:ext uri="{0D108BD9-81ED-4DB2-BD59-A6C34878D82A}">
                    <a16:rowId xmlns:a16="http://schemas.microsoft.com/office/drawing/2014/main" val="1401200447"/>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b="0" i="0" kern="1200" dirty="0">
                          <a:solidFill>
                            <a:schemeClr val="tx1"/>
                          </a:solidFill>
                          <a:effectLst/>
                          <a:latin typeface="+mn-lt"/>
                          <a:ea typeface="+mn-ea"/>
                          <a:cs typeface="+mn-cs"/>
                        </a:rPr>
                        <a:t>对所有受更换容器影响的气体连接处进行泄漏检测。</a:t>
                      </a:r>
                      <a:endParaRPr lang="en-US" dirty="0"/>
                    </a:p>
                  </a:txBody>
                  <a:tcPr/>
                </a:tc>
                <a:extLst>
                  <a:ext uri="{0D108BD9-81ED-4DB2-BD59-A6C34878D82A}">
                    <a16:rowId xmlns:a16="http://schemas.microsoft.com/office/drawing/2014/main" val="4139542600"/>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b="0" i="0" kern="1200" dirty="0">
                          <a:solidFill>
                            <a:schemeClr val="tx1"/>
                          </a:solidFill>
                          <a:effectLst/>
                          <a:latin typeface="+mn-lt"/>
                          <a:ea typeface="+mn-ea"/>
                          <a:cs typeface="+mn-cs"/>
                        </a:rPr>
                        <a:t>记录泄漏检测的结果并将文件上交给授权人员进行审查。</a:t>
                      </a:r>
                      <a:endParaRPr lang="en-US" dirty="0"/>
                    </a:p>
                  </a:txBody>
                  <a:tcPr/>
                </a:tc>
                <a:extLst>
                  <a:ext uri="{0D108BD9-81ED-4DB2-BD59-A6C34878D82A}">
                    <a16:rowId xmlns:a16="http://schemas.microsoft.com/office/drawing/2014/main" val="3195801201"/>
                  </a:ext>
                </a:extLst>
              </a:tr>
              <a:tr h="370840">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800" b="0" i="0" kern="1200" dirty="0">
                          <a:solidFill>
                            <a:schemeClr val="tx1"/>
                          </a:solidFill>
                          <a:effectLst/>
                          <a:latin typeface="+mn-lt"/>
                          <a:ea typeface="+mn-ea"/>
                          <a:cs typeface="+mn-cs"/>
                        </a:rPr>
                        <a:t>确保在调压器出口和固定管道系统之间安装柔性连接器。</a:t>
                      </a:r>
                      <a:endParaRPr lang="en-US" dirty="0"/>
                    </a:p>
                  </a:txBody>
                  <a:tcPr/>
                </a:tc>
                <a:extLst>
                  <a:ext uri="{0D108BD9-81ED-4DB2-BD59-A6C34878D82A}">
                    <a16:rowId xmlns:a16="http://schemas.microsoft.com/office/drawing/2014/main" val="1966143935"/>
                  </a:ext>
                </a:extLst>
              </a:tr>
            </a:tbl>
          </a:graphicData>
        </a:graphic>
      </p:graphicFrame>
      <p:pic>
        <p:nvPicPr>
          <p:cNvPr id="5" name="Picture 4" descr="20 Gallon Propane Tank 8kb jpg">
            <a:extLst>
              <a:ext uri="{FF2B5EF4-FFF2-40B4-BE49-F238E27FC236}">
                <a16:creationId xmlns:a16="http://schemas.microsoft.com/office/drawing/2014/main" id="{DDAECFD1-CF72-FD82-71C9-B3304811AF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36983" y="243562"/>
            <a:ext cx="1663700" cy="2387600"/>
          </a:xfrm>
          <a:prstGeom prst="rect">
            <a:avLst/>
          </a:prstGeom>
        </p:spPr>
      </p:pic>
      <p:pic>
        <p:nvPicPr>
          <p:cNvPr id="3" name="Picture 2" descr="Two Propane Tanks on Hitch 89kb jpg&#10;">
            <a:extLst>
              <a:ext uri="{FF2B5EF4-FFF2-40B4-BE49-F238E27FC236}">
                <a16:creationId xmlns:a16="http://schemas.microsoft.com/office/drawing/2014/main" id="{2C0769F4-34BD-294E-8E08-E94F4B614F1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07248" y="2807698"/>
            <a:ext cx="2855055" cy="3806740"/>
          </a:xfrm>
          <a:prstGeom prst="rect">
            <a:avLst/>
          </a:prstGeom>
        </p:spPr>
      </p:pic>
    </p:spTree>
    <p:extLst>
      <p:ext uri="{BB962C8B-B14F-4D97-AF65-F5344CB8AC3E}">
        <p14:creationId xmlns:p14="http://schemas.microsoft.com/office/powerpoint/2010/main" val="20649686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14031</TotalTime>
  <Words>3200</Words>
  <Application>Microsoft Office PowerPoint</Application>
  <PresentationFormat>Widescreen</PresentationFormat>
  <Paragraphs>245</Paragraphs>
  <Slides>15</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Söhne</vt:lpstr>
      <vt:lpstr>Arial</vt:lpstr>
      <vt:lpstr>Calibri</vt:lpstr>
      <vt:lpstr>Calibri Light</vt:lpstr>
      <vt:lpstr>Office Theme</vt:lpstr>
      <vt:lpstr>流动餐车安全培训</vt:lpstr>
      <vt:lpstr>培训目标</vt:lpstr>
      <vt:lpstr>丙烷储存罐安全</vt:lpstr>
      <vt:lpstr>什么使丙烷罐具有危险性？</vt:lpstr>
      <vt:lpstr>2014年费城事故的原因是什么？</vt:lpstr>
      <vt:lpstr>什么使丙烷具有危险性？</vt:lpstr>
      <vt:lpstr>丙烷罐安全检查清单 - 总览</vt:lpstr>
      <vt:lpstr>丙烷罐的位置/安装</vt:lpstr>
      <vt:lpstr>丙烷管线/管道系统</vt:lpstr>
      <vt:lpstr>丙烷管线/管道系统(续)</vt:lpstr>
      <vt:lpstr>加注丙烷罐: 80%填充规则</vt:lpstr>
      <vt:lpstr>加注罐体 - 溢流阀</vt:lpstr>
      <vt:lpstr>加注-我如何判断罐体是否充满80%？</vt:lpstr>
      <vt:lpstr>加注丙烷罐- 面临的挑战</vt:lpstr>
      <vt:lpstr>总结:</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b</dc:creator>
  <cp:lastModifiedBy>Yuting Chen</cp:lastModifiedBy>
  <cp:revision>75</cp:revision>
  <cp:lastPrinted>2023-03-01T14:58:42Z</cp:lastPrinted>
  <dcterms:created xsi:type="dcterms:W3CDTF">2023-01-01T03:33:26Z</dcterms:created>
  <dcterms:modified xsi:type="dcterms:W3CDTF">2023-09-25T22:30:46Z</dcterms:modified>
</cp:coreProperties>
</file>