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71" r:id="rId4"/>
    <p:sldId id="270" r:id="rId5"/>
    <p:sldId id="259" r:id="rId6"/>
    <p:sldId id="272" r:id="rId7"/>
    <p:sldId id="273" r:id="rId8"/>
    <p:sldId id="260" r:id="rId9"/>
    <p:sldId id="261" r:id="rId10"/>
    <p:sldId id="274" r:id="rId11"/>
    <p:sldId id="263" r:id="rId12"/>
    <p:sldId id="258" r:id="rId13"/>
    <p:sldId id="262" r:id="rId14"/>
    <p:sldId id="275"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7B0E45-8442-47B0-8BC7-41823B9E595D}" v="27" dt="2023-02-17T05:18:27.9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80779" autoAdjust="0"/>
  </p:normalViewPr>
  <p:slideViewPr>
    <p:cSldViewPr snapToGrid="0">
      <p:cViewPr varScale="1">
        <p:scale>
          <a:sx n="131" d="100"/>
          <a:sy n="131" d="100"/>
        </p:scale>
        <p:origin x="1080" y="114"/>
      </p:cViewPr>
      <p:guideLst/>
    </p:cSldViewPr>
  </p:slideViewPr>
  <p:outlineViewPr>
    <p:cViewPr>
      <p:scale>
        <a:sx n="33" d="100"/>
        <a:sy n="33" d="100"/>
      </p:scale>
      <p:origin x="0" y="0"/>
    </p:cViewPr>
  </p:outlin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A2B3C-435F-47BC-9C1D-3F5603652898}" type="datetimeFigureOut">
              <a:rPr lang="en-US" smtClean="0"/>
              <a:t>9/25/2023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47ADC6-8A86-4F5F-8FD0-34B70812992D}" type="slidenum">
              <a:rPr lang="en-US" smtClean="0"/>
              <a:t>‹#›</a:t>
            </a:fld>
            <a:endParaRPr lang="en-US"/>
          </a:p>
        </p:txBody>
      </p:sp>
    </p:spTree>
    <p:extLst>
      <p:ext uri="{BB962C8B-B14F-4D97-AF65-F5344CB8AC3E}">
        <p14:creationId xmlns:p14="http://schemas.microsoft.com/office/powerpoint/2010/main" val="913078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osha.gov/etools/evacuation-plans-procedures/emergency-standards/fire-prevention"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osha.gov/etools/evacuation-plans-procedures/emergency-standards/maintenance-safeguards-feature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hrdailyadvisor.blr.com/2023/01/18/workplace-emergency-preparedness-damar-hamlins-sudden-collaps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osha.gov/etools/evacuation-plans-procedures/eap/minimum-requirement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osha.gov/etools/evacuation-plans-procedures/eap/minimum-requirement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osha.gov/etools/evacuation-plans-procedures/eap/minimum-requirement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osha.gov/etools/evacuation-plans-procedures/eap/fight-or-flee"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b="0" i="0" dirty="0">
                <a:solidFill>
                  <a:srgbClr val="374151"/>
                </a:solidFill>
                <a:effectLst/>
                <a:latin typeface="Söhne"/>
              </a:rPr>
              <a:t>这部分内容将需要约</a:t>
            </a:r>
            <a:r>
              <a:rPr lang="en-US" altLang="zh-CN" b="0" i="0" dirty="0">
                <a:solidFill>
                  <a:srgbClr val="374151"/>
                </a:solidFill>
                <a:effectLst/>
                <a:latin typeface="Söhne"/>
              </a:rPr>
              <a:t>20-25</a:t>
            </a:r>
            <a:r>
              <a:rPr lang="zh-CN" altLang="en-US" b="0" i="0" dirty="0">
                <a:solidFill>
                  <a:srgbClr val="374151"/>
                </a:solidFill>
                <a:effectLst/>
                <a:latin typeface="Söhne"/>
              </a:rPr>
              <a:t>分钟，取决于学员可能提出的问题。</a:t>
            </a:r>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a:t>
            </a:fld>
            <a:endParaRPr lang="en-US"/>
          </a:p>
        </p:txBody>
      </p:sp>
    </p:spTree>
    <p:extLst>
      <p:ext uri="{BB962C8B-B14F-4D97-AF65-F5344CB8AC3E}">
        <p14:creationId xmlns:p14="http://schemas.microsoft.com/office/powerpoint/2010/main" val="157029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374151"/>
                </a:solidFill>
                <a:effectLst/>
                <a:latin typeface="Söhne"/>
              </a:rPr>
              <a:t>关于消防计划要求的信息可以在此处找到：</a:t>
            </a:r>
            <a:r>
              <a:rPr lang="en-US" b="0" i="0" u="sng" dirty="0">
                <a:solidFill>
                  <a:srgbClr val="374151"/>
                </a:solidFill>
                <a:effectLst/>
                <a:latin typeface="Söhne"/>
                <a:hlinkClick r:id="rId3"/>
              </a:rPr>
              <a:t>https://www.osha.gov/etools/evacuation-plans-procedures/emergency-standards/fire-prevention</a:t>
            </a:r>
            <a:endParaRPr lang="en-US" b="0" i="0" dirty="0">
              <a:solidFill>
                <a:srgbClr val="374151"/>
              </a:solidFill>
              <a:effectLst/>
              <a:latin typeface="Söhne"/>
            </a:endParaRPr>
          </a:p>
          <a:p>
            <a:pPr algn="l"/>
            <a:endParaRPr lang="en-US" altLang="zh-CN" b="0" i="0" dirty="0">
              <a:solidFill>
                <a:srgbClr val="374151"/>
              </a:solidFill>
              <a:effectLst/>
              <a:latin typeface="Söhne"/>
            </a:endParaRPr>
          </a:p>
          <a:p>
            <a:pPr algn="l"/>
            <a:r>
              <a:rPr lang="zh-CN" altLang="en-US" b="0" i="0" dirty="0">
                <a:solidFill>
                  <a:srgbClr val="374151"/>
                </a:solidFill>
                <a:effectLst/>
                <a:latin typeface="Söhne"/>
              </a:rPr>
              <a:t>消防计划必须书面制定，保存在工作场所，并提供给员工审阅。然而，雇佣</a:t>
            </a:r>
            <a:r>
              <a:rPr lang="en-US" altLang="zh-CN" b="0" i="0" dirty="0">
                <a:solidFill>
                  <a:srgbClr val="374151"/>
                </a:solidFill>
                <a:effectLst/>
                <a:latin typeface="Söhne"/>
              </a:rPr>
              <a:t>10</a:t>
            </a:r>
            <a:r>
              <a:rPr lang="zh-CN" altLang="en-US" b="0" i="0" dirty="0">
                <a:solidFill>
                  <a:srgbClr val="374151"/>
                </a:solidFill>
                <a:effectLst/>
                <a:latin typeface="Söhne"/>
              </a:rPr>
              <a:t>名或更少员工的雇主可以口头向员工传达计划。</a:t>
            </a:r>
            <a:r>
              <a:rPr lang="en-US" altLang="zh-CN" b="0" i="0" dirty="0">
                <a:solidFill>
                  <a:srgbClr val="374151"/>
                </a:solidFill>
                <a:effectLst/>
                <a:latin typeface="Söhne"/>
              </a:rPr>
              <a:t>[29 </a:t>
            </a:r>
            <a:r>
              <a:rPr lang="en-US" b="0" i="0" dirty="0">
                <a:solidFill>
                  <a:srgbClr val="374151"/>
                </a:solidFill>
                <a:effectLst/>
                <a:latin typeface="Söhne"/>
              </a:rPr>
              <a:t>CFR 1910.39(b)]</a:t>
            </a:r>
          </a:p>
          <a:p>
            <a:endParaRPr lang="en-US" b="0" i="0" dirty="0">
              <a:solidFill>
                <a:srgbClr val="333333"/>
              </a:solidFill>
              <a:effectLst/>
              <a:latin typeface="Helvetica Neue"/>
            </a:endParaRPr>
          </a:p>
          <a:p>
            <a:endParaRPr lang="en-US" dirty="0"/>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10</a:t>
            </a:fld>
            <a:endParaRPr lang="en-US"/>
          </a:p>
        </p:txBody>
      </p:sp>
    </p:spTree>
    <p:extLst>
      <p:ext uri="{BB962C8B-B14F-4D97-AF65-F5344CB8AC3E}">
        <p14:creationId xmlns:p14="http://schemas.microsoft.com/office/powerpoint/2010/main" val="1505996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374151"/>
                </a:solidFill>
                <a:effectLst/>
                <a:latin typeface="Söhne"/>
              </a:rPr>
              <a:t>有关出口通道的职业安全与健康管理局（</a:t>
            </a:r>
            <a:r>
              <a:rPr lang="en-US" b="0" i="0" dirty="0">
                <a:solidFill>
                  <a:srgbClr val="374151"/>
                </a:solidFill>
                <a:effectLst/>
                <a:latin typeface="Söhne"/>
              </a:rPr>
              <a:t>OSHA）</a:t>
            </a:r>
            <a:r>
              <a:rPr lang="zh-CN" altLang="en-US" b="0" i="0" dirty="0">
                <a:solidFill>
                  <a:srgbClr val="374151"/>
                </a:solidFill>
                <a:effectLst/>
                <a:latin typeface="Söhne"/>
              </a:rPr>
              <a:t>标准可以在此找到：</a:t>
            </a:r>
            <a:r>
              <a:rPr lang="en-US" b="0" i="0" u="sng" dirty="0">
                <a:effectLst/>
                <a:latin typeface="Söhne"/>
                <a:hlinkClick r:id="rId3"/>
              </a:rPr>
              <a:t>https://www.osha.gov/etools/evacuation-plans-procedures/emergency-standards/maintenance-safeguards-features</a:t>
            </a:r>
            <a:endParaRPr lang="en-US" b="0" i="0" u="sng" dirty="0">
              <a:effectLst/>
              <a:latin typeface="Söhne"/>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algn="l">
              <a:buFont typeface="Arial" panose="020B0604020202020204" pitchFamily="34" charset="0"/>
              <a:buNone/>
            </a:pPr>
            <a:endParaRPr lang="en-US" b="0" i="0" dirty="0">
              <a:solidFill>
                <a:srgbClr val="333333"/>
              </a:solidFill>
              <a:effectLst/>
              <a:latin typeface="Helvetica Neue"/>
            </a:endParaRPr>
          </a:p>
          <a:p>
            <a:pPr algn="l">
              <a:buFont typeface="Arial" panose="020B0604020202020204" pitchFamily="34" charset="0"/>
              <a:buNone/>
            </a:pPr>
            <a:r>
              <a:rPr lang="zh-CN" altLang="en-US" b="0" i="0" dirty="0">
                <a:solidFill>
                  <a:srgbClr val="374151"/>
                </a:solidFill>
                <a:effectLst/>
                <a:latin typeface="Söhne"/>
              </a:rPr>
              <a:t>出口路径是从工作场所内的任何点到安全地点的连续和无障碍的路径。出口路径由三个部分组成： </a:t>
            </a:r>
            <a:endParaRPr lang="en-US" altLang="zh-CN" b="0" i="0" dirty="0">
              <a:solidFill>
                <a:srgbClr val="374151"/>
              </a:solidFill>
              <a:effectLst/>
              <a:latin typeface="Söhne"/>
            </a:endParaRPr>
          </a:p>
          <a:p>
            <a:pPr algn="l">
              <a:buFont typeface="Arial" panose="020B0604020202020204" pitchFamily="34" charset="0"/>
              <a:buChar char="•"/>
            </a:pPr>
            <a:r>
              <a:rPr lang="zh-CN" altLang="en-US" b="0" i="0" dirty="0">
                <a:solidFill>
                  <a:srgbClr val="374151"/>
                </a:solidFill>
                <a:effectLst/>
                <a:latin typeface="Söhne"/>
              </a:rPr>
              <a:t>出口通道 </a:t>
            </a:r>
            <a:r>
              <a:rPr lang="en-US" altLang="zh-CN" b="0" i="0" dirty="0">
                <a:solidFill>
                  <a:srgbClr val="374151"/>
                </a:solidFill>
                <a:effectLst/>
                <a:latin typeface="Söhne"/>
              </a:rPr>
              <a:t>- </a:t>
            </a:r>
            <a:r>
              <a:rPr lang="zh-CN" altLang="en-US" b="0" i="0" dirty="0">
                <a:solidFill>
                  <a:srgbClr val="374151"/>
                </a:solidFill>
                <a:effectLst/>
                <a:latin typeface="Söhne"/>
              </a:rPr>
              <a:t>通向出口的部分。</a:t>
            </a:r>
            <a:r>
              <a:rPr lang="en-US" altLang="zh-CN" b="0" i="0" dirty="0">
                <a:solidFill>
                  <a:srgbClr val="374151"/>
                </a:solidFill>
                <a:effectLst/>
                <a:latin typeface="Söhne"/>
              </a:rPr>
              <a:t>[29 CFR 1910.36(a)(3)] </a:t>
            </a:r>
          </a:p>
          <a:p>
            <a:pPr algn="l">
              <a:buFont typeface="Arial" panose="020B0604020202020204" pitchFamily="34" charset="0"/>
              <a:buChar char="•"/>
            </a:pPr>
            <a:r>
              <a:rPr lang="zh-CN" altLang="en-US" b="0" i="0" dirty="0">
                <a:solidFill>
                  <a:srgbClr val="374151"/>
                </a:solidFill>
                <a:effectLst/>
                <a:latin typeface="Söhne"/>
              </a:rPr>
              <a:t>出口 </a:t>
            </a:r>
            <a:r>
              <a:rPr lang="en-US" altLang="zh-CN" b="0" i="0" dirty="0">
                <a:solidFill>
                  <a:srgbClr val="374151"/>
                </a:solidFill>
                <a:effectLst/>
                <a:latin typeface="Söhne"/>
              </a:rPr>
              <a:t>- </a:t>
            </a:r>
            <a:r>
              <a:rPr lang="zh-CN" altLang="en-US" b="0" i="0" dirty="0">
                <a:solidFill>
                  <a:srgbClr val="374151"/>
                </a:solidFill>
                <a:effectLst/>
                <a:latin typeface="Söhne"/>
              </a:rPr>
              <a:t>与其他区域通常分开，以提供一条受保护的通往出口分流的方式。 </a:t>
            </a:r>
            <a:endParaRPr lang="en-US" altLang="zh-CN" b="0" i="0" dirty="0">
              <a:solidFill>
                <a:srgbClr val="374151"/>
              </a:solidFill>
              <a:effectLst/>
              <a:latin typeface="Söhne"/>
            </a:endParaRPr>
          </a:p>
          <a:p>
            <a:pPr algn="l">
              <a:buFont typeface="Arial" panose="020B0604020202020204" pitchFamily="34" charset="0"/>
              <a:buChar char="•"/>
            </a:pPr>
            <a:r>
              <a:rPr lang="zh-CN" altLang="en-US" b="0" i="0" dirty="0">
                <a:solidFill>
                  <a:srgbClr val="343541"/>
                </a:solidFill>
                <a:effectLst/>
                <a:latin typeface="Söhne"/>
              </a:rPr>
              <a:t>出口分流</a:t>
            </a:r>
            <a:r>
              <a:rPr lang="en-US" altLang="zh-CN" b="0" i="0" dirty="0">
                <a:solidFill>
                  <a:srgbClr val="374151"/>
                </a:solidFill>
                <a:effectLst/>
                <a:latin typeface="Söhne"/>
              </a:rPr>
              <a:t>- </a:t>
            </a:r>
            <a:r>
              <a:rPr lang="zh-CN" altLang="en-US" b="0" i="0" dirty="0">
                <a:solidFill>
                  <a:srgbClr val="374151"/>
                </a:solidFill>
                <a:effectLst/>
                <a:latin typeface="Söhne"/>
              </a:rPr>
              <a:t>出口路径的一部分，直接通向室外或街道、人行道、避难区、公共通道或带有通往室外的通道。</a:t>
            </a:r>
            <a:endParaRPr lang="en-US" b="0" i="0" dirty="0">
              <a:solidFill>
                <a:srgbClr val="333333"/>
              </a:solidFill>
              <a:effectLst/>
              <a:latin typeface="Helvetica Neue"/>
            </a:endParaRPr>
          </a:p>
          <a:p>
            <a:pPr algn="l"/>
            <a:endParaRPr lang="en-US" b="0" i="0" dirty="0">
              <a:solidFill>
                <a:srgbClr val="333333"/>
              </a:solidFill>
              <a:effectLst/>
              <a:latin typeface="Helvetica Neue"/>
            </a:endParaRPr>
          </a:p>
          <a:p>
            <a:pPr algn="l"/>
            <a:r>
              <a:rPr lang="zh-CN" altLang="en-US" b="0" i="0" dirty="0">
                <a:solidFill>
                  <a:srgbClr val="333333"/>
                </a:solidFill>
                <a:effectLst/>
                <a:latin typeface="Helvetica Neue"/>
              </a:rPr>
              <a:t>基本要求：</a:t>
            </a:r>
          </a:p>
          <a:p>
            <a:pPr algn="l"/>
            <a:r>
              <a:rPr lang="zh-CN" altLang="en-US" b="0" i="0" dirty="0">
                <a:solidFill>
                  <a:srgbClr val="333333"/>
                </a:solidFill>
                <a:effectLst/>
                <a:latin typeface="Helvetica Neue"/>
              </a:rPr>
              <a:t>出口路径必须是永久的。每个出口路径必须是工作场所的永久部分。</a:t>
            </a:r>
            <a:r>
              <a:rPr lang="en-US" altLang="zh-CN" b="0" i="0" dirty="0">
                <a:solidFill>
                  <a:srgbClr val="333333"/>
                </a:solidFill>
                <a:effectLst/>
                <a:latin typeface="Helvetica Neue"/>
              </a:rPr>
              <a:t>[29 CFR 1910.36(a)(1)]</a:t>
            </a:r>
          </a:p>
          <a:p>
            <a:pPr algn="l"/>
            <a:r>
              <a:rPr lang="zh-CN" altLang="en-US" b="0" i="0" dirty="0">
                <a:solidFill>
                  <a:srgbClr val="333333"/>
                </a:solidFill>
                <a:effectLst/>
                <a:latin typeface="Helvetica Neue"/>
              </a:rPr>
              <a:t>出口必须用防火材料隔开。用于将出口与工作场所其他部分隔开的建筑材料必须具有一小时的防火等级，如果出口连接三层或更少层；必须具有两小时的防火等级，如果出口连接四层或更多层。</a:t>
            </a:r>
            <a:r>
              <a:rPr lang="en-US" altLang="zh-CN" b="0" i="0" dirty="0">
                <a:solidFill>
                  <a:srgbClr val="333333"/>
                </a:solidFill>
                <a:effectLst/>
                <a:latin typeface="Helvetica Neue"/>
              </a:rPr>
              <a:t>[29 CFR 1910.36(a)(2)]</a:t>
            </a:r>
          </a:p>
          <a:p>
            <a:pPr algn="l"/>
            <a:r>
              <a:rPr lang="zh-CN" altLang="en-US" b="0" i="0" dirty="0">
                <a:solidFill>
                  <a:srgbClr val="333333"/>
                </a:solidFill>
                <a:effectLst/>
                <a:latin typeface="Helvetica Neue"/>
              </a:rPr>
              <a:t>出口通道的开口必须受限。出口只允许具有必要的开口，以允许从工作场所的占用区域进入出口或出口分流点。出口的开口必须受到自动关闭的防火门的保护，在火警或员工报警系统响起时，门会保持关闭或自动关闭。每扇防火门，包括其框架和硬件，必须由国家认可的检测实验室列出或获得批准。</a:t>
            </a:r>
            <a:r>
              <a:rPr lang="en-US" altLang="zh-CN" b="0" i="0" dirty="0">
                <a:solidFill>
                  <a:srgbClr val="333333"/>
                </a:solidFill>
                <a:effectLst/>
                <a:latin typeface="Helvetica Neue"/>
              </a:rPr>
              <a:t>29 CFR 1910.155(c)(3)(iv)(A)</a:t>
            </a:r>
            <a:r>
              <a:rPr lang="zh-CN" altLang="en-US" b="0" i="0" dirty="0">
                <a:solidFill>
                  <a:srgbClr val="333333"/>
                </a:solidFill>
                <a:effectLst/>
                <a:latin typeface="Helvetica Neue"/>
              </a:rPr>
              <a:t>部分定义了“列出”，</a:t>
            </a:r>
            <a:r>
              <a:rPr lang="en-US" altLang="zh-CN" b="0" i="0" dirty="0">
                <a:solidFill>
                  <a:srgbClr val="333333"/>
                </a:solidFill>
                <a:effectLst/>
                <a:latin typeface="Helvetica Neue"/>
              </a:rPr>
              <a:t>29 CFR 1910.7</a:t>
            </a:r>
            <a:r>
              <a:rPr lang="zh-CN" altLang="en-US" b="0" i="0" dirty="0">
                <a:solidFill>
                  <a:srgbClr val="333333"/>
                </a:solidFill>
                <a:effectLst/>
                <a:latin typeface="Helvetica Neue"/>
              </a:rPr>
              <a:t>的附录</a:t>
            </a:r>
            <a:r>
              <a:rPr lang="en-US" altLang="zh-CN" b="0" i="0" dirty="0">
                <a:solidFill>
                  <a:srgbClr val="333333"/>
                </a:solidFill>
                <a:effectLst/>
                <a:latin typeface="Helvetica Neue"/>
              </a:rPr>
              <a:t>A</a:t>
            </a:r>
            <a:r>
              <a:rPr lang="zh-CN" altLang="en-US" b="0" i="0" dirty="0">
                <a:solidFill>
                  <a:srgbClr val="333333"/>
                </a:solidFill>
                <a:effectLst/>
                <a:latin typeface="Helvetica Neue"/>
              </a:rPr>
              <a:t>定义了“国家认可的检测实验室”。</a:t>
            </a:r>
            <a:r>
              <a:rPr lang="en-US" altLang="zh-CN" b="0" i="0" dirty="0">
                <a:solidFill>
                  <a:srgbClr val="333333"/>
                </a:solidFill>
                <a:effectLst/>
                <a:latin typeface="Helvetica Neue"/>
              </a:rPr>
              <a:t>[29 CFR 1910.36(a)(3)]</a:t>
            </a:r>
            <a:endParaRPr lang="en-US" b="0" i="0" dirty="0">
              <a:solidFill>
                <a:srgbClr val="333333"/>
              </a:solidFill>
              <a:effectLst/>
              <a:latin typeface="Helvetica Neue"/>
            </a:endParaRPr>
          </a:p>
          <a:p>
            <a:pPr algn="l"/>
            <a:endParaRPr lang="en-US" b="0" i="0" dirty="0">
              <a:solidFill>
                <a:srgbClr val="333333"/>
              </a:solidFill>
              <a:effectLst/>
              <a:latin typeface="Helvetica Neue"/>
            </a:endParaRPr>
          </a:p>
          <a:p>
            <a:pPr algn="l"/>
            <a:endParaRPr lang="en-US" b="0" i="0" dirty="0">
              <a:solidFill>
                <a:srgbClr val="333333"/>
              </a:solidFill>
              <a:effectLst/>
              <a:latin typeface="Helvetica Neue"/>
            </a:endParaRPr>
          </a:p>
          <a:p>
            <a:pPr algn="l"/>
            <a:r>
              <a:rPr lang="zh-CN" altLang="en-US" b="0" i="0" dirty="0">
                <a:solidFill>
                  <a:srgbClr val="374151"/>
                </a:solidFill>
                <a:effectLst/>
                <a:latin typeface="Söhne"/>
              </a:rPr>
              <a:t>出口路径的数量必须足够。</a:t>
            </a:r>
            <a:r>
              <a:rPr lang="en-US" altLang="zh-CN" b="0" i="0" dirty="0">
                <a:solidFill>
                  <a:srgbClr val="374151"/>
                </a:solidFill>
                <a:effectLst/>
                <a:latin typeface="Söhne"/>
              </a:rPr>
              <a:t>[29 CFR 1910.36(b)] </a:t>
            </a:r>
          </a:p>
          <a:p>
            <a:pPr algn="l"/>
            <a:r>
              <a:rPr lang="zh-CN" altLang="en-US" b="0" i="0" dirty="0">
                <a:solidFill>
                  <a:srgbClr val="374151"/>
                </a:solidFill>
                <a:effectLst/>
                <a:latin typeface="Söhne"/>
              </a:rPr>
              <a:t>工作场所必须提供至少两条出口路径，以便在紧急情况下及时疏散员工和其他建筑内人员，但不适用于本部分第</a:t>
            </a:r>
            <a:r>
              <a:rPr lang="en-US" altLang="zh-CN" b="0" i="0" dirty="0">
                <a:solidFill>
                  <a:srgbClr val="374151"/>
                </a:solidFill>
                <a:effectLst/>
                <a:latin typeface="Söhne"/>
              </a:rPr>
              <a:t>(b)(3)</a:t>
            </a:r>
            <a:r>
              <a:rPr lang="zh-CN" altLang="en-US" b="0" i="0" dirty="0">
                <a:solidFill>
                  <a:srgbClr val="374151"/>
                </a:solidFill>
                <a:effectLst/>
                <a:latin typeface="Söhne"/>
              </a:rPr>
              <a:t>段允许的情况。出口路径必须尽量远离彼此，以便如果一条被火灾或烟雾封锁，员工可以使用第二条出口路径疏散。</a:t>
            </a:r>
            <a:r>
              <a:rPr lang="en-US" altLang="zh-CN" b="0" i="0" dirty="0">
                <a:solidFill>
                  <a:srgbClr val="374151"/>
                </a:solidFill>
                <a:effectLst/>
                <a:latin typeface="Söhne"/>
              </a:rPr>
              <a:t>[29 CFR 1910.36(b)(1)] </a:t>
            </a:r>
          </a:p>
          <a:p>
            <a:pPr algn="l"/>
            <a:r>
              <a:rPr lang="zh-CN" altLang="en-US" b="0" i="0" dirty="0">
                <a:solidFill>
                  <a:srgbClr val="374151"/>
                </a:solidFill>
                <a:effectLst/>
                <a:latin typeface="Söhne"/>
              </a:rPr>
              <a:t>如果员工人数、建筑物大小、占用情况或工作场所布置使得所有员工在紧急情况下无法安全疏散，工作场所必须提供超过两条出口路径。</a:t>
            </a:r>
            <a:r>
              <a:rPr lang="en-US" altLang="zh-CN" b="0" i="0" dirty="0">
                <a:solidFill>
                  <a:srgbClr val="374151"/>
                </a:solidFill>
                <a:effectLst/>
                <a:latin typeface="Söhne"/>
              </a:rPr>
              <a:t>[29 CFR 1910.36(b)(2)] </a:t>
            </a:r>
          </a:p>
          <a:p>
            <a:pPr algn="l"/>
            <a:r>
              <a:rPr lang="zh-CN" altLang="en-US" b="0" i="0" dirty="0">
                <a:solidFill>
                  <a:srgbClr val="374151"/>
                </a:solidFill>
                <a:effectLst/>
                <a:latin typeface="Söhne"/>
              </a:rPr>
              <a:t>如果员工人数、建筑物大小、占用情况或工作场所布置使得所有员工在紧急情况下能够安全疏散，允许设立单条出口路径。</a:t>
            </a:r>
            <a:r>
              <a:rPr lang="en-US" altLang="zh-CN" b="0" i="0" dirty="0">
                <a:solidFill>
                  <a:srgbClr val="374151"/>
                </a:solidFill>
                <a:effectLst/>
                <a:latin typeface="Söhne"/>
              </a:rPr>
              <a:t>[29 CFR 1910.36(b)(3)] </a:t>
            </a:r>
          </a:p>
          <a:p>
            <a:pPr algn="l"/>
            <a:r>
              <a:rPr lang="zh-CN" altLang="en-US" b="0" i="0" dirty="0">
                <a:solidFill>
                  <a:srgbClr val="374151"/>
                </a:solidFill>
                <a:effectLst/>
                <a:latin typeface="Söhne"/>
              </a:rPr>
              <a:t>段附注：有关确定您的工作场所所需出口路径数量的帮助，请参阅</a:t>
            </a:r>
            <a:r>
              <a:rPr lang="en-US" altLang="zh-CN" b="0" i="0" dirty="0">
                <a:solidFill>
                  <a:srgbClr val="374151"/>
                </a:solidFill>
                <a:effectLst/>
                <a:latin typeface="Söhne"/>
              </a:rPr>
              <a:t>NFPA 101-2009</a:t>
            </a:r>
            <a:r>
              <a:rPr lang="zh-CN" altLang="en-US" b="0" i="0" dirty="0">
                <a:solidFill>
                  <a:srgbClr val="374151"/>
                </a:solidFill>
                <a:effectLst/>
                <a:latin typeface="Söhne"/>
              </a:rPr>
              <a:t>，</a:t>
            </a:r>
            <a:r>
              <a:rPr lang="en-US" altLang="zh-CN" b="0" i="0" dirty="0">
                <a:solidFill>
                  <a:srgbClr val="374151"/>
                </a:solidFill>
                <a:effectLst/>
                <a:latin typeface="Söhne"/>
              </a:rPr>
              <a:t>《</a:t>
            </a:r>
            <a:r>
              <a:rPr lang="zh-CN" altLang="en-US" b="0" i="0" dirty="0">
                <a:solidFill>
                  <a:srgbClr val="374151"/>
                </a:solidFill>
                <a:effectLst/>
                <a:latin typeface="Söhne"/>
              </a:rPr>
              <a:t>生命安全规范</a:t>
            </a:r>
            <a:r>
              <a:rPr lang="en-US" altLang="zh-CN" b="0" i="0" dirty="0">
                <a:solidFill>
                  <a:srgbClr val="374151"/>
                </a:solidFill>
                <a:effectLst/>
                <a:latin typeface="Söhne"/>
              </a:rPr>
              <a:t>》</a:t>
            </a:r>
            <a:r>
              <a:rPr lang="zh-CN" altLang="en-US" b="0" i="0" dirty="0">
                <a:solidFill>
                  <a:srgbClr val="374151"/>
                </a:solidFill>
                <a:effectLst/>
                <a:latin typeface="Söhne"/>
              </a:rPr>
              <a:t>或</a:t>
            </a:r>
            <a:r>
              <a:rPr lang="en-US" altLang="zh-CN" b="0" i="0" dirty="0">
                <a:solidFill>
                  <a:srgbClr val="374151"/>
                </a:solidFill>
                <a:effectLst/>
                <a:latin typeface="Söhne"/>
              </a:rPr>
              <a:t>IFC-2009</a:t>
            </a:r>
            <a:r>
              <a:rPr lang="zh-CN" altLang="en-US" b="0" i="0" dirty="0">
                <a:solidFill>
                  <a:srgbClr val="374151"/>
                </a:solidFill>
                <a:effectLst/>
                <a:latin typeface="Söhne"/>
              </a:rPr>
              <a:t>，</a:t>
            </a:r>
            <a:r>
              <a:rPr lang="en-US" altLang="zh-CN" b="0" i="0" dirty="0">
                <a:solidFill>
                  <a:srgbClr val="374151"/>
                </a:solidFill>
                <a:effectLst/>
                <a:latin typeface="Söhne"/>
              </a:rPr>
              <a:t>《</a:t>
            </a:r>
            <a:r>
              <a:rPr lang="zh-CN" altLang="en-US" b="0" i="0" dirty="0">
                <a:solidFill>
                  <a:srgbClr val="374151"/>
                </a:solidFill>
                <a:effectLst/>
                <a:latin typeface="Söhne"/>
              </a:rPr>
              <a:t>国际防火规范</a:t>
            </a:r>
            <a:r>
              <a:rPr lang="en-US" altLang="zh-CN" b="0" i="0" dirty="0">
                <a:solidFill>
                  <a:srgbClr val="374151"/>
                </a:solidFill>
                <a:effectLst/>
                <a:latin typeface="Söhne"/>
              </a:rPr>
              <a:t>》</a:t>
            </a:r>
            <a:r>
              <a:rPr lang="zh-CN" altLang="en-US" b="0" i="0" dirty="0">
                <a:solidFill>
                  <a:srgbClr val="374151"/>
                </a:solidFill>
                <a:effectLst/>
                <a:latin typeface="Söhne"/>
              </a:rPr>
              <a:t>（见</a:t>
            </a:r>
            <a:r>
              <a:rPr lang="en-US" altLang="zh-CN" b="0" i="0" dirty="0">
                <a:solidFill>
                  <a:srgbClr val="374151"/>
                </a:solidFill>
                <a:effectLst/>
                <a:latin typeface="Söhne"/>
              </a:rPr>
              <a:t>1910.6</a:t>
            </a:r>
            <a:r>
              <a:rPr lang="zh-CN" altLang="en-US" b="0" i="0" dirty="0">
                <a:solidFill>
                  <a:srgbClr val="374151"/>
                </a:solidFill>
                <a:effectLst/>
                <a:latin typeface="Söhne"/>
              </a:rPr>
              <a:t>）。</a:t>
            </a:r>
            <a:r>
              <a:rPr lang="en-US" altLang="zh-CN" b="0" i="0" dirty="0">
                <a:solidFill>
                  <a:srgbClr val="374151"/>
                </a:solidFill>
                <a:effectLst/>
                <a:latin typeface="Söhne"/>
              </a:rPr>
              <a:t>[29 CFR 1910.36(b)]</a:t>
            </a:r>
            <a:endParaRPr lang="en-US" b="0" i="0" dirty="0">
              <a:solidFill>
                <a:srgbClr val="333333"/>
              </a:solidFill>
              <a:effectLst/>
              <a:latin typeface="Helvetica Neue"/>
            </a:endParaRPr>
          </a:p>
          <a:p>
            <a:pPr algn="l"/>
            <a:endParaRPr lang="en-US" b="0" i="0" dirty="0">
              <a:solidFill>
                <a:srgbClr val="333333"/>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11</a:t>
            </a:fld>
            <a:endParaRPr lang="en-US"/>
          </a:p>
        </p:txBody>
      </p:sp>
    </p:spTree>
    <p:extLst>
      <p:ext uri="{BB962C8B-B14F-4D97-AF65-F5344CB8AC3E}">
        <p14:creationId xmlns:p14="http://schemas.microsoft.com/office/powerpoint/2010/main" val="2991991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b="0" i="0" dirty="0">
                <a:solidFill>
                  <a:srgbClr val="374151"/>
                </a:solidFill>
                <a:effectLst/>
                <a:latin typeface="Söhne"/>
              </a:rPr>
              <a:t>OSHA</a:t>
            </a:r>
            <a:r>
              <a:rPr lang="zh-CN" altLang="en-US" b="0" i="0" dirty="0">
                <a:solidFill>
                  <a:srgbClr val="374151"/>
                </a:solidFill>
                <a:effectLst/>
                <a:latin typeface="Söhne"/>
              </a:rPr>
              <a:t>有关餐厅年轻工人安全的许多注意事项</a:t>
            </a:r>
            <a:r>
              <a:rPr lang="en-US" dirty="0"/>
              <a:t>: https://www.osha.gov/etools/young-workers-restaurant-safety/cooking</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13</a:t>
            </a:fld>
            <a:endParaRPr lang="en-US"/>
          </a:p>
        </p:txBody>
      </p:sp>
    </p:spTree>
    <p:extLst>
      <p:ext uri="{BB962C8B-B14F-4D97-AF65-F5344CB8AC3E}">
        <p14:creationId xmlns:p14="http://schemas.microsoft.com/office/powerpoint/2010/main" val="3683704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15</a:t>
            </a:fld>
            <a:endParaRPr lang="en-US"/>
          </a:p>
        </p:txBody>
      </p:sp>
    </p:spTree>
    <p:extLst>
      <p:ext uri="{BB962C8B-B14F-4D97-AF65-F5344CB8AC3E}">
        <p14:creationId xmlns:p14="http://schemas.microsoft.com/office/powerpoint/2010/main" val="2101437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2</a:t>
            </a:fld>
            <a:endParaRPr lang="en-US"/>
          </a:p>
        </p:txBody>
      </p:sp>
    </p:spTree>
    <p:extLst>
      <p:ext uri="{BB962C8B-B14F-4D97-AF65-F5344CB8AC3E}">
        <p14:creationId xmlns:p14="http://schemas.microsoft.com/office/powerpoint/2010/main" val="3560791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来源</a:t>
            </a:r>
            <a:r>
              <a:rPr lang="en-US" dirty="0"/>
              <a:t>: </a:t>
            </a:r>
            <a:r>
              <a:rPr lang="en-US" dirty="0">
                <a:hlinkClick r:id="rId3"/>
              </a:rPr>
              <a:t>https://hrdailyadvisor.blr.com/2023/01/18/workplace-emergency-preparedness-damar-hamlins-sudden-collapse/</a:t>
            </a:r>
            <a:r>
              <a:rPr lang="en-US" dirty="0"/>
              <a:t> </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3</a:t>
            </a:fld>
            <a:endParaRPr lang="en-US"/>
          </a:p>
        </p:txBody>
      </p:sp>
    </p:spTree>
    <p:extLst>
      <p:ext uri="{BB962C8B-B14F-4D97-AF65-F5344CB8AC3E}">
        <p14:creationId xmlns:p14="http://schemas.microsoft.com/office/powerpoint/2010/main" val="422390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374151"/>
                </a:solidFill>
                <a:effectLst/>
                <a:latin typeface="Söhne"/>
              </a:rPr>
              <a:t>尽管我们可能认为火灾和恶劣天气是紧急情况的主要关注点，但餐饮业会考虑如何应对顾客或周边社区的人的突发行为。</a:t>
            </a:r>
          </a:p>
          <a:p>
            <a:pPr algn="l"/>
            <a:r>
              <a:rPr lang="zh-CN" altLang="en-US" b="0" i="0" dirty="0">
                <a:solidFill>
                  <a:srgbClr val="374151"/>
                </a:solidFill>
                <a:effectLst/>
                <a:latin typeface="Söhne"/>
              </a:rPr>
              <a:t>比如：</a:t>
            </a:r>
          </a:p>
          <a:p>
            <a:pPr algn="l">
              <a:buFont typeface="Arial" panose="020B0604020202020204" pitchFamily="34" charset="0"/>
              <a:buChar char="•"/>
            </a:pPr>
            <a:r>
              <a:rPr lang="zh-CN" altLang="en-US" b="0" i="0" dirty="0">
                <a:solidFill>
                  <a:srgbClr val="374151"/>
                </a:solidFill>
                <a:effectLst/>
                <a:latin typeface="Söhne"/>
              </a:rPr>
              <a:t>在提供食品的活动中同时供应酒精饮料（音乐会、户外啤酒厂等），例如，如果顾客在醉酒时变得混乱不安。</a:t>
            </a:r>
          </a:p>
          <a:p>
            <a:pPr algn="l">
              <a:buFont typeface="Arial" panose="020B0604020202020204" pitchFamily="34" charset="0"/>
              <a:buChar char="•"/>
            </a:pPr>
            <a:r>
              <a:rPr lang="zh-CN" altLang="en-US" b="0" i="0" dirty="0">
                <a:solidFill>
                  <a:srgbClr val="374151"/>
                </a:solidFill>
                <a:effectLst/>
                <a:latin typeface="Söhne"/>
              </a:rPr>
              <a:t>如果发生暴力事件 </a:t>
            </a:r>
            <a:r>
              <a:rPr lang="en-US" altLang="zh-CN" b="0" i="0" dirty="0">
                <a:solidFill>
                  <a:srgbClr val="374151"/>
                </a:solidFill>
                <a:effectLst/>
                <a:latin typeface="Söhne"/>
              </a:rPr>
              <a:t>- </a:t>
            </a:r>
            <a:r>
              <a:rPr lang="zh-CN" altLang="en-US" b="0" i="0" dirty="0">
                <a:solidFill>
                  <a:srgbClr val="374151"/>
                </a:solidFill>
                <a:effectLst/>
                <a:latin typeface="Söhne"/>
              </a:rPr>
              <a:t>抢劫、枪击、持械个体等。</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3590478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374151"/>
                </a:solidFill>
                <a:effectLst/>
                <a:latin typeface="Söhne"/>
              </a:rPr>
              <a:t>可以在以下链接找到职业安全与健康管理局</a:t>
            </a:r>
            <a:r>
              <a:rPr lang="en-US" altLang="zh-CN" b="0" i="0" dirty="0">
                <a:solidFill>
                  <a:srgbClr val="374151"/>
                </a:solidFill>
                <a:effectLst/>
                <a:latin typeface="Söhne"/>
              </a:rPr>
              <a:t>(OSHA)</a:t>
            </a:r>
            <a:r>
              <a:rPr lang="zh-CN" altLang="en-US" b="0" i="0" dirty="0">
                <a:solidFill>
                  <a:srgbClr val="374151"/>
                </a:solidFill>
                <a:effectLst/>
                <a:latin typeface="Söhne"/>
              </a:rPr>
              <a:t>的紧急行动计划（</a:t>
            </a:r>
            <a:r>
              <a:rPr lang="en-US" altLang="zh-CN" b="0" i="0" dirty="0">
                <a:solidFill>
                  <a:srgbClr val="374151"/>
                </a:solidFill>
                <a:effectLst/>
                <a:latin typeface="Söhne"/>
              </a:rPr>
              <a:t>EAP</a:t>
            </a:r>
            <a:r>
              <a:rPr lang="zh-CN" altLang="en-US" b="0" i="0" dirty="0">
                <a:solidFill>
                  <a:srgbClr val="374151"/>
                </a:solidFill>
                <a:effectLst/>
                <a:latin typeface="Söhne"/>
              </a:rPr>
              <a:t>）的要求：</a:t>
            </a:r>
            <a:r>
              <a:rPr lang="en-US" altLang="zh-CN" b="0" i="0" u="sng" dirty="0">
                <a:solidFill>
                  <a:srgbClr val="374151"/>
                </a:solidFill>
                <a:effectLst/>
                <a:latin typeface="Söhne"/>
                <a:hlinkClick r:id="rId3"/>
              </a:rPr>
              <a:t>https://www.osha.gov/etools/evacuation-plans-procedures/eap/minimum-requirements</a:t>
            </a:r>
            <a:endParaRPr lang="en-US" altLang="zh-CN" b="0" i="0" u="sng" dirty="0">
              <a:solidFill>
                <a:srgbClr val="374151"/>
              </a:solidFill>
              <a:effectLst/>
              <a:latin typeface="Söhne"/>
            </a:endParaRPr>
          </a:p>
          <a:p>
            <a:pPr algn="l"/>
            <a:endParaRPr lang="zh-CN" altLang="en-US" b="0" i="0" dirty="0">
              <a:solidFill>
                <a:srgbClr val="374151"/>
              </a:solidFill>
              <a:effectLst/>
              <a:latin typeface="Söhne"/>
            </a:endParaRPr>
          </a:p>
          <a:p>
            <a:pPr algn="l"/>
            <a:r>
              <a:rPr lang="zh-CN" altLang="en-US" b="0" i="0" dirty="0">
                <a:solidFill>
                  <a:srgbClr val="374151"/>
                </a:solidFill>
                <a:effectLst/>
                <a:latin typeface="Söhne"/>
              </a:rPr>
              <a:t>并非所有要求都适用于餐车，比如员工在撤离前继续运营关键设施的程序。虽然不完全相同，但仍然有一些适用的 </a:t>
            </a:r>
            <a:r>
              <a:rPr lang="en-US" altLang="zh-CN" b="0" i="0" dirty="0">
                <a:solidFill>
                  <a:srgbClr val="374151"/>
                </a:solidFill>
                <a:effectLst/>
                <a:latin typeface="Söhne"/>
              </a:rPr>
              <a:t>- </a:t>
            </a:r>
            <a:r>
              <a:rPr lang="zh-CN" altLang="en-US" b="0" i="0" dirty="0">
                <a:solidFill>
                  <a:srgbClr val="374151"/>
                </a:solidFill>
                <a:effectLst/>
                <a:latin typeface="Söhne"/>
              </a:rPr>
              <a:t>例如，如何关闭丙烷气罐或其他设备？</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5</a:t>
            </a:fld>
            <a:endParaRPr lang="en-US"/>
          </a:p>
        </p:txBody>
      </p:sp>
    </p:spTree>
    <p:extLst>
      <p:ext uri="{BB962C8B-B14F-4D97-AF65-F5344CB8AC3E}">
        <p14:creationId xmlns:p14="http://schemas.microsoft.com/office/powerpoint/2010/main" val="410859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374151"/>
                </a:solidFill>
                <a:effectLst/>
                <a:latin typeface="Söhne"/>
              </a:rPr>
              <a:t>可以在以下链接找到职业安全与健康管理局</a:t>
            </a:r>
            <a:r>
              <a:rPr lang="en-US" altLang="zh-CN" b="0" i="0" dirty="0">
                <a:solidFill>
                  <a:srgbClr val="374151"/>
                </a:solidFill>
                <a:effectLst/>
                <a:latin typeface="Söhne"/>
              </a:rPr>
              <a:t>(OSHA)</a:t>
            </a:r>
            <a:r>
              <a:rPr lang="zh-CN" altLang="en-US" b="0" i="0" dirty="0">
                <a:solidFill>
                  <a:srgbClr val="374151"/>
                </a:solidFill>
                <a:effectLst/>
                <a:latin typeface="Söhne"/>
              </a:rPr>
              <a:t>的紧急行动计划（</a:t>
            </a:r>
            <a:r>
              <a:rPr lang="en-US" altLang="zh-CN" b="0" i="0" dirty="0">
                <a:solidFill>
                  <a:srgbClr val="374151"/>
                </a:solidFill>
                <a:effectLst/>
                <a:latin typeface="Söhne"/>
              </a:rPr>
              <a:t>EAP</a:t>
            </a:r>
            <a:r>
              <a:rPr lang="zh-CN" altLang="en-US" b="0" i="0" dirty="0">
                <a:solidFill>
                  <a:srgbClr val="374151"/>
                </a:solidFill>
                <a:effectLst/>
                <a:latin typeface="Söhne"/>
              </a:rPr>
              <a:t>）的要求：</a:t>
            </a:r>
            <a:r>
              <a:rPr lang="en-US" altLang="zh-CN" b="0" i="0" u="sng" dirty="0">
                <a:solidFill>
                  <a:srgbClr val="374151"/>
                </a:solidFill>
                <a:effectLst/>
                <a:latin typeface="Söhne"/>
                <a:hlinkClick r:id="rId3"/>
              </a:rPr>
              <a:t>https://www.osha.gov/etools/evacuation-plans-procedures/eap/minimum-requirements</a:t>
            </a:r>
            <a:endParaRPr lang="en-US" altLang="zh-CN" b="0" i="0" u="sng" dirty="0">
              <a:solidFill>
                <a:srgbClr val="374151"/>
              </a:solidFill>
              <a:effectLst/>
              <a:latin typeface="Söhne"/>
            </a:endParaRPr>
          </a:p>
          <a:p>
            <a:endParaRPr lang="en-US" dirty="0"/>
          </a:p>
          <a:p>
            <a:pPr marL="0" indent="0">
              <a:buFont typeface="Arial" panose="020B0604020202020204" pitchFamily="34" charset="0"/>
              <a:buNone/>
            </a:pPr>
            <a:r>
              <a:rPr lang="zh-CN" altLang="en-US" b="0" i="0" dirty="0">
                <a:solidFill>
                  <a:srgbClr val="374151"/>
                </a:solidFill>
                <a:effectLst/>
                <a:latin typeface="Söhne"/>
              </a:rPr>
              <a:t>安全距离</a:t>
            </a:r>
            <a:endParaRPr lang="en-US" altLang="zh-CN" b="0" i="0" dirty="0">
              <a:solidFill>
                <a:srgbClr val="374151"/>
              </a:solidFill>
              <a:effectLst/>
              <a:latin typeface="Söhne"/>
            </a:endParaRPr>
          </a:p>
          <a:p>
            <a:pPr marL="0" indent="0">
              <a:buFont typeface="Arial" panose="020B0604020202020204" pitchFamily="34" charset="0"/>
              <a:buNone/>
            </a:pPr>
            <a:r>
              <a:rPr lang="zh-CN" altLang="en-US" b="0" i="0" dirty="0">
                <a:solidFill>
                  <a:srgbClr val="374151"/>
                </a:solidFill>
                <a:effectLst/>
                <a:latin typeface="Söhne"/>
              </a:rPr>
              <a:t>火灾的安全距离可能取决于您使用的材料。易燃液体，如汽油（用于发电机）或使用丙烷气罐，将意味着需要更大的距离。如果丙烷气罐参与火灾，罐内的液态丙烷可能受热膨胀，导致爆炸。</a:t>
            </a:r>
            <a:endParaRPr lang="en-US" dirty="0"/>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6</a:t>
            </a:fld>
            <a:endParaRPr lang="en-US"/>
          </a:p>
        </p:txBody>
      </p:sp>
    </p:spTree>
    <p:extLst>
      <p:ext uri="{BB962C8B-B14F-4D97-AF65-F5344CB8AC3E}">
        <p14:creationId xmlns:p14="http://schemas.microsoft.com/office/powerpoint/2010/main" val="3567039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374151"/>
                </a:solidFill>
                <a:effectLst/>
                <a:latin typeface="Söhne"/>
              </a:rPr>
              <a:t>可以在以下链接找到职业安全与健康管理局</a:t>
            </a:r>
            <a:r>
              <a:rPr lang="en-US" altLang="zh-CN" b="0" i="0" dirty="0">
                <a:solidFill>
                  <a:srgbClr val="374151"/>
                </a:solidFill>
                <a:effectLst/>
                <a:latin typeface="Söhne"/>
              </a:rPr>
              <a:t>(OSHA)</a:t>
            </a:r>
            <a:r>
              <a:rPr lang="zh-CN" altLang="en-US" b="0" i="0" dirty="0">
                <a:solidFill>
                  <a:srgbClr val="374151"/>
                </a:solidFill>
                <a:effectLst/>
                <a:latin typeface="Söhne"/>
              </a:rPr>
              <a:t>的紧急行动计划（</a:t>
            </a:r>
            <a:r>
              <a:rPr lang="en-US" altLang="zh-CN" b="0" i="0" dirty="0">
                <a:solidFill>
                  <a:srgbClr val="374151"/>
                </a:solidFill>
                <a:effectLst/>
                <a:latin typeface="Söhne"/>
              </a:rPr>
              <a:t>EAP</a:t>
            </a:r>
            <a:r>
              <a:rPr lang="zh-CN" altLang="en-US" b="0" i="0" dirty="0">
                <a:solidFill>
                  <a:srgbClr val="374151"/>
                </a:solidFill>
                <a:effectLst/>
                <a:latin typeface="Söhne"/>
              </a:rPr>
              <a:t>）的要求：</a:t>
            </a:r>
            <a:r>
              <a:rPr lang="en-US" altLang="zh-CN" b="0" i="0" u="sng" dirty="0">
                <a:solidFill>
                  <a:srgbClr val="374151"/>
                </a:solidFill>
                <a:effectLst/>
                <a:latin typeface="Söhne"/>
                <a:hlinkClick r:id="rId3"/>
              </a:rPr>
              <a:t>https://www.osha.gov/etools/evacuation-plans-procedures/eap/minimum-requirements</a:t>
            </a:r>
            <a:endParaRPr lang="en-US" altLang="zh-CN" b="0" i="0" u="sng" dirty="0">
              <a:solidFill>
                <a:srgbClr val="374151"/>
              </a:solidFill>
              <a:effectLst/>
              <a:latin typeface="Söhne"/>
            </a:endParaRPr>
          </a:p>
        </p:txBody>
      </p:sp>
      <p:sp>
        <p:nvSpPr>
          <p:cNvPr id="4" name="Slide Number Placeholder 3"/>
          <p:cNvSpPr>
            <a:spLocks noGrp="1"/>
          </p:cNvSpPr>
          <p:nvPr>
            <p:ph type="sldNum" sz="quarter" idx="5"/>
          </p:nvPr>
        </p:nvSpPr>
        <p:spPr/>
        <p:txBody>
          <a:bodyPr/>
          <a:lstStyle/>
          <a:p>
            <a:fld id="{F447ADC6-8A86-4F5F-8FD0-34B70812992D}" type="slidenum">
              <a:rPr lang="en-US" smtClean="0"/>
              <a:t>7</a:t>
            </a:fld>
            <a:endParaRPr lang="en-US"/>
          </a:p>
        </p:txBody>
      </p:sp>
    </p:spTree>
    <p:extLst>
      <p:ext uri="{BB962C8B-B14F-4D97-AF65-F5344CB8AC3E}">
        <p14:creationId xmlns:p14="http://schemas.microsoft.com/office/powerpoint/2010/main" val="563925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8</a:t>
            </a:fld>
            <a:endParaRPr lang="en-US"/>
          </a:p>
        </p:txBody>
      </p:sp>
    </p:spTree>
    <p:extLst>
      <p:ext uri="{BB962C8B-B14F-4D97-AF65-F5344CB8AC3E}">
        <p14:creationId xmlns:p14="http://schemas.microsoft.com/office/powerpoint/2010/main" val="3578398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b="0" i="0" dirty="0">
                <a:solidFill>
                  <a:srgbClr val="374151"/>
                </a:solidFill>
                <a:effectLst/>
                <a:latin typeface="Söhne"/>
              </a:rPr>
              <a:t>推荐内容可在此处找到：</a:t>
            </a:r>
            <a:r>
              <a:rPr lang="en-US" b="0" i="0" u="sng" dirty="0">
                <a:effectLst/>
                <a:latin typeface="Söhne"/>
                <a:hlinkClick r:id="rId3"/>
              </a:rPr>
              <a:t>https://www.osha.gov/etools/evacuation-plans-procedures/eap/fight-or-flee</a:t>
            </a:r>
            <a:endParaRPr lang="en-US" b="0" i="0" u="sng" dirty="0">
              <a:effectLst/>
              <a:latin typeface="Söhne"/>
            </a:endParaRPr>
          </a:p>
          <a:p>
            <a:endParaRPr lang="en-US" dirty="0"/>
          </a:p>
          <a:p>
            <a:br>
              <a:rPr lang="zh-CN" altLang="en-US" dirty="0"/>
            </a:br>
            <a:r>
              <a:rPr lang="zh-CN" altLang="en-US" b="0" i="0" dirty="0">
                <a:solidFill>
                  <a:srgbClr val="374151"/>
                </a:solidFill>
                <a:effectLst/>
                <a:latin typeface="Söhne"/>
              </a:rPr>
              <a:t>有第四个选项：提供灭火器但是不是给员工用的。</a:t>
            </a:r>
            <a:r>
              <a:rPr lang="zh-CN" altLang="en-US" b="0" i="0">
                <a:solidFill>
                  <a:srgbClr val="374151"/>
                </a:solidFill>
                <a:effectLst/>
                <a:latin typeface="Söhne"/>
              </a:rPr>
              <a:t>这种可</a:t>
            </a:r>
            <a:r>
              <a:rPr lang="zh-CN" altLang="en-US" b="0" i="0" dirty="0">
                <a:solidFill>
                  <a:srgbClr val="374151"/>
                </a:solidFill>
                <a:effectLst/>
                <a:latin typeface="Söhne"/>
              </a:rPr>
              <a:t>能会被添加到选项列表中，但可能会增加误解，所以它没有被包括在这里。</a:t>
            </a:r>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9</a:t>
            </a:fld>
            <a:endParaRPr lang="en-US"/>
          </a:p>
        </p:txBody>
      </p:sp>
    </p:spTree>
    <p:extLst>
      <p:ext uri="{BB962C8B-B14F-4D97-AF65-F5344CB8AC3E}">
        <p14:creationId xmlns:p14="http://schemas.microsoft.com/office/powerpoint/2010/main" val="1425704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sha.gov/etools/evacuation-plans-procedur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osha.gov/etools/young-workers-restaurant-safety/poster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r>
              <a:rPr lang="zh-CN" altLang="en-US" dirty="0"/>
              <a:t>流动餐车安全培训</a:t>
            </a: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lstStyle/>
          <a:p>
            <a:r>
              <a:rPr lang="zh-CN" altLang="en-US" dirty="0"/>
              <a:t>模块二</a:t>
            </a:r>
            <a:r>
              <a:rPr lang="en-US" dirty="0"/>
              <a:t>: </a:t>
            </a:r>
            <a:r>
              <a:rPr lang="zh-CN" altLang="en-US" b="0" i="0" dirty="0">
                <a:solidFill>
                  <a:srgbClr val="374151"/>
                </a:solidFill>
                <a:effectLst/>
                <a:latin typeface="Söhne"/>
              </a:rPr>
              <a:t>一般安全危害</a:t>
            </a:r>
            <a:endParaRPr lang="en-US" dirty="0"/>
          </a:p>
        </p:txBody>
      </p:sp>
      <p:sp>
        <p:nvSpPr>
          <p:cNvPr id="4" name="TextBox 3">
            <a:extLst>
              <a:ext uri="{FF2B5EF4-FFF2-40B4-BE49-F238E27FC236}">
                <a16:creationId xmlns:a16="http://schemas.microsoft.com/office/drawing/2014/main" id="{6784E2DF-30B9-4D29-1C58-E15F3A7CC501}"/>
              </a:ext>
            </a:extLst>
          </p:cNvPr>
          <p:cNvSpPr txBox="1"/>
          <p:nvPr/>
        </p:nvSpPr>
        <p:spPr>
          <a:xfrm>
            <a:off x="1319506" y="5387313"/>
            <a:ext cx="9626714" cy="923330"/>
          </a:xfrm>
          <a:prstGeom prst="rect">
            <a:avLst/>
          </a:prstGeom>
          <a:noFill/>
        </p:spPr>
        <p:txBody>
          <a:bodyPr wrap="square" rtlCol="0">
            <a:spAutoFit/>
          </a:bodyPr>
          <a:lstStyle/>
          <a:p>
            <a:r>
              <a:rPr lang="zh-CN" altLang="en-US" i="1" dirty="0">
                <a:latin typeface="Calibri" panose="020F0502020204030204" pitchFamily="34" charset="0"/>
                <a:ea typeface="Calibri" panose="020F0502020204030204" pitchFamily="34" charset="0"/>
              </a:rPr>
              <a:t>本</a:t>
            </a:r>
            <a:r>
              <a:rPr lang="zh-CN" altLang="en-US" sz="1800" i="1" dirty="0">
                <a:effectLst/>
                <a:latin typeface="Calibri" panose="020F0502020204030204" pitchFamily="34" charset="0"/>
                <a:ea typeface="Calibri" panose="020F0502020204030204" pitchFamily="34" charset="0"/>
              </a:rPr>
              <a:t>材料是在美国劳工部职业安全与健康管理局（</a:t>
            </a:r>
            <a:r>
              <a:rPr lang="en-US" sz="1800" i="1" dirty="0">
                <a:effectLst/>
                <a:latin typeface="Calibri" panose="020F0502020204030204" pitchFamily="34" charset="0"/>
                <a:ea typeface="Calibri" panose="020F0502020204030204" pitchFamily="34" charset="0"/>
              </a:rPr>
              <a:t>Occupational Safety and Health Administration, U.S. Department of Labor）</a:t>
            </a:r>
            <a:r>
              <a:rPr lang="zh-CN" altLang="en-US" sz="1800" i="1" dirty="0">
                <a:effectLst/>
                <a:latin typeface="Calibri" panose="020F0502020204030204" pitchFamily="34" charset="0"/>
                <a:ea typeface="Calibri" panose="020F0502020204030204" pitchFamily="34" charset="0"/>
              </a:rPr>
              <a:t>的</a:t>
            </a:r>
            <a:r>
              <a:rPr lang="en-US" sz="1800" i="1" dirty="0">
                <a:effectLst/>
                <a:latin typeface="Calibri" panose="020F0502020204030204" pitchFamily="34" charset="0"/>
                <a:ea typeface="Calibri" panose="020F0502020204030204" pitchFamily="34" charset="0"/>
              </a:rPr>
              <a:t>SH-39170-SH2</a:t>
            </a:r>
            <a:r>
              <a:rPr lang="zh-CN" altLang="en-US" sz="1800" i="1" dirty="0">
                <a:effectLst/>
                <a:latin typeface="Calibri" panose="020F0502020204030204" pitchFamily="34" charset="0"/>
                <a:ea typeface="Calibri" panose="020F0502020204030204" pitchFamily="34" charset="0"/>
              </a:rPr>
              <a:t>号项目基金拨款下制作的。其内容不一定反映美国劳工部的观点或政策，也不意味着提及的商标、商业产品或组织得到美国政府的认可。</a:t>
            </a:r>
            <a:endParaRPr lang="en-US" sz="1800" i="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BC07-B862-0D88-8BF1-DFF486DD13C0}"/>
              </a:ext>
            </a:extLst>
          </p:cNvPr>
          <p:cNvSpPr>
            <a:spLocks noGrp="1"/>
          </p:cNvSpPr>
          <p:nvPr>
            <p:ph type="title"/>
          </p:nvPr>
        </p:nvSpPr>
        <p:spPr>
          <a:xfrm>
            <a:off x="838200" y="18255"/>
            <a:ext cx="10515600" cy="1325563"/>
          </a:xfrm>
        </p:spPr>
        <p:txBody>
          <a:bodyPr/>
          <a:lstStyle/>
          <a:p>
            <a:r>
              <a:rPr lang="zh-CN" altLang="en-US" b="0" i="0" dirty="0">
                <a:solidFill>
                  <a:srgbClr val="374151"/>
                </a:solidFill>
                <a:effectLst/>
                <a:latin typeface="Söhne"/>
              </a:rPr>
              <a:t>火灾危害和防火计划</a:t>
            </a:r>
            <a:endParaRPr lang="en-US" dirty="0"/>
          </a:p>
        </p:txBody>
      </p:sp>
      <p:sp>
        <p:nvSpPr>
          <p:cNvPr id="3" name="Content Placeholder 2">
            <a:extLst>
              <a:ext uri="{FF2B5EF4-FFF2-40B4-BE49-F238E27FC236}">
                <a16:creationId xmlns:a16="http://schemas.microsoft.com/office/drawing/2014/main" id="{CA4C3627-B13A-978F-A236-F2D00919DD21}"/>
              </a:ext>
            </a:extLst>
          </p:cNvPr>
          <p:cNvSpPr>
            <a:spLocks noGrp="1"/>
          </p:cNvSpPr>
          <p:nvPr>
            <p:ph idx="1"/>
          </p:nvPr>
        </p:nvSpPr>
        <p:spPr>
          <a:xfrm>
            <a:off x="381001" y="1200124"/>
            <a:ext cx="10121536" cy="5545060"/>
          </a:xfrm>
        </p:spPr>
        <p:txBody>
          <a:bodyPr>
            <a:normAutofit/>
          </a:bodyPr>
          <a:lstStyle/>
          <a:p>
            <a:pPr marL="0" indent="0">
              <a:lnSpc>
                <a:spcPct val="120000"/>
              </a:lnSpc>
              <a:spcBef>
                <a:spcPts val="0"/>
              </a:spcBef>
              <a:spcAft>
                <a:spcPts val="600"/>
              </a:spcAft>
              <a:buNone/>
            </a:pPr>
            <a:r>
              <a:rPr lang="zh-CN" altLang="en-US" sz="2400" b="1" u="sng" dirty="0"/>
              <a:t>目的：</a:t>
            </a:r>
            <a:r>
              <a:rPr lang="zh-CN" altLang="en-US" sz="2400" dirty="0"/>
              <a:t>防止工作场所发生火灾。</a:t>
            </a:r>
            <a:endParaRPr lang="en-US" sz="2400" dirty="0"/>
          </a:p>
          <a:p>
            <a:pPr>
              <a:lnSpc>
                <a:spcPct val="120000"/>
              </a:lnSpc>
              <a:spcBef>
                <a:spcPts val="0"/>
              </a:spcBef>
              <a:spcAft>
                <a:spcPts val="600"/>
              </a:spcAft>
            </a:pPr>
            <a:r>
              <a:rPr lang="zh-CN" altLang="en-US" sz="2400" dirty="0"/>
              <a:t>描述可能引发或助长火灾蔓延的燃料来源和用于控制火灾的设备（警报、灭火系统）。</a:t>
            </a:r>
            <a:endParaRPr lang="en-US" sz="2400" dirty="0"/>
          </a:p>
          <a:p>
            <a:pPr marL="0" indent="0">
              <a:lnSpc>
                <a:spcPct val="120000"/>
              </a:lnSpc>
              <a:spcBef>
                <a:spcPts val="0"/>
              </a:spcBef>
              <a:spcAft>
                <a:spcPts val="600"/>
              </a:spcAft>
              <a:buNone/>
            </a:pPr>
            <a:r>
              <a:rPr lang="zh-CN" altLang="en-US" sz="2400" b="1" u="sng" dirty="0"/>
              <a:t>要求</a:t>
            </a:r>
            <a:r>
              <a:rPr lang="en-US" sz="2400" b="1" u="sng" dirty="0"/>
              <a:t>:</a:t>
            </a:r>
          </a:p>
          <a:p>
            <a:pPr>
              <a:lnSpc>
                <a:spcPct val="120000"/>
              </a:lnSpc>
              <a:spcBef>
                <a:spcPts val="0"/>
              </a:spcBef>
              <a:spcAft>
                <a:spcPts val="600"/>
              </a:spcAft>
            </a:pPr>
            <a:r>
              <a:rPr lang="zh-CN" altLang="en-US" sz="2400" dirty="0"/>
              <a:t>列出所有火灾危害、潜在点火源和防火设备</a:t>
            </a:r>
          </a:p>
          <a:p>
            <a:pPr>
              <a:lnSpc>
                <a:spcPct val="120000"/>
              </a:lnSpc>
              <a:spcBef>
                <a:spcPts val="0"/>
              </a:spcBef>
              <a:spcAft>
                <a:spcPts val="600"/>
              </a:spcAft>
            </a:pPr>
            <a:r>
              <a:rPr lang="zh-CN" altLang="en-US" sz="2400" dirty="0"/>
              <a:t>有控制可燃</a:t>
            </a:r>
            <a:r>
              <a:rPr lang="en-US" altLang="zh-CN" sz="2400" dirty="0"/>
              <a:t>/</a:t>
            </a:r>
            <a:r>
              <a:rPr lang="zh-CN" altLang="en-US" sz="2400" dirty="0"/>
              <a:t>易燃废弃物的流程</a:t>
            </a:r>
          </a:p>
          <a:p>
            <a:pPr>
              <a:lnSpc>
                <a:spcPct val="120000"/>
              </a:lnSpc>
              <a:spcBef>
                <a:spcPts val="0"/>
              </a:spcBef>
              <a:spcAft>
                <a:spcPts val="600"/>
              </a:spcAft>
            </a:pPr>
            <a:r>
              <a:rPr lang="zh-CN" altLang="en-US" sz="2400" dirty="0"/>
              <a:t>定期维护产热设备上的安全设施</a:t>
            </a:r>
          </a:p>
          <a:p>
            <a:pPr>
              <a:lnSpc>
                <a:spcPct val="120000"/>
              </a:lnSpc>
              <a:spcBef>
                <a:spcPts val="0"/>
              </a:spcBef>
              <a:spcAft>
                <a:spcPts val="600"/>
              </a:spcAft>
            </a:pPr>
            <a:r>
              <a:rPr lang="zh-CN" altLang="en-US" sz="2400" dirty="0"/>
              <a:t>要有负责燃料来源和设备维护的人的姓名</a:t>
            </a:r>
            <a:r>
              <a:rPr lang="en-US" altLang="zh-CN" sz="2400" dirty="0"/>
              <a:t>/</a:t>
            </a:r>
            <a:r>
              <a:rPr lang="zh-CN" altLang="en-US" sz="2400" dirty="0"/>
              <a:t>职务</a:t>
            </a:r>
          </a:p>
          <a:p>
            <a:pPr>
              <a:lnSpc>
                <a:spcPct val="120000"/>
              </a:lnSpc>
              <a:spcBef>
                <a:spcPts val="0"/>
              </a:spcBef>
              <a:spcAft>
                <a:spcPts val="600"/>
              </a:spcAft>
            </a:pPr>
            <a:r>
              <a:rPr lang="zh-CN" altLang="en-US" sz="2400" dirty="0"/>
              <a:t>员工必须了解他们所面临的火灾危险和自我保护方法</a:t>
            </a:r>
            <a:endParaRPr lang="en-US" sz="2400" dirty="0"/>
          </a:p>
          <a:p>
            <a:pPr marL="0" indent="0">
              <a:lnSpc>
                <a:spcPct val="120000"/>
              </a:lnSpc>
              <a:spcBef>
                <a:spcPts val="0"/>
              </a:spcBef>
              <a:buNone/>
            </a:pPr>
            <a:r>
              <a:rPr lang="en-US" sz="2400" dirty="0"/>
              <a:t>*</a:t>
            </a:r>
            <a:r>
              <a:rPr lang="zh-CN" altLang="en-US" sz="2400" dirty="0"/>
              <a:t>更多信息详见火灾安全模块</a:t>
            </a:r>
            <a:r>
              <a:rPr lang="en-US" sz="2400" dirty="0"/>
              <a:t>*</a:t>
            </a:r>
          </a:p>
        </p:txBody>
      </p:sp>
      <p:pic>
        <p:nvPicPr>
          <p:cNvPr id="4" name="Picture 3" descr="A fire extinguisher on a wall jpg 28KB">
            <a:extLst>
              <a:ext uri="{FF2B5EF4-FFF2-40B4-BE49-F238E27FC236}">
                <a16:creationId xmlns:a16="http://schemas.microsoft.com/office/drawing/2014/main" id="{EAB96D05-4AE8-7EEC-2226-56E3C944C87D}"/>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733314" y="4444823"/>
            <a:ext cx="1240971" cy="2150264"/>
          </a:xfrm>
          <a:prstGeom prst="rect">
            <a:avLst/>
          </a:prstGeom>
        </p:spPr>
      </p:pic>
      <p:pic>
        <p:nvPicPr>
          <p:cNvPr id="6" name="Picture 5" descr="Fire Alarm 29.5 KB jpg">
            <a:extLst>
              <a:ext uri="{FF2B5EF4-FFF2-40B4-BE49-F238E27FC236}">
                <a16:creationId xmlns:a16="http://schemas.microsoft.com/office/drawing/2014/main" id="{7B3FDF5E-6B8F-4BFF-6280-63DD88BD1960}"/>
              </a:ext>
            </a:extLst>
          </p:cNvPr>
          <p:cNvPicPr>
            <a:picLocks noChangeAspect="1"/>
          </p:cNvPicPr>
          <p:nvPr/>
        </p:nvPicPr>
        <p:blipFill rotWithShape="1">
          <a:blip r:embed="rId4">
            <a:extLst>
              <a:ext uri="{28A0092B-C50C-407E-A947-70E740481C1C}">
                <a14:useLocalDpi xmlns:a14="http://schemas.microsoft.com/office/drawing/2010/main" val="0"/>
              </a:ext>
            </a:extLst>
          </a:blip>
          <a:srcRect l="14429" t="11643" r="20321" b="6499"/>
          <a:stretch/>
        </p:blipFill>
        <p:spPr>
          <a:xfrm>
            <a:off x="9823270" y="2175559"/>
            <a:ext cx="2151016" cy="2023862"/>
          </a:xfrm>
          <a:prstGeom prst="rect">
            <a:avLst/>
          </a:prstGeom>
        </p:spPr>
      </p:pic>
    </p:spTree>
    <p:extLst>
      <p:ext uri="{BB962C8B-B14F-4D97-AF65-F5344CB8AC3E}">
        <p14:creationId xmlns:p14="http://schemas.microsoft.com/office/powerpoint/2010/main" val="3492535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E56E-FF10-916C-BA45-CE5BA04585C6}"/>
              </a:ext>
            </a:extLst>
          </p:cNvPr>
          <p:cNvSpPr>
            <a:spLocks noGrp="1"/>
          </p:cNvSpPr>
          <p:nvPr>
            <p:ph type="title"/>
          </p:nvPr>
        </p:nvSpPr>
        <p:spPr/>
        <p:txBody>
          <a:bodyPr/>
          <a:lstStyle/>
          <a:p>
            <a:r>
              <a:rPr lang="zh-CN" altLang="en-US" b="0" i="0" dirty="0">
                <a:solidFill>
                  <a:srgbClr val="374151"/>
                </a:solidFill>
                <a:effectLst/>
                <a:latin typeface="Söhne"/>
              </a:rPr>
              <a:t>出口（逃生通道）</a:t>
            </a:r>
            <a:endParaRPr lang="en-US" dirty="0"/>
          </a:p>
        </p:txBody>
      </p:sp>
      <p:sp>
        <p:nvSpPr>
          <p:cNvPr id="3" name="Content Placeholder 2">
            <a:extLst>
              <a:ext uri="{FF2B5EF4-FFF2-40B4-BE49-F238E27FC236}">
                <a16:creationId xmlns:a16="http://schemas.microsoft.com/office/drawing/2014/main" id="{5E26CC24-8A4B-9112-CBE6-F1E1137FF83D}"/>
              </a:ext>
            </a:extLst>
          </p:cNvPr>
          <p:cNvSpPr>
            <a:spLocks noGrp="1"/>
          </p:cNvSpPr>
          <p:nvPr>
            <p:ph idx="1"/>
          </p:nvPr>
        </p:nvSpPr>
        <p:spPr>
          <a:xfrm>
            <a:off x="838200" y="1825625"/>
            <a:ext cx="10515600" cy="4836432"/>
          </a:xfrm>
        </p:spPr>
        <p:txBody>
          <a:bodyPr>
            <a:normAutofit/>
          </a:bodyPr>
          <a:lstStyle/>
          <a:p>
            <a:pPr marL="0" indent="0">
              <a:buNone/>
            </a:pPr>
            <a:r>
              <a:rPr lang="zh-CN" altLang="en-US" u="sng" dirty="0"/>
              <a:t>要求</a:t>
            </a:r>
            <a:r>
              <a:rPr lang="en-US" u="sng" dirty="0"/>
              <a:t>:</a:t>
            </a:r>
          </a:p>
          <a:p>
            <a:pPr>
              <a:lnSpc>
                <a:spcPct val="100000"/>
              </a:lnSpc>
              <a:spcAft>
                <a:spcPts val="600"/>
              </a:spcAft>
            </a:pPr>
            <a:r>
              <a:rPr lang="zh-CN" altLang="en-US" b="0" i="0" dirty="0">
                <a:solidFill>
                  <a:srgbClr val="374151"/>
                </a:solidFill>
                <a:effectLst/>
                <a:latin typeface="Söhne"/>
              </a:rPr>
              <a:t>出口必须是永久的、标记的、未锁定的和畅通无阻的。</a:t>
            </a:r>
            <a:endParaRPr lang="en-US" altLang="zh-CN" b="0" i="0" dirty="0">
              <a:solidFill>
                <a:srgbClr val="374151"/>
              </a:solidFill>
              <a:effectLst/>
              <a:latin typeface="Söhne"/>
            </a:endParaRPr>
          </a:p>
          <a:p>
            <a:pPr>
              <a:lnSpc>
                <a:spcPct val="100000"/>
              </a:lnSpc>
              <a:spcAft>
                <a:spcPts val="600"/>
              </a:spcAft>
            </a:pPr>
            <a:r>
              <a:rPr lang="zh-CN" altLang="en-US" b="0" i="0" dirty="0">
                <a:solidFill>
                  <a:srgbClr val="374151"/>
                </a:solidFill>
                <a:effectLst/>
                <a:latin typeface="Söhne"/>
              </a:rPr>
              <a:t>在出口通道内不能放置任何材料或设备（无论是永久性的还是临时性的）。</a:t>
            </a:r>
            <a:endParaRPr lang="en-US" altLang="zh-CN" b="0" i="0" dirty="0">
              <a:solidFill>
                <a:srgbClr val="374151"/>
              </a:solidFill>
              <a:effectLst/>
              <a:latin typeface="Söhne"/>
            </a:endParaRPr>
          </a:p>
          <a:p>
            <a:pPr>
              <a:lnSpc>
                <a:spcPct val="100000"/>
              </a:lnSpc>
              <a:spcAft>
                <a:spcPts val="600"/>
              </a:spcAft>
            </a:pPr>
            <a:r>
              <a:rPr lang="zh-CN" altLang="en-US" b="0" i="0" dirty="0">
                <a:solidFill>
                  <a:srgbClr val="374151"/>
                </a:solidFill>
                <a:effectLst/>
                <a:latin typeface="Söhne"/>
              </a:rPr>
              <a:t> 出口门必须从内部解锁，员工必须能够随时打开出口门，不需要钥匙、工具或特殊知识。 </a:t>
            </a:r>
            <a:endParaRPr lang="en-US" altLang="zh-CN" b="0" i="0" dirty="0">
              <a:solidFill>
                <a:srgbClr val="374151"/>
              </a:solidFill>
              <a:effectLst/>
              <a:latin typeface="Söhne"/>
            </a:endParaRPr>
          </a:p>
          <a:p>
            <a:pPr>
              <a:lnSpc>
                <a:spcPct val="100000"/>
              </a:lnSpc>
              <a:spcAft>
                <a:spcPts val="600"/>
              </a:spcAft>
            </a:pPr>
            <a:r>
              <a:rPr lang="zh-CN" altLang="en-US" b="0" i="0" dirty="0">
                <a:solidFill>
                  <a:srgbClr val="374151"/>
                </a:solidFill>
                <a:effectLst/>
                <a:latin typeface="Söhne"/>
              </a:rPr>
              <a:t>必须使用侧开式出口门，并且必须向出口方向外开。</a:t>
            </a:r>
            <a:endParaRPr lang="en-US" dirty="0"/>
          </a:p>
          <a:p>
            <a:endParaRPr lang="en-US" dirty="0"/>
          </a:p>
        </p:txBody>
      </p:sp>
      <p:pic>
        <p:nvPicPr>
          <p:cNvPr id="5" name="Picture 4" descr="Arrow to Designate Emergency Exit jpg 27KB">
            <a:extLst>
              <a:ext uri="{FF2B5EF4-FFF2-40B4-BE49-F238E27FC236}">
                <a16:creationId xmlns:a16="http://schemas.microsoft.com/office/drawing/2014/main" id="{0562B740-3752-0FD2-6E70-28B1B746408B}"/>
              </a:ext>
            </a:extLst>
          </p:cNvPr>
          <p:cNvPicPr>
            <a:picLocks noChangeAspect="1"/>
          </p:cNvPicPr>
          <p:nvPr/>
        </p:nvPicPr>
        <p:blipFill rotWithShape="1">
          <a:blip r:embed="rId3">
            <a:extLst>
              <a:ext uri="{28A0092B-C50C-407E-A947-70E740481C1C}">
                <a14:useLocalDpi xmlns:a14="http://schemas.microsoft.com/office/drawing/2010/main" val="0"/>
              </a:ext>
            </a:extLst>
          </a:blip>
          <a:srcRect t="27461" b="19397"/>
          <a:stretch/>
        </p:blipFill>
        <p:spPr>
          <a:xfrm>
            <a:off x="8008983" y="365125"/>
            <a:ext cx="4064000" cy="1619796"/>
          </a:xfrm>
          <a:prstGeom prst="rect">
            <a:avLst/>
          </a:prstGeom>
        </p:spPr>
      </p:pic>
      <p:sp>
        <p:nvSpPr>
          <p:cNvPr id="4" name="TextBox 3">
            <a:extLst>
              <a:ext uri="{FF2B5EF4-FFF2-40B4-BE49-F238E27FC236}">
                <a16:creationId xmlns:a16="http://schemas.microsoft.com/office/drawing/2014/main" id="{43B357BB-D11B-3989-67DF-69A3B522E41C}"/>
              </a:ext>
            </a:extLst>
          </p:cNvPr>
          <p:cNvSpPr txBox="1"/>
          <p:nvPr/>
        </p:nvSpPr>
        <p:spPr>
          <a:xfrm>
            <a:off x="9685020" y="134292"/>
            <a:ext cx="1415772" cy="461665"/>
          </a:xfrm>
          <a:prstGeom prst="rect">
            <a:avLst/>
          </a:prstGeom>
          <a:noFill/>
        </p:spPr>
        <p:txBody>
          <a:bodyPr wrap="none" rtlCol="0">
            <a:spAutoFit/>
          </a:bodyPr>
          <a:lstStyle/>
          <a:p>
            <a:r>
              <a:rPr lang="zh-CN" altLang="en-US" sz="2400" dirty="0"/>
              <a:t>紧急出口</a:t>
            </a:r>
            <a:endParaRPr lang="en-US" sz="2400" dirty="0"/>
          </a:p>
        </p:txBody>
      </p:sp>
    </p:spTree>
    <p:extLst>
      <p:ext uri="{BB962C8B-B14F-4D97-AF65-F5344CB8AC3E}">
        <p14:creationId xmlns:p14="http://schemas.microsoft.com/office/powerpoint/2010/main" val="46718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r>
              <a:rPr lang="zh-CN" altLang="en-US" b="0" i="0" dirty="0">
                <a:solidFill>
                  <a:srgbClr val="374151"/>
                </a:solidFill>
                <a:effectLst/>
                <a:latin typeface="Söhne"/>
              </a:rPr>
              <a:t>医疗服务和急救箱</a:t>
            </a:r>
            <a:endParaRPr lang="en-US" dirty="0"/>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a:xfrm>
            <a:off x="463138" y="1825625"/>
            <a:ext cx="9595262" cy="4836432"/>
          </a:xfrm>
        </p:spPr>
        <p:txBody>
          <a:bodyPr>
            <a:normAutofit lnSpcReduction="10000"/>
          </a:bodyPr>
          <a:lstStyle/>
          <a:p>
            <a:pPr marL="0" indent="0">
              <a:buNone/>
            </a:pPr>
            <a:r>
              <a:rPr lang="zh-CN" altLang="en-US" sz="2600" u="sng" dirty="0"/>
              <a:t>要求</a:t>
            </a:r>
            <a:r>
              <a:rPr lang="en-US" sz="2600" u="sng" dirty="0"/>
              <a:t>:</a:t>
            </a:r>
          </a:p>
          <a:p>
            <a:pPr>
              <a:lnSpc>
                <a:spcPct val="120000"/>
              </a:lnSpc>
              <a:spcAft>
                <a:spcPts val="600"/>
              </a:spcAft>
            </a:pPr>
            <a:r>
              <a:rPr lang="zh-CN" altLang="en-US" sz="2600" dirty="0"/>
              <a:t>工作场所应配备医疗设施或受过急救培训的人员。</a:t>
            </a:r>
            <a:endParaRPr lang="en-US" sz="2600" dirty="0"/>
          </a:p>
          <a:p>
            <a:pPr>
              <a:lnSpc>
                <a:spcPct val="110000"/>
              </a:lnSpc>
              <a:spcAft>
                <a:spcPts val="600"/>
              </a:spcAft>
            </a:pPr>
            <a:r>
              <a:rPr lang="zh-CN" altLang="en-US" sz="2600" dirty="0"/>
              <a:t>需要有用于联系救护车服务的通信系统。</a:t>
            </a:r>
            <a:endParaRPr lang="en-US" altLang="zh-CN" sz="2600" dirty="0"/>
          </a:p>
          <a:p>
            <a:pPr lvl="1">
              <a:lnSpc>
                <a:spcPct val="110000"/>
              </a:lnSpc>
              <a:spcAft>
                <a:spcPts val="600"/>
              </a:spcAft>
            </a:pPr>
            <a:r>
              <a:rPr lang="zh-CN" altLang="en-US" sz="2200" dirty="0"/>
              <a:t>紧急联系电话必须张贴在明显位置。</a:t>
            </a:r>
          </a:p>
          <a:p>
            <a:pPr lvl="1">
              <a:lnSpc>
                <a:spcPct val="110000"/>
              </a:lnSpc>
              <a:spcAft>
                <a:spcPts val="600"/>
              </a:spcAft>
            </a:pPr>
            <a:r>
              <a:rPr lang="zh-CN" altLang="en-US" sz="2200" dirty="0"/>
              <a:t>工作场所必须张贴工作地点的位置标识。</a:t>
            </a:r>
            <a:endParaRPr lang="en-US" sz="2200" dirty="0"/>
          </a:p>
          <a:p>
            <a:pPr>
              <a:lnSpc>
                <a:spcPct val="110000"/>
              </a:lnSpc>
              <a:spcAft>
                <a:spcPts val="600"/>
              </a:spcAft>
            </a:pPr>
            <a:r>
              <a:rPr lang="zh-CN" altLang="en-US" sz="2600" dirty="0"/>
              <a:t>急救用品</a:t>
            </a:r>
            <a:endParaRPr lang="en-US" altLang="zh-CN" sz="2600" dirty="0"/>
          </a:p>
          <a:p>
            <a:pPr lvl="1">
              <a:lnSpc>
                <a:spcPct val="110000"/>
              </a:lnSpc>
              <a:spcAft>
                <a:spcPts val="600"/>
              </a:spcAft>
            </a:pPr>
            <a:r>
              <a:rPr lang="zh-CN" altLang="en-US" sz="2200" dirty="0"/>
              <a:t>必须使用咨询医生批准的材料。</a:t>
            </a:r>
          </a:p>
          <a:p>
            <a:pPr lvl="1">
              <a:lnSpc>
                <a:spcPct val="110000"/>
              </a:lnSpc>
              <a:spcAft>
                <a:spcPts val="600"/>
              </a:spcAft>
            </a:pPr>
            <a:r>
              <a:rPr lang="zh-CN" altLang="en-US" sz="2200" dirty="0"/>
              <a:t>放在防水容器内，每件物品都用单独密封的包装。</a:t>
            </a:r>
          </a:p>
          <a:p>
            <a:pPr lvl="1">
              <a:lnSpc>
                <a:spcPct val="110000"/>
              </a:lnSpc>
              <a:spcAft>
                <a:spcPts val="600"/>
              </a:spcAft>
            </a:pPr>
            <a:r>
              <a:rPr lang="zh-CN" altLang="en-US" sz="2200" dirty="0"/>
              <a:t>定期检查，以确保物品在使用后得到更换和补充。</a:t>
            </a:r>
            <a:endParaRPr lang="en-US" sz="2200" dirty="0"/>
          </a:p>
        </p:txBody>
      </p:sp>
      <p:pic>
        <p:nvPicPr>
          <p:cNvPr id="5" name="Picture 4" descr="Portable First Aid Kit- JPEG 11KB">
            <a:extLst>
              <a:ext uri="{FF2B5EF4-FFF2-40B4-BE49-F238E27FC236}">
                <a16:creationId xmlns:a16="http://schemas.microsoft.com/office/drawing/2014/main" id="{C063AA37-DABA-3668-A189-9C120903D4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20697" y="97971"/>
            <a:ext cx="2761671" cy="2071254"/>
          </a:xfrm>
          <a:prstGeom prst="rect">
            <a:avLst/>
          </a:prstGeom>
        </p:spPr>
      </p:pic>
      <p:sp>
        <p:nvSpPr>
          <p:cNvPr id="4" name="TextBox 3">
            <a:extLst>
              <a:ext uri="{FF2B5EF4-FFF2-40B4-BE49-F238E27FC236}">
                <a16:creationId xmlns:a16="http://schemas.microsoft.com/office/drawing/2014/main" id="{E50612AB-6A04-E2E7-FA54-C3C539E85405}"/>
              </a:ext>
            </a:extLst>
          </p:cNvPr>
          <p:cNvSpPr txBox="1"/>
          <p:nvPr/>
        </p:nvSpPr>
        <p:spPr>
          <a:xfrm>
            <a:off x="10147534" y="2177661"/>
            <a:ext cx="1107996" cy="461665"/>
          </a:xfrm>
          <a:prstGeom prst="rect">
            <a:avLst/>
          </a:prstGeom>
          <a:noFill/>
        </p:spPr>
        <p:txBody>
          <a:bodyPr wrap="none" rtlCol="0">
            <a:spAutoFit/>
          </a:bodyPr>
          <a:lstStyle/>
          <a:p>
            <a:r>
              <a:rPr lang="zh-CN" altLang="en-US" sz="2400" dirty="0"/>
              <a:t>急救箱</a:t>
            </a:r>
            <a:endParaRPr lang="en-US" sz="2400" dirty="0"/>
          </a:p>
        </p:txBody>
      </p:sp>
    </p:spTree>
    <p:extLst>
      <p:ext uri="{BB962C8B-B14F-4D97-AF65-F5344CB8AC3E}">
        <p14:creationId xmlns:p14="http://schemas.microsoft.com/office/powerpoint/2010/main" val="4097850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0"/>
            <a:ext cx="10515600" cy="1325563"/>
          </a:xfrm>
        </p:spPr>
        <p:txBody>
          <a:bodyPr/>
          <a:lstStyle/>
          <a:p>
            <a:r>
              <a:rPr lang="zh-CN" altLang="en-US" dirty="0"/>
              <a:t>滑倒、绊倒、跌倒</a:t>
            </a:r>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idx="1"/>
          </p:nvPr>
        </p:nvSpPr>
        <p:spPr>
          <a:xfrm>
            <a:off x="838200" y="1223158"/>
            <a:ext cx="8397240" cy="5269717"/>
          </a:xfrm>
        </p:spPr>
        <p:txBody>
          <a:bodyPr>
            <a:normAutofit fontScale="85000" lnSpcReduction="20000"/>
          </a:bodyPr>
          <a:lstStyle/>
          <a:p>
            <a:pPr>
              <a:lnSpc>
                <a:spcPct val="110000"/>
              </a:lnSpc>
              <a:spcBef>
                <a:spcPts val="600"/>
              </a:spcBef>
              <a:spcAft>
                <a:spcPts val="600"/>
              </a:spcAft>
            </a:pPr>
            <a:r>
              <a:rPr lang="zh-CN" altLang="en-US" dirty="0"/>
              <a:t>经常是许多工作场所最常见的危险</a:t>
            </a:r>
            <a:endParaRPr lang="en-US" dirty="0"/>
          </a:p>
          <a:p>
            <a:pPr lvl="1">
              <a:lnSpc>
                <a:spcPct val="110000"/>
              </a:lnSpc>
              <a:spcBef>
                <a:spcPts val="600"/>
              </a:spcBef>
              <a:spcAft>
                <a:spcPts val="600"/>
              </a:spcAft>
            </a:pPr>
            <a:r>
              <a:rPr lang="zh-CN" altLang="en-US" dirty="0"/>
              <a:t>厨房区域可能杂乱（易绊倒），地面可能因油、水或食物而湿滑（易滑倒）</a:t>
            </a:r>
            <a:endParaRPr lang="en-US" dirty="0"/>
          </a:p>
          <a:p>
            <a:pPr>
              <a:lnSpc>
                <a:spcPct val="110000"/>
              </a:lnSpc>
              <a:spcBef>
                <a:spcPts val="600"/>
              </a:spcBef>
              <a:spcAft>
                <a:spcPts val="600"/>
              </a:spcAft>
            </a:pPr>
            <a:r>
              <a:rPr lang="zh-CN" altLang="en-US" dirty="0"/>
              <a:t>后果的严重性可能取决于其他存在的因素</a:t>
            </a:r>
            <a:r>
              <a:rPr lang="en-US" dirty="0"/>
              <a:t>:</a:t>
            </a:r>
          </a:p>
          <a:p>
            <a:pPr lvl="1">
              <a:lnSpc>
                <a:spcPct val="110000"/>
              </a:lnSpc>
              <a:spcBef>
                <a:spcPts val="600"/>
              </a:spcBef>
              <a:spcAft>
                <a:spcPts val="600"/>
              </a:spcAft>
            </a:pPr>
            <a:r>
              <a:rPr lang="zh-CN" altLang="en-US" dirty="0"/>
              <a:t>跌倒或坠楼时可能接触到的滚烫工作面</a:t>
            </a:r>
          </a:p>
          <a:p>
            <a:pPr lvl="1">
              <a:lnSpc>
                <a:spcPct val="110000"/>
              </a:lnSpc>
              <a:spcBef>
                <a:spcPts val="600"/>
              </a:spcBef>
              <a:spcAft>
                <a:spcPts val="600"/>
              </a:spcAft>
            </a:pPr>
            <a:r>
              <a:rPr lang="zh-CN" altLang="en-US" dirty="0"/>
              <a:t>可能接触到尖锐物体</a:t>
            </a:r>
            <a:endParaRPr lang="en-US" dirty="0"/>
          </a:p>
          <a:p>
            <a:pPr>
              <a:lnSpc>
                <a:spcPct val="110000"/>
              </a:lnSpc>
              <a:spcBef>
                <a:spcPts val="600"/>
              </a:spcBef>
              <a:spcAft>
                <a:spcPts val="600"/>
              </a:spcAft>
            </a:pPr>
            <a:r>
              <a:rPr lang="zh-CN" altLang="en-US" b="0" i="0" dirty="0">
                <a:solidFill>
                  <a:srgbClr val="374151"/>
                </a:solidFill>
                <a:effectLst/>
                <a:latin typeface="Söhne"/>
              </a:rPr>
              <a:t>解决方案</a:t>
            </a:r>
            <a:r>
              <a:rPr lang="en-US" dirty="0"/>
              <a:t>:</a:t>
            </a:r>
          </a:p>
          <a:p>
            <a:pPr lvl="1">
              <a:lnSpc>
                <a:spcPct val="110000"/>
              </a:lnSpc>
              <a:spcBef>
                <a:spcPts val="600"/>
              </a:spcBef>
              <a:spcAft>
                <a:spcPts val="600"/>
              </a:spcAft>
            </a:pPr>
            <a:r>
              <a:rPr lang="zh-CN" altLang="en-US" b="0" i="0" dirty="0">
                <a:solidFill>
                  <a:srgbClr val="374151"/>
                </a:solidFill>
                <a:effectLst/>
                <a:latin typeface="Söhne"/>
              </a:rPr>
              <a:t>立即清理所有溢出物</a:t>
            </a:r>
            <a:endParaRPr lang="en-US" altLang="zh-CN" b="0" i="0" dirty="0">
              <a:solidFill>
                <a:srgbClr val="374151"/>
              </a:solidFill>
              <a:effectLst/>
              <a:latin typeface="Söhne"/>
            </a:endParaRPr>
          </a:p>
          <a:p>
            <a:pPr lvl="1">
              <a:lnSpc>
                <a:spcPct val="110000"/>
              </a:lnSpc>
              <a:spcBef>
                <a:spcPts val="600"/>
              </a:spcBef>
              <a:spcAft>
                <a:spcPts val="600"/>
              </a:spcAft>
            </a:pPr>
            <a:r>
              <a:rPr lang="zh-CN" altLang="en-US" b="0" i="0" dirty="0">
                <a:solidFill>
                  <a:srgbClr val="374151"/>
                </a:solidFill>
                <a:effectLst/>
                <a:latin typeface="Söhne"/>
              </a:rPr>
              <a:t>不要将烹饪油放在地板上存放 </a:t>
            </a:r>
            <a:endParaRPr lang="en-US" altLang="zh-CN" b="0" i="0" dirty="0">
              <a:solidFill>
                <a:srgbClr val="374151"/>
              </a:solidFill>
              <a:effectLst/>
              <a:latin typeface="Söhne"/>
            </a:endParaRPr>
          </a:p>
          <a:p>
            <a:pPr lvl="1">
              <a:lnSpc>
                <a:spcPct val="110000"/>
              </a:lnSpc>
              <a:spcBef>
                <a:spcPts val="600"/>
              </a:spcBef>
              <a:spcAft>
                <a:spcPts val="600"/>
              </a:spcAft>
            </a:pPr>
            <a:r>
              <a:rPr lang="zh-CN" altLang="en-US" b="0" i="0" dirty="0">
                <a:solidFill>
                  <a:srgbClr val="374151"/>
                </a:solidFill>
                <a:effectLst/>
                <a:latin typeface="Söhne"/>
              </a:rPr>
              <a:t>消除杂乱或阻塞的工作区（不要堆放在出口路径上！） </a:t>
            </a:r>
            <a:endParaRPr lang="en-US" altLang="zh-CN" b="0" i="0" dirty="0">
              <a:solidFill>
                <a:srgbClr val="374151"/>
              </a:solidFill>
              <a:effectLst/>
              <a:latin typeface="Söhne"/>
            </a:endParaRPr>
          </a:p>
          <a:p>
            <a:pPr lvl="1">
              <a:lnSpc>
                <a:spcPct val="110000"/>
              </a:lnSpc>
              <a:spcBef>
                <a:spcPts val="600"/>
              </a:spcBef>
              <a:spcAft>
                <a:spcPts val="600"/>
              </a:spcAft>
            </a:pPr>
            <a:r>
              <a:rPr lang="zh-CN" altLang="en-US" b="0" i="0" dirty="0">
                <a:solidFill>
                  <a:srgbClr val="374151"/>
                </a:solidFill>
                <a:effectLst/>
                <a:latin typeface="Söhne"/>
              </a:rPr>
              <a:t>使用防滑垫 </a:t>
            </a:r>
            <a:endParaRPr lang="en-US" altLang="zh-CN" b="0" i="0" dirty="0">
              <a:solidFill>
                <a:srgbClr val="374151"/>
              </a:solidFill>
              <a:effectLst/>
              <a:latin typeface="Söhne"/>
            </a:endParaRPr>
          </a:p>
          <a:p>
            <a:pPr lvl="1">
              <a:lnSpc>
                <a:spcPct val="110000"/>
              </a:lnSpc>
              <a:spcBef>
                <a:spcPts val="600"/>
              </a:spcBef>
              <a:spcAft>
                <a:spcPts val="600"/>
              </a:spcAft>
            </a:pPr>
            <a:r>
              <a:rPr lang="zh-CN" altLang="en-US" b="0" i="0" dirty="0">
                <a:solidFill>
                  <a:srgbClr val="374151"/>
                </a:solidFill>
                <a:effectLst/>
                <a:latin typeface="Söhne"/>
              </a:rPr>
              <a:t>修复任何不平坦的地面</a:t>
            </a:r>
            <a:endParaRPr lang="en-US" dirty="0"/>
          </a:p>
        </p:txBody>
      </p:sp>
    </p:spTree>
    <p:extLst>
      <p:ext uri="{BB962C8B-B14F-4D97-AF65-F5344CB8AC3E}">
        <p14:creationId xmlns:p14="http://schemas.microsoft.com/office/powerpoint/2010/main" val="390716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3F78A-E5E3-93E6-42B2-1803A943F210}"/>
              </a:ext>
            </a:extLst>
          </p:cNvPr>
          <p:cNvSpPr>
            <a:spLocks noGrp="1"/>
          </p:cNvSpPr>
          <p:nvPr>
            <p:ph type="title"/>
          </p:nvPr>
        </p:nvSpPr>
        <p:spPr/>
        <p:txBody>
          <a:bodyPr/>
          <a:lstStyle/>
          <a:p>
            <a:r>
              <a:rPr lang="zh-CN" altLang="en-US" dirty="0"/>
              <a:t>总结</a:t>
            </a:r>
            <a:endParaRPr lang="en-US" dirty="0"/>
          </a:p>
        </p:txBody>
      </p:sp>
      <p:sp>
        <p:nvSpPr>
          <p:cNvPr id="3" name="Content Placeholder 2">
            <a:extLst>
              <a:ext uri="{FF2B5EF4-FFF2-40B4-BE49-F238E27FC236}">
                <a16:creationId xmlns:a16="http://schemas.microsoft.com/office/drawing/2014/main" id="{AAC480E3-48F7-1D20-D4EC-B6700AC37106}"/>
              </a:ext>
            </a:extLst>
          </p:cNvPr>
          <p:cNvSpPr>
            <a:spLocks noGrp="1"/>
          </p:cNvSpPr>
          <p:nvPr>
            <p:ph idx="1"/>
          </p:nvPr>
        </p:nvSpPr>
        <p:spPr>
          <a:xfrm>
            <a:off x="838200" y="1825625"/>
            <a:ext cx="10515600" cy="4667250"/>
          </a:xfrm>
        </p:spPr>
        <p:txBody>
          <a:bodyPr>
            <a:normAutofit/>
          </a:bodyPr>
          <a:lstStyle/>
          <a:p>
            <a:pPr algn="l"/>
            <a:r>
              <a:rPr lang="zh-CN" altLang="en-US" b="0" i="0" dirty="0">
                <a:solidFill>
                  <a:srgbClr val="374151"/>
                </a:solidFill>
                <a:effectLst/>
                <a:latin typeface="Söhne"/>
              </a:rPr>
              <a:t>在餐车中可能存在各种各样的一般性的安全危险，其中一些可能稍微普遍些，而另一些则特定于各个工作场所。</a:t>
            </a:r>
          </a:p>
          <a:p>
            <a:pPr algn="l"/>
            <a:r>
              <a:rPr lang="zh-CN" altLang="en-US" b="0" i="0" dirty="0">
                <a:solidFill>
                  <a:srgbClr val="374151"/>
                </a:solidFill>
                <a:effectLst/>
                <a:latin typeface="Söhne"/>
              </a:rPr>
              <a:t>每个工作场所都需要有应急行动计划（</a:t>
            </a:r>
            <a:r>
              <a:rPr lang="en-US" altLang="zh-CN" b="0" i="0" dirty="0">
                <a:solidFill>
                  <a:srgbClr val="374151"/>
                </a:solidFill>
                <a:effectLst/>
                <a:latin typeface="Söhne"/>
              </a:rPr>
              <a:t>EAP</a:t>
            </a:r>
            <a:r>
              <a:rPr lang="zh-CN" altLang="en-US" b="0" i="0" dirty="0">
                <a:solidFill>
                  <a:srgbClr val="374151"/>
                </a:solidFill>
                <a:effectLst/>
                <a:latin typeface="Söhne"/>
              </a:rPr>
              <a:t>），以便员工知道如何在紧急情况下作出反应。</a:t>
            </a:r>
          </a:p>
          <a:p>
            <a:pPr algn="l"/>
            <a:r>
              <a:rPr lang="zh-CN" altLang="en-US" b="0" i="0" dirty="0">
                <a:solidFill>
                  <a:srgbClr val="374151"/>
                </a:solidFill>
                <a:effectLst/>
                <a:latin typeface="Söhne"/>
              </a:rPr>
              <a:t>出口通道必须始终保持畅通无阻，并在火灾等紧急情况下提供快速撤离。</a:t>
            </a:r>
          </a:p>
          <a:p>
            <a:pPr algn="l"/>
            <a:r>
              <a:rPr lang="zh-CN" altLang="en-US" b="0" i="0" dirty="0">
                <a:solidFill>
                  <a:srgbClr val="374151"/>
                </a:solidFill>
                <a:effectLst/>
                <a:latin typeface="Söhne"/>
              </a:rPr>
              <a:t>必须做好紧急情况下医疗服务和急救的计划。</a:t>
            </a:r>
          </a:p>
          <a:p>
            <a:pPr algn="l"/>
            <a:r>
              <a:rPr lang="zh-CN" altLang="en-US" b="0" i="0" dirty="0">
                <a:solidFill>
                  <a:srgbClr val="374151"/>
                </a:solidFill>
                <a:effectLst/>
                <a:latin typeface="Söhne"/>
              </a:rPr>
              <a:t>滑倒、绊倒和跌倒是常见的受伤来源，应采用各种危险控制措施加以解决。</a:t>
            </a:r>
          </a:p>
          <a:p>
            <a:endParaRPr lang="en-US" dirty="0"/>
          </a:p>
          <a:p>
            <a:endParaRPr lang="en-US" dirty="0"/>
          </a:p>
        </p:txBody>
      </p:sp>
    </p:spTree>
    <p:extLst>
      <p:ext uri="{BB962C8B-B14F-4D97-AF65-F5344CB8AC3E}">
        <p14:creationId xmlns:p14="http://schemas.microsoft.com/office/powerpoint/2010/main" val="392318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AD1F2-2A1F-D55A-2F52-3484A4392FAB}"/>
              </a:ext>
            </a:extLst>
          </p:cNvPr>
          <p:cNvSpPr>
            <a:spLocks noGrp="1"/>
          </p:cNvSpPr>
          <p:nvPr>
            <p:ph type="title"/>
          </p:nvPr>
        </p:nvSpPr>
        <p:spPr/>
        <p:txBody>
          <a:bodyPr/>
          <a:lstStyle/>
          <a:p>
            <a:r>
              <a:rPr lang="zh-CN" altLang="en-US" b="0" i="0" dirty="0">
                <a:solidFill>
                  <a:srgbClr val="374151"/>
                </a:solidFill>
                <a:effectLst/>
                <a:latin typeface="Söhne"/>
              </a:rPr>
              <a:t>更多安全信息可供参考</a:t>
            </a:r>
            <a:endParaRPr lang="en-US" dirty="0"/>
          </a:p>
        </p:txBody>
      </p:sp>
      <p:sp>
        <p:nvSpPr>
          <p:cNvPr id="3" name="Content Placeholder 2">
            <a:extLst>
              <a:ext uri="{FF2B5EF4-FFF2-40B4-BE49-F238E27FC236}">
                <a16:creationId xmlns:a16="http://schemas.microsoft.com/office/drawing/2014/main" id="{C3A24533-C7D4-C619-9622-986DBDEF5D13}"/>
              </a:ext>
            </a:extLst>
          </p:cNvPr>
          <p:cNvSpPr>
            <a:spLocks noGrp="1"/>
          </p:cNvSpPr>
          <p:nvPr>
            <p:ph idx="1"/>
          </p:nvPr>
        </p:nvSpPr>
        <p:spPr>
          <a:xfrm>
            <a:off x="838200" y="1825624"/>
            <a:ext cx="10878178" cy="4784181"/>
          </a:xfrm>
        </p:spPr>
        <p:txBody>
          <a:bodyPr>
            <a:normAutofit fontScale="77500" lnSpcReduction="20000"/>
          </a:bodyPr>
          <a:lstStyle/>
          <a:p>
            <a:pPr marL="0" indent="0">
              <a:buNone/>
            </a:pPr>
            <a:r>
              <a:rPr lang="en-US" altLang="zh-CN" dirty="0"/>
              <a:t>OSHA</a:t>
            </a:r>
            <a:r>
              <a:rPr lang="zh-CN" altLang="en-US" dirty="0"/>
              <a:t>的网站有许多资源，特别是关于应急行动计划（</a:t>
            </a:r>
            <a:r>
              <a:rPr lang="en-US" altLang="zh-CN" dirty="0"/>
              <a:t>EAPs</a:t>
            </a:r>
            <a:r>
              <a:rPr lang="zh-CN" altLang="en-US" dirty="0"/>
              <a:t>）和相关主题的</a:t>
            </a:r>
            <a:r>
              <a:rPr lang="en-US" dirty="0"/>
              <a:t>: </a:t>
            </a:r>
          </a:p>
          <a:p>
            <a:pPr marL="0" indent="0">
              <a:buNone/>
            </a:pPr>
            <a:r>
              <a:rPr lang="en-US" dirty="0">
                <a:hlinkClick r:id="rId3"/>
              </a:rPr>
              <a:t>https://www.osha.gov/etools/evacuation-plans-procedures</a:t>
            </a:r>
            <a:r>
              <a:rPr lang="en-US" dirty="0"/>
              <a:t> </a:t>
            </a:r>
          </a:p>
          <a:p>
            <a:pPr marL="0" indent="0">
              <a:buNone/>
            </a:pPr>
            <a:endParaRPr lang="en-US" dirty="0"/>
          </a:p>
          <a:p>
            <a:pPr marL="0" indent="0">
              <a:buNone/>
            </a:pPr>
            <a:r>
              <a:rPr lang="en-US" altLang="zh-CN" b="0" i="0" dirty="0">
                <a:solidFill>
                  <a:srgbClr val="374151"/>
                </a:solidFill>
                <a:effectLst/>
                <a:latin typeface="Söhne"/>
              </a:rPr>
              <a:t>OSHA</a:t>
            </a:r>
            <a:r>
              <a:rPr lang="zh-CN" altLang="en-US" b="0" i="0" dirty="0">
                <a:solidFill>
                  <a:srgbClr val="374151"/>
                </a:solidFill>
                <a:effectLst/>
                <a:latin typeface="Söhne"/>
              </a:rPr>
              <a:t>还提供了针对餐厅工作人员（青少年）的其他安全资料</a:t>
            </a:r>
            <a:r>
              <a:rPr lang="en-US" dirty="0">
                <a:hlinkClick r:id="rId4"/>
              </a:rPr>
              <a:t>https://www.osha.gov/etools/young-workers-restaurant-safety/posters</a:t>
            </a:r>
            <a:endParaRPr lang="en-US" dirty="0"/>
          </a:p>
          <a:p>
            <a:r>
              <a:rPr lang="zh-CN" altLang="en-US" dirty="0">
                <a:solidFill>
                  <a:srgbClr val="374151"/>
                </a:solidFill>
                <a:latin typeface="Söhne"/>
              </a:rPr>
              <a:t>用电</a:t>
            </a:r>
            <a:r>
              <a:rPr lang="zh-CN" altLang="en-US" b="0" i="0" dirty="0">
                <a:solidFill>
                  <a:srgbClr val="374151"/>
                </a:solidFill>
                <a:effectLst/>
                <a:latin typeface="Söhne"/>
              </a:rPr>
              <a:t>安全</a:t>
            </a:r>
            <a:endParaRPr lang="en-US" altLang="zh-CN" b="0" i="0" dirty="0">
              <a:solidFill>
                <a:srgbClr val="374151"/>
              </a:solidFill>
              <a:effectLst/>
              <a:latin typeface="Söhne"/>
            </a:endParaRPr>
          </a:p>
          <a:p>
            <a:r>
              <a:rPr lang="zh-CN" altLang="en-US" b="0" i="0" dirty="0">
                <a:solidFill>
                  <a:srgbClr val="374151"/>
                </a:solidFill>
                <a:effectLst/>
                <a:latin typeface="Söhne"/>
              </a:rPr>
              <a:t>安全使用刀具</a:t>
            </a:r>
            <a:endParaRPr lang="en-US" altLang="zh-CN" b="0" i="0" dirty="0">
              <a:solidFill>
                <a:srgbClr val="374151"/>
              </a:solidFill>
              <a:effectLst/>
              <a:latin typeface="Söhne"/>
            </a:endParaRPr>
          </a:p>
          <a:p>
            <a:r>
              <a:rPr lang="zh-CN" altLang="en-US" b="0" i="0" dirty="0">
                <a:solidFill>
                  <a:srgbClr val="374151"/>
                </a:solidFill>
                <a:effectLst/>
                <a:latin typeface="Söhne"/>
              </a:rPr>
              <a:t>预防烧伤 </a:t>
            </a:r>
            <a:endParaRPr lang="en-US" altLang="zh-CN" b="0" i="0" dirty="0">
              <a:solidFill>
                <a:srgbClr val="374151"/>
              </a:solidFill>
              <a:effectLst/>
              <a:latin typeface="Söhne"/>
            </a:endParaRPr>
          </a:p>
          <a:p>
            <a:r>
              <a:rPr lang="zh-CN" altLang="en-US" b="0" i="0" dirty="0">
                <a:solidFill>
                  <a:srgbClr val="374151"/>
                </a:solidFill>
                <a:effectLst/>
                <a:latin typeface="Söhne"/>
              </a:rPr>
              <a:t>安全举重 </a:t>
            </a:r>
            <a:endParaRPr lang="en-US" altLang="zh-CN" b="0" i="0" dirty="0">
              <a:solidFill>
                <a:srgbClr val="374151"/>
              </a:solidFill>
              <a:effectLst/>
              <a:latin typeface="Söhne"/>
            </a:endParaRPr>
          </a:p>
          <a:p>
            <a:r>
              <a:rPr lang="zh-CN" altLang="en-US" dirty="0">
                <a:solidFill>
                  <a:srgbClr val="374151"/>
                </a:solidFill>
                <a:latin typeface="Söhne"/>
              </a:rPr>
              <a:t>驾驶点餐</a:t>
            </a:r>
            <a:r>
              <a:rPr lang="zh-CN" altLang="en-US" b="0" i="0" dirty="0">
                <a:solidFill>
                  <a:srgbClr val="374151"/>
                </a:solidFill>
                <a:effectLst/>
                <a:latin typeface="Söhne"/>
              </a:rPr>
              <a:t> </a:t>
            </a:r>
            <a:endParaRPr lang="en-US" altLang="zh-CN" b="0" i="0" dirty="0">
              <a:solidFill>
                <a:srgbClr val="374151"/>
              </a:solidFill>
              <a:effectLst/>
              <a:latin typeface="Söhne"/>
            </a:endParaRPr>
          </a:p>
          <a:p>
            <a:r>
              <a:rPr lang="zh-CN" altLang="en-US" b="0" i="0" dirty="0">
                <a:solidFill>
                  <a:srgbClr val="374151"/>
                </a:solidFill>
                <a:effectLst/>
                <a:latin typeface="Söhne"/>
              </a:rPr>
              <a:t>童工法律</a:t>
            </a:r>
            <a:endParaRPr lang="en-US" dirty="0"/>
          </a:p>
          <a:p>
            <a:endParaRPr lang="en-US" dirty="0"/>
          </a:p>
          <a:p>
            <a:r>
              <a:rPr lang="zh-CN" altLang="en-US" b="0" i="0" dirty="0">
                <a:solidFill>
                  <a:srgbClr val="343541"/>
                </a:solidFill>
                <a:effectLst/>
                <a:latin typeface="Söhne"/>
              </a:rPr>
              <a:t>请参阅提供的其他资源手册</a:t>
            </a:r>
            <a:endParaRPr lang="en-US" dirty="0"/>
          </a:p>
        </p:txBody>
      </p:sp>
    </p:spTree>
    <p:extLst>
      <p:ext uri="{BB962C8B-B14F-4D97-AF65-F5344CB8AC3E}">
        <p14:creationId xmlns:p14="http://schemas.microsoft.com/office/powerpoint/2010/main" val="212271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8999-6D0D-3373-896D-8FD1AF27F90F}"/>
              </a:ext>
            </a:extLst>
          </p:cNvPr>
          <p:cNvSpPr>
            <a:spLocks noGrp="1"/>
          </p:cNvSpPr>
          <p:nvPr>
            <p:ph type="title"/>
          </p:nvPr>
        </p:nvSpPr>
        <p:spPr/>
        <p:txBody>
          <a:bodyPr/>
          <a:lstStyle/>
          <a:p>
            <a:r>
              <a:rPr lang="zh-CN" altLang="en-US" dirty="0"/>
              <a:t>工人的一般安全</a:t>
            </a:r>
            <a:endParaRPr lang="en-US" dirty="0"/>
          </a:p>
        </p:txBody>
      </p:sp>
      <p:sp>
        <p:nvSpPr>
          <p:cNvPr id="3" name="Content Placeholder 2">
            <a:extLst>
              <a:ext uri="{FF2B5EF4-FFF2-40B4-BE49-F238E27FC236}">
                <a16:creationId xmlns:a16="http://schemas.microsoft.com/office/drawing/2014/main" id="{C56A1FFE-EDB9-6A32-B2A9-3212AAC6478B}"/>
              </a:ext>
            </a:extLst>
          </p:cNvPr>
          <p:cNvSpPr>
            <a:spLocks noGrp="1"/>
          </p:cNvSpPr>
          <p:nvPr>
            <p:ph idx="1"/>
          </p:nvPr>
        </p:nvSpPr>
        <p:spPr/>
        <p:txBody>
          <a:bodyPr>
            <a:normAutofit/>
          </a:bodyPr>
          <a:lstStyle/>
          <a:p>
            <a:r>
              <a:rPr lang="zh-CN" altLang="en-US" dirty="0"/>
              <a:t>紧急行动计划</a:t>
            </a:r>
          </a:p>
          <a:p>
            <a:r>
              <a:rPr lang="zh-CN" altLang="en-US" dirty="0"/>
              <a:t>安全疏散通道</a:t>
            </a:r>
          </a:p>
          <a:p>
            <a:r>
              <a:rPr lang="zh-CN" altLang="en-US" dirty="0"/>
              <a:t>医疗服务，急救</a:t>
            </a:r>
          </a:p>
          <a:p>
            <a:r>
              <a:rPr lang="zh-CN" altLang="en-US" dirty="0"/>
              <a:t>滑倒、绊倒、跌倒</a:t>
            </a:r>
          </a:p>
          <a:p>
            <a:r>
              <a:rPr lang="zh-CN" altLang="en-US" dirty="0"/>
              <a:t>寻找适用于您的餐车业务的额外资源</a:t>
            </a:r>
            <a:endParaRPr lang="en-US" dirty="0"/>
          </a:p>
        </p:txBody>
      </p:sp>
    </p:spTree>
    <p:extLst>
      <p:ext uri="{BB962C8B-B14F-4D97-AF65-F5344CB8AC3E}">
        <p14:creationId xmlns:p14="http://schemas.microsoft.com/office/powerpoint/2010/main" val="7519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73612-F4B7-225B-FA9A-80A458544558}"/>
              </a:ext>
            </a:extLst>
          </p:cNvPr>
          <p:cNvSpPr>
            <a:spLocks noGrp="1"/>
          </p:cNvSpPr>
          <p:nvPr>
            <p:ph type="title"/>
          </p:nvPr>
        </p:nvSpPr>
        <p:spPr>
          <a:xfrm>
            <a:off x="838200" y="93819"/>
            <a:ext cx="10515600" cy="1325563"/>
          </a:xfrm>
        </p:spPr>
        <p:txBody>
          <a:bodyPr/>
          <a:lstStyle/>
          <a:p>
            <a:r>
              <a:rPr lang="zh-CN" altLang="en-US" dirty="0"/>
              <a:t>为什么计划和准备很重要？</a:t>
            </a:r>
            <a:endParaRPr lang="en-US" dirty="0"/>
          </a:p>
        </p:txBody>
      </p:sp>
      <p:sp>
        <p:nvSpPr>
          <p:cNvPr id="3" name="Content Placeholder 2">
            <a:extLst>
              <a:ext uri="{FF2B5EF4-FFF2-40B4-BE49-F238E27FC236}">
                <a16:creationId xmlns:a16="http://schemas.microsoft.com/office/drawing/2014/main" id="{E5273FE3-CED0-593D-7CAB-08D11C543629}"/>
              </a:ext>
            </a:extLst>
          </p:cNvPr>
          <p:cNvSpPr>
            <a:spLocks noGrp="1"/>
          </p:cNvSpPr>
          <p:nvPr>
            <p:ph idx="1"/>
          </p:nvPr>
        </p:nvSpPr>
        <p:spPr>
          <a:xfrm>
            <a:off x="514806" y="1419382"/>
            <a:ext cx="11372393" cy="5037397"/>
          </a:xfrm>
        </p:spPr>
        <p:txBody>
          <a:bodyPr>
            <a:normAutofit/>
          </a:bodyPr>
          <a:lstStyle/>
          <a:p>
            <a:pPr marL="0" indent="0">
              <a:buNone/>
            </a:pPr>
            <a:r>
              <a:rPr lang="zh-CN" altLang="en-US" u="sng" dirty="0"/>
              <a:t>应对意外事件的计划</a:t>
            </a:r>
            <a:endParaRPr lang="en-US" u="sng" dirty="0"/>
          </a:p>
          <a:p>
            <a:r>
              <a:rPr lang="en-US" altLang="zh-CN" sz="2400" dirty="0"/>
              <a:t>2023</a:t>
            </a:r>
            <a:r>
              <a:rPr lang="zh-CN" altLang="en-US" sz="2400" dirty="0"/>
              <a:t>年</a:t>
            </a:r>
            <a:r>
              <a:rPr lang="en-US" altLang="zh-CN" sz="2400" dirty="0"/>
              <a:t>1</a:t>
            </a:r>
            <a:r>
              <a:rPr lang="zh-CN" altLang="en-US" sz="2400" dirty="0"/>
              <a:t>月</a:t>
            </a:r>
            <a:r>
              <a:rPr lang="en-US" altLang="zh-CN" sz="2400" dirty="0"/>
              <a:t>2</a:t>
            </a:r>
            <a:r>
              <a:rPr lang="zh-CN" altLang="en-US" sz="2400" dirty="0"/>
              <a:t>日</a:t>
            </a:r>
            <a:r>
              <a:rPr lang="en-US" altLang="zh-CN" sz="2400" dirty="0"/>
              <a:t>- </a:t>
            </a:r>
            <a:r>
              <a:rPr lang="zh-CN" altLang="en-US" sz="2400" dirty="0"/>
              <a:t>辛辛那提</a:t>
            </a:r>
            <a:r>
              <a:rPr lang="en-US" altLang="zh-CN" sz="2400" dirty="0"/>
              <a:t>Bengals</a:t>
            </a:r>
            <a:r>
              <a:rPr lang="zh-CN" altLang="en-US" sz="2400" dirty="0"/>
              <a:t>和</a:t>
            </a:r>
            <a:r>
              <a:rPr lang="en-US" altLang="zh-CN" sz="2400" dirty="0"/>
              <a:t>Buffalo Bills</a:t>
            </a:r>
            <a:r>
              <a:rPr lang="zh-CN" altLang="en-US" sz="2400" dirty="0"/>
              <a:t>的</a:t>
            </a:r>
            <a:r>
              <a:rPr lang="en-US" altLang="zh-CN" sz="2400" dirty="0"/>
              <a:t>NFL</a:t>
            </a:r>
            <a:r>
              <a:rPr lang="zh-CN" altLang="en-US" sz="2400" dirty="0"/>
              <a:t>比赛</a:t>
            </a:r>
          </a:p>
          <a:p>
            <a:r>
              <a:rPr lang="zh-CN" altLang="en-US" sz="2400" dirty="0"/>
              <a:t>达马尔</a:t>
            </a:r>
            <a:r>
              <a:rPr lang="en-US" altLang="zh-CN" sz="2400" dirty="0"/>
              <a:t>·</a:t>
            </a:r>
            <a:r>
              <a:rPr lang="zh-CN" altLang="en-US" sz="2400" dirty="0"/>
              <a:t>哈姆林（</a:t>
            </a:r>
            <a:r>
              <a:rPr lang="en-US" sz="2400" dirty="0"/>
              <a:t> Damar Hamlin</a:t>
            </a:r>
            <a:r>
              <a:rPr lang="zh-CN" altLang="en-US" sz="2400" dirty="0"/>
              <a:t>）进行了一次擒抱动作，他先是站起身后晃动，之后向后倒下</a:t>
            </a:r>
          </a:p>
          <a:p>
            <a:pPr lvl="1"/>
            <a:r>
              <a:rPr lang="zh-CN" altLang="en-US" sz="2000" dirty="0"/>
              <a:t>医务人员迅速冲入场地，评估情况，使用心肺复苏和除颤器重新启动心脏</a:t>
            </a:r>
          </a:p>
          <a:p>
            <a:pPr lvl="1"/>
            <a:r>
              <a:rPr lang="zh-CN" altLang="en-US" sz="2000" dirty="0"/>
              <a:t>在几分钟内获得所需的医疗护理，增加了生存和康复的几率</a:t>
            </a:r>
            <a:endParaRPr lang="en-US" sz="2000" dirty="0"/>
          </a:p>
          <a:p>
            <a:r>
              <a:rPr lang="en-US" altLang="zh-CN" sz="2400" dirty="0"/>
              <a:t>NFL</a:t>
            </a:r>
            <a:r>
              <a:rPr lang="zh-CN" altLang="en-US" sz="2400" dirty="0"/>
              <a:t>有一个应急行动计划（</a:t>
            </a:r>
            <a:r>
              <a:rPr lang="en-US" altLang="zh-CN" sz="2400" dirty="0"/>
              <a:t>EAP</a:t>
            </a:r>
            <a:r>
              <a:rPr lang="zh-CN" altLang="en-US" sz="2400" dirty="0"/>
              <a:t>）</a:t>
            </a:r>
            <a:r>
              <a:rPr lang="en-US" altLang="zh-CN" sz="2400" dirty="0"/>
              <a:t>- </a:t>
            </a:r>
            <a:r>
              <a:rPr lang="zh-CN" altLang="en-US" sz="2400" dirty="0"/>
              <a:t>每个赛季都会排练</a:t>
            </a:r>
            <a:endParaRPr lang="en-US" sz="2400" dirty="0"/>
          </a:p>
          <a:p>
            <a:r>
              <a:rPr lang="zh-CN" altLang="en-US" sz="2400" dirty="0"/>
              <a:t>团队</a:t>
            </a:r>
            <a:r>
              <a:rPr lang="en-US" altLang="zh-CN" sz="2400" dirty="0"/>
              <a:t>/</a:t>
            </a:r>
            <a:r>
              <a:rPr lang="zh-CN" altLang="en-US" sz="2400" dirty="0"/>
              <a:t>医务人员在每场比赛前会讨论健康</a:t>
            </a:r>
            <a:r>
              <a:rPr lang="en-US" altLang="zh-CN" sz="2400" dirty="0"/>
              <a:t>/</a:t>
            </a:r>
            <a:r>
              <a:rPr lang="zh-CN" altLang="en-US" sz="2400" dirty="0"/>
              <a:t>安全程序流程</a:t>
            </a:r>
          </a:p>
          <a:p>
            <a:r>
              <a:rPr lang="zh-CN" altLang="en-US" sz="2400" dirty="0"/>
              <a:t>紧急行动计划（</a:t>
            </a:r>
            <a:r>
              <a:rPr lang="en-US" altLang="zh-CN" sz="2400" dirty="0"/>
              <a:t>EAP</a:t>
            </a:r>
            <a:r>
              <a:rPr lang="zh-CN" altLang="en-US" sz="2400" dirty="0"/>
              <a:t>）可能不是每个比赛每个动作都需要</a:t>
            </a:r>
            <a:r>
              <a:rPr lang="en-US" altLang="zh-CN" sz="2400" dirty="0"/>
              <a:t>- </a:t>
            </a:r>
            <a:r>
              <a:rPr lang="zh-CN" altLang="en-US" sz="2400" dirty="0"/>
              <a:t>但在需要时是必不可少的</a:t>
            </a:r>
          </a:p>
          <a:p>
            <a:r>
              <a:rPr lang="zh-CN" altLang="en-US" sz="2400" dirty="0"/>
              <a:t>如果有紧急情况发生，您准备好了吗？您的企业是否有应急计划？</a:t>
            </a:r>
            <a:endParaRPr lang="en-US" sz="2400" dirty="0"/>
          </a:p>
        </p:txBody>
      </p:sp>
      <p:pic>
        <p:nvPicPr>
          <p:cNvPr id="4" name="Picture 3" descr="Portable First Aid Kit- JPEG 11KB">
            <a:extLst>
              <a:ext uri="{FF2B5EF4-FFF2-40B4-BE49-F238E27FC236}">
                <a16:creationId xmlns:a16="http://schemas.microsoft.com/office/drawing/2014/main" id="{C99E8484-CB16-F1E1-00EF-FB871530C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44666" y="183467"/>
            <a:ext cx="1932528" cy="1449397"/>
          </a:xfrm>
          <a:prstGeom prst="rect">
            <a:avLst/>
          </a:prstGeom>
        </p:spPr>
      </p:pic>
      <p:sp>
        <p:nvSpPr>
          <p:cNvPr id="5" name="TextBox 4">
            <a:extLst>
              <a:ext uri="{FF2B5EF4-FFF2-40B4-BE49-F238E27FC236}">
                <a16:creationId xmlns:a16="http://schemas.microsoft.com/office/drawing/2014/main" id="{EFC46518-1210-8DF7-4D97-8AAB282917D4}"/>
              </a:ext>
            </a:extLst>
          </p:cNvPr>
          <p:cNvSpPr txBox="1"/>
          <p:nvPr/>
        </p:nvSpPr>
        <p:spPr>
          <a:xfrm>
            <a:off x="10233876" y="1632864"/>
            <a:ext cx="877163" cy="369332"/>
          </a:xfrm>
          <a:prstGeom prst="rect">
            <a:avLst/>
          </a:prstGeom>
          <a:noFill/>
        </p:spPr>
        <p:txBody>
          <a:bodyPr wrap="none" rtlCol="0">
            <a:spAutoFit/>
          </a:bodyPr>
          <a:lstStyle/>
          <a:p>
            <a:r>
              <a:rPr lang="zh-CN" altLang="en-US" dirty="0"/>
              <a:t>急救箱</a:t>
            </a:r>
            <a:endParaRPr lang="en-US" dirty="0"/>
          </a:p>
        </p:txBody>
      </p:sp>
    </p:spTree>
    <p:extLst>
      <p:ext uri="{BB962C8B-B14F-4D97-AF65-F5344CB8AC3E}">
        <p14:creationId xmlns:p14="http://schemas.microsoft.com/office/powerpoint/2010/main" val="7884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B31E-E42A-A064-8CE7-0389DA37A2A7}"/>
              </a:ext>
            </a:extLst>
          </p:cNvPr>
          <p:cNvSpPr>
            <a:spLocks noGrp="1"/>
          </p:cNvSpPr>
          <p:nvPr>
            <p:ph type="title"/>
          </p:nvPr>
        </p:nvSpPr>
        <p:spPr>
          <a:xfrm>
            <a:off x="938683" y="3384"/>
            <a:ext cx="10515600" cy="1325563"/>
          </a:xfrm>
        </p:spPr>
        <p:txBody>
          <a:bodyPr/>
          <a:lstStyle/>
          <a:p>
            <a:r>
              <a:rPr lang="zh-CN" altLang="en-US" dirty="0"/>
              <a:t>紧急行动计划</a:t>
            </a:r>
            <a:r>
              <a:rPr lang="en-US" dirty="0"/>
              <a:t> (EAP)</a:t>
            </a:r>
          </a:p>
        </p:txBody>
      </p:sp>
      <p:sp>
        <p:nvSpPr>
          <p:cNvPr id="3" name="Content Placeholder 2">
            <a:extLst>
              <a:ext uri="{FF2B5EF4-FFF2-40B4-BE49-F238E27FC236}">
                <a16:creationId xmlns:a16="http://schemas.microsoft.com/office/drawing/2014/main" id="{6EA162E5-731D-4977-51D7-D7D834864EA3}"/>
              </a:ext>
            </a:extLst>
          </p:cNvPr>
          <p:cNvSpPr>
            <a:spLocks noGrp="1"/>
          </p:cNvSpPr>
          <p:nvPr>
            <p:ph idx="1"/>
          </p:nvPr>
        </p:nvSpPr>
        <p:spPr>
          <a:xfrm>
            <a:off x="522514" y="1510145"/>
            <a:ext cx="7576457" cy="4982730"/>
          </a:xfrm>
        </p:spPr>
        <p:txBody>
          <a:bodyPr>
            <a:normAutofit fontScale="92500" lnSpcReduction="10000"/>
          </a:bodyPr>
          <a:lstStyle/>
          <a:p>
            <a:pPr>
              <a:spcAft>
                <a:spcPts val="600"/>
              </a:spcAft>
            </a:pPr>
            <a:r>
              <a:rPr lang="zh-CN" altLang="en-US" u="sng" dirty="0"/>
              <a:t>目的</a:t>
            </a:r>
            <a:r>
              <a:rPr lang="en-US" u="sng" dirty="0"/>
              <a:t>:</a:t>
            </a:r>
            <a:r>
              <a:rPr lang="en-US" dirty="0"/>
              <a:t> </a:t>
            </a:r>
            <a:r>
              <a:rPr lang="zh-CN" altLang="en-US" dirty="0"/>
              <a:t>描述在紧急情况下为确保员工安全所必须采取的行动。</a:t>
            </a:r>
            <a:endParaRPr lang="en-US" dirty="0"/>
          </a:p>
          <a:p>
            <a:pPr>
              <a:spcAft>
                <a:spcPts val="600"/>
              </a:spcAft>
            </a:pPr>
            <a:endParaRPr lang="en-US" sz="1000" dirty="0"/>
          </a:p>
          <a:p>
            <a:pPr>
              <a:spcAft>
                <a:spcPts val="600"/>
              </a:spcAft>
            </a:pPr>
            <a:r>
              <a:rPr lang="zh-CN" altLang="en-US" u="sng" dirty="0"/>
              <a:t>益处</a:t>
            </a:r>
            <a:r>
              <a:rPr lang="en-US" u="sng" dirty="0"/>
              <a:t>:</a:t>
            </a:r>
          </a:p>
          <a:p>
            <a:pPr lvl="1">
              <a:spcAft>
                <a:spcPts val="600"/>
              </a:spcAft>
            </a:pPr>
            <a:r>
              <a:rPr lang="zh-CN" altLang="en-US" dirty="0"/>
              <a:t>有书面文档组织行动会减少误解</a:t>
            </a:r>
          </a:p>
          <a:p>
            <a:pPr lvl="1">
              <a:spcAft>
                <a:spcPts val="600"/>
              </a:spcAft>
            </a:pPr>
            <a:r>
              <a:rPr lang="zh-CN" altLang="en-US" dirty="0"/>
              <a:t>减少和减轻事故</a:t>
            </a:r>
          </a:p>
          <a:p>
            <a:pPr lvl="1">
              <a:spcAft>
                <a:spcPts val="600"/>
              </a:spcAft>
            </a:pPr>
            <a:r>
              <a:rPr lang="zh-CN" altLang="en-US" dirty="0"/>
              <a:t>减少结构损坏</a:t>
            </a:r>
            <a:endParaRPr lang="en-US" dirty="0"/>
          </a:p>
          <a:p>
            <a:pPr>
              <a:spcAft>
                <a:spcPts val="600"/>
              </a:spcAft>
            </a:pPr>
            <a:endParaRPr lang="en-US" sz="1000" dirty="0"/>
          </a:p>
          <a:p>
            <a:pPr>
              <a:spcAft>
                <a:spcPts val="600"/>
              </a:spcAft>
            </a:pPr>
            <a:r>
              <a:rPr lang="zh-CN" altLang="en-US" u="sng" dirty="0"/>
              <a:t>对于您的企业来说，什么样的紧急情况是合理？</a:t>
            </a:r>
            <a:endParaRPr lang="en-US" altLang="zh-CN" u="sng" dirty="0"/>
          </a:p>
          <a:p>
            <a:pPr lvl="1">
              <a:spcAft>
                <a:spcPts val="600"/>
              </a:spcAft>
            </a:pPr>
            <a:r>
              <a:rPr lang="zh-CN" altLang="en-US" dirty="0"/>
              <a:t>火灾？龙卷风或其他恶劣天气？</a:t>
            </a:r>
          </a:p>
          <a:p>
            <a:pPr lvl="1">
              <a:spcAft>
                <a:spcPts val="600"/>
              </a:spcAft>
            </a:pPr>
            <a:r>
              <a:rPr lang="zh-CN" altLang="en-US" dirty="0"/>
              <a:t>顾客暴力？社会骚乱？</a:t>
            </a:r>
          </a:p>
          <a:p>
            <a:pPr lvl="1">
              <a:spcAft>
                <a:spcPts val="600"/>
              </a:spcAft>
            </a:pPr>
            <a:r>
              <a:rPr lang="zh-CN" altLang="en-US" dirty="0"/>
              <a:t>其他情况？</a:t>
            </a:r>
            <a:endParaRPr lang="en-US" dirty="0"/>
          </a:p>
        </p:txBody>
      </p:sp>
      <p:pic>
        <p:nvPicPr>
          <p:cNvPr id="7" name="Picture 6" descr="Emergency Evacuation Route Maps are useful for building emergencies but may need modified for food truck wrkers (19.5 KB-JPEG)">
            <a:extLst>
              <a:ext uri="{FF2B5EF4-FFF2-40B4-BE49-F238E27FC236}">
                <a16:creationId xmlns:a16="http://schemas.microsoft.com/office/drawing/2014/main" id="{761BE87E-C2E7-25E3-278C-D073DA9549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5499" y="2048469"/>
            <a:ext cx="3759200" cy="2540000"/>
          </a:xfrm>
          <a:prstGeom prst="rect">
            <a:avLst/>
          </a:prstGeom>
        </p:spPr>
      </p:pic>
      <p:sp>
        <p:nvSpPr>
          <p:cNvPr id="4" name="TextBox 3">
            <a:extLst>
              <a:ext uri="{FF2B5EF4-FFF2-40B4-BE49-F238E27FC236}">
                <a16:creationId xmlns:a16="http://schemas.microsoft.com/office/drawing/2014/main" id="{DC565C07-7776-B65C-CDB3-438E38A353C7}"/>
              </a:ext>
            </a:extLst>
          </p:cNvPr>
          <p:cNvSpPr txBox="1"/>
          <p:nvPr/>
        </p:nvSpPr>
        <p:spPr>
          <a:xfrm>
            <a:off x="9044940" y="1679137"/>
            <a:ext cx="1640193" cy="369332"/>
          </a:xfrm>
          <a:prstGeom prst="rect">
            <a:avLst/>
          </a:prstGeom>
          <a:noFill/>
        </p:spPr>
        <p:txBody>
          <a:bodyPr wrap="none" rtlCol="0">
            <a:spAutoFit/>
          </a:bodyPr>
          <a:lstStyle/>
          <a:p>
            <a:r>
              <a:rPr lang="zh-CN" altLang="en-US" dirty="0"/>
              <a:t>疏散路线</a:t>
            </a:r>
            <a:r>
              <a:rPr lang="en-US" altLang="zh-CN" dirty="0"/>
              <a:t>-</a:t>
            </a:r>
            <a:r>
              <a:rPr lang="zh-CN" altLang="en-US" dirty="0"/>
              <a:t>二楼</a:t>
            </a:r>
            <a:endParaRPr lang="en-US" dirty="0"/>
          </a:p>
        </p:txBody>
      </p:sp>
    </p:spTree>
    <p:extLst>
      <p:ext uri="{BB962C8B-B14F-4D97-AF65-F5344CB8AC3E}">
        <p14:creationId xmlns:p14="http://schemas.microsoft.com/office/powerpoint/2010/main" val="272875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lstStyle/>
          <a:p>
            <a:r>
              <a:rPr lang="zh-CN" altLang="en-US" dirty="0"/>
              <a:t>紧急行动计划 </a:t>
            </a:r>
            <a:r>
              <a:rPr lang="en-US" altLang="zh-CN" dirty="0"/>
              <a:t>(EAP)-</a:t>
            </a:r>
            <a:r>
              <a:rPr lang="zh-CN" altLang="en-US" dirty="0"/>
              <a:t>要求</a:t>
            </a:r>
            <a:endParaRPr lang="en-US" dirty="0"/>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838200" y="1825624"/>
            <a:ext cx="10515600" cy="4769139"/>
          </a:xfrm>
        </p:spPr>
        <p:txBody>
          <a:bodyPr>
            <a:normAutofit/>
          </a:bodyPr>
          <a:lstStyle/>
          <a:p>
            <a:pPr marL="0" indent="0">
              <a:buNone/>
            </a:pPr>
            <a:r>
              <a:rPr lang="zh-CN" altLang="en-US" u="sng" dirty="0"/>
              <a:t>主要要求</a:t>
            </a:r>
            <a:r>
              <a:rPr lang="en-US" u="sng" dirty="0"/>
              <a:t>:</a:t>
            </a:r>
          </a:p>
          <a:p>
            <a:r>
              <a:rPr lang="zh-CN" altLang="en-US" dirty="0"/>
              <a:t>报告火灾和其他紧急情况的方法</a:t>
            </a:r>
          </a:p>
          <a:p>
            <a:r>
              <a:rPr lang="zh-CN" altLang="en-US" dirty="0"/>
              <a:t>疏散方法（火灾 </a:t>
            </a:r>
            <a:r>
              <a:rPr lang="en-US" altLang="zh-CN" dirty="0"/>
              <a:t>vs </a:t>
            </a:r>
            <a:r>
              <a:rPr lang="zh-CN" altLang="en-US" dirty="0"/>
              <a:t>龙卷风 </a:t>
            </a:r>
            <a:r>
              <a:rPr lang="en-US" altLang="zh-CN" dirty="0"/>
              <a:t>vs </a:t>
            </a:r>
            <a:r>
              <a:rPr lang="zh-CN" altLang="en-US" dirty="0"/>
              <a:t>其他紧急情况）</a:t>
            </a:r>
          </a:p>
          <a:p>
            <a:r>
              <a:rPr lang="zh-CN" altLang="en-US" dirty="0"/>
              <a:t>员工的救援和医疗职责</a:t>
            </a:r>
          </a:p>
          <a:p>
            <a:r>
              <a:rPr lang="zh-CN" altLang="en-US" dirty="0"/>
              <a:t>紧急疏散后对所有员工进行核对</a:t>
            </a:r>
          </a:p>
          <a:p>
            <a:r>
              <a:rPr lang="zh-CN" altLang="en-US" dirty="0"/>
              <a:t>紧急联系人信息</a:t>
            </a:r>
            <a:endParaRPr lang="en-US" dirty="0"/>
          </a:p>
          <a:p>
            <a:endParaRPr lang="en-US" dirty="0"/>
          </a:p>
          <a:p>
            <a:pPr marL="0" indent="0">
              <a:buNone/>
            </a:pPr>
            <a:r>
              <a:rPr lang="zh-CN" altLang="en-US" u="sng" dirty="0"/>
              <a:t>非必需，但可能有帮助</a:t>
            </a:r>
            <a:r>
              <a:rPr lang="en-US" u="sng" dirty="0"/>
              <a:t>:</a:t>
            </a:r>
          </a:p>
          <a:p>
            <a:r>
              <a:rPr lang="zh-CN" altLang="en-US" b="0" i="0" dirty="0">
                <a:solidFill>
                  <a:srgbClr val="374151"/>
                </a:solidFill>
                <a:effectLst/>
                <a:latin typeface="Söhne"/>
              </a:rPr>
              <a:t>有一个离场地点用以存储重要记录的原件或副本</a:t>
            </a:r>
            <a:endParaRPr lang="en-US" dirty="0"/>
          </a:p>
          <a:p>
            <a:endParaRPr lang="en-US" dirty="0"/>
          </a:p>
          <a:p>
            <a:endParaRPr lang="en-US" dirty="0"/>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200" y="156119"/>
            <a:ext cx="10515600" cy="1325563"/>
          </a:xfrm>
        </p:spPr>
        <p:txBody>
          <a:bodyPr/>
          <a:lstStyle/>
          <a:p>
            <a:r>
              <a:rPr lang="en-US" dirty="0"/>
              <a:t>EAP </a:t>
            </a:r>
            <a:r>
              <a:rPr lang="zh-CN" altLang="en-US" dirty="0"/>
              <a:t>要求</a:t>
            </a:r>
            <a:r>
              <a:rPr lang="en-US" dirty="0"/>
              <a:t>(</a:t>
            </a:r>
            <a:r>
              <a:rPr lang="zh-CN" altLang="en-US" dirty="0"/>
              <a:t>续</a:t>
            </a:r>
            <a:r>
              <a:rPr lang="en-US" dirty="0"/>
              <a:t>)</a:t>
            </a: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627017" y="1481682"/>
            <a:ext cx="10726783" cy="5376318"/>
          </a:xfrm>
        </p:spPr>
        <p:txBody>
          <a:bodyPr>
            <a:normAutofit fontScale="92500" lnSpcReduction="20000"/>
          </a:bodyPr>
          <a:lstStyle/>
          <a:p>
            <a:pPr>
              <a:spcAft>
                <a:spcPts val="600"/>
              </a:spcAft>
            </a:pPr>
            <a:r>
              <a:rPr lang="zh-CN" altLang="en-US" b="1" u="sng" dirty="0"/>
              <a:t>报告火灾和其他紧急情况</a:t>
            </a:r>
            <a:r>
              <a:rPr lang="en-US" b="1" u="sng" dirty="0"/>
              <a:t>: </a:t>
            </a:r>
            <a:r>
              <a:rPr lang="en-US" dirty="0"/>
              <a:t>	</a:t>
            </a:r>
            <a:r>
              <a:rPr lang="zh-CN" altLang="en-US" dirty="0"/>
              <a:t>拨打</a:t>
            </a:r>
            <a:r>
              <a:rPr lang="en-US" altLang="zh-CN" dirty="0"/>
              <a:t>911</a:t>
            </a:r>
            <a:r>
              <a:rPr lang="zh-CN" altLang="en-US" dirty="0"/>
              <a:t>，可能还有其他号码</a:t>
            </a:r>
            <a:endParaRPr lang="en-US" dirty="0"/>
          </a:p>
          <a:p>
            <a:pPr lvl="1">
              <a:spcAft>
                <a:spcPts val="600"/>
              </a:spcAft>
            </a:pPr>
            <a:r>
              <a:rPr lang="zh-CN" altLang="en-US" dirty="0"/>
              <a:t>急救人员将如何知道您的位置？</a:t>
            </a:r>
            <a:endParaRPr lang="en-US" dirty="0"/>
          </a:p>
          <a:p>
            <a:pPr lvl="1">
              <a:spcAft>
                <a:spcPts val="600"/>
              </a:spcAft>
            </a:pPr>
            <a:r>
              <a:rPr lang="zh-CN" altLang="en-US" b="1" dirty="0"/>
              <a:t>建议</a:t>
            </a:r>
            <a:r>
              <a:rPr lang="en-US" dirty="0"/>
              <a:t>: </a:t>
            </a:r>
            <a:r>
              <a:rPr lang="zh-CN" altLang="en-US" dirty="0"/>
              <a:t>在出口门上夹一个口袋文件夹，便于离开时带走</a:t>
            </a:r>
            <a:endParaRPr lang="en-US" dirty="0"/>
          </a:p>
          <a:p>
            <a:pPr lvl="2">
              <a:spcAft>
                <a:spcPts val="600"/>
              </a:spcAft>
            </a:pPr>
            <a:r>
              <a:rPr lang="zh-CN" altLang="en-US" sz="2400" dirty="0"/>
              <a:t>首页：该班次的卡车</a:t>
            </a:r>
            <a:r>
              <a:rPr lang="en-US" altLang="zh-CN" sz="2400" dirty="0"/>
              <a:t>/</a:t>
            </a:r>
            <a:r>
              <a:rPr lang="zh-CN" altLang="en-US" sz="2400" dirty="0"/>
              <a:t>拖车</a:t>
            </a:r>
            <a:r>
              <a:rPr lang="en-US" altLang="zh-CN" sz="2400" dirty="0"/>
              <a:t>/</a:t>
            </a:r>
            <a:r>
              <a:rPr lang="zh-CN" altLang="en-US" sz="2400" dirty="0"/>
              <a:t>帐篷</a:t>
            </a:r>
            <a:r>
              <a:rPr lang="en-US" altLang="zh-CN" sz="2400" dirty="0"/>
              <a:t>/</a:t>
            </a:r>
            <a:r>
              <a:rPr lang="zh-CN" altLang="en-US" sz="2400" dirty="0"/>
              <a:t>推车的</a:t>
            </a:r>
            <a:r>
              <a:rPr lang="zh-CN" altLang="en-US" sz="2400" b="1" dirty="0"/>
              <a:t>详细位置</a:t>
            </a:r>
          </a:p>
          <a:p>
            <a:pPr lvl="2">
              <a:spcAft>
                <a:spcPts val="600"/>
              </a:spcAft>
            </a:pPr>
            <a:r>
              <a:rPr lang="zh-CN" altLang="en-US" sz="2400" dirty="0"/>
              <a:t>消防、警察、救护车、业主</a:t>
            </a:r>
            <a:r>
              <a:rPr lang="en-US" altLang="zh-CN" sz="2400" dirty="0"/>
              <a:t>/</a:t>
            </a:r>
            <a:r>
              <a:rPr lang="zh-CN" altLang="en-US" sz="2400" dirty="0"/>
              <a:t>经理的联系信息</a:t>
            </a:r>
          </a:p>
          <a:p>
            <a:pPr lvl="2">
              <a:spcAft>
                <a:spcPts val="600"/>
              </a:spcAft>
            </a:pPr>
            <a:r>
              <a:rPr lang="zh-CN" altLang="en-US" sz="2400" dirty="0"/>
              <a:t>所有紧急情况的流程（火灾、龙卷风、暴力事件）</a:t>
            </a:r>
            <a:endParaRPr lang="en-US" sz="2400" dirty="0"/>
          </a:p>
          <a:p>
            <a:pPr lvl="2"/>
            <a:endParaRPr lang="en-US" dirty="0"/>
          </a:p>
          <a:p>
            <a:pPr>
              <a:spcAft>
                <a:spcPts val="600"/>
              </a:spcAft>
            </a:pPr>
            <a:r>
              <a:rPr lang="zh-CN" altLang="en-US" b="1" u="sng" dirty="0"/>
              <a:t>疏散方法</a:t>
            </a:r>
            <a:r>
              <a:rPr lang="en-US" b="1" u="sng" dirty="0"/>
              <a:t> </a:t>
            </a:r>
            <a:r>
              <a:rPr lang="en-US" dirty="0"/>
              <a:t>(</a:t>
            </a:r>
            <a:r>
              <a:rPr lang="zh-CN" altLang="en-US" dirty="0"/>
              <a:t>火灾 </a:t>
            </a:r>
            <a:r>
              <a:rPr lang="en-US" altLang="zh-CN" dirty="0"/>
              <a:t>vs </a:t>
            </a:r>
            <a:r>
              <a:rPr lang="zh-CN" altLang="en-US" dirty="0"/>
              <a:t>龙卷风 </a:t>
            </a:r>
            <a:r>
              <a:rPr lang="en-US" altLang="zh-CN" dirty="0"/>
              <a:t>vs </a:t>
            </a:r>
            <a:r>
              <a:rPr lang="zh-CN" altLang="en-US" dirty="0"/>
              <a:t>其他紧急情况</a:t>
            </a:r>
            <a:r>
              <a:rPr lang="en-US" dirty="0"/>
              <a:t>)</a:t>
            </a:r>
          </a:p>
          <a:p>
            <a:pPr lvl="1">
              <a:spcAft>
                <a:spcPts val="600"/>
              </a:spcAft>
            </a:pPr>
            <a:r>
              <a:rPr lang="zh-CN" altLang="en-US" dirty="0"/>
              <a:t>火灾</a:t>
            </a:r>
            <a:r>
              <a:rPr lang="en-US" altLang="zh-CN" dirty="0"/>
              <a:t>- </a:t>
            </a:r>
            <a:r>
              <a:rPr lang="zh-CN" altLang="en-US" dirty="0"/>
              <a:t>何时疏散，疏散到哪里</a:t>
            </a:r>
            <a:r>
              <a:rPr lang="en-US" altLang="zh-CN" dirty="0"/>
              <a:t>/</a:t>
            </a:r>
            <a:r>
              <a:rPr lang="zh-CN" altLang="en-US" dirty="0"/>
              <a:t>安全距离</a:t>
            </a:r>
          </a:p>
          <a:p>
            <a:pPr lvl="1">
              <a:spcAft>
                <a:spcPts val="600"/>
              </a:spcAft>
            </a:pPr>
            <a:r>
              <a:rPr lang="zh-CN" altLang="en-US" dirty="0"/>
              <a:t>龙卷风</a:t>
            </a:r>
            <a:r>
              <a:rPr lang="en-US" altLang="zh-CN" dirty="0"/>
              <a:t>/</a:t>
            </a:r>
            <a:r>
              <a:rPr lang="zh-CN" altLang="en-US" dirty="0"/>
              <a:t>洪水</a:t>
            </a:r>
            <a:r>
              <a:rPr lang="en-US" altLang="zh-CN" dirty="0"/>
              <a:t>/</a:t>
            </a:r>
            <a:r>
              <a:rPr lang="zh-CN" altLang="en-US" dirty="0"/>
              <a:t>恶劣天气</a:t>
            </a:r>
            <a:r>
              <a:rPr lang="en-US" altLang="zh-CN" dirty="0"/>
              <a:t>- </a:t>
            </a:r>
            <a:r>
              <a:rPr lang="zh-CN" altLang="en-US" dirty="0"/>
              <a:t>原地避难？疏散？</a:t>
            </a:r>
          </a:p>
          <a:p>
            <a:pPr lvl="1">
              <a:spcAft>
                <a:spcPts val="600"/>
              </a:spcAft>
            </a:pPr>
            <a:r>
              <a:rPr lang="zh-CN" altLang="en-US" dirty="0"/>
              <a:t>暴力行为</a:t>
            </a:r>
            <a:r>
              <a:rPr lang="en-US" altLang="zh-CN" dirty="0"/>
              <a:t>- </a:t>
            </a:r>
            <a:r>
              <a:rPr lang="zh-CN" altLang="en-US" dirty="0"/>
              <a:t>原地避难？疏散？</a:t>
            </a:r>
          </a:p>
          <a:p>
            <a:pPr lvl="1">
              <a:spcAft>
                <a:spcPts val="600"/>
              </a:spcAft>
            </a:pPr>
            <a:r>
              <a:rPr lang="zh-CN" altLang="en-US" dirty="0"/>
              <a:t>您会协助游客</a:t>
            </a:r>
            <a:r>
              <a:rPr lang="en-US" altLang="zh-CN" dirty="0"/>
              <a:t>/</a:t>
            </a:r>
            <a:r>
              <a:rPr lang="zh-CN" altLang="en-US" dirty="0"/>
              <a:t>顾客吗？</a:t>
            </a:r>
            <a:endParaRPr lang="en-US" dirty="0"/>
          </a:p>
          <a:p>
            <a:pPr lvl="1">
              <a:spcAft>
                <a:spcPts val="600"/>
              </a:spcAft>
            </a:pPr>
            <a:endParaRPr lang="en-US" sz="1200" dirty="0"/>
          </a:p>
          <a:p>
            <a:pPr marL="457200" lvl="1" indent="0">
              <a:spcAft>
                <a:spcPts val="600"/>
              </a:spcAft>
              <a:buNone/>
            </a:pPr>
            <a:r>
              <a:rPr lang="en-US" dirty="0"/>
              <a:t>*</a:t>
            </a:r>
            <a:r>
              <a:rPr lang="zh-CN" altLang="en-US" dirty="0"/>
              <a:t>具体方法可能需要根据您的位置和实际情况进行调整</a:t>
            </a:r>
            <a:r>
              <a:rPr lang="en-US" dirty="0"/>
              <a:t>*</a:t>
            </a:r>
          </a:p>
        </p:txBody>
      </p:sp>
    </p:spTree>
    <p:extLst>
      <p:ext uri="{BB962C8B-B14F-4D97-AF65-F5344CB8AC3E}">
        <p14:creationId xmlns:p14="http://schemas.microsoft.com/office/powerpoint/2010/main" val="245234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200" y="103868"/>
            <a:ext cx="10515600" cy="1325563"/>
          </a:xfrm>
        </p:spPr>
        <p:txBody>
          <a:bodyPr/>
          <a:lstStyle/>
          <a:p>
            <a:r>
              <a:rPr lang="en-US" dirty="0"/>
              <a:t>EAP </a:t>
            </a:r>
            <a:r>
              <a:rPr lang="zh-CN" altLang="en-US" dirty="0"/>
              <a:t>要求</a:t>
            </a:r>
            <a:r>
              <a:rPr lang="en-US" dirty="0"/>
              <a:t>(</a:t>
            </a:r>
            <a:r>
              <a:rPr lang="zh-CN" altLang="en-US" dirty="0"/>
              <a:t>续</a:t>
            </a:r>
            <a:r>
              <a:rPr lang="en-US" dirty="0"/>
              <a:t>)</a:t>
            </a: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838200" y="1528354"/>
            <a:ext cx="10515600" cy="5066409"/>
          </a:xfrm>
        </p:spPr>
        <p:txBody>
          <a:bodyPr>
            <a:normAutofit fontScale="92500" lnSpcReduction="20000"/>
          </a:bodyPr>
          <a:lstStyle/>
          <a:p>
            <a:pPr>
              <a:spcAft>
                <a:spcPts val="600"/>
              </a:spcAft>
            </a:pPr>
            <a:r>
              <a:rPr lang="zh-CN" altLang="en-US" b="1" u="sng" dirty="0"/>
              <a:t>员工的救援和医疗职责</a:t>
            </a:r>
            <a:endParaRPr lang="en-US" b="1" u="sng" dirty="0"/>
          </a:p>
          <a:p>
            <a:pPr lvl="1">
              <a:spcAft>
                <a:spcPts val="600"/>
              </a:spcAft>
            </a:pPr>
            <a:r>
              <a:rPr lang="zh-CN" altLang="en-US" dirty="0"/>
              <a:t>从当前危险中抽身，拨打紧急救援人员寻求帮助</a:t>
            </a:r>
          </a:p>
          <a:p>
            <a:pPr lvl="1">
              <a:spcAft>
                <a:spcPts val="600"/>
              </a:spcAft>
            </a:pPr>
            <a:r>
              <a:rPr lang="zh-CN" altLang="en-US" dirty="0"/>
              <a:t>如果有人受伤，有谁在现场协助他们？</a:t>
            </a:r>
          </a:p>
          <a:p>
            <a:pPr lvl="1">
              <a:spcAft>
                <a:spcPts val="600"/>
              </a:spcAft>
            </a:pPr>
            <a:r>
              <a:rPr lang="zh-CN" altLang="en-US" dirty="0"/>
              <a:t>急救培训？窒息处理？心肺复苏？</a:t>
            </a:r>
            <a:endParaRPr lang="en-US" dirty="0"/>
          </a:p>
          <a:p>
            <a:pPr lvl="1"/>
            <a:endParaRPr lang="en-US" dirty="0"/>
          </a:p>
          <a:p>
            <a:pPr>
              <a:spcAft>
                <a:spcPts val="600"/>
              </a:spcAft>
            </a:pPr>
            <a:r>
              <a:rPr lang="zh-CN" altLang="en-US" b="1" u="sng" dirty="0"/>
              <a:t>紧急疏散后对所有员工进行核对</a:t>
            </a:r>
            <a:endParaRPr lang="en-US" b="1" u="sng" dirty="0"/>
          </a:p>
          <a:p>
            <a:pPr lvl="1">
              <a:spcAft>
                <a:spcPts val="600"/>
              </a:spcAft>
            </a:pPr>
            <a:r>
              <a:rPr lang="zh-CN" altLang="en-US" dirty="0"/>
              <a:t>是否有集合地点？电话</a:t>
            </a:r>
            <a:r>
              <a:rPr lang="en-US" altLang="zh-CN" dirty="0"/>
              <a:t>/</a:t>
            </a:r>
            <a:r>
              <a:rPr lang="zh-CN" altLang="en-US" dirty="0"/>
              <a:t>短信通知？</a:t>
            </a:r>
          </a:p>
          <a:p>
            <a:pPr lvl="1">
              <a:spcAft>
                <a:spcPts val="600"/>
              </a:spcAft>
            </a:pPr>
            <a:r>
              <a:rPr lang="zh-CN" altLang="en-US" dirty="0"/>
              <a:t>谁负责核实？</a:t>
            </a:r>
          </a:p>
          <a:p>
            <a:pPr lvl="1">
              <a:spcAft>
                <a:spcPts val="600"/>
              </a:spcAft>
            </a:pPr>
            <a:r>
              <a:rPr lang="zh-CN" altLang="en-US" b="1" dirty="0"/>
              <a:t>所需物品</a:t>
            </a:r>
            <a:r>
              <a:rPr lang="zh-CN" altLang="en-US" dirty="0"/>
              <a:t>：在场工人名单，所有工人的联系信息</a:t>
            </a:r>
            <a:endParaRPr lang="en-US" dirty="0"/>
          </a:p>
          <a:p>
            <a:pPr lvl="1"/>
            <a:endParaRPr lang="en-US" dirty="0"/>
          </a:p>
          <a:p>
            <a:pPr>
              <a:spcAft>
                <a:spcPts val="600"/>
              </a:spcAft>
            </a:pPr>
            <a:r>
              <a:rPr lang="zh-CN" altLang="en-US" b="1" u="sng" dirty="0"/>
              <a:t>紧急联系人信息</a:t>
            </a:r>
            <a:endParaRPr lang="en-US" b="1" u="sng" dirty="0"/>
          </a:p>
          <a:p>
            <a:pPr lvl="1">
              <a:spcAft>
                <a:spcPts val="600"/>
              </a:spcAft>
            </a:pPr>
            <a:r>
              <a:rPr lang="zh-CN" altLang="en-US" dirty="0"/>
              <a:t>如果有人被送往医院，如何联系他们的家人？</a:t>
            </a:r>
          </a:p>
          <a:p>
            <a:pPr lvl="1">
              <a:spcAft>
                <a:spcPts val="600"/>
              </a:spcAft>
            </a:pPr>
            <a:r>
              <a:rPr lang="zh-CN" altLang="en-US" b="1" dirty="0"/>
              <a:t>所需物品</a:t>
            </a:r>
            <a:r>
              <a:rPr lang="zh-CN" altLang="en-US" dirty="0"/>
              <a:t>：所有工人的</a:t>
            </a:r>
            <a:r>
              <a:rPr lang="en-US" altLang="zh-CN" dirty="0"/>
              <a:t>ICE</a:t>
            </a:r>
            <a:r>
              <a:rPr lang="zh-CN" altLang="en-US" dirty="0"/>
              <a:t>信息（</a:t>
            </a:r>
            <a:r>
              <a:rPr lang="en-US" altLang="zh-CN" dirty="0"/>
              <a:t>ICE=</a:t>
            </a:r>
            <a:r>
              <a:rPr lang="en-US" dirty="0"/>
              <a:t>In Case of Emergency</a:t>
            </a:r>
            <a:r>
              <a:rPr lang="zh-CN" altLang="en-US" dirty="0"/>
              <a:t>（紧急情况下）</a:t>
            </a:r>
            <a:r>
              <a:rPr lang="en-US" dirty="0"/>
              <a:t> </a:t>
            </a:r>
            <a:r>
              <a:rPr lang="zh-CN" altLang="en-US" dirty="0"/>
              <a:t>）</a:t>
            </a:r>
            <a:endParaRPr lang="en-US" dirty="0"/>
          </a:p>
        </p:txBody>
      </p:sp>
    </p:spTree>
    <p:extLst>
      <p:ext uri="{BB962C8B-B14F-4D97-AF65-F5344CB8AC3E}">
        <p14:creationId xmlns:p14="http://schemas.microsoft.com/office/powerpoint/2010/main" val="203398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36CEB-7EE6-FF1E-7068-8890D5B22A8F}"/>
              </a:ext>
            </a:extLst>
          </p:cNvPr>
          <p:cNvSpPr>
            <a:spLocks noGrp="1"/>
          </p:cNvSpPr>
          <p:nvPr>
            <p:ph type="title"/>
          </p:nvPr>
        </p:nvSpPr>
        <p:spPr/>
        <p:txBody>
          <a:bodyPr/>
          <a:lstStyle/>
          <a:p>
            <a:r>
              <a:rPr lang="zh-CN" altLang="en-US" dirty="0"/>
              <a:t>紧急行动计划</a:t>
            </a:r>
            <a:r>
              <a:rPr lang="en-US" dirty="0"/>
              <a:t>(EAP)- </a:t>
            </a:r>
            <a:r>
              <a:rPr lang="zh-CN" altLang="en-US" dirty="0"/>
              <a:t>培训</a:t>
            </a:r>
            <a:endParaRPr lang="en-US" dirty="0"/>
          </a:p>
        </p:txBody>
      </p:sp>
      <p:sp>
        <p:nvSpPr>
          <p:cNvPr id="3" name="Content Placeholder 2">
            <a:extLst>
              <a:ext uri="{FF2B5EF4-FFF2-40B4-BE49-F238E27FC236}">
                <a16:creationId xmlns:a16="http://schemas.microsoft.com/office/drawing/2014/main" id="{7FF9ED52-AF3F-70E8-EA1D-C62A23FFC2F8}"/>
              </a:ext>
            </a:extLst>
          </p:cNvPr>
          <p:cNvSpPr>
            <a:spLocks noGrp="1"/>
          </p:cNvSpPr>
          <p:nvPr>
            <p:ph idx="1"/>
          </p:nvPr>
        </p:nvSpPr>
        <p:spPr>
          <a:xfrm>
            <a:off x="838200" y="1690688"/>
            <a:ext cx="10515600" cy="4917929"/>
          </a:xfrm>
        </p:spPr>
        <p:txBody>
          <a:bodyPr>
            <a:normAutofit/>
          </a:bodyPr>
          <a:lstStyle/>
          <a:p>
            <a:pPr marL="0" indent="0">
              <a:buNone/>
            </a:pPr>
            <a:r>
              <a:rPr lang="zh-CN" altLang="en-US" b="1" u="sng" dirty="0"/>
              <a:t>员工培训</a:t>
            </a:r>
            <a:r>
              <a:rPr lang="en-US" b="1" u="sng" dirty="0"/>
              <a:t>:</a:t>
            </a:r>
          </a:p>
          <a:p>
            <a:r>
              <a:rPr lang="zh-CN" altLang="en-US" dirty="0"/>
              <a:t>在以下情况下与每位员工阅读计划</a:t>
            </a:r>
            <a:endParaRPr lang="en-US" dirty="0"/>
          </a:p>
          <a:p>
            <a:pPr lvl="1"/>
            <a:r>
              <a:rPr lang="zh-CN" altLang="en-US" dirty="0"/>
              <a:t>新员工入职时</a:t>
            </a:r>
          </a:p>
          <a:p>
            <a:pPr lvl="1"/>
            <a:r>
              <a:rPr lang="zh-CN" altLang="en-US" dirty="0"/>
              <a:t>如果计划或员工行动</a:t>
            </a:r>
            <a:r>
              <a:rPr lang="en-US" altLang="zh-CN" dirty="0"/>
              <a:t>/</a:t>
            </a:r>
            <a:r>
              <a:rPr lang="zh-CN" altLang="en-US" dirty="0"/>
              <a:t>职责发生变化时</a:t>
            </a:r>
            <a:endParaRPr lang="en-US" dirty="0"/>
          </a:p>
          <a:p>
            <a:r>
              <a:rPr lang="zh-CN" altLang="en-US" dirty="0"/>
              <a:t>教育</a:t>
            </a:r>
            <a:r>
              <a:rPr lang="en-US" altLang="zh-CN" dirty="0"/>
              <a:t>/</a:t>
            </a:r>
            <a:r>
              <a:rPr lang="zh-CN" altLang="en-US" dirty="0"/>
              <a:t>培训</a:t>
            </a:r>
            <a:r>
              <a:rPr lang="en-US" dirty="0"/>
              <a:t>:</a:t>
            </a:r>
          </a:p>
          <a:p>
            <a:pPr lvl="1"/>
            <a:r>
              <a:rPr lang="zh-CN" altLang="en-US" dirty="0"/>
              <a:t>不同类型的紧急情况</a:t>
            </a:r>
          </a:p>
          <a:p>
            <a:pPr lvl="1"/>
            <a:r>
              <a:rPr lang="zh-CN" altLang="en-US" dirty="0"/>
              <a:t>应采取的措施（疏散或原地避难）</a:t>
            </a:r>
          </a:p>
          <a:p>
            <a:pPr lvl="1"/>
            <a:r>
              <a:rPr lang="zh-CN" altLang="en-US" dirty="0"/>
              <a:t>紧急设备的位置和使用方法</a:t>
            </a:r>
          </a:p>
          <a:p>
            <a:pPr lvl="1"/>
            <a:r>
              <a:rPr lang="zh-CN" altLang="en-US" dirty="0"/>
              <a:t>特殊危险（发电机、丙烷气罐等）</a:t>
            </a:r>
          </a:p>
          <a:p>
            <a:pPr lvl="1"/>
            <a:r>
              <a:rPr lang="zh-CN" altLang="en-US" dirty="0"/>
              <a:t>火灾危害和防火计划</a:t>
            </a:r>
          </a:p>
          <a:p>
            <a:pPr lvl="1"/>
            <a:r>
              <a:rPr lang="zh-CN" altLang="en-US" dirty="0"/>
              <a:t>紧急关闭方法</a:t>
            </a:r>
            <a:endParaRPr lang="en-US" dirty="0"/>
          </a:p>
          <a:p>
            <a:endParaRPr lang="en-US" dirty="0"/>
          </a:p>
        </p:txBody>
      </p:sp>
    </p:spTree>
    <p:extLst>
      <p:ext uri="{BB962C8B-B14F-4D97-AF65-F5344CB8AC3E}">
        <p14:creationId xmlns:p14="http://schemas.microsoft.com/office/powerpoint/2010/main" val="1509178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838200" y="217351"/>
            <a:ext cx="10515600" cy="1325563"/>
          </a:xfrm>
        </p:spPr>
        <p:txBody>
          <a:bodyPr>
            <a:normAutofit/>
          </a:bodyPr>
          <a:lstStyle/>
          <a:p>
            <a:r>
              <a:rPr lang="zh-CN" altLang="en-US" sz="4000" dirty="0"/>
              <a:t>紧急行动计划</a:t>
            </a:r>
            <a:r>
              <a:rPr lang="en-US" sz="4000" dirty="0"/>
              <a:t>(EAP)</a:t>
            </a:r>
            <a:r>
              <a:rPr lang="en-US" altLang="zh-CN" sz="4000" dirty="0"/>
              <a:t>-</a:t>
            </a:r>
            <a:r>
              <a:rPr lang="zh-CN" altLang="en-US" sz="4000" dirty="0"/>
              <a:t>防火应对</a:t>
            </a:r>
            <a:endParaRPr lang="en-US" sz="4000" dirty="0"/>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287383" y="1542914"/>
            <a:ext cx="10792097" cy="4351338"/>
          </a:xfrm>
        </p:spPr>
        <p:txBody>
          <a:bodyPr/>
          <a:lstStyle/>
          <a:p>
            <a:pPr marL="0" indent="0">
              <a:buNone/>
            </a:pPr>
            <a:r>
              <a:rPr lang="zh-CN" altLang="en-US" dirty="0"/>
              <a:t>最常见的紧急情况对于大多数企业来说是</a:t>
            </a:r>
            <a:r>
              <a:rPr lang="zh-CN" altLang="en-US" u="sng" dirty="0"/>
              <a:t>火灾</a:t>
            </a:r>
            <a:r>
              <a:rPr lang="zh-CN" altLang="en-US" dirty="0"/>
              <a:t>。</a:t>
            </a:r>
            <a:endParaRPr lang="en-US" altLang="zh-CN" dirty="0"/>
          </a:p>
          <a:p>
            <a:pPr marL="0" indent="0">
              <a:buNone/>
            </a:pPr>
            <a:r>
              <a:rPr lang="zh-CN" altLang="en-US" b="1" i="0" dirty="0">
                <a:solidFill>
                  <a:srgbClr val="374151"/>
                </a:solidFill>
                <a:effectLst/>
                <a:latin typeface="Söhne"/>
              </a:rPr>
              <a:t>做决定</a:t>
            </a:r>
            <a:r>
              <a:rPr lang="zh-CN" altLang="en-US" b="0" i="0" dirty="0">
                <a:solidFill>
                  <a:srgbClr val="374151"/>
                </a:solidFill>
                <a:effectLst/>
                <a:latin typeface="Söhne"/>
              </a:rPr>
              <a:t>：员工应该疏散还是准备应对小型火灾</a:t>
            </a:r>
            <a:r>
              <a:rPr lang="en-US" dirty="0"/>
              <a:t>?</a:t>
            </a:r>
          </a:p>
          <a:p>
            <a:endParaRPr lang="en-US" dirty="0"/>
          </a:p>
          <a:p>
            <a:endParaRPr lang="en-US" dirty="0"/>
          </a:p>
          <a:p>
            <a:endParaRPr lang="en-US" dirty="0"/>
          </a:p>
          <a:p>
            <a:endParaRPr lang="en-US" dirty="0"/>
          </a:p>
        </p:txBody>
      </p:sp>
      <p:graphicFrame>
        <p:nvGraphicFramePr>
          <p:cNvPr id="6" name="Table 6">
            <a:extLst>
              <a:ext uri="{FF2B5EF4-FFF2-40B4-BE49-F238E27FC236}">
                <a16:creationId xmlns:a16="http://schemas.microsoft.com/office/drawing/2014/main" id="{3F18EFEC-D44B-D1C9-AE75-56B9C846C2E1}"/>
              </a:ext>
            </a:extLst>
          </p:cNvPr>
          <p:cNvGraphicFramePr>
            <a:graphicFrameLocks noGrp="1"/>
          </p:cNvGraphicFramePr>
          <p:nvPr>
            <p:extLst>
              <p:ext uri="{D42A27DB-BD31-4B8C-83A1-F6EECF244321}">
                <p14:modId xmlns:p14="http://schemas.microsoft.com/office/powerpoint/2010/main" val="1231386196"/>
              </p:ext>
            </p:extLst>
          </p:nvPr>
        </p:nvGraphicFramePr>
        <p:xfrm>
          <a:off x="561701" y="2680426"/>
          <a:ext cx="11068595" cy="3017520"/>
        </p:xfrm>
        <a:graphic>
          <a:graphicData uri="http://schemas.openxmlformats.org/drawingml/2006/table">
            <a:tbl>
              <a:tblPr firstRow="1" bandRow="1">
                <a:tableStyleId>{073A0DAA-6AF3-43AB-8588-CEC1D06C72B9}</a:tableStyleId>
              </a:tblPr>
              <a:tblGrid>
                <a:gridCol w="2767149">
                  <a:extLst>
                    <a:ext uri="{9D8B030D-6E8A-4147-A177-3AD203B41FA5}">
                      <a16:colId xmlns:a16="http://schemas.microsoft.com/office/drawing/2014/main" val="2685140335"/>
                    </a:ext>
                  </a:extLst>
                </a:gridCol>
                <a:gridCol w="1935481">
                  <a:extLst>
                    <a:ext uri="{9D8B030D-6E8A-4147-A177-3AD203B41FA5}">
                      <a16:colId xmlns:a16="http://schemas.microsoft.com/office/drawing/2014/main" val="2687867278"/>
                    </a:ext>
                  </a:extLst>
                </a:gridCol>
                <a:gridCol w="3291840">
                  <a:extLst>
                    <a:ext uri="{9D8B030D-6E8A-4147-A177-3AD203B41FA5}">
                      <a16:colId xmlns:a16="http://schemas.microsoft.com/office/drawing/2014/main" val="134297466"/>
                    </a:ext>
                  </a:extLst>
                </a:gridCol>
                <a:gridCol w="3074125">
                  <a:extLst>
                    <a:ext uri="{9D8B030D-6E8A-4147-A177-3AD203B41FA5}">
                      <a16:colId xmlns:a16="http://schemas.microsoft.com/office/drawing/2014/main" val="1822887774"/>
                    </a:ext>
                  </a:extLst>
                </a:gridCol>
              </a:tblGrid>
              <a:tr h="271780">
                <a:tc>
                  <a:txBody>
                    <a:bodyPr/>
                    <a:lstStyle/>
                    <a:p>
                      <a:endParaRPr lang="en-US" sz="2000" dirty="0"/>
                    </a:p>
                  </a:txBody>
                  <a:tcPr/>
                </a:tc>
                <a:tc>
                  <a:txBody>
                    <a:bodyPr/>
                    <a:lstStyle/>
                    <a:p>
                      <a:r>
                        <a:rPr lang="zh-CN" altLang="en-US" sz="2000" dirty="0"/>
                        <a:t>选项</a:t>
                      </a:r>
                      <a:r>
                        <a:rPr lang="en-US" sz="2000" dirty="0"/>
                        <a:t> 1</a:t>
                      </a:r>
                    </a:p>
                  </a:txBody>
                  <a:tcPr/>
                </a:tc>
                <a:tc>
                  <a:txBody>
                    <a:bodyPr/>
                    <a:lstStyle/>
                    <a:p>
                      <a:r>
                        <a:rPr lang="zh-CN" altLang="en-US" sz="2000" dirty="0"/>
                        <a:t>选项 </a:t>
                      </a:r>
                      <a:r>
                        <a:rPr lang="en-US" sz="2000" dirty="0"/>
                        <a:t>2</a:t>
                      </a:r>
                    </a:p>
                  </a:txBody>
                  <a:tcPr/>
                </a:tc>
                <a:tc>
                  <a:txBody>
                    <a:bodyPr/>
                    <a:lstStyle/>
                    <a:p>
                      <a:r>
                        <a:rPr lang="zh-CN" altLang="en-US" sz="2000" dirty="0"/>
                        <a:t>选项 </a:t>
                      </a:r>
                      <a:r>
                        <a:rPr lang="en-US" sz="2000" dirty="0"/>
                        <a:t>3</a:t>
                      </a:r>
                    </a:p>
                  </a:txBody>
                  <a:tcPr/>
                </a:tc>
                <a:extLst>
                  <a:ext uri="{0D108BD9-81ED-4DB2-BD59-A6C34878D82A}">
                    <a16:rowId xmlns:a16="http://schemas.microsoft.com/office/drawing/2014/main" val="1575357139"/>
                  </a:ext>
                </a:extLst>
              </a:tr>
              <a:tr h="370840">
                <a:tc>
                  <a:txBody>
                    <a:bodyPr/>
                    <a:lstStyle/>
                    <a:p>
                      <a:r>
                        <a:rPr lang="zh-CN" altLang="en-US" sz="2000" dirty="0"/>
                        <a:t>谁使用灭火器？</a:t>
                      </a:r>
                      <a:endParaRPr lang="en-US" sz="2000" dirty="0"/>
                    </a:p>
                  </a:txBody>
                  <a:tcPr/>
                </a:tc>
                <a:tc>
                  <a:txBody>
                    <a:bodyPr/>
                    <a:lstStyle/>
                    <a:p>
                      <a:r>
                        <a:rPr lang="zh-CN" altLang="en-US" sz="2000" dirty="0"/>
                        <a:t>没人</a:t>
                      </a:r>
                      <a:endParaRPr lang="en-US" sz="2000" dirty="0"/>
                    </a:p>
                  </a:txBody>
                  <a:tcPr/>
                </a:tc>
                <a:tc>
                  <a:txBody>
                    <a:bodyPr/>
                    <a:lstStyle/>
                    <a:p>
                      <a:r>
                        <a:rPr lang="zh-CN" altLang="en-US" sz="2000" dirty="0"/>
                        <a:t>只有指定的人可以使用</a:t>
                      </a:r>
                      <a:endParaRPr lang="en-US" sz="2000" dirty="0"/>
                    </a:p>
                  </a:txBody>
                  <a:tcPr/>
                </a:tc>
                <a:tc>
                  <a:txBody>
                    <a:bodyPr/>
                    <a:lstStyle/>
                    <a:p>
                      <a:r>
                        <a:rPr lang="zh-CN" altLang="en-US" sz="1800" b="0" i="0" kern="1200" dirty="0">
                          <a:solidFill>
                            <a:schemeClr val="dk1"/>
                          </a:solidFill>
                          <a:effectLst/>
                          <a:latin typeface="+mn-lt"/>
                          <a:ea typeface="+mn-ea"/>
                          <a:cs typeface="+mn-cs"/>
                        </a:rPr>
                        <a:t>所有员工都被授权使用</a:t>
                      </a:r>
                      <a:endParaRPr lang="en-US" sz="2000" dirty="0"/>
                    </a:p>
                  </a:txBody>
                  <a:tcPr/>
                </a:tc>
                <a:extLst>
                  <a:ext uri="{0D108BD9-81ED-4DB2-BD59-A6C34878D82A}">
                    <a16:rowId xmlns:a16="http://schemas.microsoft.com/office/drawing/2014/main" val="1255699995"/>
                  </a:ext>
                </a:extLst>
              </a:tr>
              <a:tr h="370840">
                <a:tc>
                  <a:txBody>
                    <a:bodyPr/>
                    <a:lstStyle/>
                    <a:p>
                      <a:r>
                        <a:rPr lang="zh-CN" altLang="en-US" sz="1800" b="0" i="0" kern="1200" dirty="0">
                          <a:solidFill>
                            <a:schemeClr val="dk1"/>
                          </a:solidFill>
                          <a:effectLst/>
                          <a:latin typeface="+mn-lt"/>
                          <a:ea typeface="+mn-ea"/>
                          <a:cs typeface="+mn-cs"/>
                        </a:rPr>
                        <a:t>谁进行疏散？</a:t>
                      </a:r>
                      <a:endParaRPr lang="en-US" sz="2000" dirty="0"/>
                    </a:p>
                  </a:txBody>
                  <a:tcPr/>
                </a:tc>
                <a:tc>
                  <a:txBody>
                    <a:bodyPr/>
                    <a:lstStyle/>
                    <a:p>
                      <a:r>
                        <a:rPr lang="zh-CN" altLang="en-US" sz="2000" dirty="0"/>
                        <a:t>所有人</a:t>
                      </a:r>
                      <a:endParaRPr lang="en-US" sz="2000" dirty="0"/>
                    </a:p>
                  </a:txBody>
                  <a:tcPr/>
                </a:tc>
                <a:tc>
                  <a:txBody>
                    <a:bodyPr/>
                    <a:lstStyle/>
                    <a:p>
                      <a:r>
                        <a:rPr lang="zh-CN" altLang="en-US" sz="1800" b="0" i="0" kern="1200" dirty="0">
                          <a:solidFill>
                            <a:schemeClr val="dk1"/>
                          </a:solidFill>
                          <a:effectLst/>
                          <a:latin typeface="+mn-lt"/>
                          <a:ea typeface="+mn-ea"/>
                          <a:cs typeface="+mn-cs"/>
                        </a:rPr>
                        <a:t>其他所有未被授权或指定的人</a:t>
                      </a:r>
                      <a:endParaRPr lang="en-US" sz="2000" dirty="0"/>
                    </a:p>
                  </a:txBody>
                  <a:tcPr/>
                </a:tc>
                <a:tc>
                  <a:txBody>
                    <a:bodyPr/>
                    <a:lstStyle/>
                    <a:p>
                      <a:r>
                        <a:rPr lang="zh-CN" altLang="en-US" sz="1800" b="0" i="0" kern="1200" dirty="0">
                          <a:solidFill>
                            <a:schemeClr val="dk1"/>
                          </a:solidFill>
                          <a:effectLst/>
                          <a:latin typeface="+mn-lt"/>
                          <a:ea typeface="+mn-ea"/>
                          <a:cs typeface="+mn-cs"/>
                        </a:rPr>
                        <a:t>任何未被授权的人</a:t>
                      </a:r>
                      <a:endParaRPr lang="en-US" sz="2000" dirty="0"/>
                    </a:p>
                  </a:txBody>
                  <a:tcPr/>
                </a:tc>
                <a:extLst>
                  <a:ext uri="{0D108BD9-81ED-4DB2-BD59-A6C34878D82A}">
                    <a16:rowId xmlns:a16="http://schemas.microsoft.com/office/drawing/2014/main" val="3559181219"/>
                  </a:ext>
                </a:extLst>
              </a:tr>
              <a:tr h="137523">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extLst>
                  <a:ext uri="{0D108BD9-81ED-4DB2-BD59-A6C34878D82A}">
                    <a16:rowId xmlns:a16="http://schemas.microsoft.com/office/drawing/2014/main" val="1431588007"/>
                  </a:ext>
                </a:extLst>
              </a:tr>
              <a:tr h="370840">
                <a:tc>
                  <a:txBody>
                    <a:bodyPr/>
                    <a:lstStyle/>
                    <a:p>
                      <a:r>
                        <a:rPr lang="en-US" altLang="zh-CN" sz="1800" b="0" i="0" kern="1200" dirty="0">
                          <a:solidFill>
                            <a:schemeClr val="dk1"/>
                          </a:solidFill>
                          <a:effectLst/>
                          <a:latin typeface="+mn-lt"/>
                          <a:ea typeface="+mn-ea"/>
                          <a:cs typeface="+mn-cs"/>
                        </a:rPr>
                        <a:t>EAP</a:t>
                      </a:r>
                      <a:r>
                        <a:rPr lang="zh-CN" altLang="en-US" sz="1800" b="0" i="0" kern="1200" dirty="0">
                          <a:solidFill>
                            <a:schemeClr val="dk1"/>
                          </a:solidFill>
                          <a:effectLst/>
                          <a:latin typeface="+mn-lt"/>
                          <a:ea typeface="+mn-ea"/>
                          <a:cs typeface="+mn-cs"/>
                        </a:rPr>
                        <a:t>（应急行动计划）、防火和培训是否必需？</a:t>
                      </a:r>
                      <a:endParaRPr lang="en-US" sz="2000" dirty="0"/>
                    </a:p>
                  </a:txBody>
                  <a:tcPr/>
                </a:tc>
                <a:tc>
                  <a:txBody>
                    <a:bodyPr/>
                    <a:lstStyle/>
                    <a:p>
                      <a:pPr algn="ctr"/>
                      <a:r>
                        <a:rPr lang="zh-CN" altLang="en-US" sz="2000" dirty="0"/>
                        <a:t>是</a:t>
                      </a:r>
                      <a:endParaRPr lang="en-US" sz="2000" dirty="0"/>
                    </a:p>
                  </a:txBody>
                  <a:tcPr/>
                </a:tc>
                <a:tc>
                  <a:txBody>
                    <a:bodyPr/>
                    <a:lstStyle/>
                    <a:p>
                      <a:pPr algn="ctr"/>
                      <a:r>
                        <a:rPr lang="zh-CN" altLang="en-US" sz="2000" dirty="0"/>
                        <a:t>是</a:t>
                      </a:r>
                      <a:endParaRPr lang="en-US" sz="2000" dirty="0"/>
                    </a:p>
                  </a:txBody>
                  <a:tcPr/>
                </a:tc>
                <a:tc>
                  <a:txBody>
                    <a:bodyPr/>
                    <a:lstStyle/>
                    <a:p>
                      <a:pPr algn="ctr"/>
                      <a:r>
                        <a:rPr lang="zh-CN" altLang="en-US" sz="2000" dirty="0"/>
                        <a:t>是</a:t>
                      </a:r>
                      <a:endParaRPr lang="en-US" sz="2000" dirty="0"/>
                    </a:p>
                  </a:txBody>
                  <a:tcPr/>
                </a:tc>
                <a:extLst>
                  <a:ext uri="{0D108BD9-81ED-4DB2-BD59-A6C34878D82A}">
                    <a16:rowId xmlns:a16="http://schemas.microsoft.com/office/drawing/2014/main" val="1009911745"/>
                  </a:ext>
                </a:extLst>
              </a:tr>
              <a:tr h="370840">
                <a:tc>
                  <a:txBody>
                    <a:bodyPr/>
                    <a:lstStyle/>
                    <a:p>
                      <a:r>
                        <a:rPr lang="zh-CN" altLang="en-US" sz="1800" b="0" i="0" kern="1200" dirty="0">
                          <a:solidFill>
                            <a:schemeClr val="dk1"/>
                          </a:solidFill>
                          <a:effectLst/>
                          <a:latin typeface="+mn-lt"/>
                          <a:ea typeface="+mn-ea"/>
                          <a:cs typeface="+mn-cs"/>
                        </a:rPr>
                        <a:t>员工灭火器培训是否必需？</a:t>
                      </a:r>
                      <a:endParaRPr lang="en-US" sz="2000" dirty="0"/>
                    </a:p>
                  </a:txBody>
                  <a:tcPr/>
                </a:tc>
                <a:tc>
                  <a:txBody>
                    <a:bodyPr/>
                    <a:lstStyle/>
                    <a:p>
                      <a:pPr algn="ctr"/>
                      <a:r>
                        <a:rPr lang="zh-CN" altLang="en-US" sz="2000" dirty="0"/>
                        <a:t>否</a:t>
                      </a:r>
                      <a:endParaRPr lang="en-US" sz="2000" dirty="0"/>
                    </a:p>
                  </a:txBody>
                  <a:tcPr/>
                </a:tc>
                <a:tc>
                  <a:txBody>
                    <a:bodyPr/>
                    <a:lstStyle/>
                    <a:p>
                      <a:r>
                        <a:rPr lang="zh-CN" altLang="en-US" sz="1800" b="0" i="0" kern="1200" dirty="0">
                          <a:solidFill>
                            <a:schemeClr val="dk1"/>
                          </a:solidFill>
                          <a:effectLst/>
                          <a:latin typeface="+mn-lt"/>
                          <a:ea typeface="+mn-ea"/>
                          <a:cs typeface="+mn-cs"/>
                        </a:rPr>
                        <a:t>每位授权员工必须每年接受培训</a:t>
                      </a:r>
                      <a:endParaRPr lang="en-US" sz="2000" dirty="0"/>
                    </a:p>
                  </a:txBody>
                  <a:tcPr/>
                </a:tc>
                <a:tc>
                  <a:txBody>
                    <a:bodyPr/>
                    <a:lstStyle/>
                    <a:p>
                      <a:r>
                        <a:rPr lang="zh-CN" altLang="en-US" sz="1800" b="0" i="0" kern="1200" dirty="0">
                          <a:solidFill>
                            <a:schemeClr val="dk1"/>
                          </a:solidFill>
                          <a:effectLst/>
                          <a:latin typeface="+mn-lt"/>
                          <a:ea typeface="+mn-ea"/>
                          <a:cs typeface="+mn-cs"/>
                        </a:rPr>
                        <a:t>所有授权员工必须每年接受培训</a:t>
                      </a:r>
                      <a:endParaRPr lang="en-US" sz="2000" dirty="0"/>
                    </a:p>
                  </a:txBody>
                  <a:tcPr/>
                </a:tc>
                <a:extLst>
                  <a:ext uri="{0D108BD9-81ED-4DB2-BD59-A6C34878D82A}">
                    <a16:rowId xmlns:a16="http://schemas.microsoft.com/office/drawing/2014/main" val="2141489046"/>
                  </a:ext>
                </a:extLst>
              </a:tr>
              <a:tr h="264281">
                <a:tc>
                  <a:txBody>
                    <a:bodyPr/>
                    <a:lstStyle/>
                    <a:p>
                      <a:r>
                        <a:rPr lang="zh-CN" altLang="en-US" sz="1800" b="0" i="0" kern="1200" dirty="0">
                          <a:solidFill>
                            <a:schemeClr val="dk1"/>
                          </a:solidFill>
                          <a:effectLst/>
                          <a:latin typeface="+mn-lt"/>
                          <a:ea typeface="+mn-ea"/>
                          <a:cs typeface="+mn-cs"/>
                        </a:rPr>
                        <a:t>其他要求</a:t>
                      </a:r>
                      <a:endParaRPr lang="en-US" sz="2000" dirty="0"/>
                    </a:p>
                  </a:txBody>
                  <a:tcPr/>
                </a:tc>
                <a:tc gridSpan="3">
                  <a:txBody>
                    <a:bodyPr/>
                    <a:lstStyle/>
                    <a:p>
                      <a:r>
                        <a:rPr lang="zh-CN" altLang="en-US" sz="1800" b="0" i="0" kern="1200" dirty="0">
                          <a:solidFill>
                            <a:schemeClr val="dk1"/>
                          </a:solidFill>
                          <a:effectLst/>
                          <a:latin typeface="+mn-lt"/>
                          <a:ea typeface="+mn-ea"/>
                          <a:cs typeface="+mn-cs"/>
                        </a:rPr>
                        <a:t>灭火器必须进行检查、测试和维护。</a:t>
                      </a:r>
                      <a:endParaRPr lang="en-US" sz="2000"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635210975"/>
                  </a:ext>
                </a:extLst>
              </a:tr>
            </a:tbl>
          </a:graphicData>
        </a:graphic>
      </p:graphicFrame>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900954" y="0"/>
            <a:ext cx="1240971" cy="2150264"/>
          </a:xfrm>
          <a:prstGeom prst="rect">
            <a:avLst/>
          </a:prstGeom>
        </p:spPr>
      </p:pic>
    </p:spTree>
    <p:extLst>
      <p:ext uri="{BB962C8B-B14F-4D97-AF65-F5344CB8AC3E}">
        <p14:creationId xmlns:p14="http://schemas.microsoft.com/office/powerpoint/2010/main" val="304815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8512</TotalTime>
  <Words>3869</Words>
  <Application>Microsoft Office PowerPoint</Application>
  <PresentationFormat>Widescreen</PresentationFormat>
  <Paragraphs>223</Paragraphs>
  <Slides>15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Helvetica Neue</vt:lpstr>
      <vt:lpstr>Söhne</vt:lpstr>
      <vt:lpstr>Arial</vt:lpstr>
      <vt:lpstr>Calibri</vt:lpstr>
      <vt:lpstr>Calibri Light</vt:lpstr>
      <vt:lpstr>Office Theme</vt:lpstr>
      <vt:lpstr>流动餐车安全培训</vt:lpstr>
      <vt:lpstr>工人的一般安全</vt:lpstr>
      <vt:lpstr>为什么计划和准备很重要？</vt:lpstr>
      <vt:lpstr>紧急行动计划 (EAP)</vt:lpstr>
      <vt:lpstr>紧急行动计划 (EAP)-要求</vt:lpstr>
      <vt:lpstr>EAP 要求(续)</vt:lpstr>
      <vt:lpstr>EAP 要求(续)</vt:lpstr>
      <vt:lpstr>紧急行动计划(EAP)- 培训</vt:lpstr>
      <vt:lpstr>紧急行动计划(EAP)-防火应对</vt:lpstr>
      <vt:lpstr>火灾危害和防火计划</vt:lpstr>
      <vt:lpstr>出口（逃生通道）</vt:lpstr>
      <vt:lpstr>医疗服务和急救箱</vt:lpstr>
      <vt:lpstr>滑倒、绊倒、跌倒</vt:lpstr>
      <vt:lpstr>总结</vt:lpstr>
      <vt:lpstr>更多安全信息可供参考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Yuting Chen</cp:lastModifiedBy>
  <cp:revision>60</cp:revision>
  <dcterms:created xsi:type="dcterms:W3CDTF">2023-01-01T03:33:26Z</dcterms:created>
  <dcterms:modified xsi:type="dcterms:W3CDTF">2023-09-25T21:36:36Z</dcterms:modified>
</cp:coreProperties>
</file>