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71" r:id="rId4"/>
    <p:sldId id="275" r:id="rId5"/>
    <p:sldId id="277" r:id="rId6"/>
    <p:sldId id="257" r:id="rId7"/>
    <p:sldId id="258" r:id="rId8"/>
    <p:sldId id="259" r:id="rId9"/>
    <p:sldId id="260" r:id="rId10"/>
    <p:sldId id="261" r:id="rId11"/>
    <p:sldId id="267" r:id="rId12"/>
    <p:sldId id="262" r:id="rId13"/>
    <p:sldId id="263" r:id="rId14"/>
    <p:sldId id="274" r:id="rId15"/>
    <p:sldId id="276" r:id="rId16"/>
    <p:sldId id="264"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126" d="100"/>
          <a:sy n="126" d="100"/>
        </p:scale>
        <p:origin x="162" y="4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2CD8127-C7B8-4135-9709-61580F3AED4F}" type="datetimeFigureOut">
              <a:rPr lang="en-US" smtClean="0"/>
              <a:t>9/25/2023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3E45005-0BCA-4781-B1DC-7BCB14EBE3C5}" type="slidenum">
              <a:rPr lang="en-US" smtClean="0"/>
              <a:t>‹#›</a:t>
            </a:fld>
            <a:endParaRPr lang="en-US"/>
          </a:p>
        </p:txBody>
      </p:sp>
    </p:spTree>
    <p:extLst>
      <p:ext uri="{BB962C8B-B14F-4D97-AF65-F5344CB8AC3E}">
        <p14:creationId xmlns:p14="http://schemas.microsoft.com/office/powerpoint/2010/main" val="345135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fpa.org/-/media/Files/News-and-Research/Fire-statistics-and-reports/Building-and-life-safety/oseat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smv.com/2022/11/17/clarksville-police-say-propane-gas-leak-caused-food-truck-explosi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fpa.org/-/media/Files/News-and-Research/Fire-statistics-and-reports/Building-and-life-safety/oseating.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smallbusin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374151"/>
                </a:solidFill>
                <a:effectLst/>
                <a:latin typeface="Söhne"/>
              </a:rPr>
              <a:t>培训模块的这一部分应该需要</a:t>
            </a:r>
            <a:r>
              <a:rPr lang="en-US" altLang="zh-CN" b="0" i="0" dirty="0">
                <a:solidFill>
                  <a:srgbClr val="374151"/>
                </a:solidFill>
                <a:effectLst/>
                <a:latin typeface="Söhne"/>
              </a:rPr>
              <a:t>20-25</a:t>
            </a:r>
            <a:r>
              <a:rPr lang="zh-CN" altLang="en-US" b="0" i="0" dirty="0">
                <a:solidFill>
                  <a:srgbClr val="374151"/>
                </a:solidFill>
                <a:effectLst/>
                <a:latin typeface="Söhne"/>
              </a:rPr>
              <a:t>分钟。</a:t>
            </a:r>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1</a:t>
            </a:fld>
            <a:endParaRPr lang="en-US"/>
          </a:p>
        </p:txBody>
      </p:sp>
    </p:spTree>
    <p:extLst>
      <p:ext uri="{BB962C8B-B14F-4D97-AF65-F5344CB8AC3E}">
        <p14:creationId xmlns:p14="http://schemas.microsoft.com/office/powerpoint/2010/main" val="107898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15</a:t>
            </a:fld>
            <a:endParaRPr lang="en-US"/>
          </a:p>
        </p:txBody>
      </p:sp>
    </p:spTree>
    <p:extLst>
      <p:ext uri="{BB962C8B-B14F-4D97-AF65-F5344CB8AC3E}">
        <p14:creationId xmlns:p14="http://schemas.microsoft.com/office/powerpoint/2010/main" val="333580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zh-CN" altLang="en-US" sz="3200" b="0" i="0" dirty="0">
                <a:solidFill>
                  <a:srgbClr val="374151"/>
                </a:solidFill>
                <a:effectLst/>
                <a:latin typeface="Söhne"/>
              </a:rPr>
              <a:t>课堂上只讨论费城事件。</a:t>
            </a:r>
            <a:endParaRPr lang="en-US" sz="1900" dirty="0">
              <a:ea typeface="Calibri" panose="020F0502020204030204" pitchFamily="34" charset="0"/>
              <a:cs typeface="Times New Roman" panose="02020603050405020304" pitchFamily="18" charset="0"/>
            </a:endParaRPr>
          </a:p>
          <a:p>
            <a:pPr>
              <a:lnSpc>
                <a:spcPct val="107000"/>
              </a:lnSpc>
              <a:spcAft>
                <a:spcPts val="846"/>
              </a:spcAft>
            </a:pPr>
            <a:endParaRPr lang="en-US" sz="1900" dirty="0">
              <a:ea typeface="Calibri" panose="020F0502020204030204" pitchFamily="34" charset="0"/>
              <a:cs typeface="Times New Roman" panose="02020603050405020304" pitchFamily="18" charset="0"/>
            </a:endParaRPr>
          </a:p>
          <a:p>
            <a:pPr>
              <a:lnSpc>
                <a:spcPct val="107000"/>
              </a:lnSpc>
              <a:spcAft>
                <a:spcPts val="846"/>
              </a:spcAft>
            </a:pPr>
            <a:endParaRPr lang="en-US" sz="1900" dirty="0">
              <a:ea typeface="Calibri" panose="020F0502020204030204" pitchFamily="34" charset="0"/>
              <a:cs typeface="Times New Roman" panose="02020603050405020304" pitchFamily="18" charset="0"/>
            </a:endParaRPr>
          </a:p>
          <a:p>
            <a:endParaRPr lang="en-US" b="0" dirty="0">
              <a:latin typeface="+mn-lt"/>
            </a:endParaRPr>
          </a:p>
        </p:txBody>
      </p:sp>
      <p:sp>
        <p:nvSpPr>
          <p:cNvPr id="4" name="Slide Number Placeholder 3"/>
          <p:cNvSpPr>
            <a:spLocks noGrp="1"/>
          </p:cNvSpPr>
          <p:nvPr>
            <p:ph type="sldNum" sz="quarter" idx="5"/>
          </p:nvPr>
        </p:nvSpPr>
        <p:spPr/>
        <p:txBody>
          <a:bodyPr/>
          <a:lstStyle/>
          <a:p>
            <a:fld id="{63E45005-0BCA-4781-B1DC-7BCB14EBE3C5}" type="slidenum">
              <a:rPr lang="en-US" smtClean="0"/>
              <a:t>3</a:t>
            </a:fld>
            <a:endParaRPr lang="en-US"/>
          </a:p>
        </p:txBody>
      </p:sp>
    </p:spTree>
    <p:extLst>
      <p:ext uri="{BB962C8B-B14F-4D97-AF65-F5344CB8AC3E}">
        <p14:creationId xmlns:p14="http://schemas.microsoft.com/office/powerpoint/2010/main" val="338684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zh-CN" altLang="en-US" b="0" i="0" dirty="0">
                <a:solidFill>
                  <a:srgbClr val="374151"/>
                </a:solidFill>
                <a:effectLst/>
                <a:latin typeface="Söhne"/>
              </a:rPr>
              <a:t>来自</a:t>
            </a:r>
            <a:r>
              <a:rPr lang="en-US" altLang="zh-CN" b="0" i="0" dirty="0" err="1">
                <a:solidFill>
                  <a:srgbClr val="374151"/>
                </a:solidFill>
                <a:effectLst/>
                <a:latin typeface="Söhne"/>
              </a:rPr>
              <a:t>Koorsen</a:t>
            </a:r>
            <a:r>
              <a:rPr lang="en-US" altLang="zh-CN" b="0" i="0" dirty="0">
                <a:solidFill>
                  <a:srgbClr val="374151"/>
                </a:solidFill>
                <a:effectLst/>
                <a:latin typeface="Söhne"/>
              </a:rPr>
              <a:t> Fire</a:t>
            </a:r>
            <a:r>
              <a:rPr lang="zh-CN" altLang="en-US" b="0" i="0" dirty="0">
                <a:solidFill>
                  <a:srgbClr val="374151"/>
                </a:solidFill>
                <a:effectLst/>
                <a:latin typeface="Söhne"/>
              </a:rPr>
              <a:t>博客的业务统计数据</a:t>
            </a:r>
            <a:r>
              <a:rPr lang="en-US" dirty="0"/>
              <a:t>:</a:t>
            </a:r>
          </a:p>
          <a:p>
            <a:pPr defTabSz="966612">
              <a:defRPr/>
            </a:pPr>
            <a:r>
              <a:rPr lang="en-US" dirty="0"/>
              <a:t>2019</a:t>
            </a:r>
            <a:r>
              <a:rPr lang="zh-CN" altLang="en-US" dirty="0"/>
              <a:t>年</a:t>
            </a:r>
            <a:r>
              <a:rPr lang="en-US" altLang="zh-CN" dirty="0"/>
              <a:t>10</a:t>
            </a:r>
            <a:r>
              <a:rPr lang="zh-CN" altLang="en-US" dirty="0"/>
              <a:t>月</a:t>
            </a:r>
            <a:r>
              <a:rPr lang="en-US" altLang="zh-CN" dirty="0"/>
              <a:t>15</a:t>
            </a:r>
            <a:r>
              <a:rPr lang="zh-CN" altLang="en-US" dirty="0"/>
              <a:t>日</a:t>
            </a:r>
            <a:r>
              <a:rPr lang="en-US" dirty="0"/>
              <a:t>: https://blog.koorsen.com/top-tips-from-new-fire-safety-regulations-to-make-mobile-and-temporary-cooking-operations-safer</a:t>
            </a:r>
          </a:p>
          <a:p>
            <a:pPr defTabSz="966612">
              <a:defRPr/>
            </a:pPr>
            <a:r>
              <a:rPr lang="en-US" dirty="0"/>
              <a:t>2018</a:t>
            </a:r>
            <a:r>
              <a:rPr lang="zh-CN" altLang="en-US" dirty="0"/>
              <a:t>年</a:t>
            </a:r>
            <a:r>
              <a:rPr lang="en-US" altLang="zh-CN" dirty="0"/>
              <a:t>7</a:t>
            </a:r>
            <a:r>
              <a:rPr lang="zh-CN" altLang="en-US" dirty="0"/>
              <a:t>月</a:t>
            </a:r>
            <a:r>
              <a:rPr lang="en-US" altLang="zh-CN" dirty="0"/>
              <a:t>30</a:t>
            </a:r>
            <a:r>
              <a:rPr lang="zh-CN" altLang="en-US" dirty="0"/>
              <a:t>日</a:t>
            </a:r>
            <a:r>
              <a:rPr lang="en-US" dirty="0"/>
              <a:t>: https://blog.koorsen.com/how-koorsen-is-protecting-food-truck-from-cooking-fires </a:t>
            </a:r>
          </a:p>
          <a:p>
            <a:pPr defTabSz="966612">
              <a:defRPr/>
            </a:pPr>
            <a:r>
              <a:rPr lang="en-US" dirty="0"/>
              <a:t>2018</a:t>
            </a:r>
            <a:r>
              <a:rPr lang="zh-CN" altLang="en-US" dirty="0"/>
              <a:t>年</a:t>
            </a:r>
            <a:r>
              <a:rPr lang="en-US" altLang="zh-CN" dirty="0"/>
              <a:t>5</a:t>
            </a:r>
            <a:r>
              <a:rPr lang="zh-CN" altLang="en-US" dirty="0"/>
              <a:t>月</a:t>
            </a:r>
            <a:r>
              <a:rPr lang="en-US" altLang="zh-CN" dirty="0"/>
              <a:t>16</a:t>
            </a:r>
            <a:r>
              <a:rPr lang="zh-CN" altLang="en-US" dirty="0"/>
              <a:t>日</a:t>
            </a:r>
            <a:r>
              <a:rPr lang="en-US" dirty="0"/>
              <a:t>: https://blog.koorsen.com/food-trucks-a-growing-industry-brimming-with-fire-hazards </a:t>
            </a:r>
          </a:p>
          <a:p>
            <a:pPr defTabSz="966612">
              <a:defRPr/>
            </a:pPr>
            <a:endParaRPr lang="en-US" dirty="0"/>
          </a:p>
          <a:p>
            <a:pPr defTabSz="966612">
              <a:defRPr/>
            </a:pPr>
            <a:r>
              <a:rPr lang="zh-CN" altLang="en-US" b="0" i="0" dirty="0">
                <a:solidFill>
                  <a:srgbClr val="374151"/>
                </a:solidFill>
                <a:effectLst/>
                <a:latin typeface="Söhne"/>
              </a:rPr>
              <a:t>餐厅火灾统计数据来源</a:t>
            </a:r>
            <a:r>
              <a:rPr lang="en-US" dirty="0"/>
              <a:t>: </a:t>
            </a:r>
            <a:r>
              <a:rPr lang="en-US" dirty="0">
                <a:hlinkClick r:id="rId3"/>
              </a:rPr>
              <a:t>https://www.nfpa.org/-/media/Files/News-and-Research/Fire-statistics-and-reports/Building-and-life-safety/oseating.pdf</a:t>
            </a:r>
            <a:endParaRPr lang="en-US" dirty="0"/>
          </a:p>
          <a:p>
            <a:endParaRPr lang="en-US" dirty="0"/>
          </a:p>
          <a:p>
            <a:r>
              <a:rPr lang="zh-CN" altLang="en-US" b="0" i="0" dirty="0">
                <a:solidFill>
                  <a:srgbClr val="374151"/>
                </a:solidFill>
                <a:effectLst/>
                <a:latin typeface="Söhne"/>
              </a:rPr>
              <a:t>克拉克斯维尔警方称丙烷气泄漏导致餐车爆炸</a:t>
            </a:r>
            <a:r>
              <a:rPr lang="en-US" dirty="0">
                <a:hlinkClick r:id="rId4"/>
              </a:rPr>
              <a:t> (wsmv.com)</a:t>
            </a:r>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4</a:t>
            </a:fld>
            <a:endParaRPr lang="en-US"/>
          </a:p>
        </p:txBody>
      </p:sp>
    </p:spTree>
    <p:extLst>
      <p:ext uri="{BB962C8B-B14F-4D97-AF65-F5344CB8AC3E}">
        <p14:creationId xmlns:p14="http://schemas.microsoft.com/office/powerpoint/2010/main" val="312409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zh-CN" altLang="en-US" b="0" i="0" dirty="0">
                <a:solidFill>
                  <a:srgbClr val="374151"/>
                </a:solidFill>
                <a:effectLst/>
                <a:latin typeface="Söhne"/>
              </a:rPr>
              <a:t>来自</a:t>
            </a:r>
            <a:r>
              <a:rPr lang="en-US" altLang="zh-CN" b="0" i="0" dirty="0" err="1">
                <a:solidFill>
                  <a:srgbClr val="374151"/>
                </a:solidFill>
                <a:effectLst/>
                <a:latin typeface="Söhne"/>
              </a:rPr>
              <a:t>Koorsen</a:t>
            </a:r>
            <a:r>
              <a:rPr lang="en-US" altLang="zh-CN" b="0" i="0" dirty="0">
                <a:solidFill>
                  <a:srgbClr val="374151"/>
                </a:solidFill>
                <a:effectLst/>
                <a:latin typeface="Söhne"/>
              </a:rPr>
              <a:t> Fire</a:t>
            </a:r>
            <a:r>
              <a:rPr lang="zh-CN" altLang="en-US" b="0" i="0" dirty="0">
                <a:solidFill>
                  <a:srgbClr val="374151"/>
                </a:solidFill>
                <a:effectLst/>
                <a:latin typeface="Söhne"/>
              </a:rPr>
              <a:t>博客的业务统计数据</a:t>
            </a:r>
            <a:r>
              <a:rPr lang="en-US" dirty="0"/>
              <a:t>:</a:t>
            </a:r>
          </a:p>
          <a:p>
            <a:pPr defTabSz="966612">
              <a:defRPr/>
            </a:pPr>
            <a:r>
              <a:rPr lang="en-US" dirty="0"/>
              <a:t>2019</a:t>
            </a:r>
            <a:r>
              <a:rPr lang="zh-CN" altLang="en-US" dirty="0"/>
              <a:t>年</a:t>
            </a:r>
            <a:r>
              <a:rPr lang="en-US" altLang="zh-CN" dirty="0"/>
              <a:t>10</a:t>
            </a:r>
            <a:r>
              <a:rPr lang="zh-CN" altLang="en-US" dirty="0"/>
              <a:t>月</a:t>
            </a:r>
            <a:r>
              <a:rPr lang="en-US" altLang="zh-CN" dirty="0"/>
              <a:t>15</a:t>
            </a:r>
            <a:r>
              <a:rPr lang="zh-CN" altLang="en-US" dirty="0"/>
              <a:t>日</a:t>
            </a:r>
            <a:r>
              <a:rPr lang="en-US" dirty="0"/>
              <a:t>: https://blog.koorsen.com/top-tips-from-new-fire-safety-regulations-to-make-mobile-and-temporary-cooking-operations-safer</a:t>
            </a:r>
          </a:p>
          <a:p>
            <a:pPr defTabSz="966612">
              <a:defRPr/>
            </a:pPr>
            <a:r>
              <a:rPr lang="en-US" dirty="0"/>
              <a:t>2018</a:t>
            </a:r>
            <a:r>
              <a:rPr lang="zh-CN" altLang="en-US" dirty="0"/>
              <a:t>年</a:t>
            </a:r>
            <a:r>
              <a:rPr lang="en-US" altLang="zh-CN" dirty="0"/>
              <a:t>7</a:t>
            </a:r>
            <a:r>
              <a:rPr lang="zh-CN" altLang="en-US" dirty="0"/>
              <a:t>月</a:t>
            </a:r>
            <a:r>
              <a:rPr lang="en-US" altLang="zh-CN" dirty="0"/>
              <a:t>30</a:t>
            </a:r>
            <a:r>
              <a:rPr lang="zh-CN" altLang="en-US" dirty="0"/>
              <a:t>日</a:t>
            </a:r>
            <a:r>
              <a:rPr lang="en-US" dirty="0"/>
              <a:t>: https://blog.koorsen.com/how-koorsen-is-protecting-food-truck-from-cooking-fires </a:t>
            </a:r>
          </a:p>
          <a:p>
            <a:pPr defTabSz="966612">
              <a:defRPr/>
            </a:pPr>
            <a:r>
              <a:rPr lang="en-US" dirty="0"/>
              <a:t>2018</a:t>
            </a:r>
            <a:r>
              <a:rPr lang="zh-CN" altLang="en-US" dirty="0"/>
              <a:t>年</a:t>
            </a:r>
            <a:r>
              <a:rPr lang="en-US" altLang="zh-CN" dirty="0"/>
              <a:t>5</a:t>
            </a:r>
            <a:r>
              <a:rPr lang="zh-CN" altLang="en-US" dirty="0"/>
              <a:t>月</a:t>
            </a:r>
            <a:r>
              <a:rPr lang="en-US" altLang="zh-CN" dirty="0"/>
              <a:t>16</a:t>
            </a:r>
            <a:r>
              <a:rPr lang="zh-CN" altLang="en-US" dirty="0"/>
              <a:t>日</a:t>
            </a:r>
            <a:r>
              <a:rPr lang="en-US" dirty="0"/>
              <a:t>: https://blog.koorsen.com/food-trucks-a-growing-industry-brimming-with-fire-hazards </a:t>
            </a:r>
          </a:p>
          <a:p>
            <a:pPr defTabSz="966612">
              <a:defRPr/>
            </a:pPr>
            <a:endParaRPr lang="en-US" dirty="0"/>
          </a:p>
          <a:p>
            <a:pPr defTabSz="966612">
              <a:defRPr/>
            </a:pPr>
            <a:r>
              <a:rPr lang="zh-CN" altLang="en-US" b="0" i="0" dirty="0">
                <a:solidFill>
                  <a:srgbClr val="374151"/>
                </a:solidFill>
                <a:effectLst/>
                <a:latin typeface="Söhne"/>
              </a:rPr>
              <a:t>餐厅火灾统计数据来源</a:t>
            </a:r>
            <a:r>
              <a:rPr lang="en-US" dirty="0"/>
              <a:t>: </a:t>
            </a:r>
            <a:r>
              <a:rPr lang="en-US" dirty="0">
                <a:hlinkClick r:id="rId3"/>
              </a:rPr>
              <a:t>https://www.nfpa.org/-/media/Files/News-and-Research/Fire-statistics-and-reports/Building-and-life-safety/oseating.pdf</a:t>
            </a:r>
            <a:endParaRPr lang="en-US" dirty="0"/>
          </a:p>
          <a:p>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5</a:t>
            </a:fld>
            <a:endParaRPr lang="en-US"/>
          </a:p>
        </p:txBody>
      </p:sp>
    </p:spTree>
    <p:extLst>
      <p:ext uri="{BB962C8B-B14F-4D97-AF65-F5344CB8AC3E}">
        <p14:creationId xmlns:p14="http://schemas.microsoft.com/office/powerpoint/2010/main" val="290581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9</a:t>
            </a:fld>
            <a:endParaRPr lang="en-US"/>
          </a:p>
        </p:txBody>
      </p:sp>
    </p:spTree>
    <p:extLst>
      <p:ext uri="{BB962C8B-B14F-4D97-AF65-F5344CB8AC3E}">
        <p14:creationId xmlns:p14="http://schemas.microsoft.com/office/powerpoint/2010/main" val="327566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374151"/>
                </a:solidFill>
                <a:effectLst/>
                <a:latin typeface="Söhne"/>
              </a:rPr>
              <a:t>这张海报概述了工人的权利，雇主的责任，并可免费从职业安全与健康管理局 </a:t>
            </a:r>
            <a:r>
              <a:rPr lang="en-US" altLang="zh-CN" b="0" i="0" dirty="0">
                <a:solidFill>
                  <a:srgbClr val="374151"/>
                </a:solidFill>
                <a:effectLst/>
                <a:latin typeface="Söhne"/>
              </a:rPr>
              <a:t>(OSHA)</a:t>
            </a:r>
            <a:r>
              <a:rPr lang="zh-CN" altLang="en-US" b="0" i="0" dirty="0">
                <a:solidFill>
                  <a:srgbClr val="374151"/>
                </a:solidFill>
                <a:effectLst/>
                <a:latin typeface="Söhne"/>
              </a:rPr>
              <a:t>获取：</a:t>
            </a:r>
            <a:r>
              <a:rPr lang="en-US" dirty="0"/>
              <a:t>https://www.osha.gov/sites/default/files/publications/osha3165.pdf </a:t>
            </a:r>
          </a:p>
        </p:txBody>
      </p:sp>
      <p:sp>
        <p:nvSpPr>
          <p:cNvPr id="4" name="Slide Number Placeholder 3"/>
          <p:cNvSpPr>
            <a:spLocks noGrp="1"/>
          </p:cNvSpPr>
          <p:nvPr>
            <p:ph type="sldNum" sz="quarter" idx="5"/>
          </p:nvPr>
        </p:nvSpPr>
        <p:spPr/>
        <p:txBody>
          <a:bodyPr/>
          <a:lstStyle/>
          <a:p>
            <a:fld id="{63E45005-0BCA-4781-B1DC-7BCB14EBE3C5}" type="slidenum">
              <a:rPr lang="en-US" smtClean="0"/>
              <a:t>10</a:t>
            </a:fld>
            <a:endParaRPr lang="en-US"/>
          </a:p>
        </p:txBody>
      </p:sp>
    </p:spTree>
    <p:extLst>
      <p:ext uri="{BB962C8B-B14F-4D97-AF65-F5344CB8AC3E}">
        <p14:creationId xmlns:p14="http://schemas.microsoft.com/office/powerpoint/2010/main" val="28216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374151"/>
                </a:solidFill>
                <a:effectLst/>
                <a:latin typeface="Söhne"/>
              </a:rPr>
              <a:t>这张海报概述了工人的权利，雇主的责任，并可免费从职业安全与健康管理局 </a:t>
            </a:r>
            <a:r>
              <a:rPr lang="en-US" altLang="zh-CN" b="0" i="0" dirty="0">
                <a:solidFill>
                  <a:srgbClr val="374151"/>
                </a:solidFill>
                <a:effectLst/>
                <a:latin typeface="Söhne"/>
              </a:rPr>
              <a:t>(OSHA)</a:t>
            </a:r>
            <a:r>
              <a:rPr lang="zh-CN" altLang="en-US" b="0" i="0" dirty="0">
                <a:solidFill>
                  <a:srgbClr val="374151"/>
                </a:solidFill>
                <a:effectLst/>
                <a:latin typeface="Söhne"/>
              </a:rPr>
              <a:t>获取：</a:t>
            </a:r>
            <a:r>
              <a:rPr lang="en-US" dirty="0"/>
              <a:t>https://www.osha.gov/sites/default/files/publications/osha3165.pdf </a:t>
            </a:r>
          </a:p>
        </p:txBody>
      </p:sp>
      <p:sp>
        <p:nvSpPr>
          <p:cNvPr id="4" name="Slide Number Placeholder 3"/>
          <p:cNvSpPr>
            <a:spLocks noGrp="1"/>
          </p:cNvSpPr>
          <p:nvPr>
            <p:ph type="sldNum" sz="quarter" idx="5"/>
          </p:nvPr>
        </p:nvSpPr>
        <p:spPr/>
        <p:txBody>
          <a:bodyPr/>
          <a:lstStyle/>
          <a:p>
            <a:fld id="{63E45005-0BCA-4781-B1DC-7BCB14EBE3C5}" type="slidenum">
              <a:rPr lang="en-US" smtClean="0"/>
              <a:t>11</a:t>
            </a:fld>
            <a:endParaRPr lang="en-US"/>
          </a:p>
        </p:txBody>
      </p:sp>
    </p:spTree>
    <p:extLst>
      <p:ext uri="{BB962C8B-B14F-4D97-AF65-F5344CB8AC3E}">
        <p14:creationId xmlns:p14="http://schemas.microsoft.com/office/powerpoint/2010/main" val="33545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zh-CN" altLang="en-US" b="0" i="0" dirty="0">
                <a:solidFill>
                  <a:srgbClr val="374151"/>
                </a:solidFill>
                <a:effectLst/>
                <a:latin typeface="Söhne"/>
              </a:rPr>
              <a:t>上面的截图来自职业安全与健康管理局的网站</a:t>
            </a:r>
            <a:r>
              <a:rPr lang="en-US" dirty="0"/>
              <a:t>, </a:t>
            </a:r>
            <a:r>
              <a:rPr lang="en-US" dirty="0">
                <a:hlinkClick r:id="rId3"/>
              </a:rPr>
              <a:t>https://www.osha.gov/smallbusiness</a:t>
            </a:r>
            <a:r>
              <a:rPr lang="en-US" dirty="0"/>
              <a:t> , </a:t>
            </a:r>
            <a:r>
              <a:rPr lang="zh-CN" altLang="en-US" dirty="0"/>
              <a:t>该网站内容可能会随时变化。</a:t>
            </a:r>
            <a:endParaRPr lang="en-US" dirty="0"/>
          </a:p>
          <a:p>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12</a:t>
            </a:fld>
            <a:endParaRPr lang="en-US"/>
          </a:p>
        </p:txBody>
      </p:sp>
    </p:spTree>
    <p:extLst>
      <p:ext uri="{BB962C8B-B14F-4D97-AF65-F5344CB8AC3E}">
        <p14:creationId xmlns:p14="http://schemas.microsoft.com/office/powerpoint/2010/main" val="271048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zh-CN" altLang="en-US" b="0" i="0" dirty="0">
                <a:solidFill>
                  <a:srgbClr val="374151"/>
                </a:solidFill>
                <a:effectLst/>
                <a:latin typeface="Söhne"/>
              </a:rPr>
              <a:t>职业安全与健康管理局向小型企业提供免费的工人安全</a:t>
            </a:r>
            <a:r>
              <a:rPr lang="en-US" altLang="zh-CN" b="0" i="0" dirty="0">
                <a:solidFill>
                  <a:srgbClr val="374151"/>
                </a:solidFill>
                <a:effectLst/>
                <a:latin typeface="Söhne"/>
              </a:rPr>
              <a:t>/</a:t>
            </a:r>
            <a:r>
              <a:rPr lang="zh-CN" altLang="en-US" b="0" i="0" dirty="0">
                <a:solidFill>
                  <a:srgbClr val="374151"/>
                </a:solidFill>
                <a:effectLst/>
                <a:latin typeface="Söhne"/>
              </a:rPr>
              <a:t>健康咨询服务。</a:t>
            </a:r>
            <a:endParaRPr lang="en-US" altLang="zh-CN" b="0" i="0" dirty="0">
              <a:solidFill>
                <a:srgbClr val="374151"/>
              </a:solidFill>
              <a:effectLst/>
              <a:latin typeface="Söhne"/>
            </a:endParaRPr>
          </a:p>
          <a:p>
            <a:pPr algn="l"/>
            <a:endParaRPr lang="zh-CN" altLang="en-US" b="0" i="0" dirty="0">
              <a:solidFill>
                <a:srgbClr val="374151"/>
              </a:solidFill>
              <a:effectLst/>
              <a:latin typeface="Söhne"/>
            </a:endParaRPr>
          </a:p>
          <a:p>
            <a:pPr algn="l"/>
            <a:r>
              <a:rPr lang="zh-CN" altLang="en-US" b="0" i="0" dirty="0">
                <a:solidFill>
                  <a:srgbClr val="374151"/>
                </a:solidFill>
                <a:effectLst/>
                <a:latin typeface="Söhne"/>
              </a:rPr>
              <a:t>职业安全与健康管理局（</a:t>
            </a:r>
            <a:r>
              <a:rPr lang="en-US" altLang="zh-CN" b="0" i="0" dirty="0">
                <a:solidFill>
                  <a:srgbClr val="374151"/>
                </a:solidFill>
                <a:effectLst/>
                <a:latin typeface="Söhne"/>
              </a:rPr>
              <a:t>OSHA</a:t>
            </a:r>
            <a:r>
              <a:rPr lang="zh-CN" altLang="en-US" b="0" i="0" dirty="0">
                <a:solidFill>
                  <a:srgbClr val="374151"/>
                </a:solidFill>
                <a:effectLst/>
                <a:latin typeface="Söhne"/>
              </a:rPr>
              <a:t>）的</a:t>
            </a:r>
            <a:r>
              <a:rPr lang="en-US" altLang="zh-CN" b="0" i="0" dirty="0">
                <a:solidFill>
                  <a:srgbClr val="374151"/>
                </a:solidFill>
                <a:effectLst/>
                <a:latin typeface="Söhne"/>
              </a:rPr>
              <a:t>SHARP</a:t>
            </a:r>
            <a:r>
              <a:rPr lang="zh-CN" altLang="en-US" b="0" i="0" dirty="0">
                <a:solidFill>
                  <a:srgbClr val="374151"/>
                </a:solidFill>
                <a:effectLst/>
                <a:latin typeface="Söhne"/>
              </a:rPr>
              <a:t>计划认可在安全与健康方面表现优异的小型企业雇主。</a:t>
            </a:r>
          </a:p>
          <a:p>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13</a:t>
            </a:fld>
            <a:endParaRPr lang="en-US"/>
          </a:p>
        </p:txBody>
      </p:sp>
    </p:spTree>
    <p:extLst>
      <p:ext uri="{BB962C8B-B14F-4D97-AF65-F5344CB8AC3E}">
        <p14:creationId xmlns:p14="http://schemas.microsoft.com/office/powerpoint/2010/main" val="314593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7E80-DD92-40E8-EBFC-12FAE5866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B3895-A9A0-1B79-6269-1083178389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3C7388-96F3-2072-3B27-F78A147D259F}"/>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5" name="Footer Placeholder 4">
            <a:extLst>
              <a:ext uri="{FF2B5EF4-FFF2-40B4-BE49-F238E27FC236}">
                <a16:creationId xmlns:a16="http://schemas.microsoft.com/office/drawing/2014/main" id="{0B0AA8CE-6AB1-4ED5-F57D-47940D5AA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4CC4C-FB59-EB7F-FF5B-6288706F8674}"/>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290540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3356-B205-ED50-70BB-665B9A0102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2C806-6067-C1E1-D2AE-69C8EFC4E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E67A1-D1D8-4F48-6D11-41312423AFEC}"/>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5" name="Footer Placeholder 4">
            <a:extLst>
              <a:ext uri="{FF2B5EF4-FFF2-40B4-BE49-F238E27FC236}">
                <a16:creationId xmlns:a16="http://schemas.microsoft.com/office/drawing/2014/main" id="{933D09DC-5E5E-8D53-344B-D66C6D090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D0B71-F204-FA5D-4639-3C20BCD028A2}"/>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421172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F0297-7DA6-CAEF-12D7-4244A135D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C0F1E-7145-7E9B-FC19-F142776AE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26052-AFBC-866C-A5D3-7A6ECBC00CE1}"/>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5" name="Footer Placeholder 4">
            <a:extLst>
              <a:ext uri="{FF2B5EF4-FFF2-40B4-BE49-F238E27FC236}">
                <a16:creationId xmlns:a16="http://schemas.microsoft.com/office/drawing/2014/main" id="{17C90670-53D7-7C86-6F6E-6D3CF9E15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608FD-313C-700B-1977-1D69C647B85F}"/>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17422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4571-95F5-9093-A4D7-A29EBEE4C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BBCF5-6788-676B-CA76-7DDE6CC5E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61CE8-A449-BC80-EC54-741419A46CE0}"/>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5" name="Footer Placeholder 4">
            <a:extLst>
              <a:ext uri="{FF2B5EF4-FFF2-40B4-BE49-F238E27FC236}">
                <a16:creationId xmlns:a16="http://schemas.microsoft.com/office/drawing/2014/main" id="{04B6A763-003C-23A9-C65C-5CCF98DBA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2944A-0984-4832-CF4D-D648B79A41FC}"/>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302048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AD22-2B29-27F5-1916-9DF88AC58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ABB1E-9DAB-5AA1-5DAC-93F98F1115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16D5C5-4122-6DE4-FC8D-75F3A70D9CBB}"/>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5" name="Footer Placeholder 4">
            <a:extLst>
              <a:ext uri="{FF2B5EF4-FFF2-40B4-BE49-F238E27FC236}">
                <a16:creationId xmlns:a16="http://schemas.microsoft.com/office/drawing/2014/main" id="{338EB160-0182-DEEB-A11C-9EDC48054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B18EA-B442-A29B-FA6F-430900EC2CE1}"/>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344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65B3-64CC-2EFA-FCCF-EE398B1A8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B94B1-53C8-507A-D688-807B9266DF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2ADFD-BA2F-3029-7652-4C85EC2BB4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502B9D-3552-6C8E-5084-05C011E30499}"/>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6" name="Footer Placeholder 5">
            <a:extLst>
              <a:ext uri="{FF2B5EF4-FFF2-40B4-BE49-F238E27FC236}">
                <a16:creationId xmlns:a16="http://schemas.microsoft.com/office/drawing/2014/main" id="{C51F4737-4BC5-8EB9-2C14-B4191A441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E1687-D255-B503-42FF-FA8EF0DB658B}"/>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69626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9983-3415-636A-7001-384D1D13F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E30FB2-0B7A-1119-98CB-5499C0F4A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7BC35-9E0F-044C-ABC4-81E2F78AD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656EF1-1FC8-FBFD-BFA0-F0DE16F42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359DB-8252-C546-EFA2-0FBBD1A69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95430-256C-D310-CC13-057485233D8C}"/>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8" name="Footer Placeholder 7">
            <a:extLst>
              <a:ext uri="{FF2B5EF4-FFF2-40B4-BE49-F238E27FC236}">
                <a16:creationId xmlns:a16="http://schemas.microsoft.com/office/drawing/2014/main" id="{F2C68B41-8071-F8C7-C958-B1A33AD41C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4AC73-A0D8-0DFE-1812-9F8301C77309}"/>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346144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9F10-0176-C956-7C4B-68F7C84795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A2F42-930B-2B16-12F2-263FD835917C}"/>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4" name="Footer Placeholder 3">
            <a:extLst>
              <a:ext uri="{FF2B5EF4-FFF2-40B4-BE49-F238E27FC236}">
                <a16:creationId xmlns:a16="http://schemas.microsoft.com/office/drawing/2014/main" id="{82A74212-4E55-960E-4728-3C84DC3E10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C9EFE8-9CCC-C998-7166-23A09ABCD83F}"/>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11156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A8688-C12D-627C-1533-2348ECD3FEE3}"/>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3" name="Footer Placeholder 2">
            <a:extLst>
              <a:ext uri="{FF2B5EF4-FFF2-40B4-BE49-F238E27FC236}">
                <a16:creationId xmlns:a16="http://schemas.microsoft.com/office/drawing/2014/main" id="{A1642180-2C8F-2334-644F-4BB6B5048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CF94C-50A4-245C-E281-CF01B80B00C2}"/>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96608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EA64-249D-F4D4-110A-EB058DD40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AAF030-C71D-39AC-E534-3FBAEBCED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58F98-E64C-CC0B-DB83-BB7AC4450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D5BB5-CF0A-4146-B678-1D8F116CB428}"/>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6" name="Footer Placeholder 5">
            <a:extLst>
              <a:ext uri="{FF2B5EF4-FFF2-40B4-BE49-F238E27FC236}">
                <a16:creationId xmlns:a16="http://schemas.microsoft.com/office/drawing/2014/main" id="{10687796-86BE-9D40-D498-BC9C507E4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0B0D6-D49B-8C6E-FE1E-09F353868D0B}"/>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265155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1C87-6515-CB06-EBC6-BA0221178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110563-58D7-9297-9FA4-D73649BF7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578DCF-8EF1-33AB-8A17-045D0F41C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59ED1-EC5B-C7F2-6B16-9D434194ECED}"/>
              </a:ext>
            </a:extLst>
          </p:cNvPr>
          <p:cNvSpPr>
            <a:spLocks noGrp="1"/>
          </p:cNvSpPr>
          <p:nvPr>
            <p:ph type="dt" sz="half" idx="10"/>
          </p:nvPr>
        </p:nvSpPr>
        <p:spPr/>
        <p:txBody>
          <a:bodyPr/>
          <a:lstStyle/>
          <a:p>
            <a:fld id="{75C2B1A7-68F2-49FE-AECA-89B6ABE078A2}" type="datetimeFigureOut">
              <a:rPr lang="en-US" smtClean="0"/>
              <a:t>9/25/2023</a:t>
            </a:fld>
            <a:endParaRPr lang="en-US"/>
          </a:p>
        </p:txBody>
      </p:sp>
      <p:sp>
        <p:nvSpPr>
          <p:cNvPr id="6" name="Footer Placeholder 5">
            <a:extLst>
              <a:ext uri="{FF2B5EF4-FFF2-40B4-BE49-F238E27FC236}">
                <a16:creationId xmlns:a16="http://schemas.microsoft.com/office/drawing/2014/main" id="{FA4422B7-CD3B-6A82-2FB7-A422A8372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EDE2B-FA9D-F732-BA14-B6F79C6DFEE8}"/>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71468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27AFB-DC2F-1D0C-38CD-CFA98D94A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C81E1-AF72-13F8-C6FE-3A29E0D8A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6C5A7-F817-6E42-0B13-4C3B4DB92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2B1A7-68F2-49FE-AECA-89B6ABE078A2}" type="datetimeFigureOut">
              <a:rPr lang="en-US" smtClean="0"/>
              <a:t>9/25/2023</a:t>
            </a:fld>
            <a:endParaRPr lang="en-US"/>
          </a:p>
        </p:txBody>
      </p:sp>
      <p:sp>
        <p:nvSpPr>
          <p:cNvPr id="5" name="Footer Placeholder 4">
            <a:extLst>
              <a:ext uri="{FF2B5EF4-FFF2-40B4-BE49-F238E27FC236}">
                <a16:creationId xmlns:a16="http://schemas.microsoft.com/office/drawing/2014/main" id="{21ABF3E5-6211-BEC5-AD45-A6DF8526B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471C36-EC65-2E05-0DE5-C264BF7CE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0684E-C0AD-4F03-9336-CDEF12133AAD}" type="slidenum">
              <a:rPr lang="en-US" smtClean="0"/>
              <a:t>‹#›</a:t>
            </a:fld>
            <a:endParaRPr lang="en-US"/>
          </a:p>
        </p:txBody>
      </p:sp>
    </p:spTree>
    <p:extLst>
      <p:ext uri="{BB962C8B-B14F-4D97-AF65-F5344CB8AC3E}">
        <p14:creationId xmlns:p14="http://schemas.microsoft.com/office/powerpoint/2010/main" val="374872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smallbusine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osha.gov/consulta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www.osha.gov/shar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abc30.com/planet-vegan-fresno-food-truck-fire-explosion/11999243/" TargetMode="External"/><Relationship Id="rId3" Type="http://schemas.openxmlformats.org/officeDocument/2006/relationships/hyperlink" Target="https://www.youtube.com/watch?v=20czSI6c0EU" TargetMode="External"/><Relationship Id="rId7" Type="http://schemas.openxmlformats.org/officeDocument/2006/relationships/hyperlink" Target="https://www.13newsnow.com/article/news/local/mycity/newport-news/2-hurt-food-truck-fire-newport-news-shipbuilding/291-894c77f4-7590-4325-8036-b7fbfe5a0f91" TargetMode="External"/><Relationship Id="rId12" Type="http://schemas.openxmlformats.org/officeDocument/2006/relationships/hyperlink" Target="https://www.youtube.com/watch?v=yDr_8kqmxL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wral.com/entertainment/out_and_about/video/17528953/" TargetMode="External"/><Relationship Id="rId11" Type="http://schemas.openxmlformats.org/officeDocument/2006/relationships/hyperlink" Target="https://www.wbrc.com/2022/04/15/1-injured-forestdale-food-truck-explosion/" TargetMode="External"/><Relationship Id="rId5" Type="http://schemas.openxmlformats.org/officeDocument/2006/relationships/hyperlink" Target="https://www.wfmynews2.com/article/news/local/firefighter-injured-in-food-truck-explosion-released-from-hospital/223788823" TargetMode="External"/><Relationship Id="rId10" Type="http://schemas.openxmlformats.org/officeDocument/2006/relationships/hyperlink" Target="https://www.tcpalm.com/story/news/2022/05/14/vendor-injured-food-truck-explosion-vero-beach-seafood-festival/9776119002/" TargetMode="External"/><Relationship Id="rId4" Type="http://schemas.openxmlformats.org/officeDocument/2006/relationships/hyperlink" Target="https://m.youtube.com/watch?v=a79DX5OW6oY" TargetMode="External"/><Relationship Id="rId9" Type="http://schemas.openxmlformats.org/officeDocument/2006/relationships/hyperlink" Target="https://www.wctv.tv/2022/10/24/food-truck-explosion-sends-two-hospit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statepla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E9A3-6807-1586-0C5E-086CCAEAFF69}"/>
              </a:ext>
            </a:extLst>
          </p:cNvPr>
          <p:cNvSpPr>
            <a:spLocks noGrp="1"/>
          </p:cNvSpPr>
          <p:nvPr>
            <p:ph type="ctrTitle"/>
          </p:nvPr>
        </p:nvSpPr>
        <p:spPr/>
        <p:txBody>
          <a:bodyPr/>
          <a:lstStyle/>
          <a:p>
            <a:r>
              <a:rPr lang="zh-CN" altLang="en-US" dirty="0"/>
              <a:t>流动餐车安全培训</a:t>
            </a:r>
            <a:br>
              <a:rPr lang="en-US" dirty="0"/>
            </a:br>
            <a:endParaRPr lang="en-US" dirty="0"/>
          </a:p>
        </p:txBody>
      </p:sp>
      <p:sp>
        <p:nvSpPr>
          <p:cNvPr id="3" name="Subtitle 2">
            <a:extLst>
              <a:ext uri="{FF2B5EF4-FFF2-40B4-BE49-F238E27FC236}">
                <a16:creationId xmlns:a16="http://schemas.microsoft.com/office/drawing/2014/main" id="{7CFEF0DD-E633-7D0E-175F-A5DD6204FD39}"/>
              </a:ext>
            </a:extLst>
          </p:cNvPr>
          <p:cNvSpPr>
            <a:spLocks noGrp="1"/>
          </p:cNvSpPr>
          <p:nvPr>
            <p:ph type="subTitle" idx="1"/>
          </p:nvPr>
        </p:nvSpPr>
        <p:spPr>
          <a:xfrm>
            <a:off x="1524000" y="3582788"/>
            <a:ext cx="9144000" cy="1655762"/>
          </a:xfrm>
        </p:spPr>
        <p:txBody>
          <a:bodyPr/>
          <a:lstStyle/>
          <a:p>
            <a:r>
              <a:rPr lang="zh-CN" altLang="en-US" dirty="0"/>
              <a:t>模块一：简介 和 职业安全与健康管理局（</a:t>
            </a:r>
            <a:r>
              <a:rPr lang="en-US" dirty="0"/>
              <a:t>OSHA</a:t>
            </a:r>
            <a:r>
              <a:rPr lang="zh-CN" altLang="en-US" dirty="0"/>
              <a:t>）</a:t>
            </a:r>
            <a:r>
              <a:rPr lang="en-US" dirty="0"/>
              <a:t> </a:t>
            </a:r>
            <a:r>
              <a:rPr lang="zh-CN" altLang="en-US" dirty="0"/>
              <a:t>基础理论</a:t>
            </a:r>
            <a:endParaRPr lang="en-US" dirty="0"/>
          </a:p>
        </p:txBody>
      </p:sp>
      <p:sp>
        <p:nvSpPr>
          <p:cNvPr id="4" name="TextBox 3">
            <a:extLst>
              <a:ext uri="{FF2B5EF4-FFF2-40B4-BE49-F238E27FC236}">
                <a16:creationId xmlns:a16="http://schemas.microsoft.com/office/drawing/2014/main" id="{6784E2DF-30B9-4D29-1C58-E15F3A7CC501}"/>
              </a:ext>
            </a:extLst>
          </p:cNvPr>
          <p:cNvSpPr txBox="1"/>
          <p:nvPr/>
        </p:nvSpPr>
        <p:spPr>
          <a:xfrm>
            <a:off x="1319505" y="5387313"/>
            <a:ext cx="10148996" cy="923330"/>
          </a:xfrm>
          <a:prstGeom prst="rect">
            <a:avLst/>
          </a:prstGeom>
          <a:noFill/>
        </p:spPr>
        <p:txBody>
          <a:bodyPr wrap="square" rtlCol="0">
            <a:spAutoFit/>
          </a:bodyPr>
          <a:lstStyle/>
          <a:p>
            <a:r>
              <a:rPr lang="zh-CN" altLang="en-US" i="1" dirty="0">
                <a:latin typeface="Calibri" panose="020F0502020204030204" pitchFamily="34" charset="0"/>
                <a:ea typeface="Calibri" panose="020F0502020204030204" pitchFamily="34" charset="0"/>
              </a:rPr>
              <a:t>本</a:t>
            </a:r>
            <a:r>
              <a:rPr lang="zh-CN" altLang="en-US" sz="1800" i="1" dirty="0">
                <a:effectLst/>
                <a:latin typeface="Calibri" panose="020F0502020204030204" pitchFamily="34" charset="0"/>
                <a:ea typeface="Calibri" panose="020F0502020204030204" pitchFamily="34" charset="0"/>
              </a:rPr>
              <a:t>材料是在美国劳工部职业安全与健康管理局（</a:t>
            </a:r>
            <a:r>
              <a:rPr lang="en-US" sz="1800" i="1" dirty="0">
                <a:effectLst/>
                <a:latin typeface="Calibri" panose="020F0502020204030204" pitchFamily="34" charset="0"/>
                <a:ea typeface="Calibri" panose="020F0502020204030204" pitchFamily="34" charset="0"/>
              </a:rPr>
              <a:t>Occupational Safety and Health Administration, U.S. Department of Labor）</a:t>
            </a:r>
            <a:r>
              <a:rPr lang="zh-CN" altLang="en-US" sz="1800" i="1" dirty="0">
                <a:effectLst/>
                <a:latin typeface="Calibri" panose="020F0502020204030204" pitchFamily="34" charset="0"/>
                <a:ea typeface="Calibri" panose="020F0502020204030204" pitchFamily="34" charset="0"/>
              </a:rPr>
              <a:t>的</a:t>
            </a:r>
            <a:r>
              <a:rPr lang="en-US" sz="1800" i="1" dirty="0">
                <a:effectLst/>
                <a:latin typeface="Calibri" panose="020F0502020204030204" pitchFamily="34" charset="0"/>
                <a:ea typeface="Calibri" panose="020F0502020204030204" pitchFamily="34" charset="0"/>
              </a:rPr>
              <a:t>SH-39170-SH2</a:t>
            </a:r>
            <a:r>
              <a:rPr lang="zh-CN" altLang="en-US" sz="1800" i="1" dirty="0">
                <a:effectLst/>
                <a:latin typeface="Calibri" panose="020F0502020204030204" pitchFamily="34" charset="0"/>
                <a:ea typeface="Calibri" panose="020F0502020204030204" pitchFamily="34" charset="0"/>
              </a:rPr>
              <a:t>号项目基金拨款下制作的。其内容不一定反映美国劳工部的观点或政策，也不意味着提及的商标、商业产品或组织得到美国政府的认可。</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61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1AA4-0B08-972D-13CB-16420D21D4B6}"/>
              </a:ext>
            </a:extLst>
          </p:cNvPr>
          <p:cNvSpPr>
            <a:spLocks noGrp="1"/>
          </p:cNvSpPr>
          <p:nvPr>
            <p:ph type="title"/>
          </p:nvPr>
        </p:nvSpPr>
        <p:spPr>
          <a:xfrm>
            <a:off x="838200" y="129598"/>
            <a:ext cx="10515600" cy="1325563"/>
          </a:xfrm>
        </p:spPr>
        <p:txBody>
          <a:bodyPr/>
          <a:lstStyle/>
          <a:p>
            <a:r>
              <a:rPr lang="zh-CN" altLang="en-US" dirty="0"/>
              <a:t>工人权利</a:t>
            </a:r>
            <a:endParaRPr lang="en-US" dirty="0"/>
          </a:p>
        </p:txBody>
      </p:sp>
      <p:sp>
        <p:nvSpPr>
          <p:cNvPr id="10" name="Content Placeholder 9">
            <a:extLst>
              <a:ext uri="{FF2B5EF4-FFF2-40B4-BE49-F238E27FC236}">
                <a16:creationId xmlns:a16="http://schemas.microsoft.com/office/drawing/2014/main" id="{2E1E8110-8902-9327-46FB-2C76650A11AC}"/>
              </a:ext>
            </a:extLst>
          </p:cNvPr>
          <p:cNvSpPr>
            <a:spLocks noGrp="1"/>
          </p:cNvSpPr>
          <p:nvPr>
            <p:ph idx="1"/>
          </p:nvPr>
        </p:nvSpPr>
        <p:spPr>
          <a:xfrm>
            <a:off x="263237" y="1455161"/>
            <a:ext cx="7329054" cy="5125748"/>
          </a:xfrm>
        </p:spPr>
        <p:txBody>
          <a:bodyPr>
            <a:normAutofit/>
          </a:bodyPr>
          <a:lstStyle/>
          <a:p>
            <a:pPr marL="0" indent="0">
              <a:buNone/>
            </a:pPr>
            <a:r>
              <a:rPr lang="zh-CN" altLang="en-US" dirty="0"/>
              <a:t>所有工人都有以下权利：</a:t>
            </a:r>
            <a:endParaRPr lang="en-US" dirty="0"/>
          </a:p>
          <a:p>
            <a:r>
              <a:rPr lang="zh-CN" altLang="en-US" b="0" i="0" dirty="0">
                <a:solidFill>
                  <a:srgbClr val="374151"/>
                </a:solidFill>
                <a:effectLst/>
                <a:latin typeface="Söhne"/>
              </a:rPr>
              <a:t>安全的工作场所</a:t>
            </a:r>
            <a:endParaRPr lang="en-US" altLang="zh-CN" b="0" i="0" dirty="0">
              <a:solidFill>
                <a:srgbClr val="374151"/>
              </a:solidFill>
              <a:effectLst/>
              <a:latin typeface="Söhne"/>
            </a:endParaRPr>
          </a:p>
          <a:p>
            <a:r>
              <a:rPr lang="zh-CN" altLang="en-US" b="0" i="0" dirty="0">
                <a:solidFill>
                  <a:srgbClr val="374151"/>
                </a:solidFill>
                <a:effectLst/>
                <a:latin typeface="Söhne"/>
              </a:rPr>
              <a:t>向雇主或</a:t>
            </a:r>
            <a:r>
              <a:rPr lang="en-US" altLang="zh-CN" b="0" i="0" dirty="0">
                <a:solidFill>
                  <a:srgbClr val="374151"/>
                </a:solidFill>
                <a:effectLst/>
                <a:latin typeface="Söhne"/>
              </a:rPr>
              <a:t>OSHA</a:t>
            </a:r>
            <a:r>
              <a:rPr lang="zh-CN" altLang="en-US" b="0" i="0" dirty="0">
                <a:solidFill>
                  <a:srgbClr val="374151"/>
                </a:solidFill>
                <a:effectLst/>
                <a:latin typeface="Söhne"/>
              </a:rPr>
              <a:t>提出安全或健康问题，不会受到报复</a:t>
            </a:r>
            <a:endParaRPr lang="en-US" altLang="zh-CN" b="0" i="0" dirty="0">
              <a:solidFill>
                <a:srgbClr val="374151"/>
              </a:solidFill>
              <a:effectLst/>
              <a:latin typeface="Söhne"/>
            </a:endParaRPr>
          </a:p>
          <a:p>
            <a:r>
              <a:rPr lang="zh-CN" altLang="en-US" dirty="0">
                <a:solidFill>
                  <a:srgbClr val="374151"/>
                </a:solidFill>
                <a:latin typeface="Söhne"/>
              </a:rPr>
              <a:t>收到</a:t>
            </a:r>
            <a:r>
              <a:rPr lang="zh-CN" altLang="en-US" b="0" i="0" dirty="0">
                <a:solidFill>
                  <a:srgbClr val="374151"/>
                </a:solidFill>
                <a:effectLst/>
                <a:latin typeface="Söhne"/>
              </a:rPr>
              <a:t>有关工作危害的信息和培训</a:t>
            </a:r>
            <a:endParaRPr lang="en-US" altLang="zh-CN" b="0" i="0" dirty="0">
              <a:solidFill>
                <a:srgbClr val="374151"/>
              </a:solidFill>
              <a:effectLst/>
              <a:latin typeface="Söhne"/>
            </a:endParaRPr>
          </a:p>
          <a:p>
            <a:r>
              <a:rPr lang="zh-CN" altLang="en-US" b="0" i="0" dirty="0">
                <a:solidFill>
                  <a:srgbClr val="374151"/>
                </a:solidFill>
                <a:effectLst/>
                <a:latin typeface="Söhne"/>
              </a:rPr>
              <a:t>如果因使用您的权利而遭受报复，您有权在</a:t>
            </a:r>
            <a:r>
              <a:rPr lang="en-US" altLang="zh-CN" b="0" i="0" dirty="0">
                <a:solidFill>
                  <a:srgbClr val="374151"/>
                </a:solidFill>
                <a:effectLst/>
                <a:latin typeface="Söhne"/>
              </a:rPr>
              <a:t>30</a:t>
            </a:r>
            <a:r>
              <a:rPr lang="zh-CN" altLang="en-US" b="0" i="0" dirty="0">
                <a:solidFill>
                  <a:srgbClr val="374151"/>
                </a:solidFill>
                <a:effectLst/>
                <a:latin typeface="Söhne"/>
              </a:rPr>
              <a:t>天内向</a:t>
            </a:r>
            <a:r>
              <a:rPr lang="en-US" altLang="zh-CN" b="0" i="0" dirty="0">
                <a:solidFill>
                  <a:srgbClr val="374151"/>
                </a:solidFill>
                <a:effectLst/>
                <a:latin typeface="Söhne"/>
              </a:rPr>
              <a:t>OSHA</a:t>
            </a:r>
            <a:r>
              <a:rPr lang="zh-CN" altLang="en-US" b="0" i="0" dirty="0">
                <a:solidFill>
                  <a:srgbClr val="374151"/>
                </a:solidFill>
                <a:effectLst/>
                <a:latin typeface="Söhne"/>
              </a:rPr>
              <a:t>投诉（举报者（</a:t>
            </a:r>
            <a:r>
              <a:rPr lang="en-US" dirty="0"/>
              <a:t> Whistleblower</a:t>
            </a:r>
            <a:r>
              <a:rPr lang="zh-CN" altLang="en-US" dirty="0"/>
              <a:t>）</a:t>
            </a:r>
            <a:r>
              <a:rPr lang="zh-CN" altLang="en-US" b="0" i="0" dirty="0">
                <a:solidFill>
                  <a:srgbClr val="374151"/>
                </a:solidFill>
                <a:effectLst/>
                <a:latin typeface="Söhne"/>
              </a:rPr>
              <a:t>保护法）</a:t>
            </a:r>
          </a:p>
          <a:p>
            <a:endParaRPr lang="en-US" dirty="0"/>
          </a:p>
        </p:txBody>
      </p:sp>
      <p:pic>
        <p:nvPicPr>
          <p:cNvPr id="8" name="Picture 7">
            <a:extLst>
              <a:ext uri="{FF2B5EF4-FFF2-40B4-BE49-F238E27FC236}">
                <a16:creationId xmlns:a16="http://schemas.microsoft.com/office/drawing/2014/main" id="{9E9D1F00-B4BA-45B2-9314-A797D1F7412B}"/>
              </a:ext>
            </a:extLst>
          </p:cNvPr>
          <p:cNvPicPr>
            <a:picLocks noChangeAspect="1"/>
          </p:cNvPicPr>
          <p:nvPr/>
        </p:nvPicPr>
        <p:blipFill>
          <a:blip r:embed="rId3"/>
          <a:stretch>
            <a:fillRect/>
          </a:stretch>
        </p:blipFill>
        <p:spPr>
          <a:xfrm>
            <a:off x="7531778" y="196408"/>
            <a:ext cx="4520153" cy="6276924"/>
          </a:xfrm>
          <a:prstGeom prst="rect">
            <a:avLst/>
          </a:prstGeom>
        </p:spPr>
      </p:pic>
    </p:spTree>
    <p:extLst>
      <p:ext uri="{BB962C8B-B14F-4D97-AF65-F5344CB8AC3E}">
        <p14:creationId xmlns:p14="http://schemas.microsoft.com/office/powerpoint/2010/main" val="304815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1AA4-0B08-972D-13CB-16420D21D4B6}"/>
              </a:ext>
            </a:extLst>
          </p:cNvPr>
          <p:cNvSpPr>
            <a:spLocks noGrp="1"/>
          </p:cNvSpPr>
          <p:nvPr>
            <p:ph type="title"/>
          </p:nvPr>
        </p:nvSpPr>
        <p:spPr>
          <a:xfrm>
            <a:off x="838200" y="129598"/>
            <a:ext cx="10515600" cy="1325563"/>
          </a:xfrm>
        </p:spPr>
        <p:txBody>
          <a:bodyPr/>
          <a:lstStyle/>
          <a:p>
            <a:r>
              <a:rPr lang="zh-CN" altLang="en-US" dirty="0"/>
              <a:t>雇主责任</a:t>
            </a:r>
            <a:endParaRPr lang="en-US" dirty="0"/>
          </a:p>
        </p:txBody>
      </p:sp>
      <p:sp>
        <p:nvSpPr>
          <p:cNvPr id="10" name="Content Placeholder 9">
            <a:extLst>
              <a:ext uri="{FF2B5EF4-FFF2-40B4-BE49-F238E27FC236}">
                <a16:creationId xmlns:a16="http://schemas.microsoft.com/office/drawing/2014/main" id="{2E1E8110-8902-9327-46FB-2C76650A11AC}"/>
              </a:ext>
            </a:extLst>
          </p:cNvPr>
          <p:cNvSpPr>
            <a:spLocks noGrp="1"/>
          </p:cNvSpPr>
          <p:nvPr>
            <p:ph idx="1"/>
          </p:nvPr>
        </p:nvSpPr>
        <p:spPr>
          <a:xfrm>
            <a:off x="263237" y="1455161"/>
            <a:ext cx="7329054" cy="5125748"/>
          </a:xfrm>
        </p:spPr>
        <p:txBody>
          <a:bodyPr>
            <a:normAutofit fontScale="92500" lnSpcReduction="10000"/>
          </a:bodyPr>
          <a:lstStyle/>
          <a:p>
            <a:pPr marL="0" indent="0">
              <a:spcAft>
                <a:spcPts val="600"/>
              </a:spcAft>
              <a:buNone/>
            </a:pPr>
            <a:r>
              <a:rPr lang="zh-CN" altLang="en-US" b="0" i="0" dirty="0">
                <a:solidFill>
                  <a:srgbClr val="374151"/>
                </a:solidFill>
                <a:effectLst/>
                <a:latin typeface="Söhne"/>
              </a:rPr>
              <a:t>雇主必须：</a:t>
            </a:r>
            <a:endParaRPr lang="en-US" altLang="zh-CN" b="0" i="0" dirty="0">
              <a:solidFill>
                <a:srgbClr val="374151"/>
              </a:solidFill>
              <a:effectLst/>
              <a:latin typeface="Söhne"/>
            </a:endParaRPr>
          </a:p>
          <a:p>
            <a:pPr>
              <a:spcAft>
                <a:spcPts val="600"/>
              </a:spcAft>
            </a:pPr>
            <a:r>
              <a:rPr lang="zh-CN" altLang="en-US" dirty="0"/>
              <a:t>提供一个没有已知危险的工作场所</a:t>
            </a:r>
          </a:p>
          <a:p>
            <a:pPr>
              <a:spcAft>
                <a:spcPts val="600"/>
              </a:spcAft>
            </a:pPr>
            <a:r>
              <a:rPr lang="zh-CN" altLang="en-US" dirty="0"/>
              <a:t>遵守所有适用的</a:t>
            </a:r>
            <a:r>
              <a:rPr lang="en-US" altLang="zh-CN" dirty="0"/>
              <a:t>OSHA</a:t>
            </a:r>
            <a:r>
              <a:rPr lang="zh-CN" altLang="en-US" dirty="0"/>
              <a:t>法规标准</a:t>
            </a:r>
          </a:p>
          <a:p>
            <a:pPr>
              <a:spcAft>
                <a:spcPts val="600"/>
              </a:spcAft>
            </a:pPr>
            <a:r>
              <a:rPr lang="zh-CN" altLang="en-US" dirty="0"/>
              <a:t>提供工人有关工作危害的培训，并且必须以工人能理解的语言和词汇</a:t>
            </a:r>
          </a:p>
          <a:p>
            <a:pPr>
              <a:spcAft>
                <a:spcPts val="600"/>
              </a:spcAft>
            </a:pPr>
            <a:r>
              <a:rPr lang="zh-CN" altLang="en-US" dirty="0"/>
              <a:t>通知</a:t>
            </a:r>
            <a:r>
              <a:rPr lang="en-US" altLang="zh-CN" dirty="0"/>
              <a:t>OSHA</a:t>
            </a:r>
            <a:r>
              <a:rPr lang="zh-CN" altLang="en-US" dirty="0"/>
              <a:t>在工作场所发生的死亡或者严重受伤事故（如住院或截肢）</a:t>
            </a:r>
          </a:p>
          <a:p>
            <a:pPr>
              <a:spcAft>
                <a:spcPts val="600"/>
              </a:spcAft>
            </a:pPr>
            <a:r>
              <a:rPr lang="zh-CN" altLang="en-US" dirty="0"/>
              <a:t>在违规地点附近张贴</a:t>
            </a:r>
            <a:r>
              <a:rPr lang="en-US" altLang="zh-CN" dirty="0"/>
              <a:t>OSHA</a:t>
            </a:r>
            <a:r>
              <a:rPr lang="zh-CN" altLang="en-US" dirty="0"/>
              <a:t>的处罚通知</a:t>
            </a:r>
          </a:p>
          <a:p>
            <a:pPr>
              <a:spcAft>
                <a:spcPts val="600"/>
              </a:spcAft>
            </a:pPr>
            <a:r>
              <a:rPr lang="zh-CN" altLang="en-US" dirty="0"/>
              <a:t>如果员工向雇主或</a:t>
            </a:r>
            <a:r>
              <a:rPr lang="en-US" altLang="zh-CN" dirty="0"/>
              <a:t>OSHA</a:t>
            </a:r>
            <a:r>
              <a:rPr lang="zh-CN" altLang="en-US" dirty="0"/>
              <a:t>提出安全或健康问题，一切对员工进行的报复都是违法的（</a:t>
            </a:r>
            <a:r>
              <a:rPr lang="zh-CN" altLang="en-US" b="0" i="0" dirty="0">
                <a:solidFill>
                  <a:srgbClr val="374151"/>
                </a:solidFill>
                <a:effectLst/>
                <a:latin typeface="Söhne"/>
              </a:rPr>
              <a:t>举报者（</a:t>
            </a:r>
            <a:r>
              <a:rPr lang="en-US" dirty="0"/>
              <a:t> Whistleblower</a:t>
            </a:r>
            <a:r>
              <a:rPr lang="zh-CN" altLang="en-US" dirty="0"/>
              <a:t>）</a:t>
            </a:r>
            <a:r>
              <a:rPr lang="zh-CN" altLang="en-US" b="0" i="0" dirty="0">
                <a:solidFill>
                  <a:srgbClr val="374151"/>
                </a:solidFill>
                <a:effectLst/>
                <a:latin typeface="Söhne"/>
              </a:rPr>
              <a:t>保护法）</a:t>
            </a:r>
            <a:endParaRPr lang="en-US" dirty="0"/>
          </a:p>
        </p:txBody>
      </p:sp>
      <p:pic>
        <p:nvPicPr>
          <p:cNvPr id="8" name="Picture 7">
            <a:extLst>
              <a:ext uri="{FF2B5EF4-FFF2-40B4-BE49-F238E27FC236}">
                <a16:creationId xmlns:a16="http://schemas.microsoft.com/office/drawing/2014/main" id="{8492638E-722C-4C2C-A260-96A473538AA0}"/>
              </a:ext>
            </a:extLst>
          </p:cNvPr>
          <p:cNvPicPr>
            <a:picLocks noChangeAspect="1"/>
          </p:cNvPicPr>
          <p:nvPr/>
        </p:nvPicPr>
        <p:blipFill>
          <a:blip r:embed="rId3"/>
          <a:stretch>
            <a:fillRect/>
          </a:stretch>
        </p:blipFill>
        <p:spPr>
          <a:xfrm>
            <a:off x="7519959" y="215151"/>
            <a:ext cx="4541576" cy="6306671"/>
          </a:xfrm>
          <a:prstGeom prst="rect">
            <a:avLst/>
          </a:prstGeom>
        </p:spPr>
      </p:pic>
    </p:spTree>
    <p:extLst>
      <p:ext uri="{BB962C8B-B14F-4D97-AF65-F5344CB8AC3E}">
        <p14:creationId xmlns:p14="http://schemas.microsoft.com/office/powerpoint/2010/main" val="399423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1C75-97F0-A2A6-AA46-3805205606DF}"/>
              </a:ext>
            </a:extLst>
          </p:cNvPr>
          <p:cNvSpPr>
            <a:spLocks noGrp="1"/>
          </p:cNvSpPr>
          <p:nvPr>
            <p:ph type="title"/>
          </p:nvPr>
        </p:nvSpPr>
        <p:spPr>
          <a:xfrm>
            <a:off x="838200" y="-70089"/>
            <a:ext cx="10515600" cy="1325563"/>
          </a:xfrm>
        </p:spPr>
        <p:txBody>
          <a:bodyPr/>
          <a:lstStyle/>
          <a:p>
            <a:pPr algn="ctr"/>
            <a:r>
              <a:rPr lang="en-US" altLang="zh-CN" dirty="0"/>
              <a:t>OSHA</a:t>
            </a:r>
            <a:r>
              <a:rPr lang="zh-CN" altLang="en-US" dirty="0"/>
              <a:t>提供小企业援助</a:t>
            </a:r>
            <a:endParaRPr lang="en-US" dirty="0"/>
          </a:p>
        </p:txBody>
      </p:sp>
      <p:sp>
        <p:nvSpPr>
          <p:cNvPr id="5" name="TextBox 4">
            <a:extLst>
              <a:ext uri="{FF2B5EF4-FFF2-40B4-BE49-F238E27FC236}">
                <a16:creationId xmlns:a16="http://schemas.microsoft.com/office/drawing/2014/main" id="{19C69D47-AAD1-2942-DC27-55711CD46F37}"/>
              </a:ext>
            </a:extLst>
          </p:cNvPr>
          <p:cNvSpPr txBox="1"/>
          <p:nvPr/>
        </p:nvSpPr>
        <p:spPr>
          <a:xfrm>
            <a:off x="3288499" y="6308209"/>
            <a:ext cx="3716082" cy="369332"/>
          </a:xfrm>
          <a:prstGeom prst="rect">
            <a:avLst/>
          </a:prstGeom>
          <a:noFill/>
        </p:spPr>
        <p:txBody>
          <a:bodyPr wrap="none" rtlCol="0">
            <a:spAutoFit/>
          </a:bodyPr>
          <a:lstStyle/>
          <a:p>
            <a:r>
              <a:rPr lang="en-US" dirty="0">
                <a:hlinkClick r:id="rId3"/>
              </a:rPr>
              <a:t>https://www.osha.gov/smallbusiness</a:t>
            </a:r>
            <a:r>
              <a:rPr lang="en-US" dirty="0"/>
              <a:t> </a:t>
            </a:r>
          </a:p>
        </p:txBody>
      </p:sp>
      <p:pic>
        <p:nvPicPr>
          <p:cNvPr id="4" name="Picture 3">
            <a:extLst>
              <a:ext uri="{FF2B5EF4-FFF2-40B4-BE49-F238E27FC236}">
                <a16:creationId xmlns:a16="http://schemas.microsoft.com/office/drawing/2014/main" id="{CBC24F40-D904-4AC0-9063-5D4114BAE151}"/>
              </a:ext>
            </a:extLst>
          </p:cNvPr>
          <p:cNvPicPr>
            <a:picLocks noChangeAspect="1"/>
          </p:cNvPicPr>
          <p:nvPr/>
        </p:nvPicPr>
        <p:blipFill>
          <a:blip r:embed="rId4"/>
          <a:stretch>
            <a:fillRect/>
          </a:stretch>
        </p:blipFill>
        <p:spPr>
          <a:xfrm>
            <a:off x="1673032" y="981636"/>
            <a:ext cx="8845936" cy="5156946"/>
          </a:xfrm>
          <a:prstGeom prst="rect">
            <a:avLst/>
          </a:prstGeom>
        </p:spPr>
      </p:pic>
    </p:spTree>
    <p:extLst>
      <p:ext uri="{BB962C8B-B14F-4D97-AF65-F5344CB8AC3E}">
        <p14:creationId xmlns:p14="http://schemas.microsoft.com/office/powerpoint/2010/main" val="39071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6E-FF10-916C-BA45-CE5BA04585C6}"/>
              </a:ext>
            </a:extLst>
          </p:cNvPr>
          <p:cNvSpPr>
            <a:spLocks noGrp="1"/>
          </p:cNvSpPr>
          <p:nvPr>
            <p:ph type="title"/>
          </p:nvPr>
        </p:nvSpPr>
        <p:spPr>
          <a:xfrm>
            <a:off x="838200" y="18255"/>
            <a:ext cx="10515600" cy="1325563"/>
          </a:xfrm>
        </p:spPr>
        <p:txBody>
          <a:bodyPr/>
          <a:lstStyle/>
          <a:p>
            <a:r>
              <a:rPr lang="en-US" altLang="zh-CN" b="0" i="0" dirty="0">
                <a:solidFill>
                  <a:srgbClr val="374151"/>
                </a:solidFill>
                <a:effectLst/>
                <a:latin typeface="Söhne"/>
              </a:rPr>
              <a:t>OSHA</a:t>
            </a:r>
            <a:r>
              <a:rPr lang="zh-CN" altLang="en-US" b="0" i="0" dirty="0">
                <a:solidFill>
                  <a:srgbClr val="374151"/>
                </a:solidFill>
                <a:effectLst/>
                <a:latin typeface="Söhne"/>
              </a:rPr>
              <a:t>的现场咨询计划</a:t>
            </a:r>
            <a:r>
              <a:rPr lang="en-US" altLang="zh-CN" b="0" i="0" dirty="0">
                <a:solidFill>
                  <a:srgbClr val="374151"/>
                </a:solidFill>
                <a:effectLst/>
                <a:latin typeface="Söhne"/>
              </a:rPr>
              <a:t>-</a:t>
            </a:r>
            <a:r>
              <a:rPr lang="en-US" dirty="0"/>
              <a:t>SHARP</a:t>
            </a:r>
          </a:p>
        </p:txBody>
      </p:sp>
      <p:sp>
        <p:nvSpPr>
          <p:cNvPr id="9" name="TextBox 8">
            <a:extLst>
              <a:ext uri="{FF2B5EF4-FFF2-40B4-BE49-F238E27FC236}">
                <a16:creationId xmlns:a16="http://schemas.microsoft.com/office/drawing/2014/main" id="{5A7EB2F9-3A1E-C1B4-A479-2D27CA8CA4A7}"/>
              </a:ext>
            </a:extLst>
          </p:cNvPr>
          <p:cNvSpPr txBox="1"/>
          <p:nvPr/>
        </p:nvSpPr>
        <p:spPr>
          <a:xfrm>
            <a:off x="1304707" y="3817759"/>
            <a:ext cx="3582840" cy="369332"/>
          </a:xfrm>
          <a:prstGeom prst="rect">
            <a:avLst/>
          </a:prstGeom>
          <a:noFill/>
        </p:spPr>
        <p:txBody>
          <a:bodyPr wrap="none" rtlCol="0">
            <a:spAutoFit/>
          </a:bodyPr>
          <a:lstStyle/>
          <a:p>
            <a:r>
              <a:rPr lang="en-US" dirty="0">
                <a:hlinkClick r:id="rId3"/>
              </a:rPr>
              <a:t>https://www.osha.gov/consultation</a:t>
            </a:r>
            <a:r>
              <a:rPr lang="en-US" dirty="0"/>
              <a:t> </a:t>
            </a:r>
          </a:p>
        </p:txBody>
      </p:sp>
      <p:sp>
        <p:nvSpPr>
          <p:cNvPr id="5" name="Content Placeholder 4">
            <a:extLst>
              <a:ext uri="{FF2B5EF4-FFF2-40B4-BE49-F238E27FC236}">
                <a16:creationId xmlns:a16="http://schemas.microsoft.com/office/drawing/2014/main" id="{37A46287-8D57-C4E8-4E44-E83A8416240F}"/>
              </a:ext>
            </a:extLst>
          </p:cNvPr>
          <p:cNvSpPr>
            <a:spLocks noGrp="1"/>
          </p:cNvSpPr>
          <p:nvPr>
            <p:ph sz="half" idx="1"/>
          </p:nvPr>
        </p:nvSpPr>
        <p:spPr>
          <a:xfrm>
            <a:off x="685799" y="4333225"/>
            <a:ext cx="5181600" cy="2118375"/>
          </a:xfrm>
        </p:spPr>
        <p:txBody>
          <a:bodyPr>
            <a:normAutofit/>
          </a:bodyPr>
          <a:lstStyle/>
          <a:p>
            <a:r>
              <a:rPr lang="zh-CN" altLang="en-US" sz="2400" dirty="0"/>
              <a:t>向小企业提供免费的工人安全</a:t>
            </a:r>
            <a:r>
              <a:rPr lang="en-US" altLang="zh-CN" sz="2400" dirty="0"/>
              <a:t>/</a:t>
            </a:r>
            <a:r>
              <a:rPr lang="zh-CN" altLang="en-US" sz="2400" dirty="0"/>
              <a:t>健康咨询服务</a:t>
            </a:r>
            <a:endParaRPr lang="en-US" sz="2400" dirty="0"/>
          </a:p>
          <a:p>
            <a:r>
              <a:rPr lang="zh-CN" altLang="en-US" sz="2400" dirty="0"/>
              <a:t>提供的咨询服务是与执法分开的，旨在帮助雇主建立、改进安全</a:t>
            </a:r>
            <a:r>
              <a:rPr lang="en-US" altLang="zh-CN" sz="2400" dirty="0"/>
              <a:t>/</a:t>
            </a:r>
            <a:r>
              <a:rPr lang="zh-CN" altLang="en-US" sz="2400" dirty="0"/>
              <a:t>健康计划，以及帮助他们遵守相关法规</a:t>
            </a:r>
            <a:endParaRPr lang="en-US" sz="2400" dirty="0"/>
          </a:p>
        </p:txBody>
      </p:sp>
      <p:sp>
        <p:nvSpPr>
          <p:cNvPr id="10" name="TextBox 9">
            <a:extLst>
              <a:ext uri="{FF2B5EF4-FFF2-40B4-BE49-F238E27FC236}">
                <a16:creationId xmlns:a16="http://schemas.microsoft.com/office/drawing/2014/main" id="{ADD8CBB2-5AF1-E7EC-8779-8D020D0FE9E3}"/>
              </a:ext>
            </a:extLst>
          </p:cNvPr>
          <p:cNvSpPr txBox="1"/>
          <p:nvPr/>
        </p:nvSpPr>
        <p:spPr>
          <a:xfrm>
            <a:off x="7304454" y="3836002"/>
            <a:ext cx="2946640" cy="369332"/>
          </a:xfrm>
          <a:prstGeom prst="rect">
            <a:avLst/>
          </a:prstGeom>
          <a:noFill/>
        </p:spPr>
        <p:txBody>
          <a:bodyPr wrap="none" rtlCol="0">
            <a:spAutoFit/>
          </a:bodyPr>
          <a:lstStyle/>
          <a:p>
            <a:r>
              <a:rPr lang="en-US" dirty="0">
                <a:hlinkClick r:id="rId4"/>
              </a:rPr>
              <a:t>https://www.osha.gov/sharp</a:t>
            </a:r>
            <a:r>
              <a:rPr lang="en-US" dirty="0"/>
              <a:t> </a:t>
            </a:r>
          </a:p>
        </p:txBody>
      </p:sp>
      <p:sp>
        <p:nvSpPr>
          <p:cNvPr id="6" name="Content Placeholder 5">
            <a:extLst>
              <a:ext uri="{FF2B5EF4-FFF2-40B4-BE49-F238E27FC236}">
                <a16:creationId xmlns:a16="http://schemas.microsoft.com/office/drawing/2014/main" id="{AE9C2695-E042-6787-365D-FC748FE1816E}"/>
              </a:ext>
            </a:extLst>
          </p:cNvPr>
          <p:cNvSpPr>
            <a:spLocks noGrp="1"/>
          </p:cNvSpPr>
          <p:nvPr>
            <p:ph sz="half" idx="2"/>
          </p:nvPr>
        </p:nvSpPr>
        <p:spPr>
          <a:xfrm>
            <a:off x="6172200" y="4333225"/>
            <a:ext cx="5181600" cy="2497065"/>
          </a:xfrm>
        </p:spPr>
        <p:txBody>
          <a:bodyPr>
            <a:normAutofit/>
          </a:bodyPr>
          <a:lstStyle/>
          <a:p>
            <a:r>
              <a:rPr lang="en-US" altLang="zh-CN" sz="2400" dirty="0"/>
              <a:t>SHARP</a:t>
            </a:r>
            <a:r>
              <a:rPr lang="zh-CN" altLang="en-US" sz="2400" dirty="0"/>
              <a:t>（安全与健康认可计划）认可那些使用过现场咨询计划并开展优秀的安全与健康计划的小企业雇主。</a:t>
            </a:r>
            <a:endParaRPr lang="en-US" sz="2400" dirty="0"/>
          </a:p>
        </p:txBody>
      </p:sp>
      <p:pic>
        <p:nvPicPr>
          <p:cNvPr id="4" name="Picture 3" descr="A group of people looking at something&#10;&#10;Description automatically generated">
            <a:extLst>
              <a:ext uri="{FF2B5EF4-FFF2-40B4-BE49-F238E27FC236}">
                <a16:creationId xmlns:a16="http://schemas.microsoft.com/office/drawing/2014/main" id="{8088CE71-98BA-BD47-A71B-5C5FEFDB6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7" y="1224335"/>
            <a:ext cx="3848100" cy="2638425"/>
          </a:xfrm>
          <a:prstGeom prst="rect">
            <a:avLst/>
          </a:prstGeom>
        </p:spPr>
      </p:pic>
      <p:pic>
        <p:nvPicPr>
          <p:cNvPr id="13" name="Picture 24">
            <a:extLst>
              <a:ext uri="{FF2B5EF4-FFF2-40B4-BE49-F238E27FC236}">
                <a16:creationId xmlns:a16="http://schemas.microsoft.com/office/drawing/2014/main" id="{2C5A52DF-125D-4D0E-AAF6-427BE76236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902" y="1080107"/>
            <a:ext cx="4744195" cy="278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8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4605-931B-41F0-9046-FF25833E9D0B}"/>
              </a:ext>
            </a:extLst>
          </p:cNvPr>
          <p:cNvSpPr>
            <a:spLocks noGrp="1"/>
          </p:cNvSpPr>
          <p:nvPr>
            <p:ph type="title"/>
          </p:nvPr>
        </p:nvSpPr>
        <p:spPr/>
        <p:txBody>
          <a:bodyPr/>
          <a:lstStyle/>
          <a:p>
            <a:r>
              <a:rPr lang="zh-CN" altLang="en-US" dirty="0"/>
              <a:t>遵守相关法律法规与最佳实践</a:t>
            </a:r>
            <a:endParaRPr lang="en-US" dirty="0"/>
          </a:p>
        </p:txBody>
      </p:sp>
      <p:sp>
        <p:nvSpPr>
          <p:cNvPr id="3" name="Content Placeholder 2">
            <a:extLst>
              <a:ext uri="{FF2B5EF4-FFF2-40B4-BE49-F238E27FC236}">
                <a16:creationId xmlns:a16="http://schemas.microsoft.com/office/drawing/2014/main" id="{6FFC5232-F249-2032-EDBA-99C03B2AE7F0}"/>
              </a:ext>
            </a:extLst>
          </p:cNvPr>
          <p:cNvSpPr>
            <a:spLocks noGrp="1"/>
          </p:cNvSpPr>
          <p:nvPr>
            <p:ph idx="1"/>
          </p:nvPr>
        </p:nvSpPr>
        <p:spPr>
          <a:xfrm>
            <a:off x="838199" y="1825625"/>
            <a:ext cx="9764949" cy="4351338"/>
          </a:xfrm>
        </p:spPr>
        <p:txBody>
          <a:bodyPr>
            <a:normAutofit/>
          </a:bodyPr>
          <a:lstStyle/>
          <a:p>
            <a:r>
              <a:rPr lang="en-US" altLang="zh-CN" dirty="0"/>
              <a:t>OSHA</a:t>
            </a:r>
            <a:r>
              <a:rPr lang="zh-CN" altLang="en-US" dirty="0"/>
              <a:t>法规</a:t>
            </a:r>
            <a:r>
              <a:rPr lang="en-US" altLang="zh-CN" dirty="0"/>
              <a:t>=</a:t>
            </a:r>
            <a:r>
              <a:rPr lang="zh-CN" altLang="en-US" dirty="0"/>
              <a:t>合规的最低水平</a:t>
            </a:r>
            <a:endParaRPr lang="en-US" dirty="0"/>
          </a:p>
          <a:p>
            <a:endParaRPr lang="en-US" sz="1000" dirty="0"/>
          </a:p>
          <a:p>
            <a:r>
              <a:rPr lang="zh-CN" altLang="en-US" dirty="0">
                <a:sym typeface="Wingdings" panose="05000000000000000000" pitchFamily="2" charset="2"/>
              </a:rPr>
              <a:t>其他组织</a:t>
            </a:r>
            <a:r>
              <a:rPr lang="en-US" altLang="zh-CN" dirty="0">
                <a:sym typeface="Wingdings" panose="05000000000000000000" pitchFamily="2" charset="2"/>
              </a:rPr>
              <a:t>/</a:t>
            </a:r>
            <a:r>
              <a:rPr lang="zh-CN" altLang="en-US" dirty="0">
                <a:sym typeface="Wingdings" panose="05000000000000000000" pitchFamily="2" charset="2"/>
              </a:rPr>
              <a:t>指南可能会有高于</a:t>
            </a:r>
            <a:r>
              <a:rPr lang="en-US" altLang="zh-CN" dirty="0">
                <a:sym typeface="Wingdings" panose="05000000000000000000" pitchFamily="2" charset="2"/>
              </a:rPr>
              <a:t>OSHA</a:t>
            </a:r>
            <a:r>
              <a:rPr lang="zh-CN" altLang="en-US" dirty="0">
                <a:sym typeface="Wingdings" panose="05000000000000000000" pitchFamily="2" charset="2"/>
              </a:rPr>
              <a:t>要求的实践最佳实践</a:t>
            </a:r>
            <a:endParaRPr lang="en-US" dirty="0">
              <a:sym typeface="Wingdings" panose="05000000000000000000" pitchFamily="2" charset="2"/>
            </a:endParaRPr>
          </a:p>
          <a:p>
            <a:endParaRPr lang="en-US" sz="1000" dirty="0">
              <a:sym typeface="Wingdings" panose="05000000000000000000" pitchFamily="2" charset="2"/>
            </a:endParaRPr>
          </a:p>
          <a:p>
            <a:r>
              <a:rPr lang="zh-CN" altLang="en-US" b="0" i="0" dirty="0">
                <a:solidFill>
                  <a:srgbClr val="374151"/>
                </a:solidFill>
                <a:effectLst/>
                <a:latin typeface="Söhne"/>
              </a:rPr>
              <a:t>为什么它们可能不相同？</a:t>
            </a:r>
            <a:endParaRPr lang="en-US" dirty="0">
              <a:sym typeface="Wingdings" panose="05000000000000000000" pitchFamily="2" charset="2"/>
            </a:endParaRPr>
          </a:p>
          <a:p>
            <a:pPr lvl="1"/>
            <a:r>
              <a:rPr lang="en-US" altLang="zh-CN" dirty="0"/>
              <a:t>OSHA</a:t>
            </a:r>
            <a:r>
              <a:rPr lang="zh-CN" altLang="en-US" dirty="0"/>
              <a:t>法律法规需要相当长的时间来变更</a:t>
            </a:r>
            <a:r>
              <a:rPr lang="en-US" altLang="zh-CN" dirty="0"/>
              <a:t>/</a:t>
            </a:r>
            <a:r>
              <a:rPr lang="zh-CN" altLang="en-US" dirty="0"/>
              <a:t>更新</a:t>
            </a:r>
          </a:p>
          <a:p>
            <a:pPr lvl="1"/>
            <a:r>
              <a:rPr lang="zh-CN" altLang="en-US" dirty="0"/>
              <a:t>新的行业</a:t>
            </a:r>
            <a:r>
              <a:rPr lang="en-US" altLang="zh-CN" dirty="0"/>
              <a:t>/</a:t>
            </a:r>
            <a:r>
              <a:rPr lang="zh-CN" altLang="en-US" dirty="0"/>
              <a:t>工作条件，新的产品的使用，新的科学评估方法</a:t>
            </a:r>
            <a:r>
              <a:rPr lang="en-US" altLang="zh-CN" dirty="0"/>
              <a:t>- </a:t>
            </a:r>
            <a:r>
              <a:rPr lang="zh-CN" altLang="en-US" dirty="0"/>
              <a:t>从变更到指导需要很长时间，而且通常是被动应对的</a:t>
            </a:r>
            <a:endParaRPr lang="en-US" dirty="0"/>
          </a:p>
        </p:txBody>
      </p:sp>
    </p:spTree>
    <p:extLst>
      <p:ext uri="{BB962C8B-B14F-4D97-AF65-F5344CB8AC3E}">
        <p14:creationId xmlns:p14="http://schemas.microsoft.com/office/powerpoint/2010/main" val="230663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89FD-F3A3-B032-B3FF-6744BA4F13B6}"/>
              </a:ext>
            </a:extLst>
          </p:cNvPr>
          <p:cNvSpPr>
            <a:spLocks noGrp="1"/>
          </p:cNvSpPr>
          <p:nvPr>
            <p:ph type="title"/>
          </p:nvPr>
        </p:nvSpPr>
        <p:spPr/>
        <p:txBody>
          <a:bodyPr/>
          <a:lstStyle/>
          <a:p>
            <a:r>
              <a:rPr lang="zh-CN" altLang="en-US" dirty="0"/>
              <a:t>目标：实施有效解决方案</a:t>
            </a:r>
            <a:endParaRPr lang="en-US" dirty="0"/>
          </a:p>
        </p:txBody>
      </p:sp>
      <p:sp>
        <p:nvSpPr>
          <p:cNvPr id="3" name="Content Placeholder 2">
            <a:extLst>
              <a:ext uri="{FF2B5EF4-FFF2-40B4-BE49-F238E27FC236}">
                <a16:creationId xmlns:a16="http://schemas.microsoft.com/office/drawing/2014/main" id="{E1B371A7-1D9A-9179-0DEA-B04931707270}"/>
              </a:ext>
            </a:extLst>
          </p:cNvPr>
          <p:cNvSpPr>
            <a:spLocks noGrp="1"/>
          </p:cNvSpPr>
          <p:nvPr>
            <p:ph idx="1"/>
          </p:nvPr>
        </p:nvSpPr>
        <p:spPr>
          <a:xfrm>
            <a:off x="308113" y="1825625"/>
            <a:ext cx="5973417" cy="4667250"/>
          </a:xfrm>
        </p:spPr>
        <p:txBody>
          <a:bodyPr>
            <a:normAutofit/>
          </a:bodyPr>
          <a:lstStyle/>
          <a:p>
            <a:pPr marL="0" indent="0">
              <a:buNone/>
            </a:pPr>
            <a:r>
              <a:rPr lang="en-US" altLang="zh-CN" u="sng" dirty="0"/>
              <a:t>NIOSH</a:t>
            </a:r>
            <a:r>
              <a:rPr lang="zh-CN" altLang="en-US" u="sng" dirty="0"/>
              <a:t>的控制层次结构：</a:t>
            </a:r>
            <a:endParaRPr lang="en-US" altLang="zh-CN" u="sng" dirty="0"/>
          </a:p>
          <a:p>
            <a:r>
              <a:rPr lang="zh-CN" altLang="en-US" dirty="0"/>
              <a:t>为控制工作场所的危害提供了一个框架。</a:t>
            </a:r>
            <a:endParaRPr lang="en-US" altLang="zh-CN" dirty="0"/>
          </a:p>
          <a:p>
            <a:pPr lvl="1"/>
            <a:r>
              <a:rPr lang="zh-CN" altLang="en-US" dirty="0"/>
              <a:t>消除</a:t>
            </a:r>
          </a:p>
          <a:p>
            <a:pPr lvl="1"/>
            <a:r>
              <a:rPr lang="zh-CN" altLang="en-US" dirty="0"/>
              <a:t>替代</a:t>
            </a:r>
          </a:p>
          <a:p>
            <a:pPr lvl="1"/>
            <a:r>
              <a:rPr lang="zh-CN" altLang="en-US" dirty="0"/>
              <a:t>工程控制</a:t>
            </a:r>
          </a:p>
          <a:p>
            <a:pPr lvl="1"/>
            <a:r>
              <a:rPr lang="zh-CN" altLang="en-US" dirty="0"/>
              <a:t>管理性控制（工作实践）</a:t>
            </a:r>
          </a:p>
          <a:p>
            <a:pPr lvl="1"/>
            <a:r>
              <a:rPr lang="zh-CN" altLang="en-US" dirty="0"/>
              <a:t>个人防护装备（</a:t>
            </a:r>
            <a:r>
              <a:rPr lang="en-US" altLang="zh-CN" dirty="0"/>
              <a:t>PPE</a:t>
            </a:r>
            <a:r>
              <a:rPr lang="zh-CN" altLang="en-US" dirty="0"/>
              <a:t>）</a:t>
            </a:r>
            <a:endParaRPr lang="en-US" dirty="0"/>
          </a:p>
          <a:p>
            <a:r>
              <a:rPr lang="zh-CN" altLang="en-US" dirty="0"/>
              <a:t>多种控制方法可能比仅实施一种更加有效</a:t>
            </a:r>
            <a:endParaRPr lang="en-US" dirty="0"/>
          </a:p>
        </p:txBody>
      </p:sp>
      <p:sp>
        <p:nvSpPr>
          <p:cNvPr id="7" name="TextBox 6">
            <a:extLst>
              <a:ext uri="{FF2B5EF4-FFF2-40B4-BE49-F238E27FC236}">
                <a16:creationId xmlns:a16="http://schemas.microsoft.com/office/drawing/2014/main" id="{7B07F0BD-53AE-2B17-2527-04CD33D13FAA}"/>
              </a:ext>
            </a:extLst>
          </p:cNvPr>
          <p:cNvSpPr txBox="1"/>
          <p:nvPr/>
        </p:nvSpPr>
        <p:spPr>
          <a:xfrm>
            <a:off x="8584820" y="4758253"/>
            <a:ext cx="636675" cy="399411"/>
          </a:xfrm>
          <a:prstGeom prst="rect">
            <a:avLst/>
          </a:prstGeom>
          <a:noFill/>
        </p:spPr>
        <p:txBody>
          <a:bodyPr wrap="square" rtlCol="0">
            <a:spAutoFit/>
          </a:bodyPr>
          <a:lstStyle/>
          <a:p>
            <a:r>
              <a:rPr lang="zh-CN" altLang="en-US" sz="1000" dirty="0">
                <a:solidFill>
                  <a:schemeClr val="bg1"/>
                </a:solidFill>
              </a:rPr>
              <a:t>个人防护装备</a:t>
            </a:r>
            <a:endParaRPr lang="en-US" sz="1000" dirty="0">
              <a:solidFill>
                <a:schemeClr val="bg1"/>
              </a:solidFill>
            </a:endParaRPr>
          </a:p>
        </p:txBody>
      </p:sp>
      <p:grpSp>
        <p:nvGrpSpPr>
          <p:cNvPr id="21" name="Group 20">
            <a:extLst>
              <a:ext uri="{FF2B5EF4-FFF2-40B4-BE49-F238E27FC236}">
                <a16:creationId xmlns:a16="http://schemas.microsoft.com/office/drawing/2014/main" id="{636B1005-7142-415E-9DDB-165DAB8419F2}"/>
              </a:ext>
            </a:extLst>
          </p:cNvPr>
          <p:cNvGrpSpPr/>
          <p:nvPr/>
        </p:nvGrpSpPr>
        <p:grpSpPr>
          <a:xfrm>
            <a:off x="5909807" y="1825625"/>
            <a:ext cx="5974080" cy="4151652"/>
            <a:chOff x="6003936" y="1776581"/>
            <a:chExt cx="5974080" cy="4151652"/>
          </a:xfrm>
        </p:grpSpPr>
        <p:pic>
          <p:nvPicPr>
            <p:cNvPr id="9" name="Picture 8" descr="NIOSH Hierarchy of Controls jpg 71 kb">
              <a:extLst>
                <a:ext uri="{FF2B5EF4-FFF2-40B4-BE49-F238E27FC236}">
                  <a16:creationId xmlns:a16="http://schemas.microsoft.com/office/drawing/2014/main" id="{9F9D847F-C3E3-4458-BA38-44ADEA17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936" y="1825625"/>
              <a:ext cx="5974080" cy="4102608"/>
            </a:xfrm>
            <a:prstGeom prst="rect">
              <a:avLst/>
            </a:prstGeom>
          </p:spPr>
        </p:pic>
        <p:sp>
          <p:nvSpPr>
            <p:cNvPr id="4" name="TextBox 3">
              <a:extLst>
                <a:ext uri="{FF2B5EF4-FFF2-40B4-BE49-F238E27FC236}">
                  <a16:creationId xmlns:a16="http://schemas.microsoft.com/office/drawing/2014/main" id="{3499EEBB-17DA-484B-855B-93C2A48FFC85}"/>
                </a:ext>
              </a:extLst>
            </p:cNvPr>
            <p:cNvSpPr txBox="1"/>
            <p:nvPr/>
          </p:nvSpPr>
          <p:spPr>
            <a:xfrm>
              <a:off x="6089276" y="1776581"/>
              <a:ext cx="4174541" cy="646331"/>
            </a:xfrm>
            <a:prstGeom prst="rect">
              <a:avLst/>
            </a:prstGeom>
            <a:solidFill>
              <a:schemeClr val="bg1"/>
            </a:solidFill>
          </p:spPr>
          <p:txBody>
            <a:bodyPr wrap="none" rtlCol="0">
              <a:spAutoFit/>
            </a:bodyPr>
            <a:lstStyle/>
            <a:p>
              <a:r>
                <a:rPr lang="en-US" altLang="zh-CN" sz="3600" dirty="0"/>
                <a:t>NOISH</a:t>
              </a:r>
              <a:r>
                <a:rPr lang="zh-CN" altLang="en-US" sz="3600" dirty="0"/>
                <a:t>控制层次结果</a:t>
              </a:r>
              <a:endParaRPr lang="en-US" sz="3600" dirty="0"/>
            </a:p>
          </p:txBody>
        </p:sp>
        <p:sp>
          <p:nvSpPr>
            <p:cNvPr id="5" name="TextBox 4">
              <a:extLst>
                <a:ext uri="{FF2B5EF4-FFF2-40B4-BE49-F238E27FC236}">
                  <a16:creationId xmlns:a16="http://schemas.microsoft.com/office/drawing/2014/main" id="{623BD2CC-0083-479F-8655-4C84954C1F77}"/>
                </a:ext>
              </a:extLst>
            </p:cNvPr>
            <p:cNvSpPr txBox="1"/>
            <p:nvPr/>
          </p:nvSpPr>
          <p:spPr>
            <a:xfrm>
              <a:off x="6165771" y="2382068"/>
              <a:ext cx="646331" cy="646331"/>
            </a:xfrm>
            <a:prstGeom prst="rect">
              <a:avLst/>
            </a:prstGeom>
            <a:solidFill>
              <a:schemeClr val="bg1"/>
            </a:solidFill>
          </p:spPr>
          <p:txBody>
            <a:bodyPr wrap="none" rtlCol="0">
              <a:spAutoFit/>
            </a:bodyPr>
            <a:lstStyle/>
            <a:p>
              <a:r>
                <a:rPr lang="zh-CN" altLang="en-US" dirty="0"/>
                <a:t>最有</a:t>
              </a:r>
              <a:endParaRPr lang="en-US" altLang="zh-CN" dirty="0"/>
            </a:p>
            <a:p>
              <a:r>
                <a:rPr lang="zh-CN" altLang="en-US" dirty="0"/>
                <a:t>效率</a:t>
              </a:r>
              <a:endParaRPr lang="en-US" dirty="0"/>
            </a:p>
          </p:txBody>
        </p:sp>
        <p:sp>
          <p:nvSpPr>
            <p:cNvPr id="10" name="TextBox 9">
              <a:extLst>
                <a:ext uri="{FF2B5EF4-FFF2-40B4-BE49-F238E27FC236}">
                  <a16:creationId xmlns:a16="http://schemas.microsoft.com/office/drawing/2014/main" id="{EEC09AE6-B1A4-426E-A3C5-984668B4A0C3}"/>
                </a:ext>
              </a:extLst>
            </p:cNvPr>
            <p:cNvSpPr txBox="1"/>
            <p:nvPr/>
          </p:nvSpPr>
          <p:spPr>
            <a:xfrm>
              <a:off x="6223651" y="5075962"/>
              <a:ext cx="646331" cy="646331"/>
            </a:xfrm>
            <a:prstGeom prst="rect">
              <a:avLst/>
            </a:prstGeom>
            <a:solidFill>
              <a:schemeClr val="bg1"/>
            </a:solidFill>
          </p:spPr>
          <p:txBody>
            <a:bodyPr wrap="none" rtlCol="0">
              <a:spAutoFit/>
            </a:bodyPr>
            <a:lstStyle/>
            <a:p>
              <a:r>
                <a:rPr lang="zh-CN" altLang="en-US" dirty="0"/>
                <a:t>最不</a:t>
              </a:r>
              <a:endParaRPr lang="en-US" altLang="zh-CN" dirty="0"/>
            </a:p>
            <a:p>
              <a:r>
                <a:rPr lang="zh-CN" altLang="en-US" dirty="0"/>
                <a:t>有效</a:t>
              </a:r>
              <a:endParaRPr lang="en-US" altLang="zh-CN" dirty="0"/>
            </a:p>
          </p:txBody>
        </p:sp>
        <p:sp>
          <p:nvSpPr>
            <p:cNvPr id="11" name="TextBox 10">
              <a:extLst>
                <a:ext uri="{FF2B5EF4-FFF2-40B4-BE49-F238E27FC236}">
                  <a16:creationId xmlns:a16="http://schemas.microsoft.com/office/drawing/2014/main" id="{3D013979-4CB0-463F-8EF6-FBCA3BF20D6D}"/>
                </a:ext>
              </a:extLst>
            </p:cNvPr>
            <p:cNvSpPr txBox="1"/>
            <p:nvPr/>
          </p:nvSpPr>
          <p:spPr>
            <a:xfrm>
              <a:off x="8187615" y="2577364"/>
              <a:ext cx="942158" cy="461665"/>
            </a:xfrm>
            <a:prstGeom prst="rect">
              <a:avLst/>
            </a:prstGeom>
            <a:solidFill>
              <a:schemeClr val="accent1"/>
            </a:solidFill>
          </p:spPr>
          <p:txBody>
            <a:bodyPr wrap="square" rtlCol="0">
              <a:spAutoFit/>
            </a:bodyPr>
            <a:lstStyle/>
            <a:p>
              <a:r>
                <a:rPr lang="zh-CN" altLang="en-US" sz="2400" dirty="0"/>
                <a:t>消除</a:t>
              </a:r>
              <a:endParaRPr lang="en-US" sz="2400" dirty="0"/>
            </a:p>
          </p:txBody>
        </p:sp>
        <p:sp>
          <p:nvSpPr>
            <p:cNvPr id="12" name="TextBox 11">
              <a:extLst>
                <a:ext uri="{FF2B5EF4-FFF2-40B4-BE49-F238E27FC236}">
                  <a16:creationId xmlns:a16="http://schemas.microsoft.com/office/drawing/2014/main" id="{85627B43-C1A2-4C98-BE70-5495EEB3D24E}"/>
                </a:ext>
              </a:extLst>
            </p:cNvPr>
            <p:cNvSpPr txBox="1"/>
            <p:nvPr/>
          </p:nvSpPr>
          <p:spPr>
            <a:xfrm>
              <a:off x="8187615" y="3128917"/>
              <a:ext cx="942158" cy="461665"/>
            </a:xfrm>
            <a:prstGeom prst="rect">
              <a:avLst/>
            </a:prstGeom>
            <a:solidFill>
              <a:schemeClr val="accent6">
                <a:lumMod val="60000"/>
                <a:lumOff val="40000"/>
              </a:schemeClr>
            </a:solidFill>
          </p:spPr>
          <p:txBody>
            <a:bodyPr wrap="square" rtlCol="0">
              <a:spAutoFit/>
            </a:bodyPr>
            <a:lstStyle/>
            <a:p>
              <a:r>
                <a:rPr lang="zh-CN" altLang="en-US" sz="2400" dirty="0"/>
                <a:t>代换</a:t>
              </a:r>
              <a:endParaRPr lang="en-US" sz="2400" dirty="0"/>
            </a:p>
          </p:txBody>
        </p:sp>
        <p:sp>
          <p:nvSpPr>
            <p:cNvPr id="13" name="TextBox 12">
              <a:extLst>
                <a:ext uri="{FF2B5EF4-FFF2-40B4-BE49-F238E27FC236}">
                  <a16:creationId xmlns:a16="http://schemas.microsoft.com/office/drawing/2014/main" id="{42ADF30E-C41B-4C73-A95F-6B90A930CF7C}"/>
                </a:ext>
              </a:extLst>
            </p:cNvPr>
            <p:cNvSpPr txBox="1"/>
            <p:nvPr/>
          </p:nvSpPr>
          <p:spPr>
            <a:xfrm>
              <a:off x="8187615" y="3786863"/>
              <a:ext cx="1107996" cy="369332"/>
            </a:xfrm>
            <a:prstGeom prst="rect">
              <a:avLst/>
            </a:prstGeom>
            <a:solidFill>
              <a:schemeClr val="accent4">
                <a:lumMod val="60000"/>
                <a:lumOff val="40000"/>
              </a:schemeClr>
            </a:solidFill>
          </p:spPr>
          <p:txBody>
            <a:bodyPr wrap="none" rtlCol="0">
              <a:spAutoFit/>
            </a:bodyPr>
            <a:lstStyle/>
            <a:p>
              <a:r>
                <a:rPr lang="zh-CN" altLang="en-US" dirty="0"/>
                <a:t>工程控制</a:t>
              </a:r>
              <a:endParaRPr lang="en-US" dirty="0"/>
            </a:p>
          </p:txBody>
        </p:sp>
        <p:sp>
          <p:nvSpPr>
            <p:cNvPr id="14" name="TextBox 13">
              <a:extLst>
                <a:ext uri="{FF2B5EF4-FFF2-40B4-BE49-F238E27FC236}">
                  <a16:creationId xmlns:a16="http://schemas.microsoft.com/office/drawing/2014/main" id="{D0A3679D-7E20-4401-B828-0AD5B2B514F3}"/>
                </a:ext>
              </a:extLst>
            </p:cNvPr>
            <p:cNvSpPr txBox="1"/>
            <p:nvPr/>
          </p:nvSpPr>
          <p:spPr>
            <a:xfrm>
              <a:off x="8226961" y="4352476"/>
              <a:ext cx="902811" cy="307777"/>
            </a:xfrm>
            <a:prstGeom prst="rect">
              <a:avLst/>
            </a:prstGeom>
            <a:solidFill>
              <a:schemeClr val="accent2">
                <a:lumMod val="60000"/>
                <a:lumOff val="40000"/>
              </a:schemeClr>
            </a:solidFill>
          </p:spPr>
          <p:txBody>
            <a:bodyPr wrap="none" rtlCol="0">
              <a:spAutoFit/>
            </a:bodyPr>
            <a:lstStyle/>
            <a:p>
              <a:r>
                <a:rPr lang="zh-CN" altLang="en-US" sz="1400" dirty="0"/>
                <a:t>行政控制</a:t>
              </a:r>
              <a:endParaRPr lang="en-US" sz="1400" dirty="0"/>
            </a:p>
          </p:txBody>
        </p:sp>
        <p:sp>
          <p:nvSpPr>
            <p:cNvPr id="15" name="TextBox 14">
              <a:extLst>
                <a:ext uri="{FF2B5EF4-FFF2-40B4-BE49-F238E27FC236}">
                  <a16:creationId xmlns:a16="http://schemas.microsoft.com/office/drawing/2014/main" id="{089F0D00-B58A-4C45-A838-3AEFCB0C24B5}"/>
                </a:ext>
              </a:extLst>
            </p:cNvPr>
            <p:cNvSpPr txBox="1"/>
            <p:nvPr/>
          </p:nvSpPr>
          <p:spPr>
            <a:xfrm>
              <a:off x="8459187" y="4850451"/>
              <a:ext cx="409225" cy="461665"/>
            </a:xfrm>
            <a:prstGeom prst="rect">
              <a:avLst/>
            </a:prstGeom>
            <a:solidFill>
              <a:schemeClr val="accent2">
                <a:lumMod val="75000"/>
              </a:schemeClr>
            </a:solidFill>
          </p:spPr>
          <p:txBody>
            <a:bodyPr wrap="square" rtlCol="0">
              <a:spAutoFit/>
            </a:bodyPr>
            <a:lstStyle/>
            <a:p>
              <a:r>
                <a:rPr lang="zh-CN" altLang="en-US" sz="800" dirty="0"/>
                <a:t>个人防护装备</a:t>
              </a:r>
              <a:endParaRPr lang="en-US" sz="800" dirty="0"/>
            </a:p>
          </p:txBody>
        </p:sp>
        <p:sp>
          <p:nvSpPr>
            <p:cNvPr id="16" name="TextBox 15">
              <a:extLst>
                <a:ext uri="{FF2B5EF4-FFF2-40B4-BE49-F238E27FC236}">
                  <a16:creationId xmlns:a16="http://schemas.microsoft.com/office/drawing/2014/main" id="{21A7F30A-6ECD-438D-9B45-6D2FF56B38E8}"/>
                </a:ext>
              </a:extLst>
            </p:cNvPr>
            <p:cNvSpPr txBox="1"/>
            <p:nvPr/>
          </p:nvSpPr>
          <p:spPr>
            <a:xfrm>
              <a:off x="10659633" y="2623530"/>
              <a:ext cx="1224254" cy="523220"/>
            </a:xfrm>
            <a:prstGeom prst="rect">
              <a:avLst/>
            </a:prstGeom>
            <a:solidFill>
              <a:schemeClr val="bg1"/>
            </a:solidFill>
          </p:spPr>
          <p:txBody>
            <a:bodyPr wrap="square" rtlCol="0">
              <a:spAutoFit/>
            </a:bodyPr>
            <a:lstStyle/>
            <a:p>
              <a:r>
                <a:rPr lang="zh-CN" altLang="en-US" sz="1400" dirty="0"/>
                <a:t>以物理方式消除危险</a:t>
              </a:r>
              <a:endParaRPr lang="en-US" sz="1400" dirty="0"/>
            </a:p>
          </p:txBody>
        </p:sp>
        <p:sp>
          <p:nvSpPr>
            <p:cNvPr id="17" name="TextBox 16">
              <a:extLst>
                <a:ext uri="{FF2B5EF4-FFF2-40B4-BE49-F238E27FC236}">
                  <a16:creationId xmlns:a16="http://schemas.microsoft.com/office/drawing/2014/main" id="{8E9C3EB0-50C4-4366-9317-9545086FD148}"/>
                </a:ext>
              </a:extLst>
            </p:cNvPr>
            <p:cNvSpPr txBox="1"/>
            <p:nvPr/>
          </p:nvSpPr>
          <p:spPr>
            <a:xfrm>
              <a:off x="10263817" y="3220817"/>
              <a:ext cx="1293930" cy="307777"/>
            </a:xfrm>
            <a:prstGeom prst="rect">
              <a:avLst/>
            </a:prstGeom>
            <a:solidFill>
              <a:schemeClr val="bg1"/>
            </a:solidFill>
          </p:spPr>
          <p:txBody>
            <a:bodyPr wrap="square" rtlCol="0">
              <a:spAutoFit/>
            </a:bodyPr>
            <a:lstStyle/>
            <a:p>
              <a:r>
                <a:rPr lang="zh-CN" altLang="en-US" sz="1400" dirty="0"/>
                <a:t>替代危险源</a:t>
              </a:r>
              <a:endParaRPr lang="en-US" sz="1400" dirty="0"/>
            </a:p>
          </p:txBody>
        </p:sp>
        <p:sp>
          <p:nvSpPr>
            <p:cNvPr id="18" name="TextBox 17">
              <a:extLst>
                <a:ext uri="{FF2B5EF4-FFF2-40B4-BE49-F238E27FC236}">
                  <a16:creationId xmlns:a16="http://schemas.microsoft.com/office/drawing/2014/main" id="{3C1FB929-C03B-4F52-8FFF-86E8215DA459}"/>
                </a:ext>
              </a:extLst>
            </p:cNvPr>
            <p:cNvSpPr txBox="1"/>
            <p:nvPr/>
          </p:nvSpPr>
          <p:spPr>
            <a:xfrm>
              <a:off x="9917804" y="3683045"/>
              <a:ext cx="1224254" cy="523220"/>
            </a:xfrm>
            <a:prstGeom prst="rect">
              <a:avLst/>
            </a:prstGeom>
            <a:solidFill>
              <a:schemeClr val="bg1"/>
            </a:solidFill>
          </p:spPr>
          <p:txBody>
            <a:bodyPr wrap="square" rtlCol="0">
              <a:spAutoFit/>
            </a:bodyPr>
            <a:lstStyle/>
            <a:p>
              <a:r>
                <a:rPr lang="zh-CN" altLang="en-US" sz="1400" dirty="0"/>
                <a:t>将人员与危险隔离</a:t>
              </a:r>
              <a:endParaRPr lang="en-US" sz="1400" dirty="0"/>
            </a:p>
          </p:txBody>
        </p:sp>
        <p:sp>
          <p:nvSpPr>
            <p:cNvPr id="19" name="TextBox 18">
              <a:extLst>
                <a:ext uri="{FF2B5EF4-FFF2-40B4-BE49-F238E27FC236}">
                  <a16:creationId xmlns:a16="http://schemas.microsoft.com/office/drawing/2014/main" id="{17B4ED37-29FE-462E-AD4E-4E5F03183437}"/>
                </a:ext>
              </a:extLst>
            </p:cNvPr>
            <p:cNvSpPr txBox="1"/>
            <p:nvPr/>
          </p:nvSpPr>
          <p:spPr>
            <a:xfrm>
              <a:off x="9568180" y="4248534"/>
              <a:ext cx="1224254" cy="523220"/>
            </a:xfrm>
            <a:prstGeom prst="rect">
              <a:avLst/>
            </a:prstGeom>
            <a:solidFill>
              <a:schemeClr val="bg1"/>
            </a:solidFill>
          </p:spPr>
          <p:txBody>
            <a:bodyPr wrap="square" rtlCol="0">
              <a:spAutoFit/>
            </a:bodyPr>
            <a:lstStyle/>
            <a:p>
              <a:r>
                <a:rPr lang="zh-CN" altLang="en-US" sz="1400" dirty="0"/>
                <a:t>改变人们的工作方式</a:t>
              </a:r>
              <a:endParaRPr lang="en-US" sz="1400" dirty="0"/>
            </a:p>
          </p:txBody>
        </p:sp>
        <p:sp>
          <p:nvSpPr>
            <p:cNvPr id="20" name="TextBox 19">
              <a:extLst>
                <a:ext uri="{FF2B5EF4-FFF2-40B4-BE49-F238E27FC236}">
                  <a16:creationId xmlns:a16="http://schemas.microsoft.com/office/drawing/2014/main" id="{4D5E64DF-6F14-40E2-92D0-A199BC209786}"/>
                </a:ext>
              </a:extLst>
            </p:cNvPr>
            <p:cNvSpPr txBox="1"/>
            <p:nvPr/>
          </p:nvSpPr>
          <p:spPr>
            <a:xfrm>
              <a:off x="9198960" y="4869702"/>
              <a:ext cx="1224254" cy="738664"/>
            </a:xfrm>
            <a:prstGeom prst="rect">
              <a:avLst/>
            </a:prstGeom>
            <a:solidFill>
              <a:schemeClr val="bg1"/>
            </a:solidFill>
          </p:spPr>
          <p:txBody>
            <a:bodyPr wrap="square" rtlCol="0">
              <a:spAutoFit/>
            </a:bodyPr>
            <a:lstStyle/>
            <a:p>
              <a:r>
                <a:rPr lang="zh-CN" altLang="en-US" sz="1400" dirty="0"/>
                <a:t>使用个人的防护装备保护工人</a:t>
              </a:r>
              <a:endParaRPr lang="en-US" sz="1400" dirty="0"/>
            </a:p>
          </p:txBody>
        </p:sp>
      </p:grpSp>
    </p:spTree>
    <p:extLst>
      <p:ext uri="{BB962C8B-B14F-4D97-AF65-F5344CB8AC3E}">
        <p14:creationId xmlns:p14="http://schemas.microsoft.com/office/powerpoint/2010/main" val="19090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D1F2-2A1F-D55A-2F52-3484A4392FAB}"/>
              </a:ext>
            </a:extLst>
          </p:cNvPr>
          <p:cNvSpPr>
            <a:spLocks noGrp="1"/>
          </p:cNvSpPr>
          <p:nvPr>
            <p:ph type="title"/>
          </p:nvPr>
        </p:nvSpPr>
        <p:spPr/>
        <p:txBody>
          <a:bodyPr/>
          <a:lstStyle/>
          <a:p>
            <a:r>
              <a:rPr lang="zh-CN" altLang="en-US" b="0" i="0" dirty="0">
                <a:solidFill>
                  <a:srgbClr val="374151"/>
                </a:solidFill>
                <a:effectLst/>
                <a:latin typeface="Söhne"/>
              </a:rPr>
              <a:t>要点总结</a:t>
            </a:r>
            <a:endParaRPr lang="en-US" dirty="0"/>
          </a:p>
        </p:txBody>
      </p:sp>
      <p:sp>
        <p:nvSpPr>
          <p:cNvPr id="3" name="Content Placeholder 2">
            <a:extLst>
              <a:ext uri="{FF2B5EF4-FFF2-40B4-BE49-F238E27FC236}">
                <a16:creationId xmlns:a16="http://schemas.microsoft.com/office/drawing/2014/main" id="{C3A24533-C7D4-C619-9622-986DBDEF5D13}"/>
              </a:ext>
            </a:extLst>
          </p:cNvPr>
          <p:cNvSpPr>
            <a:spLocks noGrp="1"/>
          </p:cNvSpPr>
          <p:nvPr>
            <p:ph idx="1"/>
          </p:nvPr>
        </p:nvSpPr>
        <p:spPr/>
        <p:txBody>
          <a:bodyPr>
            <a:normAutofit/>
          </a:bodyPr>
          <a:lstStyle/>
          <a:p>
            <a:pPr>
              <a:spcAft>
                <a:spcPts val="600"/>
              </a:spcAft>
            </a:pPr>
            <a:r>
              <a:rPr lang="en-US" altLang="zh-CN" dirty="0"/>
              <a:t>OSHA</a:t>
            </a:r>
            <a:r>
              <a:rPr lang="zh-CN" altLang="en-US" dirty="0"/>
              <a:t>的使命是保护工人</a:t>
            </a:r>
          </a:p>
          <a:p>
            <a:pPr>
              <a:spcAft>
                <a:spcPts val="600"/>
              </a:spcAft>
            </a:pPr>
            <a:r>
              <a:rPr lang="en-US" altLang="zh-CN" dirty="0"/>
              <a:t>OSHA</a:t>
            </a:r>
            <a:r>
              <a:rPr lang="zh-CN" altLang="en-US" dirty="0"/>
              <a:t>可以通过多种方式实现这一使命，并为资源有限的小企业提供帮助</a:t>
            </a:r>
          </a:p>
          <a:p>
            <a:pPr>
              <a:spcAft>
                <a:spcPts val="600"/>
              </a:spcAft>
            </a:pPr>
            <a:r>
              <a:rPr lang="zh-CN" altLang="en-US" dirty="0"/>
              <a:t>存在许多有效的解决方案来解决工作场所的危险</a:t>
            </a:r>
          </a:p>
          <a:p>
            <a:pPr lvl="1">
              <a:spcAft>
                <a:spcPts val="600"/>
              </a:spcAft>
            </a:pPr>
            <a:r>
              <a:rPr lang="zh-CN" altLang="en-US" dirty="0"/>
              <a:t>强烈推荐采取工程和管理性控制措施</a:t>
            </a:r>
          </a:p>
          <a:p>
            <a:pPr>
              <a:spcAft>
                <a:spcPts val="600"/>
              </a:spcAft>
            </a:pPr>
            <a:r>
              <a:rPr lang="zh-CN" altLang="en-US" dirty="0"/>
              <a:t>信息和协助可以帮助您保护工人、公司和财产</a:t>
            </a:r>
            <a:endParaRPr lang="en-US" dirty="0"/>
          </a:p>
        </p:txBody>
      </p:sp>
    </p:spTree>
    <p:extLst>
      <p:ext uri="{BB962C8B-B14F-4D97-AF65-F5344CB8AC3E}">
        <p14:creationId xmlns:p14="http://schemas.microsoft.com/office/powerpoint/2010/main" val="212271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D792-CAD6-8757-3678-B8678B70728D}"/>
              </a:ext>
            </a:extLst>
          </p:cNvPr>
          <p:cNvSpPr>
            <a:spLocks noGrp="1"/>
          </p:cNvSpPr>
          <p:nvPr>
            <p:ph type="title"/>
          </p:nvPr>
        </p:nvSpPr>
        <p:spPr>
          <a:xfrm>
            <a:off x="688911" y="18255"/>
            <a:ext cx="10515600" cy="1325563"/>
          </a:xfrm>
        </p:spPr>
        <p:txBody>
          <a:bodyPr/>
          <a:lstStyle/>
          <a:p>
            <a:pPr algn="ctr"/>
            <a:r>
              <a:rPr lang="zh-CN" altLang="en-US" dirty="0"/>
              <a:t>欢迎！</a:t>
            </a:r>
            <a:endParaRPr lang="en-US" dirty="0"/>
          </a:p>
        </p:txBody>
      </p:sp>
      <p:sp>
        <p:nvSpPr>
          <p:cNvPr id="3" name="Content Placeholder 2">
            <a:extLst>
              <a:ext uri="{FF2B5EF4-FFF2-40B4-BE49-F238E27FC236}">
                <a16:creationId xmlns:a16="http://schemas.microsoft.com/office/drawing/2014/main" id="{4CF9B4B4-5C34-0EF3-9F3C-20A7DDE9E2CA}"/>
              </a:ext>
            </a:extLst>
          </p:cNvPr>
          <p:cNvSpPr>
            <a:spLocks noGrp="1"/>
          </p:cNvSpPr>
          <p:nvPr>
            <p:ph idx="1"/>
          </p:nvPr>
        </p:nvSpPr>
        <p:spPr>
          <a:xfrm>
            <a:off x="838200" y="1253330"/>
            <a:ext cx="10515600" cy="5258305"/>
          </a:xfrm>
        </p:spPr>
        <p:txBody>
          <a:bodyPr>
            <a:normAutofit/>
          </a:bodyPr>
          <a:lstStyle/>
          <a:p>
            <a:pPr>
              <a:spcAft>
                <a:spcPts val="1200"/>
              </a:spcAft>
            </a:pPr>
            <a:r>
              <a:rPr lang="zh-CN" altLang="en-US" dirty="0"/>
              <a:t>简介</a:t>
            </a:r>
            <a:endParaRPr lang="en-US" dirty="0"/>
          </a:p>
          <a:p>
            <a:pPr>
              <a:spcAft>
                <a:spcPts val="1200"/>
              </a:spcAft>
            </a:pPr>
            <a:r>
              <a:rPr lang="zh-CN" altLang="en-US" dirty="0"/>
              <a:t>培训地点的布局</a:t>
            </a:r>
            <a:endParaRPr lang="en-US" dirty="0"/>
          </a:p>
          <a:p>
            <a:pPr lvl="1">
              <a:spcAft>
                <a:spcPts val="1200"/>
              </a:spcAft>
            </a:pPr>
            <a:r>
              <a:rPr lang="zh-CN" altLang="en-US" dirty="0"/>
              <a:t>出口</a:t>
            </a:r>
            <a:r>
              <a:rPr lang="en-US" dirty="0"/>
              <a:t>, </a:t>
            </a:r>
            <a:r>
              <a:rPr lang="zh-CN" altLang="en-US" dirty="0"/>
              <a:t>卫生间</a:t>
            </a:r>
            <a:endParaRPr lang="en-US" dirty="0"/>
          </a:p>
          <a:p>
            <a:pPr>
              <a:spcAft>
                <a:spcPts val="1200"/>
              </a:spcAft>
            </a:pPr>
            <a:r>
              <a:rPr lang="zh-CN" altLang="en-US" dirty="0"/>
              <a:t>今天培训的议程</a:t>
            </a:r>
            <a:endParaRPr lang="en-US" dirty="0"/>
          </a:p>
          <a:p>
            <a:pPr lvl="1">
              <a:spcAft>
                <a:spcPts val="1200"/>
              </a:spcAft>
            </a:pPr>
            <a:r>
              <a:rPr lang="zh-CN" altLang="en-US" dirty="0"/>
              <a:t>美国职业安全与健康管理局（</a:t>
            </a:r>
            <a:r>
              <a:rPr lang="en-US" altLang="zh-CN" dirty="0"/>
              <a:t>OSHA</a:t>
            </a:r>
            <a:r>
              <a:rPr lang="zh-CN" altLang="en-US" dirty="0"/>
              <a:t>） 的介绍</a:t>
            </a:r>
            <a:endParaRPr lang="en-US" dirty="0"/>
          </a:p>
          <a:p>
            <a:pPr lvl="1">
              <a:spcAft>
                <a:spcPts val="1200"/>
              </a:spcAft>
            </a:pPr>
            <a:r>
              <a:rPr lang="zh-CN" altLang="en-US" dirty="0"/>
              <a:t>一般意义的工人安全</a:t>
            </a:r>
            <a:endParaRPr lang="en-US" dirty="0"/>
          </a:p>
          <a:p>
            <a:pPr lvl="1">
              <a:spcAft>
                <a:spcPts val="1200"/>
              </a:spcAft>
            </a:pPr>
            <a:r>
              <a:rPr lang="zh-CN" altLang="en-US" dirty="0"/>
              <a:t>烹饪操作中的防火安全</a:t>
            </a:r>
            <a:endParaRPr lang="en-US" altLang="zh-CN" dirty="0"/>
          </a:p>
          <a:p>
            <a:pPr lvl="1">
              <a:spcAft>
                <a:spcPts val="1200"/>
              </a:spcAft>
            </a:pPr>
            <a:r>
              <a:rPr lang="zh-CN" altLang="en-US" dirty="0"/>
              <a:t>丙烷安全</a:t>
            </a:r>
            <a:endParaRPr lang="en-US" dirty="0"/>
          </a:p>
          <a:p>
            <a:pPr lvl="1">
              <a:spcAft>
                <a:spcPts val="1200"/>
              </a:spcAft>
            </a:pPr>
            <a:r>
              <a:rPr lang="zh-CN" altLang="en-US" dirty="0"/>
              <a:t>灭火器的使用</a:t>
            </a:r>
            <a:endParaRPr lang="en-US" dirty="0"/>
          </a:p>
          <a:p>
            <a:endParaRPr lang="en-US" dirty="0"/>
          </a:p>
          <a:p>
            <a:endParaRPr lang="en-US" dirty="0"/>
          </a:p>
        </p:txBody>
      </p:sp>
    </p:spTree>
    <p:extLst>
      <p:ext uri="{BB962C8B-B14F-4D97-AF65-F5344CB8AC3E}">
        <p14:creationId xmlns:p14="http://schemas.microsoft.com/office/powerpoint/2010/main" val="163759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FB47-6135-D557-D069-DE5C5B88F11A}"/>
              </a:ext>
            </a:extLst>
          </p:cNvPr>
          <p:cNvSpPr>
            <a:spLocks noGrp="1"/>
          </p:cNvSpPr>
          <p:nvPr>
            <p:ph type="title"/>
          </p:nvPr>
        </p:nvSpPr>
        <p:spPr>
          <a:xfrm>
            <a:off x="914400" y="139838"/>
            <a:ext cx="10515600" cy="1325563"/>
          </a:xfrm>
        </p:spPr>
        <p:txBody>
          <a:bodyPr/>
          <a:lstStyle/>
          <a:p>
            <a:r>
              <a:rPr lang="zh-CN" altLang="en-US" dirty="0"/>
              <a:t>为什么培训</a:t>
            </a:r>
            <a:r>
              <a:rPr lang="en-US" dirty="0"/>
              <a:t>? </a:t>
            </a:r>
            <a:r>
              <a:rPr lang="zh-CN" altLang="en-US" dirty="0"/>
              <a:t>新闻里流动餐车的事故</a:t>
            </a:r>
            <a:endParaRPr lang="en-US" dirty="0"/>
          </a:p>
        </p:txBody>
      </p:sp>
      <p:sp>
        <p:nvSpPr>
          <p:cNvPr id="4" name="Content Placeholder 3">
            <a:extLst>
              <a:ext uri="{FF2B5EF4-FFF2-40B4-BE49-F238E27FC236}">
                <a16:creationId xmlns:a16="http://schemas.microsoft.com/office/drawing/2014/main" id="{8FAD4466-96CE-397C-647B-BED7760C5C1A}"/>
              </a:ext>
            </a:extLst>
          </p:cNvPr>
          <p:cNvSpPr>
            <a:spLocks noGrp="1"/>
          </p:cNvSpPr>
          <p:nvPr>
            <p:ph sz="half" idx="1"/>
          </p:nvPr>
        </p:nvSpPr>
        <p:spPr>
          <a:xfrm>
            <a:off x="679176" y="3429000"/>
            <a:ext cx="5181600" cy="3685554"/>
          </a:xfrm>
        </p:spPr>
        <p:txBody>
          <a:bodyPr>
            <a:normAutofit/>
          </a:bodyPr>
          <a:lstStyle/>
          <a:p>
            <a:pPr marL="0" indent="0" algn="ctr">
              <a:buNone/>
            </a:pPr>
            <a:r>
              <a:rPr lang="zh-CN" altLang="en-US" u="sng" dirty="0"/>
              <a:t>北卡</a:t>
            </a:r>
            <a:r>
              <a:rPr lang="en-US" u="sng" dirty="0"/>
              <a:t> </a:t>
            </a:r>
          </a:p>
          <a:p>
            <a:r>
              <a:rPr lang="zh-CN" altLang="en-US" sz="2400" dirty="0">
                <a:hlinkClick r:id="rId3"/>
              </a:rPr>
              <a:t>夏洛特</a:t>
            </a:r>
            <a:r>
              <a:rPr lang="en-US" sz="2400" dirty="0">
                <a:hlinkClick r:id="rId3"/>
              </a:rPr>
              <a:t> 2022- </a:t>
            </a:r>
            <a:r>
              <a:rPr lang="zh-CN" altLang="en-US" sz="2400" dirty="0">
                <a:hlinkClick r:id="rId3"/>
              </a:rPr>
              <a:t>房子失火，没有伤亡</a:t>
            </a:r>
            <a:endParaRPr lang="en-US" sz="2400" dirty="0">
              <a:hlinkClick r:id="rId4"/>
            </a:endParaRPr>
          </a:p>
          <a:p>
            <a:r>
              <a:rPr lang="zh-CN" altLang="en-US" sz="2400" dirty="0">
                <a:hlinkClick r:id="rId4"/>
              </a:rPr>
              <a:t>夏洛特</a:t>
            </a:r>
            <a:r>
              <a:rPr lang="en-US" sz="2400" dirty="0">
                <a:hlinkClick r:id="rId4"/>
              </a:rPr>
              <a:t> (South End </a:t>
            </a:r>
            <a:r>
              <a:rPr lang="zh-CN" altLang="en-US" sz="2400" dirty="0">
                <a:hlinkClick r:id="rId4"/>
              </a:rPr>
              <a:t>区域</a:t>
            </a:r>
            <a:r>
              <a:rPr lang="en-US" sz="2400" dirty="0">
                <a:hlinkClick r:id="rId4"/>
              </a:rPr>
              <a:t>) 2020- 1</a:t>
            </a:r>
            <a:r>
              <a:rPr lang="zh-CN" altLang="en-US" sz="2400" dirty="0">
                <a:hlinkClick r:id="rId4"/>
              </a:rPr>
              <a:t>人受伤</a:t>
            </a:r>
            <a:endParaRPr lang="en-US" sz="2400" dirty="0"/>
          </a:p>
          <a:p>
            <a:r>
              <a:rPr lang="zh-CN" altLang="en-US" sz="2400" dirty="0">
                <a:hlinkClick r:id="rId5"/>
              </a:rPr>
              <a:t>格林斯伯勒</a:t>
            </a:r>
            <a:r>
              <a:rPr lang="en-US" sz="2400" dirty="0">
                <a:hlinkClick r:id="rId5"/>
              </a:rPr>
              <a:t>2021- </a:t>
            </a:r>
            <a:r>
              <a:rPr lang="zh-CN" altLang="en-US" sz="2400" dirty="0">
                <a:hlinkClick r:id="rId5"/>
              </a:rPr>
              <a:t>消防员受伤</a:t>
            </a:r>
            <a:endParaRPr lang="en-US" sz="2400" dirty="0"/>
          </a:p>
          <a:p>
            <a:r>
              <a:rPr lang="zh-CN" altLang="en-US" sz="2400" dirty="0">
                <a:hlinkClick r:id="rId6"/>
              </a:rPr>
              <a:t>罗利</a:t>
            </a:r>
            <a:r>
              <a:rPr lang="en-US" sz="2400" dirty="0">
                <a:hlinkClick r:id="rId6"/>
              </a:rPr>
              <a:t> 2018:  </a:t>
            </a:r>
            <a:r>
              <a:rPr lang="zh-CN" altLang="en-US" sz="2400" dirty="0">
                <a:hlinkClick r:id="rId6"/>
              </a:rPr>
              <a:t>没有伤亡</a:t>
            </a:r>
            <a:endParaRPr lang="en-US" sz="2400" dirty="0"/>
          </a:p>
        </p:txBody>
      </p:sp>
      <p:sp>
        <p:nvSpPr>
          <p:cNvPr id="5" name="Content Placeholder 4">
            <a:extLst>
              <a:ext uri="{FF2B5EF4-FFF2-40B4-BE49-F238E27FC236}">
                <a16:creationId xmlns:a16="http://schemas.microsoft.com/office/drawing/2014/main" id="{94AE0A76-EE13-C1D9-E914-C87EC8641185}"/>
              </a:ext>
            </a:extLst>
          </p:cNvPr>
          <p:cNvSpPr>
            <a:spLocks noGrp="1"/>
          </p:cNvSpPr>
          <p:nvPr>
            <p:ph sz="half" idx="2"/>
          </p:nvPr>
        </p:nvSpPr>
        <p:spPr>
          <a:xfrm>
            <a:off x="6172200" y="3416921"/>
            <a:ext cx="5794514" cy="3301241"/>
          </a:xfrm>
        </p:spPr>
        <p:txBody>
          <a:bodyPr>
            <a:normAutofit/>
          </a:bodyPr>
          <a:lstStyle/>
          <a:p>
            <a:pPr marL="0" indent="0" algn="ctr">
              <a:buNone/>
            </a:pPr>
            <a:r>
              <a:rPr lang="zh-CN" altLang="en-US" u="sng" dirty="0"/>
              <a:t>其他事故</a:t>
            </a:r>
            <a:endParaRPr lang="en-US" u="sng" dirty="0"/>
          </a:p>
          <a:p>
            <a:r>
              <a:rPr lang="en-US" sz="2400" dirty="0">
                <a:hlinkClick r:id="rId7"/>
              </a:rPr>
              <a:t>Newport News Jan 2023- 2</a:t>
            </a:r>
            <a:r>
              <a:rPr lang="zh-CN" altLang="en-US" sz="2400" dirty="0">
                <a:hlinkClick r:id="rId7"/>
              </a:rPr>
              <a:t>人受伤</a:t>
            </a:r>
            <a:endParaRPr lang="en-US" sz="2400" dirty="0"/>
          </a:p>
          <a:p>
            <a:r>
              <a:rPr lang="zh-CN" altLang="en-US" sz="2400" dirty="0">
                <a:hlinkClick r:id="rId8"/>
              </a:rPr>
              <a:t>弗雷斯诺</a:t>
            </a:r>
            <a:r>
              <a:rPr lang="en-US" sz="2400" dirty="0">
                <a:hlinkClick r:id="rId8"/>
              </a:rPr>
              <a:t>2022- 2 </a:t>
            </a:r>
            <a:r>
              <a:rPr lang="zh-CN" altLang="en-US" sz="2400" dirty="0">
                <a:hlinkClick r:id="rId8"/>
              </a:rPr>
              <a:t>人烧伤</a:t>
            </a:r>
            <a:endParaRPr lang="en-US" sz="2400" dirty="0"/>
          </a:p>
          <a:p>
            <a:r>
              <a:rPr lang="zh-CN" altLang="en-US" sz="2400" dirty="0">
                <a:hlinkClick r:id="rId9"/>
              </a:rPr>
              <a:t>塔拉哈西</a:t>
            </a:r>
            <a:r>
              <a:rPr lang="en-US" sz="2400" dirty="0">
                <a:hlinkClick r:id="rId9"/>
              </a:rPr>
              <a:t> 2022- 2 </a:t>
            </a:r>
            <a:r>
              <a:rPr lang="zh-CN" altLang="en-US" sz="2400" dirty="0">
                <a:hlinkClick r:id="rId9"/>
              </a:rPr>
              <a:t>人受伤</a:t>
            </a:r>
            <a:endParaRPr lang="en-US" sz="2400" dirty="0"/>
          </a:p>
          <a:p>
            <a:r>
              <a:rPr lang="zh-CN" altLang="en-US" sz="2400" dirty="0">
                <a:hlinkClick r:id="rId10"/>
              </a:rPr>
              <a:t>奥兰多</a:t>
            </a:r>
            <a:r>
              <a:rPr lang="en-US" sz="2400" dirty="0">
                <a:hlinkClick r:id="rId10"/>
              </a:rPr>
              <a:t>2022- 1</a:t>
            </a:r>
            <a:r>
              <a:rPr lang="zh-CN" altLang="en-US" sz="2400" dirty="0">
                <a:hlinkClick r:id="rId10"/>
              </a:rPr>
              <a:t>女性重伤</a:t>
            </a:r>
            <a:endParaRPr lang="en-US" sz="2400" dirty="0"/>
          </a:p>
          <a:p>
            <a:r>
              <a:rPr lang="zh-CN" altLang="en-US" sz="2400" dirty="0">
                <a:hlinkClick r:id="rId11"/>
              </a:rPr>
              <a:t>阿拉巴马</a:t>
            </a:r>
            <a:r>
              <a:rPr lang="en-US" sz="2400" dirty="0">
                <a:hlinkClick r:id="rId11"/>
              </a:rPr>
              <a:t> 2022- 1 </a:t>
            </a:r>
            <a:r>
              <a:rPr lang="zh-CN" altLang="en-US" sz="2400" dirty="0">
                <a:hlinkClick r:id="rId11"/>
              </a:rPr>
              <a:t>人受伤</a:t>
            </a:r>
            <a:endParaRPr lang="en-US" sz="2400" dirty="0"/>
          </a:p>
          <a:p>
            <a:r>
              <a:rPr lang="zh-CN" altLang="en-US" sz="2400" dirty="0"/>
              <a:t>更多详细信息</a:t>
            </a:r>
            <a:r>
              <a:rPr lang="en-US" altLang="zh-CN" sz="2400" dirty="0"/>
              <a:t>- </a:t>
            </a:r>
            <a:r>
              <a:rPr lang="zh-CN" altLang="en-US" sz="2400" dirty="0"/>
              <a:t>谷歌餐车火灾（新闻）</a:t>
            </a:r>
            <a:endParaRPr lang="en-US" sz="2400" dirty="0"/>
          </a:p>
        </p:txBody>
      </p:sp>
      <p:sp>
        <p:nvSpPr>
          <p:cNvPr id="3" name="TextBox 2">
            <a:extLst>
              <a:ext uri="{FF2B5EF4-FFF2-40B4-BE49-F238E27FC236}">
                <a16:creationId xmlns:a16="http://schemas.microsoft.com/office/drawing/2014/main" id="{74C74A45-1AD2-3F62-AEE6-D0C3A3015B08}"/>
              </a:ext>
            </a:extLst>
          </p:cNvPr>
          <p:cNvSpPr txBox="1"/>
          <p:nvPr/>
        </p:nvSpPr>
        <p:spPr>
          <a:xfrm>
            <a:off x="838200" y="1656522"/>
            <a:ext cx="10788650" cy="1815882"/>
          </a:xfrm>
          <a:prstGeom prst="rect">
            <a:avLst/>
          </a:prstGeom>
          <a:noFill/>
        </p:spPr>
        <p:txBody>
          <a:bodyPr wrap="square" rtlCol="0">
            <a:spAutoFit/>
          </a:bodyPr>
          <a:lstStyle/>
          <a:p>
            <a:r>
              <a:rPr lang="zh-CN" altLang="en-US" sz="2800" b="0" i="0" dirty="0">
                <a:solidFill>
                  <a:srgbClr val="374151"/>
                </a:solidFill>
                <a:effectLst/>
                <a:latin typeface="Söhne"/>
              </a:rPr>
              <a:t>费城的</a:t>
            </a:r>
            <a:r>
              <a:rPr lang="en-US" altLang="zh-CN" sz="2800" b="0" i="0" dirty="0">
                <a:solidFill>
                  <a:srgbClr val="374151"/>
                </a:solidFill>
                <a:effectLst/>
                <a:latin typeface="Söhne"/>
              </a:rPr>
              <a:t>2014</a:t>
            </a:r>
            <a:r>
              <a:rPr lang="zh-CN" altLang="en-US" sz="2800" b="0" i="0" dirty="0">
                <a:solidFill>
                  <a:srgbClr val="374151"/>
                </a:solidFill>
                <a:effectLst/>
                <a:latin typeface="Söhne"/>
              </a:rPr>
              <a:t>年的爆炸事故（</a:t>
            </a:r>
            <a:r>
              <a:rPr lang="en-US" altLang="zh-CN" sz="2800" b="0" i="0" dirty="0">
                <a:solidFill>
                  <a:srgbClr val="374151"/>
                </a:solidFill>
                <a:effectLst/>
                <a:latin typeface="Söhne"/>
                <a:hlinkClick r:id="rId12"/>
              </a:rPr>
              <a:t>https://www.youtube.com/watch?v=yDr_8kqmxLM</a:t>
            </a:r>
            <a:r>
              <a:rPr lang="zh-CN" altLang="en-US" sz="2800" b="0" i="0" dirty="0">
                <a:solidFill>
                  <a:srgbClr val="374151"/>
                </a:solidFill>
                <a:effectLst/>
                <a:latin typeface="Söhne"/>
              </a:rPr>
              <a:t>）</a:t>
            </a:r>
            <a:r>
              <a:rPr lang="en-US" sz="2600" dirty="0"/>
              <a:t>: </a:t>
            </a:r>
            <a:r>
              <a:rPr lang="zh-CN" altLang="en-US" sz="2800" b="0" i="0" dirty="0">
                <a:solidFill>
                  <a:srgbClr val="374151"/>
                </a:solidFill>
                <a:effectLst/>
                <a:latin typeface="Söhne"/>
              </a:rPr>
              <a:t>一辆</a:t>
            </a:r>
            <a:r>
              <a:rPr lang="zh-CN" altLang="en-US" sz="2800" dirty="0">
                <a:solidFill>
                  <a:srgbClr val="374151"/>
                </a:solidFill>
                <a:latin typeface="Söhne"/>
              </a:rPr>
              <a:t>餐</a:t>
            </a:r>
            <a:r>
              <a:rPr lang="zh-CN" altLang="en-US" sz="2800" b="0" i="0" dirty="0">
                <a:solidFill>
                  <a:srgbClr val="374151"/>
                </a:solidFill>
                <a:effectLst/>
                <a:latin typeface="Söhne"/>
              </a:rPr>
              <a:t>车上的丙烷气罐爆炸，造成两人死亡，十几人受伤。这引发了对流动餐车行业特定的火灾安全、丙烷安全法规的严肃讨论。</a:t>
            </a:r>
            <a:endParaRPr lang="en-US" sz="2600" dirty="0"/>
          </a:p>
        </p:txBody>
      </p:sp>
    </p:spTree>
    <p:extLst>
      <p:ext uri="{BB962C8B-B14F-4D97-AF65-F5344CB8AC3E}">
        <p14:creationId xmlns:p14="http://schemas.microsoft.com/office/powerpoint/2010/main" val="93925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AD8F-3556-B1F5-46C4-218B8036CF51}"/>
              </a:ext>
            </a:extLst>
          </p:cNvPr>
          <p:cNvSpPr>
            <a:spLocks noGrp="1"/>
          </p:cNvSpPr>
          <p:nvPr>
            <p:ph type="title"/>
          </p:nvPr>
        </p:nvSpPr>
        <p:spPr>
          <a:xfrm>
            <a:off x="838200" y="157307"/>
            <a:ext cx="10515600" cy="1325563"/>
          </a:xfrm>
        </p:spPr>
        <p:txBody>
          <a:bodyPr/>
          <a:lstStyle/>
          <a:p>
            <a:r>
              <a:rPr lang="zh-CN" altLang="en-US" dirty="0"/>
              <a:t>为什么培训餐车上的工人</a:t>
            </a:r>
            <a:r>
              <a:rPr lang="en-US" dirty="0"/>
              <a:t>?</a:t>
            </a:r>
          </a:p>
        </p:txBody>
      </p:sp>
      <p:sp>
        <p:nvSpPr>
          <p:cNvPr id="3" name="Content Placeholder 2">
            <a:extLst>
              <a:ext uri="{FF2B5EF4-FFF2-40B4-BE49-F238E27FC236}">
                <a16:creationId xmlns:a16="http://schemas.microsoft.com/office/drawing/2014/main" id="{A4339F73-282A-5C31-F2B6-4E06B963D251}"/>
              </a:ext>
            </a:extLst>
          </p:cNvPr>
          <p:cNvSpPr>
            <a:spLocks noGrp="1"/>
          </p:cNvSpPr>
          <p:nvPr>
            <p:ph idx="1"/>
          </p:nvPr>
        </p:nvSpPr>
        <p:spPr>
          <a:xfrm>
            <a:off x="569843" y="1482869"/>
            <a:ext cx="11396870" cy="5217823"/>
          </a:xfrm>
        </p:spPr>
        <p:txBody>
          <a:bodyPr>
            <a:normAutofit/>
          </a:bodyPr>
          <a:lstStyle/>
          <a:p>
            <a:pPr>
              <a:spcAft>
                <a:spcPts val="1200"/>
              </a:spcAft>
            </a:pPr>
            <a:r>
              <a:rPr lang="zh-CN" altLang="en-US" b="0" i="0" dirty="0">
                <a:solidFill>
                  <a:srgbClr val="374151"/>
                </a:solidFill>
                <a:effectLst/>
                <a:latin typeface="Söhne"/>
              </a:rPr>
              <a:t>过去</a:t>
            </a:r>
            <a:r>
              <a:rPr lang="en-US" altLang="zh-CN" b="0" i="0" dirty="0">
                <a:solidFill>
                  <a:srgbClr val="374151"/>
                </a:solidFill>
                <a:effectLst/>
                <a:latin typeface="Söhne"/>
              </a:rPr>
              <a:t>15</a:t>
            </a:r>
            <a:r>
              <a:rPr lang="zh-CN" altLang="en-US" b="0" i="0" dirty="0">
                <a:solidFill>
                  <a:srgbClr val="374151"/>
                </a:solidFill>
                <a:effectLst/>
                <a:latin typeface="Söhne"/>
              </a:rPr>
              <a:t>年里，餐车行业取得了巨大的增长。</a:t>
            </a:r>
            <a:endParaRPr lang="en-US" altLang="zh-CN" b="0" i="0" dirty="0">
              <a:solidFill>
                <a:srgbClr val="374151"/>
              </a:solidFill>
              <a:effectLst/>
              <a:latin typeface="Söhne"/>
            </a:endParaRPr>
          </a:p>
          <a:p>
            <a:pPr>
              <a:spcAft>
                <a:spcPts val="1200"/>
              </a:spcAft>
            </a:pPr>
            <a:r>
              <a:rPr lang="zh-CN" altLang="en-US" b="0" i="0" dirty="0">
                <a:solidFill>
                  <a:srgbClr val="374151"/>
                </a:solidFill>
                <a:effectLst/>
                <a:latin typeface="Söhne"/>
              </a:rPr>
              <a:t>它受到多个部门的监管：交通部（车辆）、当地卫生部门（食品安全）、当地消防部门。</a:t>
            </a:r>
            <a:endParaRPr lang="en-US" altLang="zh-CN" b="0" i="0" dirty="0">
              <a:solidFill>
                <a:srgbClr val="374151"/>
              </a:solidFill>
              <a:effectLst/>
              <a:latin typeface="Söhne"/>
            </a:endParaRPr>
          </a:p>
          <a:p>
            <a:pPr>
              <a:spcAft>
                <a:spcPts val="1200"/>
              </a:spcAft>
            </a:pPr>
            <a:r>
              <a:rPr lang="en-US" altLang="zh-CN" b="0" i="0" dirty="0">
                <a:solidFill>
                  <a:srgbClr val="374151"/>
                </a:solidFill>
                <a:effectLst/>
                <a:latin typeface="Söhne"/>
              </a:rPr>
              <a:t>2018</a:t>
            </a:r>
            <a:r>
              <a:rPr lang="zh-CN" altLang="en-US" b="0" i="0" dirty="0">
                <a:solidFill>
                  <a:srgbClr val="374151"/>
                </a:solidFill>
                <a:effectLst/>
                <a:latin typeface="Söhne"/>
              </a:rPr>
              <a:t>年，美国国家消防保护协会（</a:t>
            </a:r>
            <a:r>
              <a:rPr lang="en-US" altLang="zh-CN" b="0" i="0" dirty="0">
                <a:solidFill>
                  <a:srgbClr val="374151"/>
                </a:solidFill>
                <a:effectLst/>
                <a:latin typeface="Söhne"/>
              </a:rPr>
              <a:t>NFPA</a:t>
            </a:r>
            <a:r>
              <a:rPr lang="zh-CN" altLang="en-US" b="0" i="0" dirty="0">
                <a:solidFill>
                  <a:srgbClr val="374151"/>
                </a:solidFill>
                <a:effectLst/>
                <a:latin typeface="Söhne"/>
              </a:rPr>
              <a:t>）更新了他们的标准，以更好地解决餐车火灾安全问题，但即使在相邻的社区，安全标准可能也有所不同。</a:t>
            </a:r>
            <a:endParaRPr lang="en-US" altLang="zh-CN" b="0" i="0" dirty="0">
              <a:solidFill>
                <a:srgbClr val="374151"/>
              </a:solidFill>
              <a:effectLst/>
              <a:latin typeface="Söhne"/>
            </a:endParaRPr>
          </a:p>
          <a:p>
            <a:pPr lvl="1">
              <a:spcAft>
                <a:spcPts val="1200"/>
              </a:spcAft>
            </a:pPr>
            <a:r>
              <a:rPr lang="zh-CN" altLang="en-US" sz="1600" b="0" i="0" dirty="0">
                <a:solidFill>
                  <a:srgbClr val="374151"/>
                </a:solidFill>
                <a:effectLst/>
                <a:latin typeface="Söhne"/>
              </a:rPr>
              <a:t>例如：田纳西州克拉克斯维尔警方表示，丙烷泄漏导致了一起餐车爆炸。 </a:t>
            </a:r>
            <a:endParaRPr lang="en-US" altLang="zh-CN" sz="1600" b="0" i="0" dirty="0">
              <a:solidFill>
                <a:srgbClr val="374151"/>
              </a:solidFill>
              <a:effectLst/>
              <a:latin typeface="Söhne"/>
            </a:endParaRPr>
          </a:p>
          <a:p>
            <a:pPr lvl="1">
              <a:spcAft>
                <a:spcPts val="1200"/>
              </a:spcAft>
            </a:pPr>
            <a:r>
              <a:rPr lang="zh-CN" altLang="en-US" sz="1600" dirty="0">
                <a:solidFill>
                  <a:srgbClr val="374151"/>
                </a:solidFill>
                <a:latin typeface="Söhne"/>
              </a:rPr>
              <a:t>餐</a:t>
            </a:r>
            <a:r>
              <a:rPr lang="zh-CN" altLang="en-US" sz="1600" b="0" i="0" dirty="0">
                <a:solidFill>
                  <a:srgbClr val="374151"/>
                </a:solidFill>
                <a:effectLst/>
                <a:latin typeface="Söhne"/>
              </a:rPr>
              <a:t>车在纳什维尔获得许可（</a:t>
            </a:r>
            <a:r>
              <a:rPr lang="en-US" altLang="zh-CN" sz="1600" b="0" i="0" dirty="0">
                <a:solidFill>
                  <a:srgbClr val="374151"/>
                </a:solidFill>
                <a:effectLst/>
                <a:latin typeface="Söhne"/>
              </a:rPr>
              <a:t>2022</a:t>
            </a:r>
            <a:r>
              <a:rPr lang="zh-CN" altLang="en-US" sz="1600" b="0" i="0" dirty="0">
                <a:solidFill>
                  <a:srgbClr val="374151"/>
                </a:solidFill>
                <a:effectLst/>
                <a:latin typeface="Söhne"/>
              </a:rPr>
              <a:t>年），但不要求装置气体探测器。 </a:t>
            </a:r>
            <a:endParaRPr lang="en-US" altLang="zh-CN" sz="1600" b="0" i="0" dirty="0">
              <a:solidFill>
                <a:srgbClr val="374151"/>
              </a:solidFill>
              <a:effectLst/>
              <a:latin typeface="Söhne"/>
            </a:endParaRPr>
          </a:p>
          <a:p>
            <a:pPr lvl="1">
              <a:spcAft>
                <a:spcPts val="1200"/>
              </a:spcAft>
            </a:pPr>
            <a:r>
              <a:rPr lang="zh-CN" altLang="en-US" sz="1600" b="0" i="0" dirty="0">
                <a:solidFill>
                  <a:srgbClr val="374151"/>
                </a:solidFill>
                <a:effectLst/>
                <a:latin typeface="Söhne"/>
              </a:rPr>
              <a:t>爆炸发生在车主位于克拉克斯维尔附近的家中，那里要求安装一氧化碳</a:t>
            </a:r>
            <a:r>
              <a:rPr lang="zh-CN" altLang="en-US" sz="1600" dirty="0">
                <a:solidFill>
                  <a:srgbClr val="374151"/>
                </a:solidFill>
                <a:latin typeface="Söhne"/>
              </a:rPr>
              <a:t>或者</a:t>
            </a:r>
            <a:r>
              <a:rPr lang="zh-CN" altLang="en-US" sz="1600" b="0" i="0" dirty="0">
                <a:solidFill>
                  <a:srgbClr val="374151"/>
                </a:solidFill>
                <a:effectLst/>
                <a:latin typeface="Söhne"/>
              </a:rPr>
              <a:t>丙烷探测器。</a:t>
            </a:r>
            <a:endParaRPr lang="en-US" sz="1600" dirty="0"/>
          </a:p>
        </p:txBody>
      </p:sp>
    </p:spTree>
    <p:extLst>
      <p:ext uri="{BB962C8B-B14F-4D97-AF65-F5344CB8AC3E}">
        <p14:creationId xmlns:p14="http://schemas.microsoft.com/office/powerpoint/2010/main" val="268489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AD8F-3556-B1F5-46C4-218B8036CF51}"/>
              </a:ext>
            </a:extLst>
          </p:cNvPr>
          <p:cNvSpPr>
            <a:spLocks noGrp="1"/>
          </p:cNvSpPr>
          <p:nvPr>
            <p:ph type="title"/>
          </p:nvPr>
        </p:nvSpPr>
        <p:spPr>
          <a:xfrm>
            <a:off x="838200" y="157307"/>
            <a:ext cx="10515600" cy="1325563"/>
          </a:xfrm>
        </p:spPr>
        <p:txBody>
          <a:bodyPr/>
          <a:lstStyle/>
          <a:p>
            <a:r>
              <a:rPr lang="zh-CN" altLang="en-US" dirty="0"/>
              <a:t>为什么培训餐车上的工人</a:t>
            </a:r>
            <a:r>
              <a:rPr lang="en-US" dirty="0"/>
              <a:t>?</a:t>
            </a:r>
          </a:p>
        </p:txBody>
      </p:sp>
      <p:sp>
        <p:nvSpPr>
          <p:cNvPr id="3" name="Content Placeholder 2">
            <a:extLst>
              <a:ext uri="{FF2B5EF4-FFF2-40B4-BE49-F238E27FC236}">
                <a16:creationId xmlns:a16="http://schemas.microsoft.com/office/drawing/2014/main" id="{A4339F73-282A-5C31-F2B6-4E06B963D251}"/>
              </a:ext>
            </a:extLst>
          </p:cNvPr>
          <p:cNvSpPr>
            <a:spLocks noGrp="1"/>
          </p:cNvSpPr>
          <p:nvPr>
            <p:ph idx="1"/>
          </p:nvPr>
        </p:nvSpPr>
        <p:spPr>
          <a:xfrm>
            <a:off x="838200" y="1482869"/>
            <a:ext cx="10515600" cy="5217823"/>
          </a:xfrm>
        </p:spPr>
        <p:txBody>
          <a:bodyPr>
            <a:normAutofit/>
          </a:bodyPr>
          <a:lstStyle/>
          <a:p>
            <a:r>
              <a:rPr lang="zh-CN" altLang="en-US" b="0" i="0" dirty="0">
                <a:solidFill>
                  <a:srgbClr val="374151"/>
                </a:solidFill>
                <a:effectLst/>
                <a:latin typeface="Söhne"/>
              </a:rPr>
              <a:t>与餐厅类似，容易受到烹饪火灾的威胁。</a:t>
            </a:r>
            <a:endParaRPr lang="en-US" altLang="zh-CN" b="0" i="0" dirty="0">
              <a:solidFill>
                <a:srgbClr val="374151"/>
              </a:solidFill>
              <a:effectLst/>
              <a:latin typeface="Söhne"/>
            </a:endParaRPr>
          </a:p>
          <a:p>
            <a:pPr lvl="1"/>
            <a:r>
              <a:rPr lang="zh-CN" altLang="en-US" dirty="0"/>
              <a:t>每年大约有</a:t>
            </a:r>
            <a:r>
              <a:rPr lang="en-US" altLang="zh-CN" dirty="0"/>
              <a:t>7500</a:t>
            </a:r>
            <a:r>
              <a:rPr lang="zh-CN" altLang="en-US" dirty="0"/>
              <a:t>起餐厅火灾，平均造成</a:t>
            </a:r>
            <a:r>
              <a:rPr lang="en-US" altLang="zh-CN" dirty="0"/>
              <a:t>3</a:t>
            </a:r>
            <a:r>
              <a:rPr lang="zh-CN" altLang="en-US" dirty="0"/>
              <a:t>人死亡、</a:t>
            </a:r>
            <a:r>
              <a:rPr lang="en-US" altLang="zh-CN" dirty="0"/>
              <a:t>110</a:t>
            </a:r>
            <a:r>
              <a:rPr lang="zh-CN" altLang="en-US" dirty="0"/>
              <a:t>人受伤，并造成</a:t>
            </a:r>
            <a:r>
              <a:rPr lang="en-US" altLang="zh-CN" dirty="0"/>
              <a:t>1.65</a:t>
            </a:r>
            <a:r>
              <a:rPr lang="zh-CN" altLang="en-US" dirty="0"/>
              <a:t>亿美元的财产损失（</a:t>
            </a:r>
            <a:r>
              <a:rPr lang="en-US" altLang="zh-CN" dirty="0"/>
              <a:t>NFPA 2017</a:t>
            </a:r>
            <a:r>
              <a:rPr lang="zh-CN" altLang="en-US" dirty="0"/>
              <a:t>）。</a:t>
            </a:r>
          </a:p>
          <a:p>
            <a:pPr lvl="1"/>
            <a:r>
              <a:rPr lang="en-US" altLang="zh-CN" dirty="0"/>
              <a:t>61%</a:t>
            </a:r>
            <a:r>
              <a:rPr lang="zh-CN" altLang="en-US" dirty="0"/>
              <a:t>的火灾涉及烹饪设备（</a:t>
            </a:r>
            <a:r>
              <a:rPr lang="en-US" altLang="zh-CN" dirty="0"/>
              <a:t>NFPA 2017</a:t>
            </a:r>
            <a:r>
              <a:rPr lang="zh-CN" altLang="en-US" dirty="0"/>
              <a:t>）。</a:t>
            </a:r>
            <a:endParaRPr lang="en-US" dirty="0"/>
          </a:p>
          <a:p>
            <a:r>
              <a:rPr lang="zh-CN" altLang="en-US" b="0" i="0" dirty="0">
                <a:solidFill>
                  <a:srgbClr val="374151"/>
                </a:solidFill>
                <a:effectLst/>
                <a:latin typeface="Söhne"/>
              </a:rPr>
              <a:t>同时也存在一些独特的危险因素</a:t>
            </a:r>
            <a:endParaRPr lang="en-US" altLang="zh-CN" b="0" i="0" dirty="0">
              <a:solidFill>
                <a:srgbClr val="374151"/>
              </a:solidFill>
              <a:effectLst/>
              <a:latin typeface="Söhne"/>
            </a:endParaRPr>
          </a:p>
          <a:p>
            <a:pPr lvl="1"/>
            <a:r>
              <a:rPr lang="zh-CN" altLang="en-US" b="0" i="0" dirty="0">
                <a:solidFill>
                  <a:srgbClr val="374151"/>
                </a:solidFill>
                <a:effectLst/>
                <a:latin typeface="Söhne"/>
              </a:rPr>
              <a:t>丙烷气罐可能造成爆炸条件。 </a:t>
            </a:r>
            <a:endParaRPr lang="en-US" altLang="zh-CN" b="0" i="0" dirty="0">
              <a:solidFill>
                <a:srgbClr val="374151"/>
              </a:solidFill>
              <a:effectLst/>
              <a:latin typeface="Söhne"/>
            </a:endParaRPr>
          </a:p>
          <a:p>
            <a:pPr lvl="1"/>
            <a:r>
              <a:rPr lang="zh-CN" altLang="en-US" dirty="0">
                <a:solidFill>
                  <a:srgbClr val="374151"/>
                </a:solidFill>
                <a:latin typeface="Söhne"/>
              </a:rPr>
              <a:t>餐</a:t>
            </a:r>
            <a:r>
              <a:rPr lang="zh-CN" altLang="en-US" b="0" i="0" dirty="0">
                <a:solidFill>
                  <a:srgbClr val="374151"/>
                </a:solidFill>
                <a:effectLst/>
                <a:latin typeface="Söhne"/>
              </a:rPr>
              <a:t>车内部空间较小。 </a:t>
            </a:r>
            <a:endParaRPr lang="en-US" altLang="zh-CN" b="0" i="0" dirty="0">
              <a:solidFill>
                <a:srgbClr val="374151"/>
              </a:solidFill>
              <a:effectLst/>
              <a:latin typeface="Söhne"/>
            </a:endParaRPr>
          </a:p>
          <a:p>
            <a:pPr lvl="1"/>
            <a:r>
              <a:rPr lang="zh-CN" altLang="en-US" b="0" i="0" dirty="0">
                <a:solidFill>
                  <a:srgbClr val="374151"/>
                </a:solidFill>
                <a:effectLst/>
                <a:latin typeface="Söhne"/>
              </a:rPr>
              <a:t>移动性强，可能在不同位置运营，存在道路隐患。</a:t>
            </a:r>
            <a:endParaRPr lang="en-US" dirty="0"/>
          </a:p>
          <a:p>
            <a:r>
              <a:rPr lang="zh-CN" altLang="en-US" b="0" i="0" dirty="0">
                <a:solidFill>
                  <a:srgbClr val="374151"/>
                </a:solidFill>
                <a:effectLst/>
                <a:latin typeface="Söhne"/>
              </a:rPr>
              <a:t>小企业面临独特挑战</a:t>
            </a:r>
            <a:endParaRPr lang="en-US" altLang="zh-CN" b="0" i="0" dirty="0">
              <a:solidFill>
                <a:srgbClr val="374151"/>
              </a:solidFill>
              <a:effectLst/>
              <a:latin typeface="Söhne"/>
            </a:endParaRPr>
          </a:p>
          <a:p>
            <a:pPr lvl="1"/>
            <a:r>
              <a:rPr lang="zh-CN" altLang="en-US" b="0" i="0" dirty="0">
                <a:solidFill>
                  <a:srgbClr val="374151"/>
                </a:solidFill>
                <a:effectLst/>
                <a:latin typeface="Söhne"/>
              </a:rPr>
              <a:t>很少有专门的安全专业人员。 </a:t>
            </a:r>
            <a:endParaRPr lang="en-US" altLang="zh-CN" b="0" i="0" dirty="0">
              <a:solidFill>
                <a:srgbClr val="374151"/>
              </a:solidFill>
              <a:effectLst/>
              <a:latin typeface="Söhne"/>
            </a:endParaRPr>
          </a:p>
          <a:p>
            <a:pPr lvl="1"/>
            <a:r>
              <a:rPr lang="zh-CN" altLang="en-US" b="0" i="0" dirty="0">
                <a:solidFill>
                  <a:srgbClr val="374151"/>
                </a:solidFill>
                <a:effectLst/>
                <a:latin typeface="Söhne"/>
              </a:rPr>
              <a:t>缺乏安全</a:t>
            </a:r>
            <a:r>
              <a:rPr lang="en-US" altLang="zh-CN" b="0" i="0" dirty="0">
                <a:solidFill>
                  <a:srgbClr val="374151"/>
                </a:solidFill>
                <a:effectLst/>
                <a:latin typeface="Söhne"/>
              </a:rPr>
              <a:t>/</a:t>
            </a:r>
            <a:r>
              <a:rPr lang="zh-CN" altLang="en-US" b="0" i="0" dirty="0">
                <a:solidFill>
                  <a:srgbClr val="374151"/>
                </a:solidFill>
                <a:effectLst/>
                <a:latin typeface="Söhne"/>
              </a:rPr>
              <a:t>健康资源。</a:t>
            </a:r>
            <a:endParaRPr lang="en-US" dirty="0"/>
          </a:p>
          <a:p>
            <a:r>
              <a:rPr lang="zh-CN" altLang="en-US" b="0" i="0" dirty="0">
                <a:solidFill>
                  <a:srgbClr val="374151"/>
                </a:solidFill>
                <a:effectLst/>
                <a:latin typeface="Söhne"/>
              </a:rPr>
              <a:t>还有其他原因吗？</a:t>
            </a:r>
            <a:endParaRPr lang="en-US" dirty="0"/>
          </a:p>
        </p:txBody>
      </p:sp>
    </p:spTree>
    <p:extLst>
      <p:ext uri="{BB962C8B-B14F-4D97-AF65-F5344CB8AC3E}">
        <p14:creationId xmlns:p14="http://schemas.microsoft.com/office/powerpoint/2010/main" val="53042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263-392B-29D3-BE95-B52B2F957C4A}"/>
              </a:ext>
            </a:extLst>
          </p:cNvPr>
          <p:cNvSpPr>
            <a:spLocks noGrp="1"/>
          </p:cNvSpPr>
          <p:nvPr>
            <p:ph type="title"/>
          </p:nvPr>
        </p:nvSpPr>
        <p:spPr/>
        <p:txBody>
          <a:bodyPr/>
          <a:lstStyle/>
          <a:p>
            <a:r>
              <a:rPr lang="zh-CN" altLang="en-US" dirty="0"/>
              <a:t>培训目的</a:t>
            </a:r>
            <a:endParaRPr lang="en-US" dirty="0"/>
          </a:p>
        </p:txBody>
      </p:sp>
      <p:sp>
        <p:nvSpPr>
          <p:cNvPr id="3" name="Content Placeholder 2">
            <a:extLst>
              <a:ext uri="{FF2B5EF4-FFF2-40B4-BE49-F238E27FC236}">
                <a16:creationId xmlns:a16="http://schemas.microsoft.com/office/drawing/2014/main" id="{9843E30D-6B1D-7115-9B27-DD16CD870FD7}"/>
              </a:ext>
            </a:extLst>
          </p:cNvPr>
          <p:cNvSpPr>
            <a:spLocks noGrp="1"/>
          </p:cNvSpPr>
          <p:nvPr>
            <p:ph idx="1"/>
          </p:nvPr>
        </p:nvSpPr>
        <p:spPr>
          <a:xfrm>
            <a:off x="589935" y="1825624"/>
            <a:ext cx="10763865" cy="4509861"/>
          </a:xfrm>
        </p:spPr>
        <p:txBody>
          <a:bodyPr>
            <a:normAutofit/>
          </a:bodyPr>
          <a:lstStyle/>
          <a:p>
            <a:pPr>
              <a:lnSpc>
                <a:spcPct val="150000"/>
              </a:lnSpc>
              <a:spcAft>
                <a:spcPts val="600"/>
              </a:spcAft>
            </a:pPr>
            <a:r>
              <a:rPr lang="zh-CN" altLang="en-US" b="0" i="0" dirty="0">
                <a:solidFill>
                  <a:srgbClr val="374151"/>
                </a:solidFill>
                <a:effectLst/>
                <a:latin typeface="Söhne"/>
              </a:rPr>
              <a:t>目的：教育餐车运营的业主、管理层和工人，以预防工作场所安全危险，特别是火灾和相关危险，从而避免受伤、生命损失和财务损失。</a:t>
            </a:r>
            <a:endParaRPr lang="en-US" dirty="0"/>
          </a:p>
          <a:p>
            <a:pPr>
              <a:lnSpc>
                <a:spcPct val="150000"/>
              </a:lnSpc>
              <a:spcAft>
                <a:spcPts val="600"/>
              </a:spcAft>
            </a:pPr>
            <a:r>
              <a:rPr lang="zh-CN" altLang="en-US" dirty="0"/>
              <a:t>通过课堂教育和实际灭火器操作培训，我们旨在增加学员在处理工作安全危险方面的信心。</a:t>
            </a:r>
            <a:endParaRPr lang="en-US" dirty="0"/>
          </a:p>
        </p:txBody>
      </p:sp>
    </p:spTree>
    <p:extLst>
      <p:ext uri="{BB962C8B-B14F-4D97-AF65-F5344CB8AC3E}">
        <p14:creationId xmlns:p14="http://schemas.microsoft.com/office/powerpoint/2010/main" val="300610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B31EC-5CB5-034B-294C-B8E42037E08F}"/>
              </a:ext>
            </a:extLst>
          </p:cNvPr>
          <p:cNvSpPr>
            <a:spLocks noGrp="1"/>
          </p:cNvSpPr>
          <p:nvPr>
            <p:ph type="title"/>
          </p:nvPr>
        </p:nvSpPr>
        <p:spPr/>
        <p:txBody>
          <a:bodyPr anchor="ctr"/>
          <a:lstStyle/>
          <a:p>
            <a:pPr algn="ctr"/>
            <a:r>
              <a:rPr lang="zh-CN" altLang="en-US" dirty="0"/>
              <a:t>美国职业安全与健康管理局（</a:t>
            </a:r>
            <a:r>
              <a:rPr lang="en-US" altLang="zh-CN" dirty="0"/>
              <a:t>OSHA</a:t>
            </a:r>
            <a:r>
              <a:rPr lang="zh-CN" altLang="en-US" dirty="0"/>
              <a:t>） 的介绍</a:t>
            </a:r>
          </a:p>
        </p:txBody>
      </p:sp>
    </p:spTree>
    <p:extLst>
      <p:ext uri="{BB962C8B-B14F-4D97-AF65-F5344CB8AC3E}">
        <p14:creationId xmlns:p14="http://schemas.microsoft.com/office/powerpoint/2010/main" val="409785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3F19-31A2-053C-A744-258387D1A523}"/>
              </a:ext>
            </a:extLst>
          </p:cNvPr>
          <p:cNvSpPr>
            <a:spLocks noGrp="1"/>
          </p:cNvSpPr>
          <p:nvPr>
            <p:ph type="title"/>
          </p:nvPr>
        </p:nvSpPr>
        <p:spPr/>
        <p:txBody>
          <a:bodyPr/>
          <a:lstStyle/>
          <a:p>
            <a:r>
              <a:rPr lang="zh-CN" altLang="en-US" dirty="0"/>
              <a:t>谁是</a:t>
            </a:r>
            <a:r>
              <a:rPr lang="en-US" dirty="0"/>
              <a:t> OSHA </a:t>
            </a:r>
            <a:r>
              <a:rPr lang="zh-CN" altLang="en-US" dirty="0"/>
              <a:t>以及他们做什么</a:t>
            </a:r>
            <a:r>
              <a:rPr lang="en-US" dirty="0"/>
              <a:t>?</a:t>
            </a:r>
          </a:p>
        </p:txBody>
      </p:sp>
      <p:sp>
        <p:nvSpPr>
          <p:cNvPr id="3" name="Content Placeholder 2">
            <a:extLst>
              <a:ext uri="{FF2B5EF4-FFF2-40B4-BE49-F238E27FC236}">
                <a16:creationId xmlns:a16="http://schemas.microsoft.com/office/drawing/2014/main" id="{4D5090F9-32BD-1639-6BF5-1BA6E44200D0}"/>
              </a:ext>
            </a:extLst>
          </p:cNvPr>
          <p:cNvSpPr>
            <a:spLocks noGrp="1"/>
          </p:cNvSpPr>
          <p:nvPr>
            <p:ph idx="1"/>
          </p:nvPr>
        </p:nvSpPr>
        <p:spPr>
          <a:xfrm>
            <a:off x="595745" y="1825624"/>
            <a:ext cx="11236037" cy="4791485"/>
          </a:xfrm>
        </p:spPr>
        <p:txBody>
          <a:bodyPr>
            <a:normAutofit/>
          </a:bodyPr>
          <a:lstStyle/>
          <a:p>
            <a:pPr marL="0" indent="0">
              <a:spcAft>
                <a:spcPts val="600"/>
              </a:spcAft>
              <a:buNone/>
            </a:pPr>
            <a:r>
              <a:rPr lang="en-US" dirty="0"/>
              <a:t>OSHA </a:t>
            </a:r>
            <a:r>
              <a:rPr lang="zh-CN" altLang="en-US" dirty="0"/>
              <a:t>是</a:t>
            </a:r>
            <a:r>
              <a:rPr lang="en-US" dirty="0"/>
              <a:t> The Occupational Safety and Health Administration</a:t>
            </a:r>
            <a:r>
              <a:rPr lang="zh-CN" altLang="en-US" dirty="0"/>
              <a:t>的缩写。</a:t>
            </a:r>
            <a:endParaRPr lang="en-US" dirty="0"/>
          </a:p>
          <a:p>
            <a:pPr lvl="1">
              <a:spcAft>
                <a:spcPts val="600"/>
              </a:spcAft>
            </a:pPr>
            <a:r>
              <a:rPr lang="zh-CN" altLang="en-US" sz="2600" dirty="0"/>
              <a:t>隶属于美国劳工部</a:t>
            </a:r>
            <a:endParaRPr lang="en-US" altLang="zh-CN" sz="2600" dirty="0"/>
          </a:p>
          <a:p>
            <a:pPr lvl="1">
              <a:spcAft>
                <a:spcPts val="600"/>
              </a:spcAft>
            </a:pPr>
            <a:r>
              <a:rPr lang="zh-CN" altLang="en-US" sz="2600" dirty="0"/>
              <a:t>成立于</a:t>
            </a:r>
            <a:r>
              <a:rPr lang="en-US" altLang="zh-CN" sz="2600" dirty="0"/>
              <a:t>1970</a:t>
            </a:r>
            <a:r>
              <a:rPr lang="zh-CN" altLang="en-US" sz="2600" dirty="0"/>
              <a:t>年（</a:t>
            </a:r>
            <a:r>
              <a:rPr lang="en-US" sz="2600" dirty="0"/>
              <a:t> Williams Steiger</a:t>
            </a:r>
            <a:r>
              <a:rPr lang="zh-CN" altLang="en-US" sz="2600" dirty="0"/>
              <a:t>职业安全与健康法）</a:t>
            </a:r>
            <a:endParaRPr lang="en-US" sz="2600" dirty="0"/>
          </a:p>
          <a:p>
            <a:pPr lvl="2">
              <a:spcAft>
                <a:spcPts val="600"/>
              </a:spcAft>
            </a:pPr>
            <a:r>
              <a:rPr lang="zh-CN" altLang="en-US" sz="2200" dirty="0"/>
              <a:t>使命：拯救生命，预防伤害，保护美国的工人免受工作场所安全和健康的危害</a:t>
            </a:r>
            <a:endParaRPr lang="en-US" sz="2200" dirty="0"/>
          </a:p>
          <a:p>
            <a:pPr lvl="1">
              <a:spcAft>
                <a:spcPts val="600"/>
              </a:spcAft>
            </a:pPr>
            <a:r>
              <a:rPr lang="zh-CN" altLang="en-US" sz="2000" b="0" i="0" dirty="0">
                <a:solidFill>
                  <a:srgbClr val="374151"/>
                </a:solidFill>
                <a:effectLst/>
                <a:latin typeface="Söhne"/>
              </a:rPr>
              <a:t>确立雇主和雇员的责任和权利 </a:t>
            </a:r>
            <a:endParaRPr lang="en-US" altLang="zh-CN" sz="2000" b="0" i="0" dirty="0">
              <a:solidFill>
                <a:srgbClr val="374151"/>
              </a:solidFill>
              <a:effectLst/>
              <a:latin typeface="Söhne"/>
            </a:endParaRPr>
          </a:p>
          <a:p>
            <a:pPr lvl="1">
              <a:spcAft>
                <a:spcPts val="600"/>
              </a:spcAft>
            </a:pPr>
            <a:r>
              <a:rPr lang="zh-CN" altLang="en-US" sz="2000" b="0" i="0" dirty="0">
                <a:solidFill>
                  <a:srgbClr val="374151"/>
                </a:solidFill>
                <a:effectLst/>
                <a:latin typeface="Söhne"/>
              </a:rPr>
              <a:t>建立并维护工作场所伤害和死亡的报告</a:t>
            </a:r>
            <a:r>
              <a:rPr lang="en-US" altLang="zh-CN" sz="2000" b="0" i="0" dirty="0">
                <a:solidFill>
                  <a:srgbClr val="374151"/>
                </a:solidFill>
                <a:effectLst/>
                <a:latin typeface="Söhne"/>
              </a:rPr>
              <a:t>/</a:t>
            </a:r>
            <a:r>
              <a:rPr lang="zh-CN" altLang="en-US" sz="2000" b="0" i="0" dirty="0">
                <a:solidFill>
                  <a:srgbClr val="374151"/>
                </a:solidFill>
                <a:effectLst/>
                <a:latin typeface="Söhne"/>
              </a:rPr>
              <a:t>记录系统 </a:t>
            </a:r>
            <a:endParaRPr lang="en-US" altLang="zh-CN" sz="2000" b="0" i="0" dirty="0">
              <a:solidFill>
                <a:srgbClr val="374151"/>
              </a:solidFill>
              <a:effectLst/>
              <a:latin typeface="Söhne"/>
            </a:endParaRPr>
          </a:p>
          <a:p>
            <a:pPr lvl="1">
              <a:spcAft>
                <a:spcPts val="600"/>
              </a:spcAft>
            </a:pPr>
            <a:r>
              <a:rPr lang="zh-CN" altLang="en-US" sz="2000" b="0" i="0" dirty="0">
                <a:solidFill>
                  <a:srgbClr val="374151"/>
                </a:solidFill>
                <a:effectLst/>
                <a:latin typeface="Söhne"/>
              </a:rPr>
              <a:t>设立安全培训计划 </a:t>
            </a:r>
            <a:endParaRPr lang="en-US" altLang="zh-CN" sz="2000" b="0" i="0" dirty="0">
              <a:solidFill>
                <a:srgbClr val="374151"/>
              </a:solidFill>
              <a:effectLst/>
              <a:latin typeface="Söhne"/>
            </a:endParaRPr>
          </a:p>
          <a:p>
            <a:pPr lvl="1">
              <a:spcAft>
                <a:spcPts val="600"/>
              </a:spcAft>
            </a:pPr>
            <a:r>
              <a:rPr lang="zh-CN" altLang="en-US" sz="2000" b="0" i="0" dirty="0">
                <a:solidFill>
                  <a:srgbClr val="374151"/>
                </a:solidFill>
                <a:effectLst/>
                <a:latin typeface="Söhne"/>
              </a:rPr>
              <a:t>制定并执行安全标准</a:t>
            </a:r>
            <a:endParaRPr lang="en-US" sz="2600" dirty="0"/>
          </a:p>
          <a:p>
            <a:endParaRPr lang="en-US" dirty="0"/>
          </a:p>
        </p:txBody>
      </p:sp>
    </p:spTree>
    <p:extLst>
      <p:ext uri="{BB962C8B-B14F-4D97-AF65-F5344CB8AC3E}">
        <p14:creationId xmlns:p14="http://schemas.microsoft.com/office/powerpoint/2010/main" val="55047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6CEB-7EE6-FF1E-7068-8890D5B22A8F}"/>
              </a:ext>
            </a:extLst>
          </p:cNvPr>
          <p:cNvSpPr>
            <a:spLocks noGrp="1"/>
          </p:cNvSpPr>
          <p:nvPr>
            <p:ph type="title"/>
          </p:nvPr>
        </p:nvSpPr>
        <p:spPr>
          <a:xfrm>
            <a:off x="838200" y="0"/>
            <a:ext cx="10515600" cy="1325563"/>
          </a:xfrm>
        </p:spPr>
        <p:txBody>
          <a:bodyPr/>
          <a:lstStyle/>
          <a:p>
            <a:pPr algn="ctr"/>
            <a:r>
              <a:rPr lang="zh-CN" altLang="en-US" b="0" i="0" dirty="0">
                <a:solidFill>
                  <a:srgbClr val="374151"/>
                </a:solidFill>
                <a:effectLst/>
                <a:latin typeface="Söhne"/>
              </a:rPr>
              <a:t>联邦和州级职业安全与健康管理局（</a:t>
            </a:r>
            <a:r>
              <a:rPr lang="en-US" dirty="0"/>
              <a:t>OSHA</a:t>
            </a:r>
            <a:r>
              <a:rPr lang="zh-CN" altLang="en-US" dirty="0"/>
              <a:t>）</a:t>
            </a:r>
            <a:endParaRPr lang="en-US" dirty="0"/>
          </a:p>
        </p:txBody>
      </p:sp>
      <p:sp>
        <p:nvSpPr>
          <p:cNvPr id="3" name="Content Placeholder 2">
            <a:extLst>
              <a:ext uri="{FF2B5EF4-FFF2-40B4-BE49-F238E27FC236}">
                <a16:creationId xmlns:a16="http://schemas.microsoft.com/office/drawing/2014/main" id="{7FF9ED52-AF3F-70E8-EA1D-C62A23FFC2F8}"/>
              </a:ext>
            </a:extLst>
          </p:cNvPr>
          <p:cNvSpPr>
            <a:spLocks noGrp="1"/>
          </p:cNvSpPr>
          <p:nvPr>
            <p:ph idx="1"/>
          </p:nvPr>
        </p:nvSpPr>
        <p:spPr>
          <a:xfrm>
            <a:off x="353291" y="1516567"/>
            <a:ext cx="5541818" cy="5341433"/>
          </a:xfrm>
        </p:spPr>
        <p:txBody>
          <a:bodyPr>
            <a:normAutofit/>
          </a:bodyPr>
          <a:lstStyle/>
          <a:p>
            <a:r>
              <a:rPr lang="en-US" altLang="zh-CN" dirty="0"/>
              <a:t>OSH </a:t>
            </a:r>
            <a:r>
              <a:rPr lang="zh-CN" altLang="en-US" dirty="0"/>
              <a:t>法案通过联邦或者州级的职业安全与健康管理局保护雇主及其雇员。</a:t>
            </a:r>
            <a:endParaRPr lang="en-US" dirty="0"/>
          </a:p>
          <a:p>
            <a:r>
              <a:rPr lang="zh-CN" altLang="en-US" b="0" i="0" dirty="0">
                <a:solidFill>
                  <a:srgbClr val="374151"/>
                </a:solidFill>
                <a:effectLst/>
                <a:latin typeface="Söhne"/>
              </a:rPr>
              <a:t>截至</a:t>
            </a:r>
            <a:r>
              <a:rPr lang="en-US" altLang="zh-CN" b="0" i="0" dirty="0">
                <a:solidFill>
                  <a:srgbClr val="374151"/>
                </a:solidFill>
                <a:effectLst/>
                <a:latin typeface="Söhne"/>
              </a:rPr>
              <a:t>2023</a:t>
            </a:r>
            <a:r>
              <a:rPr lang="zh-CN" altLang="en-US" b="0" i="0" dirty="0">
                <a:solidFill>
                  <a:srgbClr val="374151"/>
                </a:solidFill>
                <a:effectLst/>
                <a:latin typeface="Söhne"/>
              </a:rPr>
              <a:t>年</a:t>
            </a:r>
            <a:r>
              <a:rPr lang="en-US" altLang="zh-CN" b="0" i="0" dirty="0">
                <a:solidFill>
                  <a:srgbClr val="374151"/>
                </a:solidFill>
                <a:effectLst/>
                <a:latin typeface="Söhne"/>
              </a:rPr>
              <a:t>1</a:t>
            </a:r>
            <a:r>
              <a:rPr lang="zh-CN" altLang="en-US" b="0" i="0" dirty="0">
                <a:solidFill>
                  <a:srgbClr val="374151"/>
                </a:solidFill>
                <a:effectLst/>
                <a:latin typeface="Söhne"/>
              </a:rPr>
              <a:t>月，</a:t>
            </a:r>
            <a:r>
              <a:rPr lang="en-US" altLang="zh-CN" b="0" i="0" dirty="0">
                <a:solidFill>
                  <a:srgbClr val="374151"/>
                </a:solidFill>
                <a:effectLst/>
                <a:latin typeface="Söhne"/>
              </a:rPr>
              <a:t>22</a:t>
            </a:r>
            <a:r>
              <a:rPr lang="zh-CN" altLang="en-US" b="0" i="0" dirty="0">
                <a:solidFill>
                  <a:srgbClr val="374151"/>
                </a:solidFill>
                <a:effectLst/>
                <a:latin typeface="Söhne"/>
              </a:rPr>
              <a:t>个州已经批准了涵盖私营部门和地方政府雇员的</a:t>
            </a:r>
            <a:r>
              <a:rPr lang="en-US" altLang="zh-CN" b="0" i="0" dirty="0">
                <a:solidFill>
                  <a:srgbClr val="374151"/>
                </a:solidFill>
                <a:effectLst/>
                <a:latin typeface="Söhne"/>
              </a:rPr>
              <a:t>OSH </a:t>
            </a:r>
            <a:r>
              <a:rPr lang="zh-CN" altLang="en-US" b="0" i="0" dirty="0">
                <a:solidFill>
                  <a:srgbClr val="374151"/>
                </a:solidFill>
                <a:effectLst/>
                <a:latin typeface="Söhne"/>
              </a:rPr>
              <a:t>法案。</a:t>
            </a:r>
            <a:endParaRPr lang="en-US" dirty="0"/>
          </a:p>
          <a:p>
            <a:pPr lvl="1"/>
            <a:r>
              <a:rPr lang="zh-CN" altLang="en-US" b="0" i="0" dirty="0">
                <a:solidFill>
                  <a:srgbClr val="374151"/>
                </a:solidFill>
                <a:effectLst/>
                <a:latin typeface="Söhne"/>
              </a:rPr>
              <a:t>州级法案必须至少与联邦</a:t>
            </a:r>
            <a:r>
              <a:rPr lang="en-US" altLang="zh-CN" b="0" i="0" dirty="0">
                <a:solidFill>
                  <a:srgbClr val="374151"/>
                </a:solidFill>
                <a:effectLst/>
                <a:latin typeface="Söhne"/>
              </a:rPr>
              <a:t>OSHA</a:t>
            </a:r>
            <a:r>
              <a:rPr lang="zh-CN" altLang="en-US" b="0" i="0" dirty="0">
                <a:solidFill>
                  <a:srgbClr val="374151"/>
                </a:solidFill>
                <a:effectLst/>
                <a:latin typeface="Söhne"/>
              </a:rPr>
              <a:t>同样有效地保护工人。</a:t>
            </a:r>
            <a:endParaRPr lang="en-US" dirty="0"/>
          </a:p>
        </p:txBody>
      </p:sp>
      <p:sp>
        <p:nvSpPr>
          <p:cNvPr id="6" name="TextBox 5">
            <a:extLst>
              <a:ext uri="{FF2B5EF4-FFF2-40B4-BE49-F238E27FC236}">
                <a16:creationId xmlns:a16="http://schemas.microsoft.com/office/drawing/2014/main" id="{2B2DFC8E-D2FA-E86B-18E0-BEA6465B94B8}"/>
              </a:ext>
            </a:extLst>
          </p:cNvPr>
          <p:cNvSpPr txBox="1"/>
          <p:nvPr/>
        </p:nvSpPr>
        <p:spPr>
          <a:xfrm>
            <a:off x="6567055" y="6031303"/>
            <a:ext cx="3379067" cy="369332"/>
          </a:xfrm>
          <a:prstGeom prst="rect">
            <a:avLst/>
          </a:prstGeom>
          <a:noFill/>
        </p:spPr>
        <p:txBody>
          <a:bodyPr wrap="none" rtlCol="0">
            <a:spAutoFit/>
          </a:bodyPr>
          <a:lstStyle/>
          <a:p>
            <a:r>
              <a:rPr lang="en-US" dirty="0">
                <a:hlinkClick r:id="rId3"/>
              </a:rPr>
              <a:t>https://www.osha.gov/stateplans</a:t>
            </a:r>
            <a:r>
              <a:rPr lang="en-US" dirty="0"/>
              <a:t> </a:t>
            </a:r>
          </a:p>
        </p:txBody>
      </p:sp>
      <p:grpSp>
        <p:nvGrpSpPr>
          <p:cNvPr id="4" name="Group 3">
            <a:extLst>
              <a:ext uri="{FF2B5EF4-FFF2-40B4-BE49-F238E27FC236}">
                <a16:creationId xmlns:a16="http://schemas.microsoft.com/office/drawing/2014/main" id="{610CB6D2-6D6E-91CC-0824-DD8CCB912DBF}"/>
              </a:ext>
            </a:extLst>
          </p:cNvPr>
          <p:cNvGrpSpPr/>
          <p:nvPr/>
        </p:nvGrpSpPr>
        <p:grpSpPr>
          <a:xfrm>
            <a:off x="6141467" y="1131634"/>
            <a:ext cx="5367112" cy="4793982"/>
            <a:chOff x="1345059" y="0"/>
            <a:chExt cx="9119952" cy="6659866"/>
          </a:xfrm>
        </p:grpSpPr>
        <p:pic>
          <p:nvPicPr>
            <p:cNvPr id="7" name="Content Placeholder 4" descr="A map of the united states">
              <a:extLst>
                <a:ext uri="{FF2B5EF4-FFF2-40B4-BE49-F238E27FC236}">
                  <a16:creationId xmlns:a16="http://schemas.microsoft.com/office/drawing/2014/main" id="{4150E4CD-9F74-301A-8B4F-D31374F6F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059" y="0"/>
              <a:ext cx="9119952" cy="6646745"/>
            </a:xfrm>
            <a:prstGeom prst="rect">
              <a:avLst/>
            </a:prstGeom>
          </p:spPr>
        </p:pic>
        <p:sp>
          <p:nvSpPr>
            <p:cNvPr id="8" name="TextBox 7">
              <a:extLst>
                <a:ext uri="{FF2B5EF4-FFF2-40B4-BE49-F238E27FC236}">
                  <a16:creationId xmlns:a16="http://schemas.microsoft.com/office/drawing/2014/main" id="{372088EF-6F73-01C4-7B87-9BD1B3A499A0}"/>
                </a:ext>
              </a:extLst>
            </p:cNvPr>
            <p:cNvSpPr txBox="1"/>
            <p:nvPr/>
          </p:nvSpPr>
          <p:spPr>
            <a:xfrm>
              <a:off x="4191770" y="866323"/>
              <a:ext cx="6095158" cy="342054"/>
            </a:xfrm>
            <a:prstGeom prst="rect">
              <a:avLst/>
            </a:prstGeom>
            <a:noFill/>
          </p:spPr>
          <p:txBody>
            <a:bodyPr wrap="square">
              <a:spAutoFit/>
            </a:bodyPr>
            <a:lstStyle/>
            <a:p>
              <a:r>
                <a:rPr lang="zh-CN" altLang="en-US" sz="1000" dirty="0"/>
                <a:t>从地图中选择一个州</a:t>
              </a:r>
              <a:r>
                <a:rPr lang="en-US" altLang="zh-CN" sz="1000" dirty="0"/>
                <a:t>/</a:t>
              </a:r>
              <a:r>
                <a:rPr lang="zh-CN" altLang="en-US" sz="1000" dirty="0"/>
                <a:t>地区以显示该州</a:t>
              </a:r>
              <a:r>
                <a:rPr lang="en-US" altLang="zh-CN" sz="1000" dirty="0"/>
                <a:t>/</a:t>
              </a:r>
              <a:r>
                <a:rPr lang="zh-CN" altLang="en-US" sz="1000" dirty="0"/>
                <a:t>地区的州计划联系信息。</a:t>
              </a:r>
              <a:endParaRPr lang="en-US" sz="1000" dirty="0"/>
            </a:p>
          </p:txBody>
        </p:sp>
        <p:sp>
          <p:nvSpPr>
            <p:cNvPr id="9" name="TextBox 8">
              <a:extLst>
                <a:ext uri="{FF2B5EF4-FFF2-40B4-BE49-F238E27FC236}">
                  <a16:creationId xmlns:a16="http://schemas.microsoft.com/office/drawing/2014/main" id="{3CDC6FCF-F196-A30B-AFA8-84029019AD0A}"/>
                </a:ext>
              </a:extLst>
            </p:cNvPr>
            <p:cNvSpPr txBox="1"/>
            <p:nvPr/>
          </p:nvSpPr>
          <p:spPr>
            <a:xfrm>
              <a:off x="2090166" y="5807136"/>
              <a:ext cx="7814079" cy="852730"/>
            </a:xfrm>
            <a:prstGeom prst="rect">
              <a:avLst/>
            </a:prstGeom>
            <a:noFill/>
          </p:spPr>
          <p:txBody>
            <a:bodyPr wrap="square">
              <a:spAutoFit/>
            </a:bodyPr>
            <a:lstStyle/>
            <a:p>
              <a:pPr marL="0" marR="0">
                <a:lnSpc>
                  <a:spcPts val="800"/>
                </a:lnSpc>
                <a:spcBef>
                  <a:spcPts val="0"/>
                </a:spcBef>
                <a:spcAft>
                  <a:spcPts val="800"/>
                </a:spcAft>
              </a:pP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该州经</a:t>
              </a:r>
              <a:r>
                <a:rPr lang="en-US" sz="1000" kern="100" dirty="0">
                  <a:effectLst/>
                  <a:latin typeface="Calibri" panose="020F0502020204030204" pitchFamily="34" charset="0"/>
                  <a:ea typeface="DengXian" panose="02010600030101010101" pitchFamily="2" charset="-122"/>
                  <a:cs typeface="Times New Roman" panose="02020603050405020304" pitchFamily="18" charset="0"/>
                </a:rPr>
                <a:t> OSHA </a:t>
              </a: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批准的州计划涵盖私人和州</a:t>
              </a:r>
              <a:r>
                <a:rPr lang="en-US" sz="1000" kern="100" dirty="0">
                  <a:effectLst/>
                  <a:latin typeface="Calibri" panose="020F0502020204030204" pitchFamily="34" charset="0"/>
                  <a:ea typeface="DengXian" panose="02010600030101010101" pitchFamily="2" charset="-122"/>
                  <a:cs typeface="Times New Roman" panose="02020603050405020304" pitchFamily="18" charset="0"/>
                </a:rPr>
                <a:t>/</a:t>
              </a: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地方政府工作场所。</a:t>
              </a:r>
              <a:endParaRPr lang="en-US" sz="10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ts val="800"/>
                </a:lnSpc>
                <a:spcBef>
                  <a:spcPts val="0"/>
                </a:spcBef>
                <a:spcAft>
                  <a:spcPts val="800"/>
                </a:spcAft>
              </a:pP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该州经</a:t>
              </a:r>
              <a:r>
                <a:rPr lang="en-US" sz="1000" kern="100" dirty="0">
                  <a:effectLst/>
                  <a:latin typeface="Calibri" panose="020F0502020204030204" pitchFamily="34" charset="0"/>
                  <a:ea typeface="DengXian" panose="02010600030101010101" pitchFamily="2" charset="-122"/>
                  <a:cs typeface="Times New Roman" panose="02020603050405020304" pitchFamily="18" charset="0"/>
                </a:rPr>
                <a:t> OSHA </a:t>
              </a: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批准的州计划仅涵盖州</a:t>
              </a:r>
              <a:r>
                <a:rPr lang="en-US" sz="1000" kern="100" dirty="0">
                  <a:effectLst/>
                  <a:latin typeface="Calibri" panose="020F0502020204030204" pitchFamily="34" charset="0"/>
                  <a:ea typeface="DengXian" panose="02010600030101010101" pitchFamily="2" charset="-122"/>
                  <a:cs typeface="Times New Roman" panose="02020603050405020304" pitchFamily="18" charset="0"/>
                </a:rPr>
                <a:t>/</a:t>
              </a: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地方政府工作人员。</a:t>
              </a:r>
              <a:endParaRPr lang="en-US" sz="10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ts val="800"/>
                </a:lnSpc>
                <a:spcBef>
                  <a:spcPts val="0"/>
                </a:spcBef>
              </a:pP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该州（没有星号”）是</a:t>
              </a:r>
              <a:r>
                <a:rPr lang="en-US" sz="1000" kern="100" dirty="0">
                  <a:effectLst/>
                  <a:latin typeface="Calibri" panose="020F0502020204030204" pitchFamily="34" charset="0"/>
                  <a:ea typeface="DengXian" panose="02010600030101010101" pitchFamily="2" charset="-122"/>
                  <a:cs typeface="Times New Roman" panose="02020603050405020304" pitchFamily="18" charset="0"/>
                </a:rPr>
                <a:t> OSHA </a:t>
              </a:r>
              <a:r>
                <a:rPr lang="zh-CN" sz="1000" kern="100" dirty="0">
                  <a:effectLst/>
                  <a:latin typeface="Calibri" panose="020F0502020204030204" pitchFamily="34" charset="0"/>
                  <a:ea typeface="DengXian" panose="02010600030101010101" pitchFamily="2" charset="-122"/>
                  <a:cs typeface="Times New Roman" panose="02020603050405020304" pitchFamily="18" charset="0"/>
                </a:rPr>
                <a:t>联邦州。</a:t>
              </a:r>
              <a:endParaRPr lang="en-US" sz="10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509178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0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086002B-BB27-4763-9A01-36417382BE33}">
  <we:reference id="wa200005566" version="1.0.0.0" store="en-US" storeType="OMEX"/>
  <we:alternateReferences>
    <we:reference id="wa200005566"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19120</TotalTime>
  <Words>2581</Words>
  <Application>Microsoft Office PowerPoint</Application>
  <PresentationFormat>Widescreen</PresentationFormat>
  <Paragraphs>163</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Söhne</vt:lpstr>
      <vt:lpstr>Arial</vt:lpstr>
      <vt:lpstr>Calibri</vt:lpstr>
      <vt:lpstr>Calibri Light</vt:lpstr>
      <vt:lpstr>Office Theme</vt:lpstr>
      <vt:lpstr>流动餐车安全培训 </vt:lpstr>
      <vt:lpstr>欢迎！</vt:lpstr>
      <vt:lpstr>为什么培训? 新闻里流动餐车的事故</vt:lpstr>
      <vt:lpstr>为什么培训餐车上的工人?</vt:lpstr>
      <vt:lpstr>为什么培训餐车上的工人?</vt:lpstr>
      <vt:lpstr>培训目的</vt:lpstr>
      <vt:lpstr>美国职业安全与健康管理局（OSHA） 的介绍</vt:lpstr>
      <vt:lpstr>谁是 OSHA 以及他们做什么?</vt:lpstr>
      <vt:lpstr>联邦和州级职业安全与健康管理局（OSHA）</vt:lpstr>
      <vt:lpstr>工人权利</vt:lpstr>
      <vt:lpstr>雇主责任</vt:lpstr>
      <vt:lpstr>OSHA提供小企业援助</vt:lpstr>
      <vt:lpstr>OSHA的现场咨询计划-SHARP</vt:lpstr>
      <vt:lpstr>遵守相关法律法规与最佳实践</vt:lpstr>
      <vt:lpstr>目标：实施有效解决方案</vt:lpstr>
      <vt:lpstr>要点总结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b</dc:creator>
  <cp:lastModifiedBy>Yuting Chen</cp:lastModifiedBy>
  <cp:revision>41</cp:revision>
  <cp:lastPrinted>2023-03-01T04:50:06Z</cp:lastPrinted>
  <dcterms:created xsi:type="dcterms:W3CDTF">2023-01-01T03:33:26Z</dcterms:created>
  <dcterms:modified xsi:type="dcterms:W3CDTF">2023-09-25T21:37:35Z</dcterms:modified>
</cp:coreProperties>
</file>