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257" r:id="rId4"/>
    <p:sldId id="301" r:id="rId5"/>
    <p:sldId id="305" r:id="rId6"/>
    <p:sldId id="306" r:id="rId7"/>
    <p:sldId id="258" r:id="rId8"/>
    <p:sldId id="307" r:id="rId9"/>
    <p:sldId id="260" r:id="rId10"/>
    <p:sldId id="30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84089" autoAdjust="0"/>
  </p:normalViewPr>
  <p:slideViewPr>
    <p:cSldViewPr snapToGrid="0">
      <p:cViewPr varScale="1">
        <p:scale>
          <a:sx n="98" d="100"/>
          <a:sy n="98" d="100"/>
        </p:scale>
        <p:origin x="36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500E-B61F-44BF-8EF4-6765A6F57D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66E14-7FF6-4ADD-83FC-C3CF97B9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Nazanin" panose="00000400000000000000" pitchFamily="2" charset="-78"/>
              </a:rPr>
              <a:t>“If you can’t be a good example, you may have to be a terrible warning.” Catherine </a:t>
            </a:r>
            <a:r>
              <a:rPr lang="en-US" dirty="0" err="1">
                <a:cs typeface="Nazanin" panose="00000400000000000000" pitchFamily="2" charset="-78"/>
              </a:rPr>
              <a:t>Aird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66E14-7FF6-4ADD-83FC-C3CF97B9C2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https://www.osha.gov/businesscase/benefits </a:t>
            </a:r>
          </a:p>
          <a:p>
            <a:endParaRPr lang="en-US" dirty="0"/>
          </a:p>
          <a:p>
            <a:pPr algn="r" rtl="1"/>
            <a:r>
              <a:rPr lang="fa-IR" dirty="0"/>
              <a:t>دلایل متعددی برای تلاش برای بهترین شیوه ها وجود دارد - محل های کار ایمن (با نرخ اسیب پایین تر) کمتر در بیمه هزینه می کنند، کارکنان کمتری را  کارشان را ترک میکنند و روحیه کارکنان بالاتر (که منجر به بهره وری بالاتر می شود).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66E14-7FF6-4ADD-83FC-C3CF97B9C2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66612" rtl="1">
              <a:defRPr/>
            </a:pPr>
            <a:r>
              <a:rPr lang="fa-IR" dirty="0"/>
              <a:t>تصویر بالا از وب سایت </a:t>
            </a:r>
            <a:r>
              <a:rPr lang="en-US" dirty="0"/>
              <a:t>OSHA، https://www.osha.gov/</a:t>
            </a:r>
            <a:r>
              <a:rPr lang="en-US" dirty="0" err="1"/>
              <a:t>smallbusiness</a:t>
            </a:r>
            <a:r>
              <a:rPr lang="en-US" dirty="0"/>
              <a:t>، </a:t>
            </a:r>
            <a:r>
              <a:rPr lang="fa-IR" dirty="0"/>
              <a:t>که ممکن است در هر زمان تغییر کند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OSHA </a:t>
            </a:r>
            <a:r>
              <a:rPr lang="fa-IR" dirty="0"/>
              <a:t>خدمات مشاوره ایمنی / بهداشت کارگران رایگان را برای مشاغل کوچک فراهم می کند
</a:t>
            </a:r>
            <a:endParaRPr lang="en-US" dirty="0"/>
          </a:p>
          <a:p>
            <a:pPr algn="r" rtl="1"/>
            <a:r>
              <a:rPr lang="en-US" sz="1100" dirty="0">
                <a:cs typeface="Nazanin" panose="00000400000000000000" pitchFamily="2" charset="-78"/>
              </a:rPr>
              <a:t>SHARP</a:t>
            </a:r>
            <a:r>
              <a:rPr lang="en-US" sz="1200" dirty="0">
                <a:cs typeface="Nazanin" panose="00000400000000000000" pitchFamily="2" charset="-78"/>
              </a:rPr>
              <a:t>، </a:t>
            </a:r>
            <a:r>
              <a:rPr lang="fa-IR" sz="1200" dirty="0">
                <a:cs typeface="Nazanin" panose="00000400000000000000" pitchFamily="2" charset="-78"/>
              </a:rPr>
              <a:t>کارفرمایان کسب و کارهای کوچکی را که از برنامه مشاوره در محل کار استفاده کرده اند و برنامه های ایمنی و بهداشتی برجسته ای را اجرا می کنند، تشویق میکند.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45005-0BCA-4781-B1DC-7BCB14EBE3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7E80-DD92-40E8-EBFC-12FAE586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B3895-A9A0-1B79-6269-10831783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C7388-96F3-2072-3B27-F78A147D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8CE-6AB1-4ED5-F57D-47940D5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CC4C-FB59-EB7F-FF5B-6288706F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3356-B205-ED50-70BB-665B9A01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2C806-6067-C1E1-D2AE-69C8EFC4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67A1-D1D8-4F48-6D11-41312423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09DC-5E5E-8D53-344B-D66C6D09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0B71-F204-FA5D-4639-3C20BCD0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F0297-7DA6-CAEF-12D7-4244A135D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C0F1E-7145-7E9B-FC19-F142776A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6052-AFBC-866C-A5D3-7A6ECBC0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90670-53D7-7C86-6F6E-6D3CF9E1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608FD-313C-700B-1977-1D69C647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4571-95F5-9093-A4D7-A29EBEE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BCF5-6788-676B-CA76-7DDE6CC5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1CE8-A449-BC80-EC54-741419A4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A763-003C-23A9-C65C-5CCF98DB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944A-0984-4832-CF4D-D648B79A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AD22-2B29-27F5-1916-9DF88AC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BB1E-9DAB-5AA1-5DAC-93F98F11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D5C5-4122-6DE4-FC8D-75F3A70D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B160-0182-DEEB-A11C-9EDC480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18EA-B442-A29B-FA6F-430900EC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65B3-64CC-2EFA-FCCF-EE398B1A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94B1-53C8-507A-D688-807B9266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ADFD-BA2F-3029-7652-4C85EC2B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02B9D-3552-6C8E-5084-05C011E3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F4737-4BC5-8EB9-2C14-B4191A44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1687-D255-B503-42FF-FA8EF0D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9983-3415-636A-7001-384D1D13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FB2-0B7A-1119-98CB-5499C0F4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7BC35-9E0F-044C-ABC4-81E2F78AD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56EF1-1FC8-FBFD-BFA0-F0DE16F42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359DB-8252-C546-EFA2-0FBBD1A69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95430-256C-D310-CC13-05748523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68B41-8071-F8C7-C958-B1A33AD4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4AC73-A0D8-0DFE-1812-9F8301C7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9F10-0176-C956-7C4B-68F7C847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2F42-930B-2B16-12F2-263FD83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74212-4E55-960E-4728-3C84DC3E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9EFE8-9CCC-C998-7166-23A09ABC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A8688-C12D-627C-1533-2348ECD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42180-2C8F-2334-644F-4BB6B504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CF94C-50A4-245C-E281-CF01B80B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EA64-249D-F4D4-110A-EB058DD4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F030-C71D-39AC-E534-3FBAEBCE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58F98-E64C-CC0B-DB83-BB7AC445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D5BB5-CF0A-4146-B678-1D8F116C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87796-86BE-9D40-D498-BC9C507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0B0D6-D49B-8C6E-FE1E-09F35386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1C87-6515-CB06-EBC6-BA022117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10563-58D7-9297-9FA4-D73649BF7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8DCF-8EF1-33AB-8A17-045D0F41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9ED1-EC5B-C7F2-6B16-9D43419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22B7-CD3B-6A82-2FB7-A422A837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EDE2B-FA9D-F732-BA14-B6F79C6D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27AFB-DC2F-1D0C-38CD-CFA98D9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81E1-AF72-13F8-C6FE-3A29E0D8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C5A7-F817-6E42-0B13-4C3B4DB92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1A7-68F2-49FE-AECA-89B6ABE078A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F3E5-6211-BEC5-AD45-A6DF8526B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1C36-EC65-2E05-0DE5-C264BF7C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osha.gov/complianceassistance/cas" TargetMode="External"/><Relationship Id="rId4" Type="http://schemas.openxmlformats.org/officeDocument/2006/relationships/hyperlink" Target="https://www.osha.gov/consult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ites/default/files/2019-03/sample_emergencyactionplan.doc" TargetMode="External"/><Relationship Id="rId2" Type="http://schemas.openxmlformats.org/officeDocument/2006/relationships/hyperlink" Target="https://www.osha.gov/etools/evacuation-plans-procedures/expert-systems/create-ea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nnect.ncdot.gov/resources/safety/Teppl/TEPPL%20All%20Documents%20Library/W38_EAandFirePrev.pdf" TargetMode="External"/><Relationship Id="rId4" Type="http://schemas.openxmlformats.org/officeDocument/2006/relationships/hyperlink" Target="https://www.osha.gov/etools/evacuation-plans-procedures/emergency-standards/fire-preven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pa.org/Codes-and-Standards/Resources/Standards-in-action/Food-truck-safety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9A3-6807-1586-0C5E-086CCAEAF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Nazanin" panose="00000400000000000000" pitchFamily="2" charset="-78"/>
              </a:rPr>
              <a:t> آموزش ایمنی</a:t>
            </a:r>
            <a:br>
              <a:rPr lang="fa-IR" dirty="0">
                <a:cs typeface="Nazanin" panose="00000400000000000000" pitchFamily="2" charset="-78"/>
              </a:rPr>
            </a:br>
            <a:r>
              <a:rPr lang="fa-IR" dirty="0">
                <a:cs typeface="Nazanin" panose="00000400000000000000" pitchFamily="2" charset="-78"/>
              </a:rPr>
              <a:t> خودروهای غذای سیار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F0DD-E633-7D0E-175F-A5DD6204F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>
                <a:cs typeface="Nazanin" panose="00000400000000000000" pitchFamily="2" charset="-78"/>
              </a:rPr>
              <a:t>بخش ششم: توضیحات خاص مالکان/ مدیران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FF21A-4EFA-1E5D-7099-F0BD44D45F31}"/>
              </a:ext>
            </a:extLst>
          </p:cNvPr>
          <p:cNvSpPr txBox="1"/>
          <p:nvPr/>
        </p:nvSpPr>
        <p:spPr>
          <a:xfrm>
            <a:off x="1118426" y="5135472"/>
            <a:ext cx="10237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b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</a:br>
            <a:r>
              <a:rPr lang="fa-I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این مط</a:t>
            </a:r>
            <a:r>
              <a:rPr lang="fa-IR" i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ا</a:t>
            </a:r>
            <a:r>
              <a:rPr lang="fa-I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لب تحت </a:t>
            </a:r>
            <a:r>
              <a:rPr lang="fa-IR" i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بودجه شماره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SH-39170-SH2</a:t>
            </a:r>
            <a:r>
              <a:rPr lang="fa-I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</a:t>
            </a:r>
            <a:r>
              <a:rPr lang="fa-I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توسط اداره ایمنی و بهداشت شغلی وزارت کار ایالات متحده آمریکا تولید شده است.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</a:t>
            </a:r>
            <a:r>
              <a:rPr lang="fa-IR" i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محتویات</a:t>
            </a:r>
            <a:r>
              <a:rPr lang="fa-I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لزوماً نظرات یا سیاست های وزارت کار ایالات متحده آمریکا را منعکس نمی کند، همچنین اشاره </a:t>
            </a:r>
            <a:r>
              <a:rPr lang="fa-IR" i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به</a:t>
            </a:r>
            <a:r>
              <a:rPr lang="fa-I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 نام تجاری، محصولات تجاری، یا سازمان ها بیانگر تأیید دولت آمریکا </a:t>
            </a:r>
            <a:r>
              <a:rPr lang="fa-IR" i="1" dirty="0"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نمی باشد</a:t>
            </a:r>
            <a:r>
              <a:rPr lang="fa-I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zanin" panose="00000400000000000000" pitchFamily="2" charset="-78"/>
              </a:rPr>
              <a:t>.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610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B119-71C9-2629-BAC9-B545CE5B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موضوعات اضافی که ممکن است اعمال شود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8D7F-CF42-22CF-1A99-98A1E0A8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655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استانداردهای اطلاع رسانی خطر</a:t>
            </a:r>
          </a:p>
          <a:p>
            <a:pPr algn="r" rtl="1"/>
            <a:r>
              <a:rPr lang="fa-IR" dirty="0">
                <a:cs typeface="Nazanin" panose="00000400000000000000" pitchFamily="2" charset="-78"/>
              </a:rPr>
              <a:t>مواد شیمیایی با برگه های اطلاعات ایمنی (</a:t>
            </a:r>
            <a:r>
              <a:rPr lang="en-US" dirty="0" err="1">
                <a:cs typeface="Nazanin" panose="00000400000000000000" pitchFamily="2" charset="-78"/>
              </a:rPr>
              <a:t>SDSs</a:t>
            </a:r>
            <a:r>
              <a:rPr lang="fa-IR" dirty="0">
                <a:cs typeface="Nazanin" panose="00000400000000000000" pitchFamily="2" charset="-78"/>
              </a:rPr>
              <a:t>)</a:t>
            </a:r>
            <a:r>
              <a:rPr lang="en-US" dirty="0">
                <a:cs typeface="Nazanin" panose="00000400000000000000" pitchFamily="2" charset="-78"/>
              </a:rPr>
              <a:t> </a:t>
            </a:r>
            <a:r>
              <a:rPr lang="fa-IR" dirty="0">
                <a:cs typeface="Nazanin" panose="00000400000000000000" pitchFamily="2" charset="-78"/>
              </a:rPr>
              <a:t>از جمله مواد شیمیایی تمیز کننده</a:t>
            </a:r>
            <a:br>
              <a:rPr lang="fa-IR" dirty="0">
                <a:cs typeface="Nazanin" panose="00000400000000000000" pitchFamily="2" charset="-78"/>
              </a:rPr>
            </a:br>
            <a:r>
              <a:rPr lang="en-US" dirty="0"/>
              <a:t> </a:t>
            </a:r>
            <a:r>
              <a:rPr lang="en-US" sz="2000" dirty="0"/>
              <a:t>Safety Data Sheets </a:t>
            </a:r>
            <a:r>
              <a:rPr lang="fa-IR" sz="2000" dirty="0"/>
              <a:t>= </a:t>
            </a:r>
            <a:r>
              <a:rPr lang="en-US" sz="2000" dirty="0" err="1"/>
              <a:t>SDSs</a:t>
            </a:r>
            <a:endParaRPr lang="fa-IR" sz="2000" dirty="0">
              <a:cs typeface="Nazanin" panose="00000400000000000000" pitchFamily="2" charset="-78"/>
            </a:endParaRPr>
          </a:p>
          <a:p>
            <a:pPr algn="r" rtl="1"/>
            <a:r>
              <a:rPr lang="fa-IR" dirty="0">
                <a:cs typeface="Nazanin" panose="00000400000000000000" pitchFamily="2" charset="-78"/>
              </a:rPr>
              <a:t>پاتوژن های منتقله از راه خون (</a:t>
            </a:r>
            <a:r>
              <a:rPr lang="en-US" dirty="0" err="1">
                <a:cs typeface="Nazanin" panose="00000400000000000000" pitchFamily="2" charset="-78"/>
              </a:rPr>
              <a:t>BBP</a:t>
            </a:r>
            <a:r>
              <a:rPr lang="fa-IR" dirty="0">
                <a:cs typeface="Nazanin" panose="00000400000000000000" pitchFamily="2" charset="-78"/>
              </a:rPr>
              <a:t>)</a:t>
            </a:r>
            <a:br>
              <a:rPr lang="fa-IR" dirty="0">
                <a:cs typeface="Nazanin" panose="00000400000000000000" pitchFamily="2" charset="-78"/>
              </a:rPr>
            </a:br>
            <a:r>
              <a:rPr lang="en-US" sz="1900" dirty="0">
                <a:cs typeface="Nazanin" panose="00000400000000000000" pitchFamily="2" charset="-78"/>
              </a:rPr>
              <a:t>Bloodborne Pathogens (</a:t>
            </a:r>
            <a:r>
              <a:rPr lang="en-US" sz="1900" dirty="0" err="1">
                <a:cs typeface="Nazanin" panose="00000400000000000000" pitchFamily="2" charset="-78"/>
              </a:rPr>
              <a:t>BBP</a:t>
            </a:r>
            <a:r>
              <a:rPr lang="en-US" sz="1900" dirty="0">
                <a:cs typeface="Nazanin" panose="00000400000000000000" pitchFamily="2" charset="-78"/>
              </a:rPr>
              <a:t>)</a:t>
            </a:r>
          </a:p>
          <a:p>
            <a:pPr lvl="1" algn="r" rtl="1"/>
            <a:r>
              <a:rPr lang="fa-IR" dirty="0">
                <a:cs typeface="Nazanin" panose="00000400000000000000" pitchFamily="2" charset="-78"/>
              </a:rPr>
              <a:t>آیا در طول حادثه احتمال تماس با خون یا سایر مایعات بدنی وجود دارد؟ چگونه با این موضوع برخورد خواهد شد؟</a:t>
            </a:r>
          </a:p>
          <a:p>
            <a:pPr algn="r" rtl="1"/>
            <a:r>
              <a:rPr lang="fa-IR" dirty="0">
                <a:cs typeface="Nazanin" panose="00000400000000000000" pitchFamily="2" charset="-78"/>
              </a:rPr>
              <a:t>حفظ اطلاعات </a:t>
            </a:r>
            <a:r>
              <a:rPr lang="en-US" dirty="0">
                <a:cs typeface="Nazanin" panose="00000400000000000000" pitchFamily="2" charset="-78"/>
              </a:rPr>
              <a:t>OSHA</a:t>
            </a:r>
          </a:p>
          <a:p>
            <a:pPr lvl="1" algn="r" rtl="1"/>
            <a:r>
              <a:rPr lang="fa-IR" dirty="0">
                <a:cs typeface="Nazanin" panose="00000400000000000000" pitchFamily="2" charset="-78"/>
              </a:rPr>
              <a:t>این الزام ممکن است بستگی به اندازه شرکت شما، تعداد کارکنان شما داشته باشد</a:t>
            </a:r>
          </a:p>
        </p:txBody>
      </p:sp>
    </p:spTree>
    <p:extLst>
      <p:ext uri="{BB962C8B-B14F-4D97-AF65-F5344CB8AC3E}">
        <p14:creationId xmlns:p14="http://schemas.microsoft.com/office/powerpoint/2010/main" val="215264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خلاصه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6A42-DE70-99DB-CCC0-5995D99DE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کارفرمایان تعدادی الزامات برای ارائه یک محیط کاری ایمن برای کارکنان خود دارند</a:t>
            </a:r>
          </a:p>
          <a:p>
            <a:pPr algn="r" rtl="1"/>
            <a:r>
              <a:rPr lang="en-US" sz="2400" dirty="0">
                <a:cs typeface="Nazanin" panose="00000400000000000000" pitchFamily="2" charset="-78"/>
              </a:rPr>
              <a:t>OSHA</a:t>
            </a:r>
            <a:r>
              <a:rPr lang="en-US" dirty="0">
                <a:cs typeface="Nazanin" panose="00000400000000000000" pitchFamily="2" charset="-78"/>
              </a:rPr>
              <a:t> </a:t>
            </a:r>
            <a:r>
              <a:rPr lang="fa-IR" dirty="0">
                <a:cs typeface="Nazanin" panose="00000400000000000000" pitchFamily="2" charset="-78"/>
              </a:rPr>
              <a:t> متوجه است که کسب و کارهای کوچک منابع محدودی دارند، و خدمات مشاوره ای خود را به عنوان کمک ارائه می کند</a:t>
            </a:r>
          </a:p>
          <a:p>
            <a:pPr algn="r" rtl="1"/>
            <a:endParaRPr lang="fa-IR" dirty="0">
              <a:cs typeface="Nazanin" panose="00000400000000000000" pitchFamily="2" charset="-78"/>
            </a:endParaRPr>
          </a:p>
          <a:p>
            <a:pPr algn="r" rtl="1"/>
            <a:r>
              <a:rPr lang="fa-IR" dirty="0">
                <a:cs typeface="Nazanin" panose="00000400000000000000" pitchFamily="2" charset="-78"/>
              </a:rPr>
              <a:t>نتیجه: منابعی موجود و در دسترس هستند تا به شما کمک کنند تا محیط کار خود را برای خود و کارکنان خود ایمن کنید. از آن استفاده کنید و دانش خود را با دیگران به اشتراک بگذارید!</a:t>
            </a:r>
          </a:p>
          <a:p>
            <a:pPr algn="r" rtl="1"/>
            <a:endParaRPr lang="fa-IR" dirty="0">
              <a:cs typeface="Nazanin" panose="00000400000000000000" pitchFamily="2" charset="-78"/>
            </a:endParaRPr>
          </a:p>
          <a:p>
            <a:pPr algn="r" rtl="1"/>
            <a:endParaRPr lang="fa-IR" dirty="0">
              <a:cs typeface="Nazanin" panose="00000400000000000000" pitchFamily="2" charset="-78"/>
            </a:endParaRPr>
          </a:p>
          <a:p>
            <a:pPr algn="r" rtl="1"/>
            <a:endParaRPr lang="fa-IR" dirty="0">
              <a:cs typeface="Nazanin" panose="00000400000000000000" pitchFamily="2" charset="-78"/>
            </a:endParaRPr>
          </a:p>
          <a:p>
            <a:pPr algn="r" rtl="1"/>
            <a:endParaRPr lang="fa-IR" dirty="0">
              <a:cs typeface="Nazanin" panose="00000400000000000000" pitchFamily="2" charset="-78"/>
            </a:endParaRPr>
          </a:p>
          <a:p>
            <a:pPr algn="r" rtl="1"/>
            <a:endParaRPr lang="fa-IR" dirty="0"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815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FB2E-16E6-EE41-7ABB-9C063AB3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اهداف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5E413-D0B7-16D0-5396-EA537842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1825625"/>
            <a:ext cx="10609385" cy="4351338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Nazanin" panose="00000400000000000000" pitchFamily="2" charset="-78"/>
              </a:rPr>
              <a:t>پس از این پایان این بخش، کارآموز قادر خواهد بود: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Nazanin" panose="00000400000000000000" pitchFamily="2" charset="-78"/>
              </a:rPr>
              <a:t>مزایای داشتن یک برنامه ایمنی پیش فعال را تشخیص دهید
منابع لازم را برای توسعه برنامه های بهداشت و ایمنی برای محل کار خود پیدا کنند </a:t>
            </a:r>
            <a:endParaRPr lang="en-US" dirty="0">
              <a:cs typeface="Nazanin" panose="00000400000000000000" pitchFamily="2" charset="-7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0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263-392B-29D3-BE95-B52B2F95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آموزش امروز احتمالا حاوی اطلاعات زیادی خواهد بود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E30D-6B1D-7115-9B27-DD16CD87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4624"/>
            <a:ext cx="10845800" cy="5228892"/>
          </a:xfr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20000"/>
              </a:lnSpc>
            </a:pPr>
            <a:r>
              <a:rPr lang="fa-IR" dirty="0">
                <a:cs typeface="Nazanin" panose="00000400000000000000" pitchFamily="2" charset="-78"/>
              </a:rPr>
              <a:t>ممکن است حوادث گذشته شما را ترسانده باشد</a:t>
            </a:r>
          </a:p>
          <a:p>
            <a:pPr algn="r" rtl="1">
              <a:lnSpc>
                <a:spcPct val="120000"/>
              </a:lnSpc>
            </a:pPr>
            <a:r>
              <a:rPr lang="fa-IR" dirty="0">
                <a:cs typeface="Nazanin" panose="00000400000000000000" pitchFamily="2" charset="-78"/>
              </a:rPr>
              <a:t>ممکن است </a:t>
            </a:r>
            <a:r>
              <a:rPr lang="en-US" sz="2400" dirty="0">
                <a:cs typeface="Nazanin" panose="00000400000000000000" pitchFamily="2" charset="-78"/>
              </a:rPr>
              <a:t>OSHA</a:t>
            </a:r>
            <a:r>
              <a:rPr lang="fa-IR" dirty="0">
                <a:cs typeface="Nazanin" panose="00000400000000000000" pitchFamily="2" charset="-78"/>
              </a:rPr>
              <a:t> برای شما ترسناک جلوه کند</a:t>
            </a:r>
          </a:p>
          <a:p>
            <a:pPr algn="r" rtl="1">
              <a:lnSpc>
                <a:spcPct val="120000"/>
              </a:lnSpc>
            </a:pPr>
            <a:r>
              <a:rPr lang="fa-IR" dirty="0">
                <a:cs typeface="Nazanin" panose="00000400000000000000" pitchFamily="2" charset="-78"/>
              </a:rPr>
              <a:t>ممکن است دعاوی حقوقی آینده شما را بهراساند</a:t>
            </a:r>
          </a:p>
          <a:p>
            <a:pPr algn="r" rtl="1">
              <a:lnSpc>
                <a:spcPct val="120000"/>
              </a:lnSpc>
            </a:pPr>
            <a:r>
              <a:rPr lang="fa-IR" dirty="0">
                <a:cs typeface="Nazanin" panose="00000400000000000000" pitchFamily="2" charset="-78"/>
              </a:rPr>
              <a:t>اما… شما فرصتی دارید تا جلوی وقوع آنها را بگیرید!</a:t>
            </a:r>
          </a:p>
          <a:p>
            <a:pPr algn="r" rtl="1">
              <a:lnSpc>
                <a:spcPct val="120000"/>
              </a:lnSpc>
            </a:pPr>
            <a:endParaRPr lang="en-US" dirty="0">
              <a:cs typeface="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>
                <a:cs typeface="Nazanin" panose="00000400000000000000" pitchFamily="2" charset="-78"/>
              </a:rPr>
              <a:t>«اگر نمی توانید نمونه خوبی باشید، شاید مجبور شوید که هشداری وحشتناک [برای دیگران] بشوید.» </a:t>
            </a:r>
            <a:br>
              <a:rPr lang="fa-IR" dirty="0">
                <a:cs typeface="Nazanin" panose="00000400000000000000" pitchFamily="2" charset="-78"/>
              </a:rPr>
            </a:br>
            <a:r>
              <a:rPr lang="fa-IR" dirty="0">
                <a:cs typeface="Nazanin" panose="00000400000000000000" pitchFamily="2" charset="-78"/>
              </a:rPr>
              <a:t>کاترین ایرد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2200" dirty="0">
                <a:cs typeface="Nazanin" panose="00000400000000000000" pitchFamily="2" charset="-78"/>
              </a:rPr>
              <a:t>“If you can’t be a good example, you may have to be a terrible warning.” Catherine </a:t>
            </a:r>
            <a:r>
              <a:rPr lang="en-US" sz="2200" dirty="0" err="1">
                <a:cs typeface="Nazanin" panose="00000400000000000000" pitchFamily="2" charset="-78"/>
              </a:rPr>
              <a:t>Aird</a:t>
            </a:r>
            <a:endParaRPr lang="en-US" sz="2200" dirty="0">
              <a:cs typeface="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endParaRPr lang="en-US" dirty="0">
              <a:cs typeface="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>
                <a:cs typeface="Nazanin" panose="00000400000000000000" pitchFamily="2" charset="-78"/>
              </a:rPr>
              <a:t>شما با حضور در این دوره اولین قدم را برای بهبود ایمنی کسب و کار خود برداشته اید! این حرکت و انگیزه را حفظ کنید!</a:t>
            </a:r>
          </a:p>
        </p:txBody>
      </p:sp>
    </p:spTree>
    <p:extLst>
      <p:ext uri="{BB962C8B-B14F-4D97-AF65-F5344CB8AC3E}">
        <p14:creationId xmlns:p14="http://schemas.microsoft.com/office/powerpoint/2010/main" val="300610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C647-A768-0F24-1C56-D16B7522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55" y="89973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طرز فکر مدیریت ایمنی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5B40-2DB1-BF03-BC05-EF014FDAC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90" y="1415536"/>
            <a:ext cx="7223858" cy="4942402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استانداردهای</a:t>
            </a:r>
            <a:r>
              <a:rPr lang="en-US" dirty="0">
                <a:cs typeface="Nazanin" panose="00000400000000000000" pitchFamily="2" charset="-78"/>
              </a:rPr>
              <a:t>OSHA </a:t>
            </a:r>
            <a:r>
              <a:rPr lang="fa-IR" dirty="0">
                <a:cs typeface="Nazanin" panose="00000400000000000000" pitchFamily="2" charset="-78"/>
              </a:rPr>
              <a:t> (و دیگراستانداردها) را کجا میشود یافت؟
اگر تنها هدف شما رعایت (تطابق) قوانین است، چقدر آسان است که در آن ناکام شوید؟ پیامدهای آن چه خواهد بود؟</a:t>
            </a:r>
          </a:p>
          <a:p>
            <a:pPr algn="r" rtl="1"/>
            <a:endParaRPr lang="en-US" dirty="0">
              <a:cs typeface="Nazanin" panose="00000400000000000000" pitchFamily="2" charset="-78"/>
            </a:endParaRPr>
          </a:p>
          <a:p>
            <a:pPr algn="r" rtl="1"/>
            <a:r>
              <a:rPr lang="fa-IR" dirty="0">
                <a:cs typeface="Nazanin" panose="00000400000000000000" pitchFamily="2" charset="-78"/>
              </a:rPr>
              <a:t>امروز در کجای این مقیاس کجا هستید؟</a:t>
            </a:r>
          </a:p>
          <a:p>
            <a:pPr lvl="1" algn="r" rtl="1"/>
            <a:r>
              <a:rPr lang="fa-IR" dirty="0">
                <a:cs typeface="Nazanin" panose="00000400000000000000" pitchFamily="2" charset="-78"/>
              </a:rPr>
              <a:t>آیا کارگران می توانند مشکلات خود را با شما درمیان بگذارند، با این اطمینان که مورد توجه قرار خواهند گرفت؟</a:t>
            </a:r>
          </a:p>
          <a:p>
            <a:pPr lvl="1" algn="r" rtl="1"/>
            <a:r>
              <a:rPr lang="fa-IR" dirty="0">
                <a:cs typeface="Nazanin" panose="00000400000000000000" pitchFamily="2" charset="-78"/>
              </a:rPr>
              <a:t>آیا گرایش به روشهای پیشگیرانه و یا واکنشی وجود دارد؟</a:t>
            </a:r>
          </a:p>
          <a:p>
            <a:pPr algn="r" rtl="1"/>
            <a:r>
              <a:rPr lang="fa-IR" dirty="0">
                <a:cs typeface="Nazanin" panose="00000400000000000000" pitchFamily="2" charset="-78"/>
              </a:rPr>
              <a:t>هدف شما چیست؟ چگونه به آنجا می رسید؟</a:t>
            </a:r>
          </a:p>
          <a:p>
            <a:pPr algn="r" rtl="1"/>
            <a:r>
              <a:rPr lang="fa-IR" dirty="0">
                <a:cs typeface="Nazanin" panose="00000400000000000000" pitchFamily="2" charset="-78"/>
              </a:rPr>
              <a:t>چه چالش ها / موانعی وجود دارد؟</a:t>
            </a:r>
            <a:endParaRPr lang="en-US" dirty="0">
              <a:cs typeface="Nazanin" panose="00000400000000000000" pitchFamily="2" charset="-78"/>
            </a:endParaRPr>
          </a:p>
        </p:txBody>
      </p:sp>
      <p:grpSp>
        <p:nvGrpSpPr>
          <p:cNvPr id="4" name="Group 3" descr="Safety Culture Spectrum:&#10;Arrow on Left Points Upward indicating higher levels of effectiveness:&#10;Bottom Row is Not Compliant with Regulations&#10;Next Row Up is Compliance with Regulations&#10;Middle Row is Beyond Compliance- improved working conditions&#10;2nd Highest Row is Best Practices&#10;Highest Row is Sustained Safety Culture">
            <a:extLst>
              <a:ext uri="{FF2B5EF4-FFF2-40B4-BE49-F238E27FC236}">
                <a16:creationId xmlns:a16="http://schemas.microsoft.com/office/drawing/2014/main" id="{0625E063-AF42-6205-073A-3420515F5C90}"/>
              </a:ext>
            </a:extLst>
          </p:cNvPr>
          <p:cNvGrpSpPr/>
          <p:nvPr/>
        </p:nvGrpSpPr>
        <p:grpSpPr>
          <a:xfrm>
            <a:off x="336559" y="1811222"/>
            <a:ext cx="4218682" cy="3363893"/>
            <a:chOff x="7148765" y="2382012"/>
            <a:chExt cx="3219060" cy="27580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CC438E-E59F-5642-EA7B-2C5013224D91}"/>
                </a:ext>
              </a:extLst>
            </p:cNvPr>
            <p:cNvSpPr txBox="1"/>
            <p:nvPr/>
          </p:nvSpPr>
          <p:spPr>
            <a:xfrm>
              <a:off x="7691586" y="4811989"/>
              <a:ext cx="2665823" cy="328046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cs typeface="Nazanin" panose="00000400000000000000" pitchFamily="2" charset="-78"/>
                </a:rPr>
                <a:t>عدم رعایت مقررات</a:t>
              </a:r>
              <a:endParaRPr lang="en-US" sz="2000" b="1" dirty="0">
                <a:cs typeface="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E3141B-B1CC-2201-CCC7-FF4F40CBE4FE}"/>
                </a:ext>
              </a:extLst>
            </p:cNvPr>
            <p:cNvSpPr txBox="1"/>
            <p:nvPr/>
          </p:nvSpPr>
          <p:spPr>
            <a:xfrm>
              <a:off x="7691583" y="4402531"/>
              <a:ext cx="2665825" cy="32804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cs typeface="Nazanin" panose="00000400000000000000" pitchFamily="2" charset="-78"/>
                </a:rPr>
                <a:t>انطباق و رعایت مقررات</a:t>
              </a:r>
              <a:endParaRPr lang="en-US" sz="2000" b="1" dirty="0">
                <a:cs typeface="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4056B8-C202-A665-AA93-93948BCC0EF1}"/>
                </a:ext>
              </a:extLst>
            </p:cNvPr>
            <p:cNvSpPr txBox="1"/>
            <p:nvPr/>
          </p:nvSpPr>
          <p:spPr>
            <a:xfrm>
              <a:off x="7702000" y="3760916"/>
              <a:ext cx="2665825" cy="58038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cs typeface="Nazanin" panose="00000400000000000000" pitchFamily="2" charset="-78"/>
                </a:rPr>
                <a:t>فراتر از انطباق و رعایت- 
بهبود شرایط کاری</a:t>
              </a:r>
              <a:endParaRPr lang="en-US" sz="2000" b="1" dirty="0">
                <a:cs typeface="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BAF478-9C11-82D3-9002-EDF88473364D}"/>
                </a:ext>
              </a:extLst>
            </p:cNvPr>
            <p:cNvSpPr txBox="1"/>
            <p:nvPr/>
          </p:nvSpPr>
          <p:spPr>
            <a:xfrm>
              <a:off x="7691585" y="3119300"/>
              <a:ext cx="2676240" cy="58038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cs typeface="Nazanin" panose="00000400000000000000" pitchFamily="2" charset="-78"/>
                </a:rPr>
                <a:t>بهترین شیوه ها - بالاترین سطخ کارایی، بهداشت، ایمنی</a:t>
              </a:r>
              <a:endParaRPr lang="en-US" sz="2000" b="1" dirty="0">
                <a:cs typeface="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A18A56-A208-BA70-0DD7-6C0D10D20FBB}"/>
                </a:ext>
              </a:extLst>
            </p:cNvPr>
            <p:cNvSpPr txBox="1"/>
            <p:nvPr/>
          </p:nvSpPr>
          <p:spPr>
            <a:xfrm>
              <a:off x="7691585" y="2730027"/>
              <a:ext cx="2665824" cy="32804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cs typeface="Nazanin" panose="00000400000000000000" pitchFamily="2" charset="-78"/>
                </a:rPr>
                <a:t>ایده آل – فرهنگ پایدار ایمنی</a:t>
              </a:r>
              <a:endParaRPr lang="en-US" sz="2000" b="1" dirty="0">
                <a:cs typeface="Nazanin" panose="00000400000000000000" pitchFamily="2" charset="-78"/>
              </a:endParaRP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B373A132-4B26-07C1-C3E5-A5098BFE494E}"/>
                </a:ext>
              </a:extLst>
            </p:cNvPr>
            <p:cNvSpPr/>
            <p:nvPr/>
          </p:nvSpPr>
          <p:spPr>
            <a:xfrm>
              <a:off x="7148765" y="2382012"/>
              <a:ext cx="589547" cy="2758023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a-IR" sz="2000" b="1" dirty="0">
                  <a:solidFill>
                    <a:schemeClr val="tx1"/>
                  </a:solidFill>
                  <a:cs typeface="Nazanin" panose="00000400000000000000" pitchFamily="2" charset="-78"/>
                </a:rPr>
                <a:t>طیف فرهنگ ایمنی</a:t>
              </a:r>
              <a:endParaRPr lang="en-US" sz="2000" b="1" dirty="0">
                <a:solidFill>
                  <a:schemeClr val="tx1"/>
                </a:solidFill>
                <a:cs typeface="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29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1C75-97F0-A2A6-AA46-38052056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0089"/>
            <a:ext cx="10515600" cy="1325563"/>
          </a:xfrm>
        </p:spPr>
        <p:txBody>
          <a:bodyPr/>
          <a:lstStyle/>
          <a:p>
            <a:pPr algn="r" rtl="1"/>
            <a:r>
              <a:rPr lang="en-US" dirty="0">
                <a:cs typeface="Nazanin" panose="00000400000000000000" pitchFamily="2" charset="-78"/>
              </a:rPr>
              <a:t> </a:t>
            </a:r>
            <a:r>
              <a:rPr lang="en-US" sz="4000" dirty="0">
                <a:cs typeface="Nazanin" panose="00000400000000000000" pitchFamily="2" charset="-78"/>
              </a:rPr>
              <a:t>OSHA</a:t>
            </a:r>
            <a:r>
              <a:rPr lang="en-US" dirty="0">
                <a:cs typeface="Nazanin" panose="00000400000000000000" pitchFamily="2" charset="-78"/>
              </a:rPr>
              <a:t> </a:t>
            </a:r>
            <a:r>
              <a:rPr lang="fa-IR" dirty="0">
                <a:cs typeface="Nazanin" panose="00000400000000000000" pitchFamily="2" charset="-78"/>
              </a:rPr>
              <a:t>به کسب و کارهای کوچک کمک می کند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69D47-AAD1-2942-DC27-55711CD46F37}"/>
              </a:ext>
            </a:extLst>
          </p:cNvPr>
          <p:cNvSpPr txBox="1"/>
          <p:nvPr/>
        </p:nvSpPr>
        <p:spPr>
          <a:xfrm>
            <a:off x="3288499" y="6308209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https://www.osha.gov/smallbusiness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67168-5117-5001-3F54-483CFF95ADD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39" y="1079921"/>
            <a:ext cx="8731547" cy="53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7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E56E-FF10-916C-BA45-CE5BA045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برنامه مشاوره در محل </a:t>
            </a:r>
            <a:r>
              <a:rPr lang="en-US" dirty="0">
                <a:cs typeface="Nazanin" panose="00000400000000000000" pitchFamily="2" charset="-78"/>
              </a:rPr>
              <a:t>OSHA، SHARP</a:t>
            </a:r>
          </a:p>
        </p:txBody>
      </p:sp>
      <p:pic>
        <p:nvPicPr>
          <p:cNvPr id="8" name="Picture 7" descr="OSHA provides Free Worker Safety/Health consulting services to small businesses jpg 26 kb">
            <a:extLst>
              <a:ext uri="{FF2B5EF4-FFF2-40B4-BE49-F238E27FC236}">
                <a16:creationId xmlns:a16="http://schemas.microsoft.com/office/drawing/2014/main" id="{EEC96450-5283-895B-B685-DAFC688FA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78" y="1112544"/>
            <a:ext cx="3848100" cy="2638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7EB2F9-3A1E-C1B4-A479-2D27CA8CA4A7}"/>
              </a:ext>
            </a:extLst>
          </p:cNvPr>
          <p:cNvSpPr txBox="1"/>
          <p:nvPr/>
        </p:nvSpPr>
        <p:spPr>
          <a:xfrm>
            <a:off x="6791108" y="3771833"/>
            <a:ext cx="35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https://www.osha.gov/consultation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46287-8D57-C4E8-4E44-E83A8416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4287298"/>
            <a:ext cx="5181600" cy="2206723"/>
          </a:xfrm>
        </p:spPr>
        <p:txBody>
          <a:bodyPr>
            <a:norm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azanin" panose="00000400000000000000" pitchFamily="2" charset="-78"/>
              </a:rPr>
              <a:t>خدمات مشاوره ایمنی/ بهداشت کارگران رایگان به مشاغل کوچک
خدمات مشاوره جدا از اجرا می باشند تا به کارفرماها در برقراری، بهبود برنامه‌های ایمنی/بهداشت و دستیابی به مطابقت کمک کنند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azanin" panose="00000400000000000000" pitchFamily="2" charset="-78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8CBB2-5AF1-E7EC-8779-8D020D0FE9E3}"/>
              </a:ext>
            </a:extLst>
          </p:cNvPr>
          <p:cNvSpPr txBox="1"/>
          <p:nvPr/>
        </p:nvSpPr>
        <p:spPr>
          <a:xfrm>
            <a:off x="317666" y="1343818"/>
            <a:ext cx="482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https://www.osha.gov/complianceassistance/cas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C2695-E042-6787-365D-FC748FE1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789" y="1861807"/>
            <a:ext cx="5334001" cy="4632214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Nazanin" panose="00000400000000000000" pitchFamily="2" charset="-78"/>
              </a:rPr>
              <a:t>از متخصصان کمک به رعایت قوانین می توانید کمک بگیرید</a:t>
            </a:r>
          </a:p>
          <a:p>
            <a:pPr algn="r" rtl="1"/>
            <a:endParaRPr lang="fa-IR" sz="2400" dirty="0">
              <a:cs typeface="Nazanin" panose="00000400000000000000" pitchFamily="2" charset="-78"/>
            </a:endParaRPr>
          </a:p>
          <a:p>
            <a:pPr algn="r" rtl="1"/>
            <a:r>
              <a:rPr lang="fa-IR" sz="2400" dirty="0">
                <a:cs typeface="Nazanin" panose="00000400000000000000" pitchFamily="2" charset="-78"/>
              </a:rPr>
              <a:t>وب سایت </a:t>
            </a:r>
            <a:r>
              <a:rPr lang="en-US" sz="2000" dirty="0">
                <a:cs typeface="Nazanin" panose="00000400000000000000" pitchFamily="2" charset="-78"/>
              </a:rPr>
              <a:t>OSHA</a:t>
            </a:r>
            <a:r>
              <a:rPr lang="en-US" sz="2400" dirty="0">
                <a:cs typeface="Nazanin" panose="00000400000000000000" pitchFamily="2" charset="-78"/>
              </a:rPr>
              <a:t> </a:t>
            </a:r>
            <a:r>
              <a:rPr lang="fa-IR" sz="2400" dirty="0">
                <a:cs typeface="Nazanin" panose="00000400000000000000" pitchFamily="2" charset="-78"/>
              </a:rPr>
              <a:t> منابع زیادی برای کسب و کارهای کوچک دارد</a:t>
            </a:r>
          </a:p>
          <a:p>
            <a:pPr algn="r" rtl="1"/>
            <a:r>
              <a:rPr lang="fa-IR" sz="2400" dirty="0">
                <a:cs typeface="Nazanin" panose="00000400000000000000" pitchFamily="2" charset="-78"/>
              </a:rPr>
              <a:t>پس از شروع، ممکن است بخواهید برای مباحث پیچیده تر درخواست کمک کنید</a:t>
            </a:r>
          </a:p>
          <a:p>
            <a:pPr algn="r" rtl="1"/>
            <a:endParaRPr lang="fa-IR" sz="2400" dirty="0">
              <a:cs typeface="Nazanin" panose="00000400000000000000" pitchFamily="2" charset="-78"/>
            </a:endParaRPr>
          </a:p>
          <a:p>
            <a:pPr algn="r" rtl="1"/>
            <a:endParaRPr lang="fa-IR" sz="2400" dirty="0">
              <a:cs typeface="Nazanin" panose="00000400000000000000" pitchFamily="2" charset="-78"/>
            </a:endParaRPr>
          </a:p>
          <a:p>
            <a:pPr algn="r" rtl="1"/>
            <a:endParaRPr lang="fa-IR" sz="2400" dirty="0">
              <a:cs typeface="Nazanin" panose="00000400000000000000" pitchFamily="2" charset="-78"/>
            </a:endParaRPr>
          </a:p>
          <a:p>
            <a:pPr algn="r" rtl="1"/>
            <a:endParaRPr lang="fa-IR" sz="2400" dirty="0"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27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0FF6-EE70-2944-5AAB-B3F0DDBC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نمونه طرح ها و قالب ها موجود و در دسترس هستند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0DE5-FDAF-A760-EB21-7204A0BE9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45" y="1825625"/>
            <a:ext cx="11289323" cy="4667250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fa-IR" b="1" dirty="0">
                <a:cs typeface="Nazanin" panose="00000400000000000000" pitchFamily="2" charset="-78"/>
              </a:rPr>
              <a:t>* این فقط در صورتی کار خواهد کرد که شما انها را به محل کار شخصی خود اعمال کنید *
</a:t>
            </a:r>
            <a:endParaRPr lang="en-US" dirty="0">
              <a:cs typeface="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Nazanin" panose="00000400000000000000" pitchFamily="2" charset="-78"/>
              </a:rPr>
              <a:t>برنامه های اقدام اضطراری (</a:t>
            </a:r>
            <a:r>
              <a:rPr lang="en-US" sz="2400" dirty="0" err="1">
                <a:cs typeface="Nazanin" panose="00000400000000000000" pitchFamily="2" charset="-78"/>
              </a:rPr>
              <a:t>EAPs</a:t>
            </a:r>
            <a:r>
              <a:rPr lang="fa-IR" dirty="0">
                <a:cs typeface="Nazanin" panose="00000400000000000000" pitchFamily="2" charset="-78"/>
              </a:rPr>
              <a:t>)</a:t>
            </a:r>
            <a:r>
              <a:rPr lang="en-US" dirty="0">
                <a:cs typeface="Nazanin" panose="00000400000000000000" pitchFamily="2" charset="-78"/>
              </a:rPr>
              <a:t> :</a:t>
            </a:r>
            <a:endParaRPr lang="fa-IR" dirty="0">
              <a:cs typeface="Nazanin" panose="00000400000000000000" pitchFamily="2" charset="-78"/>
            </a:endParaRPr>
          </a:p>
          <a:p>
            <a:pPr algn="r" rtl="1"/>
            <a:r>
              <a:rPr lang="fa-IR" dirty="0">
                <a:cs typeface="Nazanin" panose="00000400000000000000" pitchFamily="2" charset="-78"/>
                <a:hlinkClick r:id="rId2"/>
              </a:rPr>
              <a:t>ابزار الکترونیکی </a:t>
            </a:r>
            <a:r>
              <a:rPr lang="en-US" dirty="0">
                <a:cs typeface="Nazanin" panose="00000400000000000000" pitchFamily="2" charset="-78"/>
                <a:hlinkClick r:id="rId2"/>
              </a:rPr>
              <a:t> OSHA </a:t>
            </a:r>
            <a:r>
              <a:rPr lang="fa-IR" dirty="0">
                <a:cs typeface="Nazanin" panose="00000400000000000000" pitchFamily="2" charset="-78"/>
                <a:hlinkClick r:id="rId2"/>
              </a:rPr>
              <a:t>برای ساختن</a:t>
            </a:r>
            <a:r>
              <a:rPr lang="en-US" dirty="0">
                <a:cs typeface="Nazanin" panose="00000400000000000000" pitchFamily="2" charset="-78"/>
                <a:hlinkClick r:id="rId2"/>
              </a:rPr>
              <a:t> </a:t>
            </a:r>
            <a:r>
              <a:rPr lang="fa-IR" dirty="0">
                <a:cs typeface="Nazanin" panose="00000400000000000000" pitchFamily="2" charset="-78"/>
                <a:hlinkClick r:id="rId2"/>
              </a:rPr>
              <a:t> اینکه برنامه خود را بسازید</a:t>
            </a:r>
            <a:endParaRPr lang="fa-IR" dirty="0">
              <a:cs typeface="Nazanin" panose="00000400000000000000" pitchFamily="2" charset="-78"/>
            </a:endParaRPr>
          </a:p>
          <a:p>
            <a:pPr algn="r" rtl="1"/>
            <a:r>
              <a:rPr lang="fa-IR" dirty="0">
                <a:cs typeface="Nazanin" panose="00000400000000000000" pitchFamily="2" charset="-78"/>
                <a:hlinkClick r:id="rId3"/>
              </a:rPr>
              <a:t>الگوی نمونه برنامه اضطراری </a:t>
            </a:r>
            <a:r>
              <a:rPr lang="en-US" dirty="0">
                <a:cs typeface="Nazanin" panose="00000400000000000000" pitchFamily="2" charset="-78"/>
                <a:hlinkClick r:id="rId3"/>
              </a:rPr>
              <a:t>OSHA</a:t>
            </a:r>
            <a:endParaRPr lang="en-US" dirty="0">
              <a:cs typeface="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Nazanin" panose="00000400000000000000" pitchFamily="2" charset="-78"/>
              </a:rPr>
              <a:t>برنامه های پیشگیری از اتش سوزی:</a:t>
            </a:r>
          </a:p>
          <a:p>
            <a:pPr algn="r" rtl="1"/>
            <a:r>
              <a:rPr lang="fa-IR" dirty="0">
                <a:cs typeface="Nazanin" panose="00000400000000000000" pitchFamily="2" charset="-78"/>
                <a:hlinkClick r:id="rId4"/>
              </a:rPr>
              <a:t>ابزار الکترونیکی </a:t>
            </a:r>
            <a:r>
              <a:rPr lang="en-US" dirty="0">
                <a:cs typeface="Nazanin" panose="00000400000000000000" pitchFamily="2" charset="-78"/>
                <a:hlinkClick r:id="rId4"/>
              </a:rPr>
              <a:t>OSHA</a:t>
            </a:r>
            <a:endParaRPr lang="en-US" dirty="0">
              <a:cs typeface="Nazanin" panose="00000400000000000000" pitchFamily="2" charset="-78"/>
            </a:endParaRPr>
          </a:p>
          <a:p>
            <a:pPr algn="r" rtl="1"/>
            <a:r>
              <a:rPr lang="fa-IR" dirty="0">
                <a:cs typeface="Nazanin" panose="00000400000000000000" pitchFamily="2" charset="-78"/>
                <a:hlinkClick r:id="rId5"/>
              </a:rPr>
              <a:t>الگوی نمونه برنامه پیشگیری از حریق (</a:t>
            </a:r>
            <a:r>
              <a:rPr lang="en-US" dirty="0">
                <a:cs typeface="Nazanin" panose="00000400000000000000" pitchFamily="2" charset="-78"/>
                <a:hlinkClick r:id="rId5"/>
              </a:rPr>
              <a:t>NC DOL)</a:t>
            </a:r>
            <a:r>
              <a:rPr lang="fa-IR" dirty="0">
                <a:cs typeface="Nazanin" panose="00000400000000000000" pitchFamily="2" charset="-78"/>
              </a:rPr>
              <a:t>)</a:t>
            </a:r>
            <a:endParaRPr lang="en-US" dirty="0">
              <a:cs typeface="Nazanin" panose="00000400000000000000" pitchFamily="2" charset="-78"/>
            </a:endParaRPr>
          </a:p>
          <a:p>
            <a:pPr algn="r" rtl="1"/>
            <a:endParaRPr lang="en-US" dirty="0">
              <a:cs typeface="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Nazanin" panose="00000400000000000000" pitchFamily="2" charset="-78"/>
              </a:rPr>
              <a:t>برنامه های اضافی در دسترس هستند اما ممکن است به نیازهای شرکت شما و خطرات واقعی موجود (به عنوان مثال اطلاع رسانی خطر، پاتوژن های منتقله از خون و غیره) بستگی داشته باشد.</a:t>
            </a:r>
            <a:endParaRPr lang="en-US" dirty="0"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78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E8D9-1478-EB79-281C-EAE0E9C9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cs typeface="Nazanin" panose="00000400000000000000" pitchFamily="2" charset="-78"/>
              </a:rPr>
              <a:t>چک لیست برای ایمنی اتش، پروپان، کپسول های اتش نشانی
</a:t>
            </a:r>
            <a:endParaRPr lang="en-US" sz="3600" dirty="0">
              <a:cs typeface="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22FE-F9DC-FF43-C875-2DFC35C50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99432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https://www.nfpa.org/Codes-and-Standards/Resources/Standards-in-action/Food-truck-safety</a:t>
            </a:r>
            <a:endParaRPr lang="en-US" dirty="0"/>
          </a:p>
          <a:p>
            <a:endParaRPr lang="en-US" dirty="0"/>
          </a:p>
          <a:p>
            <a:pPr algn="r" rtl="1"/>
            <a:r>
              <a:rPr lang="fa-IR" dirty="0">
                <a:cs typeface="Nazanin" panose="00000400000000000000" pitchFamily="2" charset="-78"/>
              </a:rPr>
              <a:t>شما همچنین باید حوزه های قضایی محلی خود را بررسی کنید - حتی اگر انها هنوز کدهای اتش نشانی خود را به روز نکرده اند، ممکن است در اینده به روز شوند.</a:t>
            </a:r>
          </a:p>
          <a:p>
            <a:pPr lvl="1" algn="r" rtl="1"/>
            <a:r>
              <a:rPr lang="fa-IR" dirty="0">
                <a:cs typeface="Nazanin" panose="00000400000000000000" pitchFamily="2" charset="-78"/>
              </a:rPr>
              <a:t>با پیش فعال بودن، می توانید از تغییراتی که رخ می دهد جلوتر باشید</a:t>
            </a:r>
            <a:endParaRPr lang="en-US" dirty="0">
              <a:cs typeface="Nazanin" panose="00000400000000000000" pitchFamily="2" charset="-78"/>
            </a:endParaRPr>
          </a:p>
          <a:p>
            <a:pPr lvl="1" algn="r" rtl="1"/>
            <a:r>
              <a:rPr lang="fa-IR" dirty="0">
                <a:cs typeface="Nazanin" panose="00000400000000000000" pitchFamily="2" charset="-78"/>
              </a:rPr>
              <a:t>همچنین می‌توانید در ترویج روش‌های کاری ایمن‌تر با همکارانتان پیشرو باشید - بسیاری از آن‌ها ممکن است همسایه‌ی شما در یک رویداد آینده باشند</a:t>
            </a:r>
            <a:r>
              <a:rPr lang="en-US" dirty="0">
                <a:cs typeface="Nazanin" panose="00000400000000000000" pitchFamily="2" charset="-78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5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6CEB-7EE6-FF1E-7068-8890D5B2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Nazanin" panose="00000400000000000000" pitchFamily="2" charset="-78"/>
              </a:rPr>
              <a:t>الزامات کارفرما برای اموزش دهی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D52-AF3F-70E8-EA1D-C62A23FF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044"/>
            <a:ext cx="10515600" cy="4882831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10000"/>
              </a:lnSpc>
            </a:pPr>
            <a:r>
              <a:rPr lang="fa-IR" dirty="0">
                <a:cs typeface="Nazanin" panose="00000400000000000000" pitchFamily="2" charset="-78"/>
              </a:rPr>
              <a:t>کارفرمایان باید به کارکنان در مورد خطرات موجود در محل کار اموزش دهند. اطمینان حاصل کنید که کارگران در موارد زیر اموزش داده می شوند:</a:t>
            </a:r>
          </a:p>
          <a:p>
            <a:pPr lvl="1" algn="r" rtl="1">
              <a:lnSpc>
                <a:spcPct val="110000"/>
              </a:lnSpc>
            </a:pPr>
            <a:r>
              <a:rPr lang="fa-IR" dirty="0">
                <a:cs typeface="Nazanin" panose="00000400000000000000" pitchFamily="2" charset="-78"/>
              </a:rPr>
              <a:t>رویه های صحیح برای موارد اضطراری (برنامه اقدام اضطراری)</a:t>
            </a:r>
          </a:p>
          <a:p>
            <a:pPr lvl="1" algn="r" rtl="1">
              <a:lnSpc>
                <a:spcPct val="110000"/>
              </a:lnSpc>
            </a:pPr>
            <a:r>
              <a:rPr lang="fa-IR" dirty="0">
                <a:cs typeface="Nazanin" panose="00000400000000000000" pitchFamily="2" charset="-78"/>
              </a:rPr>
              <a:t>رویه های صحیح برای اطلاع دادن به اداره آتش نشانی</a:t>
            </a:r>
          </a:p>
          <a:p>
            <a:pPr lvl="1" algn="r" rtl="1">
              <a:lnSpc>
                <a:spcPct val="110000"/>
              </a:lnSpc>
            </a:pPr>
            <a:r>
              <a:rPr lang="fa-IR" dirty="0">
                <a:cs typeface="Nazanin" panose="00000400000000000000" pitchFamily="2" charset="-78"/>
              </a:rPr>
              <a:t>خطرات اتش سوزی موجود و نحوه کنترل انها
روش صحیح برای بستن منابع سوخت</a:t>
            </a:r>
            <a:endParaRPr lang="en-US" dirty="0">
              <a:cs typeface="Nazanin" panose="00000400000000000000" pitchFamily="2" charset="-78"/>
            </a:endParaRPr>
          </a:p>
          <a:p>
            <a:pPr lvl="1" algn="r" rtl="1">
              <a:lnSpc>
                <a:spcPct val="110000"/>
              </a:lnSpc>
            </a:pPr>
            <a:r>
              <a:rPr lang="fa-IR" dirty="0">
                <a:cs typeface="Nazanin" panose="00000400000000000000" pitchFamily="2" charset="-78"/>
              </a:rPr>
              <a:t>روش صحیح برای انجام تست نشت در اتصالات گاز</a:t>
            </a:r>
          </a:p>
          <a:p>
            <a:pPr lvl="1" algn="r" rtl="1">
              <a:lnSpc>
                <a:spcPct val="110000"/>
              </a:lnSpc>
            </a:pPr>
            <a:r>
              <a:rPr lang="fa-IR" dirty="0">
                <a:cs typeface="Nazanin" panose="00000400000000000000" pitchFamily="2" charset="-78"/>
              </a:rPr>
              <a:t>استفاده صحیح از خاموش کننده های آتش قابل حمل و سیستم های خاموش کننده</a:t>
            </a:r>
          </a:p>
          <a:p>
            <a:pPr lvl="1" algn="r" rtl="1">
              <a:lnSpc>
                <a:spcPct val="110000"/>
              </a:lnSpc>
            </a:pPr>
            <a:r>
              <a:rPr lang="fa-IR" dirty="0">
                <a:cs typeface="Nazanin" panose="00000400000000000000" pitchFamily="2" charset="-78"/>
              </a:rPr>
              <a:t>هر گونه خطر دیگری که ممکن است آنها را در محل کار تحت تأثیر قرار دهد</a:t>
            </a:r>
          </a:p>
          <a:p>
            <a:pPr algn="r" rtl="1">
              <a:lnSpc>
                <a:spcPct val="110000"/>
              </a:lnSpc>
            </a:pPr>
            <a:r>
              <a:rPr lang="fa-IR" dirty="0">
                <a:cs typeface="Nazanin" panose="00000400000000000000" pitchFamily="2" charset="-78"/>
              </a:rPr>
              <a:t>اگر اسنادی مبنی آموزش وجود نداشته باشد، پس این آموزش انجام نشده است.</a:t>
            </a:r>
          </a:p>
          <a:p>
            <a:pPr algn="r" rtl="1">
              <a:lnSpc>
                <a:spcPct val="110000"/>
              </a:lnSpc>
            </a:pPr>
            <a:r>
              <a:rPr lang="fa-IR" dirty="0">
                <a:cs typeface="Nazanin" panose="00000400000000000000" pitchFamily="2" charset="-78"/>
              </a:rPr>
              <a:t>رکوردهای کتبی از انجام آموزش ها و سایر چک های مهم را نگه دارید که ممکن است در صورت وقوع حادثه به شما کمک کند.</a:t>
            </a:r>
          </a:p>
          <a:p>
            <a:pPr algn="r" rtl="1"/>
            <a:endParaRPr lang="fa-IR" dirty="0">
              <a:cs typeface="Nazanin" panose="00000400000000000000" pitchFamily="2" charset="-78"/>
            </a:endParaRPr>
          </a:p>
          <a:p>
            <a:pPr algn="r" rtl="1"/>
            <a:endParaRPr lang="fa-IR" dirty="0">
              <a:cs typeface="Nazanin" panose="00000400000000000000" pitchFamily="2" charset="-78"/>
            </a:endParaRPr>
          </a:p>
          <a:p>
            <a:pPr algn="r" rtl="1"/>
            <a:endParaRPr lang="fa-IR" dirty="0">
              <a:cs typeface="Nazanin" panose="00000400000000000000" pitchFamily="2" charset="-78"/>
            </a:endParaRPr>
          </a:p>
          <a:p>
            <a:pPr algn="r" rtl="1"/>
            <a:endParaRPr lang="fa-IR" dirty="0">
              <a:cs typeface="Nazanin" panose="00000400000000000000" pitchFamily="2" charset="-78"/>
            </a:endParaRPr>
          </a:p>
          <a:p>
            <a:pPr marL="0" indent="0">
              <a:buNone/>
            </a:pPr>
            <a:endParaRPr lang="en-US" dirty="0"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917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7341</TotalTime>
  <Words>1174</Words>
  <Application>Microsoft Office PowerPoint</Application>
  <PresentationFormat>Widescreen</PresentationFormat>
  <Paragraphs>100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آموزش ایمنی  خودروهای غذای سیار</vt:lpstr>
      <vt:lpstr>اهداف</vt:lpstr>
      <vt:lpstr>آموزش امروز احتمالا حاوی اطلاعات زیادی خواهد بود</vt:lpstr>
      <vt:lpstr>طرز فکر مدیریت ایمنی</vt:lpstr>
      <vt:lpstr> OSHA به کسب و کارهای کوچک کمک می کند</vt:lpstr>
      <vt:lpstr>برنامه مشاوره در محل OSHA، SHARP</vt:lpstr>
      <vt:lpstr>نمونه طرح ها و قالب ها موجود و در دسترس هستند</vt:lpstr>
      <vt:lpstr>چک لیست برای ایمنی اتش، پروپان، کپسول های اتش نشانی
</vt:lpstr>
      <vt:lpstr>الزامات کارفرما برای اموزش دهی</vt:lpstr>
      <vt:lpstr>موضوعات اضافی که ممکن است اعمال شود</vt:lpstr>
      <vt:lpstr>خلاصه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</dc:creator>
  <cp:lastModifiedBy>Omid Shoghli</cp:lastModifiedBy>
  <cp:revision>24</cp:revision>
  <dcterms:created xsi:type="dcterms:W3CDTF">2023-01-01T03:33:26Z</dcterms:created>
  <dcterms:modified xsi:type="dcterms:W3CDTF">2023-09-22T14:05:42Z</dcterms:modified>
</cp:coreProperties>
</file>