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9" r:id="rId3"/>
    <p:sldId id="258" r:id="rId4"/>
    <p:sldId id="268" r:id="rId5"/>
    <p:sldId id="259" r:id="rId6"/>
    <p:sldId id="261" r:id="rId7"/>
    <p:sldId id="262" r:id="rId8"/>
    <p:sldId id="266" r:id="rId9"/>
    <p:sldId id="271" r:id="rId10"/>
    <p:sldId id="270" r:id="rId11"/>
    <p:sldId id="272" r:id="rId12"/>
    <p:sldId id="279" r:id="rId13"/>
    <p:sldId id="273" r:id="rId14"/>
    <p:sldId id="274" r:id="rId15"/>
    <p:sldId id="275" r:id="rId16"/>
    <p:sldId id="277" r:id="rId17"/>
    <p:sldId id="267" r:id="rId18"/>
    <p:sldId id="278" r:id="rId19"/>
    <p:sldId id="281" r:id="rId20"/>
    <p:sldId id="280"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5017"/>
    <a:srgbClr val="1B0F91"/>
    <a:srgbClr val="A80A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27F8A9-D105-4C3E-BB17-212C45CCAF3C}" v="1030" dt="2023-03-01T14:42:25.4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42" autoAdjust="0"/>
    <p:restoredTop sz="90764" autoAdjust="0"/>
  </p:normalViewPr>
  <p:slideViewPr>
    <p:cSldViewPr snapToGrid="0">
      <p:cViewPr>
        <p:scale>
          <a:sx n="75" d="100"/>
          <a:sy n="75" d="100"/>
        </p:scale>
        <p:origin x="691" y="749"/>
      </p:cViewPr>
      <p:guideLst/>
    </p:cSldViewPr>
  </p:slideViewPr>
  <p:outlineViewPr>
    <p:cViewPr>
      <p:scale>
        <a:sx n="33" d="100"/>
        <a:sy n="33" d="100"/>
      </p:scale>
      <p:origin x="0" y="-24006"/>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639ece72d218a8ff" providerId="LiveId" clId="{A717A0A8-E005-4D4D-8AD6-BBCD8F24C9EC}"/>
    <pc:docChg chg="modSld">
      <pc:chgData name="m b" userId="639ece72d218a8ff" providerId="LiveId" clId="{A717A0A8-E005-4D4D-8AD6-BBCD8F24C9EC}" dt="2023-03-01T16:32:26.186" v="6" actId="13244"/>
      <pc:docMkLst>
        <pc:docMk/>
      </pc:docMkLst>
      <pc:sldChg chg="modSp mod">
        <pc:chgData name="m b" userId="639ece72d218a8ff" providerId="LiveId" clId="{A717A0A8-E005-4D4D-8AD6-BBCD8F24C9EC}" dt="2023-03-01T16:32:08.568" v="5" actId="13244"/>
        <pc:sldMkLst>
          <pc:docMk/>
          <pc:sldMk cId="1124964631" sldId="267"/>
        </pc:sldMkLst>
        <pc:spChg chg="mod">
          <ac:chgData name="m b" userId="639ece72d218a8ff" providerId="LiveId" clId="{A717A0A8-E005-4D4D-8AD6-BBCD8F24C9EC}" dt="2023-03-01T16:31:56.148" v="4" actId="1036"/>
          <ac:spMkLst>
            <pc:docMk/>
            <pc:sldMk cId="1124964631" sldId="267"/>
            <ac:spMk id="2" creationId="{4CEE8756-B9C6-0F34-E61E-ED0E3922A9E0}"/>
          </ac:spMkLst>
        </pc:spChg>
        <pc:spChg chg="ord">
          <ac:chgData name="m b" userId="639ece72d218a8ff" providerId="LiveId" clId="{A717A0A8-E005-4D4D-8AD6-BBCD8F24C9EC}" dt="2023-03-01T16:32:08.568" v="5" actId="13244"/>
          <ac:spMkLst>
            <pc:docMk/>
            <pc:sldMk cId="1124964631" sldId="267"/>
            <ac:spMk id="10" creationId="{0B63C4FF-25CA-6F71-A636-33EB596B76AE}"/>
          </ac:spMkLst>
        </pc:spChg>
      </pc:sldChg>
      <pc:sldChg chg="modSp mod">
        <pc:chgData name="m b" userId="639ece72d218a8ff" providerId="LiveId" clId="{A717A0A8-E005-4D4D-8AD6-BBCD8F24C9EC}" dt="2023-03-01T16:32:26.186" v="6" actId="13244"/>
        <pc:sldMkLst>
          <pc:docMk/>
          <pc:sldMk cId="1762790734" sldId="270"/>
        </pc:sldMkLst>
        <pc:picChg chg="ord">
          <ac:chgData name="m b" userId="639ece72d218a8ff" providerId="LiveId" clId="{A717A0A8-E005-4D4D-8AD6-BBCD8F24C9EC}" dt="2023-03-01T16:32:26.186" v="6" actId="13244"/>
          <ac:picMkLst>
            <pc:docMk/>
            <pc:sldMk cId="1762790734" sldId="270"/>
            <ac:picMk id="18" creationId="{CD87CB68-6055-6222-D64B-E2E490F54725}"/>
          </ac:picMkLst>
        </pc:picChg>
      </pc:sldChg>
      <pc:sldChg chg="modSp mod">
        <pc:chgData name="m b" userId="639ece72d218a8ff" providerId="LiveId" clId="{A717A0A8-E005-4D4D-8AD6-BBCD8F24C9EC}" dt="2023-03-01T16:30:49.334" v="3" actId="962"/>
        <pc:sldMkLst>
          <pc:docMk/>
          <pc:sldMk cId="4213577704" sldId="279"/>
        </pc:sldMkLst>
        <pc:grpChg chg="mod">
          <ac:chgData name="m b" userId="639ece72d218a8ff" providerId="LiveId" clId="{A717A0A8-E005-4D4D-8AD6-BBCD8F24C9EC}" dt="2023-03-01T16:30:36.332" v="1" actId="962"/>
          <ac:grpSpMkLst>
            <pc:docMk/>
            <pc:sldMk cId="4213577704" sldId="279"/>
            <ac:grpSpMk id="9" creationId="{79FE49B7-7002-130B-3AB0-BE73E855616F}"/>
          </ac:grpSpMkLst>
        </pc:grpChg>
        <pc:grpChg chg="mod">
          <ac:chgData name="m b" userId="639ece72d218a8ff" providerId="LiveId" clId="{A717A0A8-E005-4D4D-8AD6-BBCD8F24C9EC}" dt="2023-03-01T16:30:49.334" v="3" actId="962"/>
          <ac:grpSpMkLst>
            <pc:docMk/>
            <pc:sldMk cId="4213577704" sldId="279"/>
            <ac:grpSpMk id="12" creationId="{DFCEF12A-4B5E-36CF-188B-E63CC1B37C1C}"/>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0F4E96E-CAD6-4C8C-A15A-8E5B5205DB06}" type="datetimeFigureOut">
              <a:rPr lang="en-US" smtClean="0"/>
              <a:t>9/22/2023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006E3B7-20EC-4C1E-811C-2D9BE422B24F}" type="slidenum">
              <a:rPr lang="en-US" smtClean="0"/>
              <a:t>‹#›</a:t>
            </a:fld>
            <a:endParaRPr lang="en-US"/>
          </a:p>
        </p:txBody>
      </p:sp>
    </p:spTree>
    <p:extLst>
      <p:ext uri="{BB962C8B-B14F-4D97-AF65-F5344CB8AC3E}">
        <p14:creationId xmlns:p14="http://schemas.microsoft.com/office/powerpoint/2010/main" val="481842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توصیه ها را می توان در اینجا یافت:</a:t>
            </a:r>
            <a:endParaRPr lang="en-US" dirty="0"/>
          </a:p>
          <a:p>
            <a:pPr algn="r" rtl="1"/>
            <a:r>
              <a:rPr lang="fa-IR" dirty="0"/>
              <a:t> </a:t>
            </a:r>
            <a:r>
              <a:rPr lang="en-US" dirty="0"/>
              <a:t>https://www.osha.gov/etools/evacuation-plans-procedures/eap/fight-or-flee
</a:t>
            </a:r>
          </a:p>
          <a:p>
            <a:pPr algn="r" rtl="1"/>
            <a:r>
              <a:rPr lang="fa-IR" dirty="0"/>
              <a:t>یک گزینه چهارم وجود دارد: خاموش کننده ها ارائه می شوند اما برای استفاده کارکنان در نظر گرفته نمی شوند. در حالی که این ممکن است به لیست گزینه ها اضافه شود، ممکن است فقط سردرگمی را به پاسخ مورد نیاز اضافه کند، به همین دلیل در اینجا گنجانده نشده است.</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1425704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https://www.osha.gov/etools/evacuation-plans-procedures/emergency-standards/portable-extinguishers/about</a:t>
            </a:r>
          </a:p>
        </p:txBody>
      </p:sp>
      <p:sp>
        <p:nvSpPr>
          <p:cNvPr id="4" name="Slide Number Placeholder 3"/>
          <p:cNvSpPr>
            <a:spLocks noGrp="1"/>
          </p:cNvSpPr>
          <p:nvPr>
            <p:ph type="sldNum" sz="quarter" idx="5"/>
          </p:nvPr>
        </p:nvSpPr>
        <p:spPr/>
        <p:txBody>
          <a:bodyPr/>
          <a:lstStyle/>
          <a:p>
            <a:fld id="{B006E3B7-20EC-4C1E-811C-2D9BE422B24F}" type="slidenum">
              <a:rPr lang="en-US" smtClean="0"/>
              <a:t>6</a:t>
            </a:fld>
            <a:endParaRPr lang="en-US"/>
          </a:p>
        </p:txBody>
      </p:sp>
    </p:spTree>
    <p:extLst>
      <p:ext uri="{BB962C8B-B14F-4D97-AF65-F5344CB8AC3E}">
        <p14:creationId xmlns:p14="http://schemas.microsoft.com/office/powerpoint/2010/main" val="238482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https://www.osha.gov/etools/young-workers-restaurant-safety/cooking</a:t>
            </a:r>
          </a:p>
          <a:p>
            <a:endParaRPr lang="en-US" dirty="0"/>
          </a:p>
          <a:p>
            <a:pPr algn="r" rtl="1"/>
            <a:r>
              <a:rPr lang="fa-IR" dirty="0"/>
              <a:t>مواد اتش نشانی کلاس </a:t>
            </a:r>
            <a:r>
              <a:rPr lang="en-US" dirty="0"/>
              <a:t>D</a:t>
            </a:r>
            <a:r>
              <a:rPr lang="fa-IR" dirty="0"/>
              <a:t> به احتمال زیاد در وسایل نقلیه مواد غذایی موبایل </a:t>
            </a:r>
            <a:r>
              <a:rPr lang="en-US" dirty="0" err="1"/>
              <a:t>MFVs</a:t>
            </a:r>
            <a:r>
              <a:rPr lang="en-US" dirty="0"/>
              <a:t> </a:t>
            </a:r>
            <a:r>
              <a:rPr lang="fa-IR" dirty="0"/>
              <a:t> یافت نمی شود
کلاس </a:t>
            </a:r>
            <a:r>
              <a:rPr lang="en-US" dirty="0"/>
              <a:t>A </a:t>
            </a:r>
            <a:r>
              <a:rPr lang="fa-IR" dirty="0"/>
              <a:t> به احتمال زیاد در هر کسب و کار یافت می شود (حداقل کاغذ)
دیگر موارد به کسب و کار فردی بستگی خواهد داشت</a:t>
            </a:r>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7</a:t>
            </a:fld>
            <a:endParaRPr lang="en-US"/>
          </a:p>
        </p:txBody>
      </p:sp>
    </p:spTree>
    <p:extLst>
      <p:ext uri="{BB962C8B-B14F-4D97-AF65-F5344CB8AC3E}">
        <p14:creationId xmlns:p14="http://schemas.microsoft.com/office/powerpoint/2010/main" val="166267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عدم مطابقت کپسول اتش نشانی با خطر می تواند کشنده باشد
مثال 1. استفاده از یک خاموش کننده مبتنی بر اب در کلاس </a:t>
            </a:r>
            <a:r>
              <a:rPr lang="en-US" dirty="0"/>
              <a:t>B </a:t>
            </a:r>
            <a:r>
              <a:rPr lang="fa-IR" dirty="0"/>
              <a:t> یا کلاس  </a:t>
            </a:r>
            <a:r>
              <a:rPr lang="en-US" dirty="0"/>
              <a:t>K </a:t>
            </a:r>
            <a:r>
              <a:rPr lang="fa-IR" dirty="0"/>
              <a:t>باعث گسترش ان می شود (روغن و اب مخلوط نمی شوند) و ممکن است به دلیل تولید سریع بخار باعث پاشیدن شود.
مثال 2. استفاده از یک خاموش کننده مبتنی بر اب در اتش سوزی الکتریکی ممکن است منجر به برق گرفتگی شود، زیرا اب یک هادی خوب است.
مثال 3. فلزات واکنشی مانند سدیم و لیتیوم هنگام تماس با اب گاز هیدروژن انفجاری تولید می کنند</a:t>
            </a:r>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8</a:t>
            </a:fld>
            <a:endParaRPr lang="en-US"/>
          </a:p>
        </p:txBody>
      </p:sp>
    </p:spTree>
    <p:extLst>
      <p:ext uri="{BB962C8B-B14F-4D97-AF65-F5344CB8AC3E}">
        <p14:creationId xmlns:p14="http://schemas.microsoft.com/office/powerpoint/2010/main" val="3472668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عدم مطابقت کپسول اتش نشانی با خطر می تواند کشنده باشد
مثال 1. استفاده از یک خاموش کننده مبتنی بر اب در کلاس </a:t>
            </a:r>
            <a:r>
              <a:rPr lang="en-US" dirty="0"/>
              <a:t>B </a:t>
            </a:r>
            <a:r>
              <a:rPr lang="fa-IR" dirty="0"/>
              <a:t> یا کلاس  </a:t>
            </a:r>
            <a:r>
              <a:rPr lang="en-US" dirty="0"/>
              <a:t>K </a:t>
            </a:r>
            <a:r>
              <a:rPr lang="fa-IR" dirty="0"/>
              <a:t>باعث گسترش ان می شود (روغن و اب مخلوط نمی شوند) و ممکن است به دلیل تولید سریع بخار باعث پاشیدن شود.
مثال 2. استفاده از یک خاموش کننده مبتنی بر اب در اتش سوزی الکتریکی ممکن است منجر به برق گرفتگی شود، زیرا اب یک هادی خوب است.
مثال 3. فلزات واکنشی مانند سدیم و لیتیوم هنگام تماس با اب گاز هیدروژن انفجاری تولید می کنند</a:t>
            </a:r>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9</a:t>
            </a:fld>
            <a:endParaRPr lang="en-US"/>
          </a:p>
        </p:txBody>
      </p:sp>
    </p:spTree>
    <p:extLst>
      <p:ext uri="{BB962C8B-B14F-4D97-AF65-F5344CB8AC3E}">
        <p14:creationId xmlns:p14="http://schemas.microsoft.com/office/powerpoint/2010/main" val="2558453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10</a:t>
            </a:fld>
            <a:endParaRPr lang="en-US"/>
          </a:p>
        </p:txBody>
      </p:sp>
    </p:spTree>
    <p:extLst>
      <p:ext uri="{BB962C8B-B14F-4D97-AF65-F5344CB8AC3E}">
        <p14:creationId xmlns:p14="http://schemas.microsoft.com/office/powerpoint/2010/main" val="3350415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این توصیه ها ممکن است با اتش سوزی ساختمان متفاوت باشد.
</a:t>
            </a:r>
          </a:p>
          <a:p>
            <a:pPr algn="r" rtl="1"/>
            <a:endParaRPr lang="fa-IR" dirty="0"/>
          </a:p>
          <a:p>
            <a:pPr algn="r" rtl="1"/>
            <a:r>
              <a:rPr lang="fa-IR" dirty="0"/>
              <a:t>مخفف دوم </a:t>
            </a:r>
            <a:r>
              <a:rPr lang="en-US" dirty="0" err="1"/>
              <a:t>R.A.C.E</a:t>
            </a:r>
            <a:r>
              <a:rPr lang="en-US" dirty="0"/>
              <a:t> </a:t>
            </a:r>
            <a:r>
              <a:rPr lang="fa-IR" dirty="0"/>
              <a:t> است:
</a:t>
            </a:r>
            <a:r>
              <a:rPr lang="en-US" dirty="0" err="1"/>
              <a:t>R.A.C.E</a:t>
            </a:r>
            <a:r>
              <a:rPr lang="en-US" dirty="0"/>
              <a:t>.</a:t>
            </a:r>
            <a:r>
              <a:rPr lang="fa-IR" dirty="0"/>
              <a:t> </a:t>
            </a:r>
            <a:r>
              <a:rPr lang="en-US" dirty="0"/>
              <a:t>(</a:t>
            </a:r>
            <a:r>
              <a:rPr lang="en-US" b="1" u="sng" dirty="0"/>
              <a:t>R</a:t>
            </a:r>
            <a:r>
              <a:rPr lang="en-US" dirty="0"/>
              <a:t>escue, </a:t>
            </a:r>
            <a:r>
              <a:rPr lang="en-US" b="1" u="sng" dirty="0"/>
              <a:t>A</a:t>
            </a:r>
            <a:r>
              <a:rPr lang="en-US" dirty="0"/>
              <a:t>larm, </a:t>
            </a:r>
            <a:r>
              <a:rPr lang="en-US" b="1" u="sng" dirty="0"/>
              <a:t>C</a:t>
            </a:r>
            <a:r>
              <a:rPr lang="en-US" dirty="0"/>
              <a:t>ontain, </a:t>
            </a:r>
            <a:r>
              <a:rPr lang="en-US" b="1" u="sng" dirty="0"/>
              <a:t>E</a:t>
            </a:r>
            <a:r>
              <a:rPr lang="en-US" dirty="0"/>
              <a:t>xtinguish)</a:t>
            </a:r>
          </a:p>
          <a:p>
            <a:pPr algn="r" rtl="1"/>
            <a:endParaRPr lang="en-US" dirty="0"/>
          </a:p>
          <a:p>
            <a:pPr algn="r" rtl="1"/>
            <a:r>
              <a:rPr lang="en-US" dirty="0"/>
              <a:t>-  </a:t>
            </a:r>
            <a:r>
              <a:rPr lang="fa-IR" dirty="0"/>
              <a:t>نجات هر کسی که در معرض خطر فوری اتش سوزی قرار دارد
</a:t>
            </a:r>
            <a:r>
              <a:rPr lang="en-US" dirty="0"/>
              <a:t>- </a:t>
            </a:r>
            <a:r>
              <a:rPr lang="fa-IR" dirty="0"/>
              <a:t>زنگ خطر را فعال شماره تلفن پاسخ اتش نشانی تماس بگیرید </a:t>
            </a:r>
          </a:p>
          <a:p>
            <a:pPr algn="r" rtl="1"/>
            <a:r>
              <a:rPr lang="en-US" dirty="0"/>
              <a:t>- </a:t>
            </a:r>
            <a:r>
              <a:rPr lang="fa-IR" dirty="0"/>
              <a:t>با بستن تمام درهای اطراف منطقه اتش سوزی، اتش را مهار کنید
</a:t>
            </a:r>
            <a:r>
              <a:rPr lang="en-US" dirty="0"/>
              <a:t>- </a:t>
            </a:r>
            <a:r>
              <a:rPr lang="fa-IR" dirty="0"/>
              <a:t>اتش های کوچک را خاموش کنید. اگر اتش خاموش نشد، منطقه را ترک کنید و درب را ببندید.</a:t>
            </a:r>
            <a:endParaRPr lang="en-US" dirty="0"/>
          </a:p>
          <a:p>
            <a:pPr algn="r" rtl="1"/>
            <a:endParaRPr lang="en-US" dirty="0"/>
          </a:p>
          <a:p>
            <a:pPr algn="r" rtl="1"/>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13</a:t>
            </a:fld>
            <a:endParaRPr lang="en-US"/>
          </a:p>
        </p:txBody>
      </p:sp>
    </p:spTree>
    <p:extLst>
      <p:ext uri="{BB962C8B-B14F-4D97-AF65-F5344CB8AC3E}">
        <p14:creationId xmlns:p14="http://schemas.microsoft.com/office/powerpoint/2010/main" val="4137956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18</a:t>
            </a:fld>
            <a:endParaRPr lang="en-US"/>
          </a:p>
        </p:txBody>
      </p:sp>
    </p:spTree>
    <p:extLst>
      <p:ext uri="{BB962C8B-B14F-4D97-AF65-F5344CB8AC3E}">
        <p14:creationId xmlns:p14="http://schemas.microsoft.com/office/powerpoint/2010/main" val="347434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fa-IR" b="1" dirty="0">
                <a:latin typeface="Tahoma" panose="020B0604030504040204" pitchFamily="34" charset="0"/>
                <a:ea typeface="Tahoma" panose="020B0604030504040204" pitchFamily="34" charset="0"/>
                <a:cs typeface="Nazanin" panose="00000400000000000000" pitchFamily="2" charset="-78"/>
              </a:rPr>
              <a:t> آموزش ایمنی</a:t>
            </a:r>
            <a:br>
              <a:rPr lang="fa-IR" b="1" dirty="0">
                <a:latin typeface="Tahoma" panose="020B0604030504040204" pitchFamily="34" charset="0"/>
                <a:ea typeface="Tahoma" panose="020B0604030504040204" pitchFamily="34" charset="0"/>
                <a:cs typeface="Nazanin" panose="00000400000000000000" pitchFamily="2" charset="-78"/>
              </a:rPr>
            </a:br>
            <a:r>
              <a:rPr lang="fa-IR" b="1" dirty="0">
                <a:latin typeface="Tahoma" panose="020B0604030504040204" pitchFamily="34" charset="0"/>
                <a:ea typeface="Tahoma" panose="020B0604030504040204" pitchFamily="34" charset="0"/>
                <a:cs typeface="Nazanin" panose="00000400000000000000" pitchFamily="2" charset="-78"/>
              </a:rPr>
              <a:t> خودروهای غذای سیار</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pPr rtl="1"/>
            <a:r>
              <a:rPr lang="fa-IR" dirty="0">
                <a:cs typeface="Nazanin" panose="00000400000000000000" pitchFamily="2" charset="-78"/>
              </a:rPr>
              <a:t>بخش پنجم: آموزش استفاده از کپسول های آتش نشانی</a:t>
            </a:r>
          </a:p>
          <a:p>
            <a:pPr rtl="1"/>
            <a:endParaRPr lang="fa-IR" dirty="0">
              <a:cs typeface="Nazanin" panose="00000400000000000000" pitchFamily="2" charset="-78"/>
            </a:endParaRPr>
          </a:p>
          <a:p>
            <a:pPr rtl="1"/>
            <a:endParaRPr lang="fa-IR" dirty="0">
              <a:cs typeface="Nazanin" panose="00000400000000000000" pitchFamily="2" charset="-78"/>
            </a:endParaRPr>
          </a:p>
          <a:p>
            <a:pPr rtl="1"/>
            <a:endParaRPr lang="fa-IR" dirty="0">
              <a:cs typeface="Nazanin" panose="00000400000000000000" pitchFamily="2" charset="-78"/>
            </a:endParaRPr>
          </a:p>
          <a:p>
            <a:pPr rtl="1"/>
            <a:endParaRPr lang="fa-IR" dirty="0">
              <a:cs typeface="Nazanin" panose="00000400000000000000" pitchFamily="2" charset="-78"/>
            </a:endParaRPr>
          </a:p>
        </p:txBody>
      </p:sp>
      <p:sp>
        <p:nvSpPr>
          <p:cNvPr id="5" name="TextBox 4">
            <a:extLst>
              <a:ext uri="{FF2B5EF4-FFF2-40B4-BE49-F238E27FC236}">
                <a16:creationId xmlns:a16="http://schemas.microsoft.com/office/drawing/2014/main" id="{FD81AE78-6FE8-41CF-0392-34F873FA375A}"/>
              </a:ext>
            </a:extLst>
          </p:cNvPr>
          <p:cNvSpPr txBox="1"/>
          <p:nvPr/>
        </p:nvSpPr>
        <p:spPr>
          <a:xfrm>
            <a:off x="1175063" y="4977816"/>
            <a:ext cx="10237498" cy="1200329"/>
          </a:xfrm>
          <a:prstGeom prst="rect">
            <a:avLst/>
          </a:prstGeom>
          <a:noFill/>
        </p:spPr>
        <p:txBody>
          <a:bodyPr wrap="square" rtlCol="0">
            <a:spAutoFit/>
          </a:bodyPr>
          <a:lstStyle/>
          <a:p>
            <a:pPr algn="r" rtl="1"/>
            <a:br>
              <a:rPr lang="en-US" sz="1800" i="1" dirty="0">
                <a:effectLst/>
                <a:latin typeface="Calibri" panose="020F0502020204030204" pitchFamily="34" charset="0"/>
                <a:ea typeface="Calibri" panose="020F0502020204030204" pitchFamily="34" charset="0"/>
                <a:cs typeface="Nazanin" panose="00000400000000000000" pitchFamily="2" charset="-78"/>
              </a:rPr>
            </a:br>
            <a:r>
              <a:rPr lang="fa-IR" sz="1800" i="1" dirty="0">
                <a:effectLst/>
                <a:latin typeface="Calibri" panose="020F0502020204030204" pitchFamily="34" charset="0"/>
                <a:ea typeface="Calibri" panose="020F0502020204030204" pitchFamily="34" charset="0"/>
                <a:cs typeface="Nazanin" panose="00000400000000000000" pitchFamily="2" charset="-78"/>
              </a:rPr>
              <a:t>این مط</a:t>
            </a:r>
            <a:r>
              <a:rPr lang="fa-IR" i="1" dirty="0">
                <a:latin typeface="Calibri" panose="020F0502020204030204" pitchFamily="34" charset="0"/>
                <a:ea typeface="Calibri" panose="020F0502020204030204" pitchFamily="34" charset="0"/>
                <a:cs typeface="Nazanin" panose="00000400000000000000" pitchFamily="2" charset="-78"/>
              </a:rPr>
              <a:t>ا</a:t>
            </a:r>
            <a:r>
              <a:rPr lang="fa-IR" sz="1800" i="1" dirty="0">
                <a:effectLst/>
                <a:latin typeface="Calibri" panose="020F0502020204030204" pitchFamily="34" charset="0"/>
                <a:ea typeface="Calibri" panose="020F0502020204030204" pitchFamily="34" charset="0"/>
                <a:cs typeface="Nazanin" panose="00000400000000000000" pitchFamily="2" charset="-78"/>
              </a:rPr>
              <a:t>لب تحت </a:t>
            </a:r>
            <a:r>
              <a:rPr lang="fa-IR" i="1" dirty="0">
                <a:latin typeface="Calibri" panose="020F0502020204030204" pitchFamily="34" charset="0"/>
                <a:ea typeface="Calibri" panose="020F0502020204030204" pitchFamily="34" charset="0"/>
                <a:cs typeface="Nazanin" panose="00000400000000000000" pitchFamily="2" charset="-78"/>
              </a:rPr>
              <a:t>بودجه شماره </a:t>
            </a:r>
            <a:r>
              <a:rPr lang="en-US" sz="1800" i="1" dirty="0">
                <a:effectLst/>
                <a:latin typeface="Calibri" panose="020F0502020204030204" pitchFamily="34" charset="0"/>
                <a:ea typeface="Calibri" panose="020F0502020204030204" pitchFamily="34" charset="0"/>
                <a:cs typeface="Nazanin" panose="00000400000000000000" pitchFamily="2" charset="-78"/>
              </a:rPr>
              <a:t>SH-39170-SH2</a:t>
            </a:r>
            <a:r>
              <a:rPr lang="fa-IR" sz="1800" i="1" dirty="0">
                <a:effectLst/>
                <a:latin typeface="Calibri" panose="020F0502020204030204" pitchFamily="34" charset="0"/>
                <a:ea typeface="Calibri" panose="020F0502020204030204" pitchFamily="34" charset="0"/>
                <a:cs typeface="Nazanin" panose="00000400000000000000" pitchFamily="2" charset="-78"/>
              </a:rPr>
              <a:t> </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sz="1800" i="1" dirty="0">
                <a:effectLst/>
                <a:latin typeface="Calibri" panose="020F0502020204030204" pitchFamily="34" charset="0"/>
                <a:ea typeface="Calibri" panose="020F0502020204030204" pitchFamily="34" charset="0"/>
                <a:cs typeface="Nazanin" panose="00000400000000000000" pitchFamily="2" charset="-78"/>
              </a:rPr>
              <a:t>توسط اداره ایمنی و بهداشت شغلی وزارت کار ایالات متحده آمریکا تولید شده است.</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i="1" dirty="0">
                <a:latin typeface="Calibri" panose="020F0502020204030204" pitchFamily="34" charset="0"/>
                <a:ea typeface="Calibri" panose="020F0502020204030204" pitchFamily="34" charset="0"/>
                <a:cs typeface="Nazanin" panose="00000400000000000000" pitchFamily="2" charset="-78"/>
              </a:rPr>
              <a:t>محتویات</a:t>
            </a:r>
            <a:r>
              <a:rPr lang="fa-IR" sz="1800" i="1" dirty="0">
                <a:effectLst/>
                <a:latin typeface="Calibri" panose="020F0502020204030204" pitchFamily="34" charset="0"/>
                <a:ea typeface="Calibri" panose="020F0502020204030204" pitchFamily="34" charset="0"/>
                <a:cs typeface="Nazanin" panose="00000400000000000000" pitchFamily="2" charset="-78"/>
              </a:rPr>
              <a:t> لزوماً نظرات یا سیاست های وزارت کار ایالات متحده آمریکا را منعکس نمی کند، همچنین اشاره </a:t>
            </a:r>
            <a:r>
              <a:rPr lang="fa-IR" i="1" dirty="0">
                <a:latin typeface="Calibri" panose="020F0502020204030204" pitchFamily="34" charset="0"/>
                <a:ea typeface="Calibri" panose="020F0502020204030204" pitchFamily="34" charset="0"/>
                <a:cs typeface="Nazanin" panose="00000400000000000000" pitchFamily="2" charset="-78"/>
              </a:rPr>
              <a:t>به</a:t>
            </a:r>
            <a:r>
              <a:rPr lang="fa-IR" sz="1800" i="1" dirty="0">
                <a:effectLst/>
                <a:latin typeface="Calibri" panose="020F0502020204030204" pitchFamily="34" charset="0"/>
                <a:ea typeface="Calibri" panose="020F0502020204030204" pitchFamily="34" charset="0"/>
                <a:cs typeface="Nazanin" panose="00000400000000000000" pitchFamily="2" charset="-78"/>
              </a:rPr>
              <a:t> نام تجاری، محصولات تجاری، یا سازمان ها بیانگر تأیید دولت آمریکا </a:t>
            </a:r>
            <a:r>
              <a:rPr lang="fa-IR" i="1" dirty="0">
                <a:latin typeface="Calibri" panose="020F0502020204030204" pitchFamily="34" charset="0"/>
                <a:ea typeface="Calibri" panose="020F0502020204030204" pitchFamily="34" charset="0"/>
                <a:cs typeface="Nazanin" panose="00000400000000000000" pitchFamily="2" charset="-78"/>
              </a:rPr>
              <a:t>نمی باشد</a:t>
            </a:r>
            <a:r>
              <a:rPr lang="fa-IR" sz="1800" i="1" dirty="0">
                <a:effectLst/>
                <a:latin typeface="Calibri" panose="020F0502020204030204" pitchFamily="34" charset="0"/>
                <a:ea typeface="Calibri" panose="020F0502020204030204" pitchFamily="34" charset="0"/>
                <a:cs typeface="Nazanin" panose="00000400000000000000" pitchFamily="2" charset="-78"/>
              </a:rPr>
              <a:t>.</a:t>
            </a:r>
            <a:endParaRPr lang="en-US" sz="1800" i="1" dirty="0">
              <a:effectLst/>
              <a:latin typeface="Calibri" panose="020F0502020204030204" pitchFamily="34" charset="0"/>
              <a:ea typeface="Calibri" panose="020F0502020204030204" pitchFamily="34" charset="0"/>
              <a:cs typeface="Nazanin" panose="00000400000000000000" pitchFamily="2" charset="-78"/>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F487-0AEA-EE25-E233-DF0E2406ABCF}"/>
              </a:ext>
            </a:extLst>
          </p:cNvPr>
          <p:cNvSpPr>
            <a:spLocks noGrp="1"/>
          </p:cNvSpPr>
          <p:nvPr>
            <p:ph type="title"/>
          </p:nvPr>
        </p:nvSpPr>
        <p:spPr/>
        <p:txBody>
          <a:bodyPr/>
          <a:lstStyle/>
          <a:p>
            <a:pPr algn="r" rtl="1"/>
            <a:r>
              <a:rPr lang="fa-IR" dirty="0">
                <a:cs typeface="Nazanin" panose="00000400000000000000" pitchFamily="2" charset="-78"/>
              </a:rPr>
              <a:t>خاموش کننده کلاس</a:t>
            </a:r>
            <a:r>
              <a:rPr lang="en-US" dirty="0">
                <a:cs typeface="Nazanin" panose="00000400000000000000" pitchFamily="2" charset="-78"/>
              </a:rPr>
              <a:t>ABC</a:t>
            </a:r>
          </a:p>
        </p:txBody>
      </p:sp>
      <p:sp>
        <p:nvSpPr>
          <p:cNvPr id="3" name="Content Placeholder 2">
            <a:extLst>
              <a:ext uri="{FF2B5EF4-FFF2-40B4-BE49-F238E27FC236}">
                <a16:creationId xmlns:a16="http://schemas.microsoft.com/office/drawing/2014/main" id="{55808C50-E4B3-E900-110B-C7A34D49B5DE}"/>
              </a:ext>
            </a:extLst>
          </p:cNvPr>
          <p:cNvSpPr>
            <a:spLocks noGrp="1"/>
          </p:cNvSpPr>
          <p:nvPr>
            <p:ph sz="half" idx="1"/>
          </p:nvPr>
        </p:nvSpPr>
        <p:spPr>
          <a:xfrm>
            <a:off x="5618480" y="1672272"/>
            <a:ext cx="5585418" cy="4879975"/>
          </a:xfrm>
        </p:spPr>
        <p:txBody>
          <a:bodyPr>
            <a:normAutofit/>
          </a:bodyPr>
          <a:lstStyle/>
          <a:p>
            <a:pPr algn="r" rtl="1"/>
            <a:r>
              <a:rPr lang="fa-IR" dirty="0">
                <a:cs typeface="Nazanin" panose="00000400000000000000" pitchFamily="2" charset="-78"/>
              </a:rPr>
              <a:t>چند منظوره</a:t>
            </a:r>
          </a:p>
          <a:p>
            <a:pPr lvl="1" algn="r" rtl="1"/>
            <a:r>
              <a:rPr lang="fa-IR" dirty="0">
                <a:cs typeface="Nazanin" panose="00000400000000000000" pitchFamily="2" charset="-78"/>
              </a:rPr>
              <a:t>چوب، کاغذ</a:t>
            </a:r>
          </a:p>
          <a:p>
            <a:pPr lvl="1" algn="r" rtl="1"/>
            <a:r>
              <a:rPr lang="fa-IR" dirty="0">
                <a:cs typeface="Nazanin" panose="00000400000000000000" pitchFamily="2" charset="-78"/>
              </a:rPr>
              <a:t>مایعات قابل اشتعال</a:t>
            </a:r>
          </a:p>
          <a:p>
            <a:pPr lvl="1" algn="r" rtl="1"/>
            <a:r>
              <a:rPr lang="fa-IR" dirty="0">
                <a:cs typeface="Nazanin" panose="00000400000000000000" pitchFamily="2" charset="-78"/>
              </a:rPr>
              <a:t>برق</a:t>
            </a:r>
          </a:p>
          <a:p>
            <a:pPr algn="r" rtl="1"/>
            <a:r>
              <a:rPr lang="fa-IR" dirty="0">
                <a:cs typeface="Nazanin" panose="00000400000000000000" pitchFamily="2" charset="-78"/>
              </a:rPr>
              <a:t>حاوی مواد خشک شیمیایی 
پودر بازدارنده اتش سوخت را از اکسیژن جدا می کند
تراز سنج فشار میزان پرشدگی را نشان می دهد</a:t>
            </a:r>
          </a:p>
          <a:p>
            <a:pPr algn="r" rtl="1"/>
            <a:r>
              <a:rPr lang="fa-IR" dirty="0">
                <a:cs typeface="Nazanin" panose="00000400000000000000" pitchFamily="2" charset="-78"/>
              </a:rPr>
              <a:t>توجه: خورنده خفیف (تجهیزات الکترونیکی)</a:t>
            </a:r>
            <a:endParaRPr lang="en-US" dirty="0">
              <a:cs typeface="Nazanin" panose="00000400000000000000" pitchFamily="2" charset="-78"/>
            </a:endParaRPr>
          </a:p>
        </p:txBody>
      </p:sp>
      <p:sp>
        <p:nvSpPr>
          <p:cNvPr id="27" name="Isosceles Triangle 26">
            <a:extLst>
              <a:ext uri="{FF2B5EF4-FFF2-40B4-BE49-F238E27FC236}">
                <a16:creationId xmlns:a16="http://schemas.microsoft.com/office/drawing/2014/main" id="{7B417A3A-59B6-22C6-CAD2-5D1F9372C89B}"/>
              </a:ext>
            </a:extLst>
          </p:cNvPr>
          <p:cNvSpPr/>
          <p:nvPr/>
        </p:nvSpPr>
        <p:spPr>
          <a:xfrm>
            <a:off x="1579843" y="468950"/>
            <a:ext cx="889166" cy="894269"/>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28" name="Rectangle 27">
            <a:extLst>
              <a:ext uri="{FF2B5EF4-FFF2-40B4-BE49-F238E27FC236}">
                <a16:creationId xmlns:a16="http://schemas.microsoft.com/office/drawing/2014/main" id="{58BDC24F-48D2-5420-8527-8EAA7BD4C38C}"/>
              </a:ext>
            </a:extLst>
          </p:cNvPr>
          <p:cNvSpPr/>
          <p:nvPr/>
        </p:nvSpPr>
        <p:spPr>
          <a:xfrm>
            <a:off x="2754140" y="468950"/>
            <a:ext cx="889166" cy="89426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29" name="Oval 28">
            <a:extLst>
              <a:ext uri="{FF2B5EF4-FFF2-40B4-BE49-F238E27FC236}">
                <a16:creationId xmlns:a16="http://schemas.microsoft.com/office/drawing/2014/main" id="{C2539A55-05C1-4E98-5679-CF1C188A27EF}"/>
              </a:ext>
            </a:extLst>
          </p:cNvPr>
          <p:cNvSpPr/>
          <p:nvPr/>
        </p:nvSpPr>
        <p:spPr>
          <a:xfrm>
            <a:off x="3913468" y="491968"/>
            <a:ext cx="889166" cy="894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pic>
        <p:nvPicPr>
          <p:cNvPr id="4" name="Picture 3" descr="A fire extinguisher on a wall jpg 28KB">
            <a:extLst>
              <a:ext uri="{FF2B5EF4-FFF2-40B4-BE49-F238E27FC236}">
                <a16:creationId xmlns:a16="http://schemas.microsoft.com/office/drawing/2014/main" id="{4CA953B9-8E19-32C8-B7C3-DA72E933191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954039" y="1672272"/>
            <a:ext cx="1959429" cy="3395156"/>
          </a:xfrm>
          <a:prstGeom prst="rect">
            <a:avLst/>
          </a:prstGeom>
        </p:spPr>
      </p:pic>
      <p:pic>
        <p:nvPicPr>
          <p:cNvPr id="18" name="Picture 17" descr="ABC Fire Squares 8kb jpg&#10;">
            <a:extLst>
              <a:ext uri="{FF2B5EF4-FFF2-40B4-BE49-F238E27FC236}">
                <a16:creationId xmlns:a16="http://schemas.microsoft.com/office/drawing/2014/main" id="{CD87CB68-6055-6222-D64B-E2E490F54725}"/>
              </a:ext>
            </a:extLst>
          </p:cNvPr>
          <p:cNvPicPr>
            <a:picLocks noChangeAspect="1"/>
          </p:cNvPicPr>
          <p:nvPr/>
        </p:nvPicPr>
        <p:blipFill rotWithShape="1">
          <a:blip r:embed="rId4">
            <a:extLst>
              <a:ext uri="{28A0092B-C50C-407E-A947-70E740481C1C}">
                <a14:useLocalDpi xmlns:a14="http://schemas.microsoft.com/office/drawing/2010/main" val="0"/>
              </a:ext>
            </a:extLst>
          </a:blip>
          <a:srcRect t="13228" r="30086"/>
          <a:stretch/>
        </p:blipFill>
        <p:spPr>
          <a:xfrm>
            <a:off x="855352" y="5477593"/>
            <a:ext cx="3975705" cy="1291093"/>
          </a:xfrm>
          <a:prstGeom prst="rect">
            <a:avLst/>
          </a:prstGeom>
        </p:spPr>
      </p:pic>
    </p:spTree>
    <p:extLst>
      <p:ext uri="{BB962C8B-B14F-4D97-AF65-F5344CB8AC3E}">
        <p14:creationId xmlns:p14="http://schemas.microsoft.com/office/powerpoint/2010/main" val="1762790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7A40-D43F-E813-739A-588E6529B3AA}"/>
              </a:ext>
            </a:extLst>
          </p:cNvPr>
          <p:cNvSpPr>
            <a:spLocks noGrp="1"/>
          </p:cNvSpPr>
          <p:nvPr>
            <p:ph type="title"/>
          </p:nvPr>
        </p:nvSpPr>
        <p:spPr/>
        <p:txBody>
          <a:bodyPr/>
          <a:lstStyle/>
          <a:p>
            <a:pPr algn="r" rtl="1"/>
            <a:r>
              <a:rPr lang="fa-IR" dirty="0">
                <a:cs typeface="Nazanin" panose="00000400000000000000" pitchFamily="2" charset="-78"/>
              </a:rPr>
              <a:t>خاموش کننده کلاس </a:t>
            </a:r>
            <a:r>
              <a:rPr lang="en-US" dirty="0">
                <a:cs typeface="Nazanin" panose="00000400000000000000" pitchFamily="2" charset="-78"/>
              </a:rPr>
              <a:t>K</a:t>
            </a:r>
          </a:p>
        </p:txBody>
      </p:sp>
      <p:sp>
        <p:nvSpPr>
          <p:cNvPr id="3" name="Content Placeholder 2">
            <a:extLst>
              <a:ext uri="{FF2B5EF4-FFF2-40B4-BE49-F238E27FC236}">
                <a16:creationId xmlns:a16="http://schemas.microsoft.com/office/drawing/2014/main" id="{D7562C6E-4101-B908-819B-5574B085BFAC}"/>
              </a:ext>
            </a:extLst>
          </p:cNvPr>
          <p:cNvSpPr>
            <a:spLocks noGrp="1"/>
          </p:cNvSpPr>
          <p:nvPr>
            <p:ph sz="half" idx="1"/>
          </p:nvPr>
        </p:nvSpPr>
        <p:spPr>
          <a:xfrm>
            <a:off x="4876801" y="1481552"/>
            <a:ext cx="6477000" cy="5376448"/>
          </a:xfrm>
        </p:spPr>
        <p:txBody>
          <a:bodyPr>
            <a:normAutofit/>
          </a:bodyPr>
          <a:lstStyle/>
          <a:p>
            <a:pPr algn="r" rtl="1">
              <a:lnSpc>
                <a:spcPct val="100000"/>
              </a:lnSpc>
            </a:pPr>
            <a:r>
              <a:rPr lang="fa-IR" dirty="0">
                <a:cs typeface="Nazanin" panose="00000400000000000000" pitchFamily="2" charset="-78"/>
              </a:rPr>
              <a:t>کلاس </a:t>
            </a:r>
            <a:r>
              <a:rPr lang="en-US" dirty="0">
                <a:cs typeface="Nazanin" panose="00000400000000000000" pitchFamily="2" charset="-78"/>
              </a:rPr>
              <a:t>K</a:t>
            </a:r>
            <a:r>
              <a:rPr lang="fa-IR" dirty="0">
                <a:cs typeface="Nazanin" panose="00000400000000000000" pitchFamily="2" charset="-78"/>
              </a:rPr>
              <a:t> </a:t>
            </a:r>
            <a:r>
              <a:rPr lang="en-US" dirty="0">
                <a:cs typeface="Nazanin" panose="00000400000000000000" pitchFamily="2" charset="-78"/>
              </a:rPr>
              <a:t>= </a:t>
            </a:r>
            <a:r>
              <a:rPr lang="fa-IR" dirty="0">
                <a:cs typeface="Nazanin" panose="00000400000000000000" pitchFamily="2" charset="-78"/>
              </a:rPr>
              <a:t> آشپزخانه</a:t>
            </a:r>
          </a:p>
          <a:p>
            <a:pPr lvl="1" algn="r" rtl="1">
              <a:lnSpc>
                <a:spcPct val="100000"/>
              </a:lnSpc>
            </a:pPr>
            <a:r>
              <a:rPr lang="fa-IR" dirty="0">
                <a:cs typeface="Nazanin" panose="00000400000000000000" pitchFamily="2" charset="-78"/>
              </a:rPr>
              <a:t>روغن های پخت و پز/چربی ها</a:t>
            </a:r>
          </a:p>
          <a:p>
            <a:pPr lvl="1" algn="r" rtl="1">
              <a:lnSpc>
                <a:spcPct val="100000"/>
              </a:lnSpc>
            </a:pPr>
            <a:r>
              <a:rPr lang="fa-IR" dirty="0">
                <a:cs typeface="Nazanin" panose="00000400000000000000" pitchFamily="2" charset="-78"/>
              </a:rPr>
              <a:t>مورد نیاز برای تمام پخت و پز سوخت جامد با حجم جعبه اتش 5 فوت مکعب یا بیشتر (صرف نظر از اینکه ایا هود موجود است)</a:t>
            </a:r>
          </a:p>
          <a:p>
            <a:pPr algn="r" rtl="1">
              <a:lnSpc>
                <a:spcPct val="100000"/>
              </a:lnSpc>
            </a:pPr>
            <a:r>
              <a:rPr lang="fa-IR" dirty="0">
                <a:cs typeface="Nazanin" panose="00000400000000000000" pitchFamily="2" charset="-78"/>
              </a:rPr>
              <a:t>مخلوطی از مواد شیمیایی خشک و مرطوب</a:t>
            </a:r>
          </a:p>
          <a:p>
            <a:pPr lvl="1" algn="r" rtl="1">
              <a:lnSpc>
                <a:spcPct val="100000"/>
              </a:lnSpc>
            </a:pPr>
            <a:r>
              <a:rPr lang="fa-IR" dirty="0">
                <a:cs typeface="Nazanin" panose="00000400000000000000" pitchFamily="2" charset="-78"/>
              </a:rPr>
              <a:t>رسانای الکتریکی
قبل از هر کاری، برق دستگاه باید خاموش شود</a:t>
            </a:r>
          </a:p>
          <a:p>
            <a:pPr algn="r" rtl="1">
              <a:lnSpc>
                <a:spcPct val="100000"/>
              </a:lnSpc>
            </a:pPr>
            <a:r>
              <a:rPr lang="fa-IR" dirty="0">
                <a:cs typeface="Nazanin" panose="00000400000000000000" pitchFamily="2" charset="-78"/>
              </a:rPr>
              <a:t>تراز سنج فشار فشار میزان پرشدگی را نشان می دهد</a:t>
            </a:r>
          </a:p>
          <a:p>
            <a:pPr algn="r" rtl="1">
              <a:lnSpc>
                <a:spcPct val="100000"/>
              </a:lnSpc>
            </a:pPr>
            <a:r>
              <a:rPr lang="fa-IR" dirty="0">
                <a:cs typeface="Nazanin" panose="00000400000000000000" pitchFamily="2" charset="-78"/>
              </a:rPr>
              <a:t>آتش ها با دمای بسیار بالا می سوزند</a:t>
            </a:r>
          </a:p>
          <a:p>
            <a:pPr lvl="1" algn="r" rtl="1">
              <a:lnSpc>
                <a:spcPct val="100000"/>
              </a:lnSpc>
            </a:pPr>
            <a:r>
              <a:rPr lang="fa-IR" dirty="0">
                <a:cs typeface="Nazanin" panose="00000400000000000000" pitchFamily="2" charset="-78"/>
              </a:rPr>
              <a:t>عامل خنک می کند و سوخت / اکسیژن را جدا می کند</a:t>
            </a:r>
          </a:p>
        </p:txBody>
      </p:sp>
      <p:pic>
        <p:nvPicPr>
          <p:cNvPr id="6" name="Content Placeholder 5" descr="Class K Fire Square 4kb jpg">
            <a:extLst>
              <a:ext uri="{FF2B5EF4-FFF2-40B4-BE49-F238E27FC236}">
                <a16:creationId xmlns:a16="http://schemas.microsoft.com/office/drawing/2014/main" id="{8C79A4D1-5299-15BC-4C2D-D0F41F5AD980}"/>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t="9905" r="52527"/>
          <a:stretch/>
        </p:blipFill>
        <p:spPr>
          <a:xfrm>
            <a:off x="604979" y="1635760"/>
            <a:ext cx="1562081" cy="1402587"/>
          </a:xfrm>
        </p:spPr>
      </p:pic>
      <p:sp>
        <p:nvSpPr>
          <p:cNvPr id="7" name="Hexagon 6">
            <a:extLst>
              <a:ext uri="{FF2B5EF4-FFF2-40B4-BE49-F238E27FC236}">
                <a16:creationId xmlns:a16="http://schemas.microsoft.com/office/drawing/2014/main" id="{A5A95A53-5EDD-2C84-E233-0771532AE1A8}"/>
              </a:ext>
            </a:extLst>
          </p:cNvPr>
          <p:cNvSpPr/>
          <p:nvPr/>
        </p:nvSpPr>
        <p:spPr>
          <a:xfrm>
            <a:off x="3742717" y="168713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pic>
        <p:nvPicPr>
          <p:cNvPr id="9" name="Picture 8" descr="Class K Fire Extinguisher 9.6kb jpg">
            <a:extLst>
              <a:ext uri="{FF2B5EF4-FFF2-40B4-BE49-F238E27FC236}">
                <a16:creationId xmlns:a16="http://schemas.microsoft.com/office/drawing/2014/main" id="{2F838F8A-4F6E-8A12-E03F-3651BC4AB2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7061" y="3008165"/>
            <a:ext cx="1728416" cy="3484710"/>
          </a:xfrm>
          <a:prstGeom prst="rect">
            <a:avLst/>
          </a:prstGeom>
        </p:spPr>
      </p:pic>
    </p:spTree>
    <p:extLst>
      <p:ext uri="{BB962C8B-B14F-4D97-AF65-F5344CB8AC3E}">
        <p14:creationId xmlns:p14="http://schemas.microsoft.com/office/powerpoint/2010/main" val="5011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1861-2763-5C3D-E066-5593A8DA27DF}"/>
              </a:ext>
            </a:extLst>
          </p:cNvPr>
          <p:cNvSpPr>
            <a:spLocks noGrp="1"/>
          </p:cNvSpPr>
          <p:nvPr>
            <p:ph type="title"/>
          </p:nvPr>
        </p:nvSpPr>
        <p:spPr/>
        <p:txBody>
          <a:bodyPr/>
          <a:lstStyle/>
          <a:p>
            <a:pPr algn="r" rtl="1"/>
            <a:r>
              <a:rPr lang="fa-IR" dirty="0">
                <a:cs typeface="Nazanin" panose="00000400000000000000" pitchFamily="2" charset="-78"/>
              </a:rPr>
              <a:t>محل قرار گیری و مکان نصب</a:t>
            </a:r>
            <a:endParaRPr lang="en-US" dirty="0">
              <a:cs typeface="Nazanin" panose="00000400000000000000" pitchFamily="2" charset="-78"/>
            </a:endParaRPr>
          </a:p>
        </p:txBody>
      </p:sp>
      <p:sp>
        <p:nvSpPr>
          <p:cNvPr id="5" name="Content Placeholder 4">
            <a:extLst>
              <a:ext uri="{FF2B5EF4-FFF2-40B4-BE49-F238E27FC236}">
                <a16:creationId xmlns:a16="http://schemas.microsoft.com/office/drawing/2014/main" id="{5B6509B9-A0C2-F7E3-7BE3-148A7B515BD0}"/>
              </a:ext>
            </a:extLst>
          </p:cNvPr>
          <p:cNvSpPr>
            <a:spLocks noGrp="1"/>
          </p:cNvSpPr>
          <p:nvPr>
            <p:ph idx="1"/>
          </p:nvPr>
        </p:nvSpPr>
        <p:spPr>
          <a:xfrm>
            <a:off x="3962400" y="1690687"/>
            <a:ext cx="7686040" cy="4802187"/>
          </a:xfrm>
        </p:spPr>
        <p:txBody>
          <a:bodyPr>
            <a:normAutofit/>
          </a:bodyPr>
          <a:lstStyle/>
          <a:p>
            <a:pPr algn="r" rtl="1">
              <a:lnSpc>
                <a:spcPct val="110000"/>
              </a:lnSpc>
            </a:pPr>
            <a:r>
              <a:rPr lang="fa-IR" dirty="0">
                <a:cs typeface="Nazanin" panose="00000400000000000000" pitchFamily="2" charset="-78"/>
              </a:rPr>
              <a:t>باید به آسانی قابل دسترسی و در صورت وقوع آتش سوزی قابل مشاهده باشد</a:t>
            </a:r>
          </a:p>
          <a:p>
            <a:pPr lvl="1" algn="r" rtl="1">
              <a:lnSpc>
                <a:spcPct val="110000"/>
              </a:lnSpc>
            </a:pPr>
            <a:r>
              <a:rPr lang="fa-IR" dirty="0">
                <a:cs typeface="Nazanin" panose="00000400000000000000" pitchFamily="2" charset="-78"/>
              </a:rPr>
              <a:t>نزدیک محل آشپزخانه، در فاصله ای که بیشتر از 30 فوت نباشد</a:t>
            </a:r>
          </a:p>
          <a:p>
            <a:pPr lvl="1" algn="r" rtl="1">
              <a:lnSpc>
                <a:spcPct val="110000"/>
              </a:lnSpc>
            </a:pPr>
            <a:r>
              <a:rPr lang="fa-IR" dirty="0">
                <a:cs typeface="Nazanin" panose="00000400000000000000" pitchFamily="2" charset="-78"/>
              </a:rPr>
              <a:t>پایین آن باید حداقل 4 اینچ بالاتر از زمین باشد</a:t>
            </a:r>
          </a:p>
          <a:p>
            <a:pPr algn="r" rtl="1">
              <a:lnSpc>
                <a:spcPct val="110000"/>
              </a:lnSpc>
            </a:pPr>
            <a:endParaRPr lang="fa-IR" dirty="0">
              <a:cs typeface="Nazanin" panose="00000400000000000000" pitchFamily="2" charset="-78"/>
            </a:endParaRPr>
          </a:p>
          <a:p>
            <a:pPr algn="r" rtl="1">
              <a:lnSpc>
                <a:spcPct val="110000"/>
              </a:lnSpc>
            </a:pPr>
            <a:r>
              <a:rPr lang="fa-IR" dirty="0">
                <a:cs typeface="Nazanin" panose="00000400000000000000" pitchFamily="2" charset="-78"/>
              </a:rPr>
              <a:t>کپسول آتش نشانی که وزن آن کمتر از 40 پوند است (سبک تر)</a:t>
            </a:r>
          </a:p>
          <a:p>
            <a:pPr lvl="1" algn="r" rtl="1">
              <a:lnSpc>
                <a:spcPct val="110000"/>
              </a:lnSpc>
            </a:pPr>
            <a:r>
              <a:rPr lang="fa-IR" sz="2300" dirty="0">
                <a:cs typeface="Nazanin" panose="00000400000000000000" pitchFamily="2" charset="-78"/>
              </a:rPr>
              <a:t>قسمت بالای آن نمی تواند بیشتر از 5 فوت از کف زمین فاصله داشته باشد</a:t>
            </a:r>
          </a:p>
          <a:p>
            <a:pPr algn="r" rtl="1">
              <a:lnSpc>
                <a:spcPct val="110000"/>
              </a:lnSpc>
            </a:pPr>
            <a:r>
              <a:rPr lang="fa-IR" dirty="0">
                <a:cs typeface="Nazanin" panose="00000400000000000000" pitchFamily="2" charset="-78"/>
              </a:rPr>
              <a:t>کپسول آتش نشانی که وزن آن بیشتر از 40 پوند است (سنگین تر)</a:t>
            </a:r>
          </a:p>
          <a:p>
            <a:pPr lvl="1" algn="r" rtl="1">
              <a:lnSpc>
                <a:spcPct val="110000"/>
              </a:lnSpc>
            </a:pPr>
            <a:r>
              <a:rPr lang="fa-IR" sz="2200" dirty="0">
                <a:cs typeface="Nazanin" panose="00000400000000000000" pitchFamily="2" charset="-78"/>
              </a:rPr>
              <a:t>قسمت بالای آن نمی تواند بیشتر از 3.5 فوت از از کف زمین فاصله داشته باشد</a:t>
            </a:r>
          </a:p>
        </p:txBody>
      </p:sp>
      <p:grpSp>
        <p:nvGrpSpPr>
          <p:cNvPr id="9" name="Group 8" descr="Food Truck Diagram 69kb jpg">
            <a:extLst>
              <a:ext uri="{FF2B5EF4-FFF2-40B4-BE49-F238E27FC236}">
                <a16:creationId xmlns:a16="http://schemas.microsoft.com/office/drawing/2014/main" id="{79FE49B7-7002-130B-3AB0-BE73E855616F}"/>
              </a:ext>
            </a:extLst>
          </p:cNvPr>
          <p:cNvGrpSpPr/>
          <p:nvPr/>
        </p:nvGrpSpPr>
        <p:grpSpPr>
          <a:xfrm>
            <a:off x="203901" y="3725705"/>
            <a:ext cx="3758499" cy="2095975"/>
            <a:chOff x="4136878" y="2506663"/>
            <a:chExt cx="7887955" cy="4351337"/>
          </a:xfrm>
        </p:grpSpPr>
        <p:pic>
          <p:nvPicPr>
            <p:cNvPr id="6" name="Picture 5" descr="Food Truck Diagram 69kb jpg&#10;">
              <a:extLst>
                <a:ext uri="{FF2B5EF4-FFF2-40B4-BE49-F238E27FC236}">
                  <a16:creationId xmlns:a16="http://schemas.microsoft.com/office/drawing/2014/main" id="{F511A827-45BA-D7E2-F324-416A06E90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7" name="Picture 6" descr="Class K Fire Extinguisher 9.6kb jpg">
              <a:extLst>
                <a:ext uri="{FF2B5EF4-FFF2-40B4-BE49-F238E27FC236}">
                  <a16:creationId xmlns:a16="http://schemas.microsoft.com/office/drawing/2014/main" id="{51793A07-625E-664E-9F83-8868ABD5E6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grpSp>
        <p:nvGrpSpPr>
          <p:cNvPr id="12" name="Group 11" descr="Diagram of Barbeque Grill and Wood, Charcoal Fuel">
            <a:extLst>
              <a:ext uri="{FF2B5EF4-FFF2-40B4-BE49-F238E27FC236}">
                <a16:creationId xmlns:a16="http://schemas.microsoft.com/office/drawing/2014/main" id="{DFCEF12A-4B5E-36CF-188B-E63CC1B37C1C}"/>
              </a:ext>
            </a:extLst>
          </p:cNvPr>
          <p:cNvGrpSpPr/>
          <p:nvPr/>
        </p:nvGrpSpPr>
        <p:grpSpPr>
          <a:xfrm>
            <a:off x="203901" y="1150369"/>
            <a:ext cx="3758499" cy="1981926"/>
            <a:chOff x="6270065" y="365125"/>
            <a:chExt cx="5581348" cy="3144277"/>
          </a:xfrm>
        </p:grpSpPr>
        <p:pic>
          <p:nvPicPr>
            <p:cNvPr id="10" name="Picture 9" descr="Diagram of Barbeque Grill and Wood, Charcoal Fuel">
              <a:extLst>
                <a:ext uri="{FF2B5EF4-FFF2-40B4-BE49-F238E27FC236}">
                  <a16:creationId xmlns:a16="http://schemas.microsoft.com/office/drawing/2014/main" id="{BE312761-65E8-3731-781A-8BDF5C6D3FB6}"/>
                </a:ext>
              </a:extLst>
            </p:cNvPr>
            <p:cNvPicPr>
              <a:picLocks noChangeAspect="1"/>
            </p:cNvPicPr>
            <p:nvPr/>
          </p:nvPicPr>
          <p:blipFill rotWithShape="1">
            <a:blip r:embed="rId4">
              <a:extLst>
                <a:ext uri="{28A0092B-C50C-407E-A947-70E740481C1C}">
                  <a14:useLocalDpi xmlns:a14="http://schemas.microsoft.com/office/drawing/2010/main" val="0"/>
                </a:ext>
              </a:extLst>
            </a:blip>
            <a:srcRect l="29965"/>
            <a:stretch/>
          </p:blipFill>
          <p:spPr>
            <a:xfrm>
              <a:off x="6270065" y="365125"/>
              <a:ext cx="5581348" cy="3144277"/>
            </a:xfrm>
            <a:prstGeom prst="rect">
              <a:avLst/>
            </a:prstGeom>
          </p:spPr>
        </p:pic>
        <p:pic>
          <p:nvPicPr>
            <p:cNvPr id="11" name="Picture 10" descr="A fire extinguisher on a wall jpg 28KB">
              <a:extLst>
                <a:ext uri="{FF2B5EF4-FFF2-40B4-BE49-F238E27FC236}">
                  <a16:creationId xmlns:a16="http://schemas.microsoft.com/office/drawing/2014/main" id="{E59CBE47-F9BD-AE0D-F29A-410FBBCDE7F3}"/>
                </a:ext>
              </a:extLst>
            </p:cNvPr>
            <p:cNvPicPr>
              <a:picLocks noChangeAspect="1"/>
            </p:cNvPicPr>
            <p:nvPr/>
          </p:nvPicPr>
          <p:blipFill rotWithShape="1">
            <a:blip r:embed="rId5">
              <a:extLst>
                <a:ext uri="{28A0092B-C50C-407E-A947-70E740481C1C}">
                  <a14:useLocalDpi xmlns:a14="http://schemas.microsoft.com/office/drawing/2010/main" val="0"/>
                </a:ext>
              </a:extLst>
            </a:blip>
            <a:srcRect l="21430" t="41467" r="26678" b="7469"/>
            <a:stretch/>
          </p:blipFill>
          <p:spPr>
            <a:xfrm>
              <a:off x="7371375" y="1564829"/>
              <a:ext cx="357436" cy="744868"/>
            </a:xfrm>
            <a:prstGeom prst="rect">
              <a:avLst/>
            </a:prstGeom>
          </p:spPr>
        </p:pic>
      </p:grpSp>
    </p:spTree>
    <p:extLst>
      <p:ext uri="{BB962C8B-B14F-4D97-AF65-F5344CB8AC3E}">
        <p14:creationId xmlns:p14="http://schemas.microsoft.com/office/powerpoint/2010/main" val="421357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A5C0-BDE2-E76F-0A30-7349B1861105}"/>
              </a:ext>
            </a:extLst>
          </p:cNvPr>
          <p:cNvSpPr>
            <a:spLocks noGrp="1"/>
          </p:cNvSpPr>
          <p:nvPr>
            <p:ph type="title"/>
          </p:nvPr>
        </p:nvSpPr>
        <p:spPr>
          <a:xfrm>
            <a:off x="783236" y="0"/>
            <a:ext cx="10515600" cy="1325563"/>
          </a:xfrm>
        </p:spPr>
        <p:txBody>
          <a:bodyPr/>
          <a:lstStyle/>
          <a:p>
            <a:pPr algn="r" rtl="1"/>
            <a:r>
              <a:rPr lang="fa-IR" dirty="0">
                <a:cs typeface="Nazanin" panose="00000400000000000000" pitchFamily="2" charset="-78"/>
              </a:rPr>
              <a:t>مراحل مواجهه با آتش سوزی</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D81E3EA8-946F-A71A-9821-1A0245174DAD}"/>
              </a:ext>
            </a:extLst>
          </p:cNvPr>
          <p:cNvSpPr>
            <a:spLocks noGrp="1"/>
          </p:cNvSpPr>
          <p:nvPr>
            <p:ph sz="half" idx="1"/>
          </p:nvPr>
        </p:nvSpPr>
        <p:spPr>
          <a:xfrm>
            <a:off x="494675" y="1253330"/>
            <a:ext cx="11092722" cy="5604670"/>
          </a:xfrm>
        </p:spPr>
        <p:txBody>
          <a:bodyPr>
            <a:normAutofit fontScale="92500" lnSpcReduction="10000"/>
          </a:bodyPr>
          <a:lstStyle/>
          <a:p>
            <a:pPr marL="0" indent="0" algn="r" rtl="1">
              <a:buNone/>
            </a:pPr>
            <a:r>
              <a:rPr lang="fa-IR" dirty="0">
                <a:cs typeface="Nazanin" panose="00000400000000000000" pitchFamily="2" charset="-78"/>
              </a:rPr>
              <a:t>اگر هیچ کسی مجوز استفاده از کپسول آتش نشانی را ندارد، همه باید تخلیه کنند</a:t>
            </a:r>
          </a:p>
          <a:p>
            <a:pPr marL="0" indent="0" algn="r" rtl="1">
              <a:buNone/>
            </a:pPr>
            <a:endParaRPr lang="fa-IR" dirty="0">
              <a:cs typeface="Nazanin" panose="00000400000000000000" pitchFamily="2" charset="-78"/>
            </a:endParaRPr>
          </a:p>
          <a:p>
            <a:pPr marL="0" indent="0" algn="r" rtl="1">
              <a:buNone/>
            </a:pPr>
            <a:r>
              <a:rPr lang="fa-IR" sz="2600" u="sng" dirty="0">
                <a:cs typeface="Nazanin" panose="00000400000000000000" pitchFamily="2" charset="-78"/>
              </a:rPr>
              <a:t>اگر کسی اجازه و آموزش استفاده از کپسول آتش نشانی را داشته باشد:</a:t>
            </a:r>
          </a:p>
          <a:p>
            <a:pPr marL="514350" indent="-514350" algn="r" rtl="1">
              <a:buFont typeface="+mj-lt"/>
              <a:buAutoNum type="arabicPeriod"/>
            </a:pPr>
            <a:r>
              <a:rPr lang="fa-IR" sz="2600" dirty="0">
                <a:cs typeface="Nazanin" panose="00000400000000000000" pitchFamily="2" charset="-78"/>
              </a:rPr>
              <a:t>زنگ خطر را به صدا در آورید، به اداره آتش نشانی زنگ بزنید</a:t>
            </a:r>
          </a:p>
          <a:p>
            <a:pPr marL="514350" indent="-514350" algn="r" rtl="1">
              <a:buFont typeface="+mj-lt"/>
              <a:buAutoNum type="arabicPeriod"/>
            </a:pPr>
            <a:r>
              <a:rPr lang="fa-IR" sz="2600" dirty="0">
                <a:cs typeface="Nazanin" panose="00000400000000000000" pitchFamily="2" charset="-78"/>
              </a:rPr>
              <a:t>مسیر امن خروج را قبل از نزدیک شدن به آتش شناسایی کنید.</a:t>
            </a:r>
          </a:p>
          <a:p>
            <a:pPr lvl="1" algn="r" rtl="1"/>
            <a:r>
              <a:rPr lang="fa-IR" sz="2200" dirty="0">
                <a:cs typeface="Nazanin" panose="00000400000000000000" pitchFamily="2" charset="-78"/>
              </a:rPr>
              <a:t>اجازه ندهید آتش، گرما یا دود  بین شما و مسیر خروج قرار گیرد</a:t>
            </a:r>
          </a:p>
          <a:p>
            <a:pPr marL="514350" indent="-514350" algn="r" rtl="1">
              <a:buFont typeface="+mj-lt"/>
              <a:buAutoNum type="arabicPeriod"/>
            </a:pPr>
            <a:r>
              <a:rPr lang="fa-IR" sz="2600" dirty="0">
                <a:cs typeface="Nazanin" panose="00000400000000000000" pitchFamily="2" charset="-78"/>
              </a:rPr>
              <a:t>نوع صحیح کپسول آتش نشانی را انتخاب کنید</a:t>
            </a:r>
          </a:p>
          <a:p>
            <a:pPr lvl="1" algn="r" rtl="1"/>
            <a:r>
              <a:rPr lang="fa-IR" sz="2200" dirty="0">
                <a:cs typeface="Nazanin" panose="00000400000000000000" pitchFamily="2" charset="-78"/>
              </a:rPr>
              <a:t>برای استفاده از </a:t>
            </a:r>
            <a:r>
              <a:rPr lang="fa-IR" sz="2400" dirty="0">
                <a:cs typeface="Nazanin" panose="00000400000000000000" pitchFamily="2" charset="-78"/>
              </a:rPr>
              <a:t>کپسول آتش نشانی </a:t>
            </a:r>
            <a:r>
              <a:rPr lang="fa-IR" sz="2200" dirty="0">
                <a:cs typeface="Nazanin" panose="00000400000000000000" pitchFamily="2" charset="-78"/>
              </a:rPr>
              <a:t>کلاس </a:t>
            </a:r>
            <a:r>
              <a:rPr lang="en-US" sz="2200" dirty="0">
                <a:cs typeface="Nazanin" panose="00000400000000000000" pitchFamily="2" charset="-78"/>
              </a:rPr>
              <a:t>K، </a:t>
            </a:r>
            <a:r>
              <a:rPr lang="fa-IR" sz="2200" dirty="0">
                <a:cs typeface="Nazanin" panose="00000400000000000000" pitchFamily="2" charset="-78"/>
              </a:rPr>
              <a:t>برق آن دستگاه باید قطع شود</a:t>
            </a:r>
          </a:p>
          <a:p>
            <a:pPr marL="514350" indent="-514350" algn="r" rtl="1">
              <a:buFont typeface="+mj-lt"/>
              <a:buAutoNum type="arabicPeriod"/>
            </a:pPr>
            <a:r>
              <a:rPr lang="fa-IR" sz="2600" dirty="0">
                <a:cs typeface="Nazanin" panose="00000400000000000000" pitchFamily="2" charset="-78"/>
              </a:rPr>
              <a:t>کپسول آتش نشانی را با استفاده از تکنیک </a:t>
            </a:r>
            <a:r>
              <a:rPr lang="en-US" sz="2200" dirty="0" err="1">
                <a:cs typeface="Nazanin" panose="00000400000000000000" pitchFamily="2" charset="-78"/>
              </a:rPr>
              <a:t>P.A.S.S</a:t>
            </a:r>
            <a:r>
              <a:rPr lang="en-US" sz="2200" dirty="0">
                <a:cs typeface="Nazanin" panose="00000400000000000000" pitchFamily="2" charset="-78"/>
              </a:rPr>
              <a:t>. </a:t>
            </a:r>
            <a:r>
              <a:rPr lang="fa-IR" sz="2200" dirty="0">
                <a:cs typeface="Nazanin" panose="00000400000000000000" pitchFamily="2" charset="-78"/>
              </a:rPr>
              <a:t> </a:t>
            </a:r>
            <a:r>
              <a:rPr lang="fa-IR" sz="2600" dirty="0">
                <a:cs typeface="Nazanin" panose="00000400000000000000" pitchFamily="2" charset="-78"/>
              </a:rPr>
              <a:t>خالی کنید</a:t>
            </a:r>
          </a:p>
          <a:p>
            <a:pPr marL="514350" indent="-514350" algn="r" rtl="1">
              <a:buFont typeface="+mj-lt"/>
              <a:buAutoNum type="arabicPeriod"/>
            </a:pPr>
            <a:r>
              <a:rPr lang="fa-IR" sz="2600" dirty="0">
                <a:cs typeface="Nazanin" panose="00000400000000000000" pitchFamily="2" charset="-78"/>
              </a:rPr>
              <a:t>اگر آتش خاموش شده دوباره شعله ور شد، از آن دور شوید</a:t>
            </a:r>
          </a:p>
          <a:p>
            <a:pPr algn="r" rtl="1"/>
            <a:endParaRPr lang="en-US" sz="2600" dirty="0">
              <a:cs typeface="Nazanin" panose="00000400000000000000" pitchFamily="2" charset="-78"/>
            </a:endParaRPr>
          </a:p>
          <a:p>
            <a:pPr marL="0" indent="0" algn="r" rtl="1">
              <a:buNone/>
            </a:pPr>
            <a:r>
              <a:rPr lang="fa-IR" sz="2200" dirty="0">
                <a:cs typeface="Nazanin" panose="00000400000000000000" pitchFamily="2" charset="-78"/>
              </a:rPr>
              <a:t>**</a:t>
            </a:r>
            <a:r>
              <a:rPr lang="fa-IR" sz="2600" dirty="0">
                <a:cs typeface="Nazanin" panose="00000400000000000000" pitchFamily="2" charset="-78"/>
              </a:rPr>
              <a:t>اگر آتش نشانی خالی شده و آتش خاموش نشده است، فوراً تخلیه کنید</a:t>
            </a:r>
          </a:p>
          <a:p>
            <a:pPr marL="0" indent="0" algn="r" rtl="1">
              <a:buNone/>
            </a:pPr>
            <a:r>
              <a:rPr lang="fa-IR" sz="2200" dirty="0">
                <a:cs typeface="Nazanin" panose="00000400000000000000" pitchFamily="2" charset="-78"/>
              </a:rPr>
              <a:t>**</a:t>
            </a:r>
            <a:r>
              <a:rPr lang="fa-IR" sz="2600" dirty="0">
                <a:cs typeface="Nazanin" panose="00000400000000000000" pitchFamily="2" charset="-78"/>
              </a:rPr>
              <a:t>اگر آتش فراتر از مرحله ابتدایی پیشرفت کرد، فوراً تخلیه کنید</a:t>
            </a:r>
          </a:p>
        </p:txBody>
      </p:sp>
      <p:pic>
        <p:nvPicPr>
          <p:cNvPr id="5" name="Picture 4" descr="Side of Fire Extinguisher, with ABC Codes&#10;12 KB jpg&#10;">
            <a:extLst>
              <a:ext uri="{FF2B5EF4-FFF2-40B4-BE49-F238E27FC236}">
                <a16:creationId xmlns:a16="http://schemas.microsoft.com/office/drawing/2014/main" id="{6291968E-AE5A-0FA9-5CF2-860397EC5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306" y="2355373"/>
            <a:ext cx="2142032" cy="2856043"/>
          </a:xfrm>
          <a:prstGeom prst="rect">
            <a:avLst/>
          </a:prstGeom>
        </p:spPr>
      </p:pic>
    </p:spTree>
    <p:extLst>
      <p:ext uri="{BB962C8B-B14F-4D97-AF65-F5344CB8AC3E}">
        <p14:creationId xmlns:p14="http://schemas.microsoft.com/office/powerpoint/2010/main" val="63104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1AE8-AE1F-E213-6F5C-584ECA73CFE8}"/>
              </a:ext>
            </a:extLst>
          </p:cNvPr>
          <p:cNvSpPr>
            <a:spLocks noGrp="1"/>
          </p:cNvSpPr>
          <p:nvPr>
            <p:ph type="title"/>
          </p:nvPr>
        </p:nvSpPr>
        <p:spPr/>
        <p:txBody>
          <a:bodyPr>
            <a:normAutofit/>
          </a:bodyPr>
          <a:lstStyle/>
          <a:p>
            <a:pPr algn="r" rtl="1"/>
            <a:r>
              <a:rPr lang="fa-IR" dirty="0">
                <a:cs typeface="Nazanin" panose="00000400000000000000" pitchFamily="2" charset="-78"/>
              </a:rPr>
              <a:t>آیا مبارزه با آتش ایمن است؟</a:t>
            </a:r>
          </a:p>
        </p:txBody>
      </p:sp>
      <p:graphicFrame>
        <p:nvGraphicFramePr>
          <p:cNvPr id="6" name="Content Placeholder 5">
            <a:extLst>
              <a:ext uri="{FF2B5EF4-FFF2-40B4-BE49-F238E27FC236}">
                <a16:creationId xmlns:a16="http://schemas.microsoft.com/office/drawing/2014/main" id="{0E25407F-C91A-5669-99BE-65FF499DB685}"/>
              </a:ext>
            </a:extLst>
          </p:cNvPr>
          <p:cNvGraphicFramePr>
            <a:graphicFrameLocks noGrp="1"/>
          </p:cNvGraphicFramePr>
          <p:nvPr>
            <p:ph sz="half" idx="1"/>
            <p:extLst>
              <p:ext uri="{D42A27DB-BD31-4B8C-83A1-F6EECF244321}">
                <p14:modId xmlns:p14="http://schemas.microsoft.com/office/powerpoint/2010/main" val="1932726695"/>
              </p:ext>
            </p:extLst>
          </p:nvPr>
        </p:nvGraphicFramePr>
        <p:xfrm>
          <a:off x="416738" y="1702593"/>
          <a:ext cx="11358524" cy="3722846"/>
        </p:xfrm>
        <a:graphic>
          <a:graphicData uri="http://schemas.openxmlformats.org/drawingml/2006/table">
            <a:tbl>
              <a:tblPr rtl="1" firstRow="1" firstCol="1" bandRow="1"/>
              <a:tblGrid>
                <a:gridCol w="2056639">
                  <a:extLst>
                    <a:ext uri="{9D8B030D-6E8A-4147-A177-3AD203B41FA5}">
                      <a16:colId xmlns:a16="http://schemas.microsoft.com/office/drawing/2014/main" val="3049980629"/>
                    </a:ext>
                  </a:extLst>
                </a:gridCol>
                <a:gridCol w="4811843">
                  <a:extLst>
                    <a:ext uri="{9D8B030D-6E8A-4147-A177-3AD203B41FA5}">
                      <a16:colId xmlns:a16="http://schemas.microsoft.com/office/drawing/2014/main" val="1423832482"/>
                    </a:ext>
                  </a:extLst>
                </a:gridCol>
                <a:gridCol w="4490042">
                  <a:extLst>
                    <a:ext uri="{9D8B030D-6E8A-4147-A177-3AD203B41FA5}">
                      <a16:colId xmlns:a16="http://schemas.microsoft.com/office/drawing/2014/main" val="324112897"/>
                    </a:ext>
                  </a:extLst>
                </a:gridCol>
              </a:tblGrid>
              <a:tr h="465356">
                <a:tc>
                  <a:txBody>
                    <a:bodyPr/>
                    <a:lstStyle/>
                    <a:p>
                      <a:pPr marL="0" marR="0" algn="ctr" rtl="1">
                        <a:lnSpc>
                          <a:spcPct val="107000"/>
                        </a:lnSpc>
                        <a:spcBef>
                          <a:spcPts val="0"/>
                        </a:spcBef>
                        <a:spcAft>
                          <a:spcPts val="0"/>
                        </a:spcAft>
                      </a:pPr>
                      <a:r>
                        <a:rPr lang="fa-IR" sz="2400" b="1" dirty="0">
                          <a:effectLst/>
                          <a:latin typeface="Calibri" panose="020F0502020204030204" pitchFamily="34" charset="0"/>
                          <a:ea typeface="Calibri" panose="020F0502020204030204" pitchFamily="34" charset="0"/>
                          <a:cs typeface="Nazanin" panose="00000400000000000000" pitchFamily="2" charset="-78"/>
                        </a:rPr>
                        <a:t>شاخص</a:t>
                      </a:r>
                      <a:endParaRPr lang="en-US" sz="2400" b="1" dirty="0">
                        <a:effectLst/>
                        <a:latin typeface="Calibri" panose="020F0502020204030204" pitchFamily="34" charset="0"/>
                        <a:ea typeface="Calibri" panose="020F0502020204030204" pitchFamily="34" charset="0"/>
                        <a:cs typeface="Nazanin"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fa-IR" sz="2400" b="1" dirty="0">
                          <a:effectLst/>
                          <a:latin typeface="Calibri" panose="020F0502020204030204" pitchFamily="34" charset="0"/>
                          <a:ea typeface="Calibri" panose="020F0502020204030204" pitchFamily="34" charset="0"/>
                          <a:cs typeface="Nazanin" panose="00000400000000000000" pitchFamily="2" charset="-78"/>
                        </a:rPr>
                        <a:t>ایمن</a:t>
                      </a:r>
                      <a:r>
                        <a:rPr lang="en-US" sz="2400" b="1" dirty="0">
                          <a:effectLst/>
                          <a:latin typeface="Calibri" panose="020F0502020204030204" pitchFamily="34" charset="0"/>
                          <a:ea typeface="Calibri" panose="020F0502020204030204" pitchFamily="34" charset="0"/>
                          <a:cs typeface="Nazanin" panose="00000400000000000000" pitchFamily="2" charset="-78"/>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7000"/>
                        </a:lnSpc>
                        <a:spcBef>
                          <a:spcPts val="0"/>
                        </a:spcBef>
                        <a:spcAft>
                          <a:spcPts val="0"/>
                        </a:spcAft>
                      </a:pPr>
                      <a:r>
                        <a:rPr lang="fa-IR" sz="2400" b="1" dirty="0">
                          <a:effectLst/>
                          <a:latin typeface="Calibri" panose="020F0502020204030204" pitchFamily="34" charset="0"/>
                          <a:ea typeface="Calibri" panose="020F0502020204030204" pitchFamily="34" charset="0"/>
                          <a:cs typeface="Nazanin" panose="00000400000000000000" pitchFamily="2" charset="-78"/>
                        </a:rPr>
                        <a:t>نا ایمن</a:t>
                      </a:r>
                      <a:endParaRPr lang="en-US" sz="2400" b="1" dirty="0">
                        <a:effectLst/>
                        <a:latin typeface="Calibri" panose="020F0502020204030204" pitchFamily="34" charset="0"/>
                        <a:ea typeface="Calibri" panose="020F0502020204030204" pitchFamily="34" charset="0"/>
                        <a:cs typeface="Nazanin"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431550"/>
                  </a:ext>
                </a:extLst>
              </a:tr>
              <a:tr h="930711">
                <a:tc>
                  <a:txBody>
                    <a:bodyPr/>
                    <a:lstStyle/>
                    <a:p>
                      <a:pPr marL="0" marR="0" algn="r" rtl="1">
                        <a:lnSpc>
                          <a:spcPct val="107000"/>
                        </a:lnSpc>
                        <a:spcBef>
                          <a:spcPts val="0"/>
                        </a:spcBef>
                        <a:spcAft>
                          <a:spcPts val="0"/>
                        </a:spcAft>
                      </a:pPr>
                      <a:r>
                        <a:rPr lang="fa-IR" sz="2400" dirty="0">
                          <a:effectLst/>
                          <a:latin typeface="Calibri" panose="020F0502020204030204" pitchFamily="34" charset="0"/>
                          <a:ea typeface="Calibri" panose="020F0502020204030204" pitchFamily="34" charset="0"/>
                          <a:cs typeface="Nazanin" panose="00000400000000000000" pitchFamily="2" charset="-78"/>
                        </a:rPr>
                        <a:t>سایز آتش</a:t>
                      </a:r>
                      <a:endParaRPr lang="en-US" sz="2400" dirty="0">
                        <a:effectLst/>
                        <a:latin typeface="Calibri" panose="020F0502020204030204" pitchFamily="34" charset="0"/>
                        <a:ea typeface="Calibri" panose="020F0502020204030204" pitchFamily="34" charset="0"/>
                        <a:cs typeface="Nazanin"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آتش پخش نشده است</a:t>
                      </a:r>
                    </a:p>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شعله‌ها از سر بلندتر نیستند</a:t>
                      </a:r>
                      <a:endParaRPr lang="en-US" sz="2400" dirty="0">
                        <a:effectLst/>
                        <a:latin typeface="Calibri" panose="020F0502020204030204" pitchFamily="34" charset="0"/>
                        <a:ea typeface="Calibri" panose="020F0502020204030204" pitchFamily="34" charset="0"/>
                        <a:cs typeface="Nazanin"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آتش فراتر از مبدأ خود پخش شده است</a:t>
                      </a:r>
                    </a:p>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شعله‌ها به سقف رسیده اند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extLst>
                  <a:ext uri="{0D108BD9-81ED-4DB2-BD59-A6C34878D82A}">
                    <a16:rowId xmlns:a16="http://schemas.microsoft.com/office/drawing/2014/main" val="563713761"/>
                  </a:ext>
                </a:extLst>
              </a:tr>
              <a:tr h="1396068">
                <a:tc>
                  <a:txBody>
                    <a:bodyPr/>
                    <a:lstStyle/>
                    <a:p>
                      <a:pPr marL="0" marR="0" algn="r" rtl="1">
                        <a:lnSpc>
                          <a:spcPct val="107000"/>
                        </a:lnSpc>
                        <a:spcBef>
                          <a:spcPts val="0"/>
                        </a:spcBef>
                        <a:spcAft>
                          <a:spcPts val="0"/>
                        </a:spcAft>
                      </a:pPr>
                      <a:r>
                        <a:rPr lang="fa-IR" sz="2400" dirty="0">
                          <a:effectLst/>
                          <a:latin typeface="Calibri" panose="020F0502020204030204" pitchFamily="34" charset="0"/>
                          <a:ea typeface="Calibri" panose="020F0502020204030204" pitchFamily="34" charset="0"/>
                          <a:cs typeface="Nazanin" panose="00000400000000000000" pitchFamily="2" charset="-78"/>
                        </a:rPr>
                        <a:t>شرایط هوا</a:t>
                      </a:r>
                      <a:endParaRPr lang="en-US" sz="2400" dirty="0">
                        <a:effectLst/>
                        <a:latin typeface="Calibri" panose="020F0502020204030204" pitchFamily="34" charset="0"/>
                        <a:ea typeface="Calibri" panose="020F0502020204030204" pitchFamily="34" charset="0"/>
                        <a:cs typeface="Nazanin"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lvl="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دود وجود دارد، اما آتش به وضوح دیده میشود</a:t>
                      </a:r>
                    </a:p>
                    <a:p>
                      <a:pPr marL="342900" marR="0" lvl="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نیازی به محافظت تنفسی نیست</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دود دیدن آتش را مسدود کرده</a:t>
                      </a:r>
                    </a:p>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تنفس در هوا دشوار است</a:t>
                      </a:r>
                    </a:p>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نیاز به محافظت تنفسی وجود دارد</a:t>
                      </a:r>
                      <a:endParaRPr lang="en-US" sz="2400" dirty="0">
                        <a:effectLst/>
                        <a:latin typeface="Calibri" panose="020F0502020204030204" pitchFamily="34" charset="0"/>
                        <a:ea typeface="Calibri" panose="020F0502020204030204" pitchFamily="34" charset="0"/>
                        <a:cs typeface="Nazanin"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extLst>
                  <a:ext uri="{0D108BD9-81ED-4DB2-BD59-A6C34878D82A}">
                    <a16:rowId xmlns:a16="http://schemas.microsoft.com/office/drawing/2014/main" val="3653985078"/>
                  </a:ext>
                </a:extLst>
              </a:tr>
              <a:tr h="930711">
                <a:tc>
                  <a:txBody>
                    <a:bodyPr/>
                    <a:lstStyle/>
                    <a:p>
                      <a:pPr marL="0" marR="0" algn="r" rtl="1">
                        <a:lnSpc>
                          <a:spcPct val="107000"/>
                        </a:lnSpc>
                        <a:spcBef>
                          <a:spcPts val="0"/>
                        </a:spcBef>
                        <a:spcAft>
                          <a:spcPts val="0"/>
                        </a:spcAft>
                      </a:pPr>
                      <a:r>
                        <a:rPr lang="fa-IR" sz="2400" dirty="0">
                          <a:effectLst/>
                          <a:latin typeface="Calibri" panose="020F0502020204030204" pitchFamily="34" charset="0"/>
                          <a:ea typeface="Calibri" panose="020F0502020204030204" pitchFamily="34" charset="0"/>
                          <a:cs typeface="Nazanin" panose="00000400000000000000" pitchFamily="2" charset="-78"/>
                        </a:rPr>
                        <a:t>مسیر خروج</a:t>
                      </a:r>
                      <a:endParaRPr lang="en-US" sz="2400" dirty="0">
                        <a:effectLst/>
                        <a:latin typeface="Calibri" panose="020F0502020204030204" pitchFamily="34" charset="0"/>
                        <a:ea typeface="Calibri" panose="020F0502020204030204" pitchFamily="34" charset="0"/>
                        <a:cs typeface="Nazanin"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مسیر خروج پشت سر شما آزاد و امن است</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مسیر خروج پشت سر شما ایمن نیست</a:t>
                      </a:r>
                    </a:p>
                    <a:p>
                      <a:pPr marL="342900" marR="0" indent="-342900" algn="r" rtl="1">
                        <a:lnSpc>
                          <a:spcPct val="107000"/>
                        </a:lnSpc>
                        <a:spcBef>
                          <a:spcPts val="0"/>
                        </a:spcBef>
                        <a:spcAft>
                          <a:spcPts val="0"/>
                        </a:spcAft>
                        <a:buFont typeface="Arial" panose="020B0604020202020204" pitchFamily="34" charset="0"/>
                        <a:buChar char="•"/>
                      </a:pPr>
                      <a:r>
                        <a:rPr lang="fa-IR" sz="2400" dirty="0">
                          <a:effectLst/>
                          <a:latin typeface="Calibri" panose="020F0502020204030204" pitchFamily="34" charset="0"/>
                          <a:ea typeface="Calibri" panose="020F0502020204030204" pitchFamily="34" charset="0"/>
                          <a:cs typeface="Nazanin" panose="00000400000000000000" pitchFamily="2" charset="-78"/>
                        </a:rPr>
                        <a:t>آتش مهار نشده و در حال پخش شدن است</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extLst>
                  <a:ext uri="{0D108BD9-81ED-4DB2-BD59-A6C34878D82A}">
                    <a16:rowId xmlns:a16="http://schemas.microsoft.com/office/drawing/2014/main" val="282757689"/>
                  </a:ext>
                </a:extLst>
              </a:tr>
            </a:tbl>
          </a:graphicData>
        </a:graphic>
      </p:graphicFrame>
      <p:sp>
        <p:nvSpPr>
          <p:cNvPr id="8" name="TextBox 7">
            <a:extLst>
              <a:ext uri="{FF2B5EF4-FFF2-40B4-BE49-F238E27FC236}">
                <a16:creationId xmlns:a16="http://schemas.microsoft.com/office/drawing/2014/main" id="{2A4453D2-A5CB-738D-1FE8-299BBF52D786}"/>
              </a:ext>
            </a:extLst>
          </p:cNvPr>
          <p:cNvSpPr txBox="1"/>
          <p:nvPr/>
        </p:nvSpPr>
        <p:spPr>
          <a:xfrm>
            <a:off x="579120" y="5883473"/>
            <a:ext cx="11196142" cy="523220"/>
          </a:xfrm>
          <a:prstGeom prst="rect">
            <a:avLst/>
          </a:prstGeom>
          <a:noFill/>
        </p:spPr>
        <p:txBody>
          <a:bodyPr wrap="square" rtlCol="0">
            <a:spAutoFit/>
          </a:bodyPr>
          <a:lstStyle/>
          <a:p>
            <a:pPr algn="r" rtl="1"/>
            <a:r>
              <a:rPr lang="fa-IR" sz="2800" dirty="0">
                <a:cs typeface="Nazanin" panose="00000400000000000000" pitchFamily="2" charset="-78"/>
              </a:rPr>
              <a:t>اگر اندک تردیدی در مورد توانایی خود برای مبارزه با اتش یا شرایط موجود دارید، </a:t>
            </a:r>
            <a:r>
              <a:rPr lang="fa-IR" sz="2800" b="1" dirty="0">
                <a:cs typeface="Nazanin" panose="00000400000000000000" pitchFamily="2" charset="-78"/>
              </a:rPr>
              <a:t>فورا تخلیه کنید!</a:t>
            </a:r>
            <a:endParaRPr lang="en-US" sz="2800" b="1" dirty="0">
              <a:cs typeface="Nazanin" panose="00000400000000000000" pitchFamily="2" charset="-78"/>
            </a:endParaRPr>
          </a:p>
        </p:txBody>
      </p:sp>
    </p:spTree>
    <p:extLst>
      <p:ext uri="{BB962C8B-B14F-4D97-AF65-F5344CB8AC3E}">
        <p14:creationId xmlns:p14="http://schemas.microsoft.com/office/powerpoint/2010/main" val="169641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2EA46-2B62-C4C9-B7B4-B687F346E685}"/>
              </a:ext>
            </a:extLst>
          </p:cNvPr>
          <p:cNvSpPr>
            <a:spLocks noGrp="1"/>
          </p:cNvSpPr>
          <p:nvPr>
            <p:ph type="title"/>
          </p:nvPr>
        </p:nvSpPr>
        <p:spPr>
          <a:xfrm>
            <a:off x="990600" y="0"/>
            <a:ext cx="10515600" cy="1325563"/>
          </a:xfrm>
        </p:spPr>
        <p:txBody>
          <a:bodyPr/>
          <a:lstStyle/>
          <a:p>
            <a:pPr algn="r" rtl="1"/>
            <a:r>
              <a:rPr lang="fa-IR" dirty="0">
                <a:cs typeface="Nazanin" panose="00000400000000000000" pitchFamily="2" charset="-78"/>
              </a:rPr>
              <a:t>استفاده از</a:t>
            </a:r>
            <a:r>
              <a:rPr lang="en-US" sz="4000" dirty="0" err="1">
                <a:cs typeface="Nazanin" panose="00000400000000000000" pitchFamily="2" charset="-78"/>
              </a:rPr>
              <a:t>P.A.S.S</a:t>
            </a:r>
            <a:r>
              <a:rPr lang="en-US" sz="4000" dirty="0">
                <a:cs typeface="Nazanin" panose="00000400000000000000" pitchFamily="2" charset="-78"/>
              </a:rPr>
              <a:t>.</a:t>
            </a:r>
            <a:r>
              <a:rPr lang="fa-IR" sz="4000" dirty="0">
                <a:cs typeface="Nazanin" panose="00000400000000000000" pitchFamily="2" charset="-78"/>
              </a:rPr>
              <a:t> </a:t>
            </a:r>
            <a:r>
              <a:rPr lang="fa-IR" dirty="0">
                <a:cs typeface="Nazanin" panose="00000400000000000000" pitchFamily="2" charset="-78"/>
              </a:rPr>
              <a:t>برای آتش سوزی های کوچک</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F2AFBA94-F423-517A-1CFD-6B4504B22E12}"/>
              </a:ext>
            </a:extLst>
          </p:cNvPr>
          <p:cNvSpPr>
            <a:spLocks noGrp="1"/>
          </p:cNvSpPr>
          <p:nvPr>
            <p:ph sz="half" idx="1"/>
          </p:nvPr>
        </p:nvSpPr>
        <p:spPr>
          <a:xfrm>
            <a:off x="3708400" y="1325563"/>
            <a:ext cx="7752081" cy="5600065"/>
          </a:xfrm>
        </p:spPr>
        <p:txBody>
          <a:bodyPr>
            <a:noAutofit/>
          </a:bodyPr>
          <a:lstStyle/>
          <a:p>
            <a:pPr algn="r" rtl="1">
              <a:spcAft>
                <a:spcPts val="1200"/>
              </a:spcAft>
            </a:pPr>
            <a:r>
              <a:rPr lang="fa-IR" sz="2400" b="1" dirty="0">
                <a:cs typeface="Nazanin" panose="00000400000000000000" pitchFamily="2" charset="-78"/>
              </a:rPr>
              <a:t>بکش</a:t>
            </a:r>
            <a:r>
              <a:rPr lang="fa-IR" sz="2400" dirty="0">
                <a:cs typeface="Nazanin" panose="00000400000000000000" pitchFamily="2" charset="-78"/>
              </a:rPr>
              <a:t>	</a:t>
            </a:r>
            <a:r>
              <a:rPr lang="en-US" sz="2400" b="1" u="sng" dirty="0">
                <a:cs typeface="Nazanin" panose="00000400000000000000" pitchFamily="2" charset="-78"/>
              </a:rPr>
              <a:t>P</a:t>
            </a:r>
            <a:r>
              <a:rPr lang="en-US" sz="2400" dirty="0">
                <a:cs typeface="Nazanin" panose="00000400000000000000" pitchFamily="2" charset="-78"/>
              </a:rPr>
              <a:t>ull</a:t>
            </a:r>
            <a:r>
              <a:rPr lang="fa-IR" sz="2400" dirty="0">
                <a:cs typeface="Nazanin" panose="00000400000000000000" pitchFamily="2" charset="-78"/>
              </a:rPr>
              <a:t>			پین را بکشید.</a:t>
            </a:r>
          </a:p>
          <a:p>
            <a:pPr algn="r" rtl="1">
              <a:spcAft>
                <a:spcPts val="1200"/>
              </a:spcAft>
            </a:pPr>
            <a:r>
              <a:rPr lang="fa-IR" sz="2400" b="1" dirty="0">
                <a:cs typeface="Nazanin" panose="00000400000000000000" pitchFamily="2" charset="-78"/>
              </a:rPr>
              <a:t>هدف بگیر </a:t>
            </a:r>
            <a:r>
              <a:rPr lang="en-US" sz="2400" b="1" u="sng" dirty="0">
                <a:cs typeface="Nazanin" panose="00000400000000000000" pitchFamily="2" charset="-78"/>
              </a:rPr>
              <a:t>A</a:t>
            </a:r>
            <a:r>
              <a:rPr lang="en-US" sz="2400" dirty="0">
                <a:cs typeface="Nazanin" panose="00000400000000000000" pitchFamily="2" charset="-78"/>
              </a:rPr>
              <a:t>im</a:t>
            </a:r>
            <a:r>
              <a:rPr lang="fa-IR" sz="2400" dirty="0">
                <a:cs typeface="Nazanin" panose="00000400000000000000" pitchFamily="2" charset="-78"/>
              </a:rPr>
              <a:t>			سر نازل یا شلنگ کپسول آتش‌نشانی را به سمت 				پایه آتش هدف گیری کنید.</a:t>
            </a:r>
          </a:p>
          <a:p>
            <a:pPr algn="r" rtl="1">
              <a:spcAft>
                <a:spcPts val="1200"/>
              </a:spcAft>
            </a:pPr>
            <a:r>
              <a:rPr lang="fa-IR" sz="2400" b="1" dirty="0">
                <a:cs typeface="Nazanin" panose="00000400000000000000" pitchFamily="2" charset="-78"/>
              </a:rPr>
              <a:t>فشار بده </a:t>
            </a:r>
            <a:r>
              <a:rPr lang="en-US" sz="2400" b="1" u="sng" dirty="0">
                <a:cs typeface="Nazanin" panose="00000400000000000000" pitchFamily="2" charset="-78"/>
              </a:rPr>
              <a:t>S</a:t>
            </a:r>
            <a:r>
              <a:rPr lang="en-US" sz="2400" dirty="0">
                <a:cs typeface="Nazanin" panose="00000400000000000000" pitchFamily="2" charset="-78"/>
              </a:rPr>
              <a:t>queeze</a:t>
            </a:r>
            <a:r>
              <a:rPr lang="fa-IR" sz="2400" dirty="0">
                <a:cs typeface="Nazanin" panose="00000400000000000000" pitchFamily="2" charset="-78"/>
              </a:rPr>
              <a:t>		دسته را فشار دهید تا ماده خاموش کننده 				رها شود.</a:t>
            </a:r>
          </a:p>
          <a:p>
            <a:pPr algn="r" rtl="1">
              <a:spcAft>
                <a:spcPts val="1200"/>
              </a:spcAft>
            </a:pPr>
            <a:r>
              <a:rPr lang="fa-IR" sz="2400" b="1" dirty="0">
                <a:cs typeface="Nazanin" panose="00000400000000000000" pitchFamily="2" charset="-78"/>
              </a:rPr>
              <a:t>جارویی حرکت بده </a:t>
            </a:r>
            <a:r>
              <a:rPr lang="en-US" sz="2400" b="1" u="sng" dirty="0">
                <a:cs typeface="Nazanin" panose="00000400000000000000" pitchFamily="2" charset="-78"/>
              </a:rPr>
              <a:t>S</a:t>
            </a:r>
            <a:r>
              <a:rPr lang="en-US" sz="2400" dirty="0">
                <a:cs typeface="Nazanin" panose="00000400000000000000" pitchFamily="2" charset="-78"/>
              </a:rPr>
              <a:t>weep </a:t>
            </a:r>
            <a:r>
              <a:rPr lang="fa-IR" sz="2400" dirty="0">
                <a:cs typeface="Nazanin" panose="00000400000000000000" pitchFamily="2" charset="-78"/>
              </a:rPr>
              <a:t>	در پایه آتش به صورت جارویی به چپ و 				راست حرکت دهید تا آتش خاموش شود.</a:t>
            </a:r>
          </a:p>
          <a:p>
            <a:pPr marL="0" indent="0" algn="r" rtl="1">
              <a:buNone/>
            </a:pPr>
            <a:r>
              <a:rPr lang="fa-IR" dirty="0">
                <a:cs typeface="Nazanin" panose="00000400000000000000" pitchFamily="2" charset="-78"/>
              </a:rPr>
              <a:t>منطقه رو نگاه کن 
اگر اتش دوباره شعله ور شد، موارد فوق را تکرار کن.</a:t>
            </a:r>
            <a:endParaRPr lang="en-US" sz="3200" dirty="0">
              <a:cs typeface="Nazanin" panose="00000400000000000000" pitchFamily="2" charset="-78"/>
            </a:endParaRPr>
          </a:p>
        </p:txBody>
      </p:sp>
      <p:pic>
        <p:nvPicPr>
          <p:cNvPr id="5" name="Picture 4" descr="Side of Fire Extinguisher, with ABC Codes&#10;12 KB jpg&#10;">
            <a:extLst>
              <a:ext uri="{FF2B5EF4-FFF2-40B4-BE49-F238E27FC236}">
                <a16:creationId xmlns:a16="http://schemas.microsoft.com/office/drawing/2014/main" id="{3F7EF2AC-A7C7-0D08-64C9-0A3E5843F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38" y="1645920"/>
            <a:ext cx="3217372" cy="4289829"/>
          </a:xfrm>
          <a:prstGeom prst="rect">
            <a:avLst/>
          </a:prstGeom>
        </p:spPr>
      </p:pic>
    </p:spTree>
    <p:extLst>
      <p:ext uri="{BB962C8B-B14F-4D97-AF65-F5344CB8AC3E}">
        <p14:creationId xmlns:p14="http://schemas.microsoft.com/office/powerpoint/2010/main" val="205252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A1490-0500-8541-AA15-472624430F10}"/>
              </a:ext>
            </a:extLst>
          </p:cNvPr>
          <p:cNvSpPr>
            <a:spLocks noGrp="1"/>
          </p:cNvSpPr>
          <p:nvPr>
            <p:ph type="title"/>
          </p:nvPr>
        </p:nvSpPr>
        <p:spPr/>
        <p:txBody>
          <a:bodyPr>
            <a:normAutofit/>
          </a:bodyPr>
          <a:lstStyle/>
          <a:p>
            <a:pPr algn="r" rtl="1"/>
            <a:r>
              <a:rPr lang="fa-IR" dirty="0">
                <a:cs typeface="Nazanin" panose="00000400000000000000" pitchFamily="2" charset="-78"/>
              </a:rPr>
              <a:t>بازرسی، نگهداری، و آزمایش</a:t>
            </a:r>
          </a:p>
        </p:txBody>
      </p:sp>
      <p:sp>
        <p:nvSpPr>
          <p:cNvPr id="3" name="Content Placeholder 2">
            <a:extLst>
              <a:ext uri="{FF2B5EF4-FFF2-40B4-BE49-F238E27FC236}">
                <a16:creationId xmlns:a16="http://schemas.microsoft.com/office/drawing/2014/main" id="{080827E1-16B7-E237-15EA-C1BADB1890BE}"/>
              </a:ext>
            </a:extLst>
          </p:cNvPr>
          <p:cNvSpPr>
            <a:spLocks noGrp="1"/>
          </p:cNvSpPr>
          <p:nvPr>
            <p:ph sz="half" idx="1"/>
          </p:nvPr>
        </p:nvSpPr>
        <p:spPr>
          <a:xfrm>
            <a:off x="4922519" y="1717993"/>
            <a:ext cx="6767945" cy="4351338"/>
          </a:xfrm>
        </p:spPr>
        <p:txBody>
          <a:bodyPr/>
          <a:lstStyle/>
          <a:p>
            <a:pPr algn="r" rtl="1">
              <a:lnSpc>
                <a:spcPct val="120000"/>
              </a:lnSpc>
            </a:pPr>
            <a:r>
              <a:rPr lang="fa-IR" dirty="0">
                <a:cs typeface="Nazanin" panose="00000400000000000000" pitchFamily="2" charset="-78"/>
              </a:rPr>
              <a:t>کارفرما مسئول بازرسی، نگهداری و ازمایش کپسول های اتش نشانی قابل حمل در محل کار است.</a:t>
            </a:r>
          </a:p>
          <a:p>
            <a:pPr lvl="1" algn="r" rtl="1">
              <a:lnSpc>
                <a:spcPct val="120000"/>
              </a:lnSpc>
            </a:pPr>
            <a:r>
              <a:rPr lang="fa-IR" dirty="0">
                <a:cs typeface="Nazanin" panose="00000400000000000000" pitchFamily="2" charset="-78"/>
              </a:rPr>
              <a:t>بازرسی ماهانه</a:t>
            </a:r>
          </a:p>
          <a:p>
            <a:pPr lvl="1" algn="r" rtl="1">
              <a:lnSpc>
                <a:spcPct val="120000"/>
              </a:lnSpc>
            </a:pPr>
            <a:r>
              <a:rPr lang="fa-IR" dirty="0">
                <a:cs typeface="Nazanin" panose="00000400000000000000" pitchFamily="2" charset="-78"/>
              </a:rPr>
              <a:t>بازرسی سالانه</a:t>
            </a:r>
            <a:endParaRPr lang="en-US" dirty="0">
              <a:cs typeface="Nazanin" panose="00000400000000000000" pitchFamily="2" charset="-78"/>
            </a:endParaRPr>
          </a:p>
        </p:txBody>
      </p:sp>
      <p:pic>
        <p:nvPicPr>
          <p:cNvPr id="10" name="Content Placeholder 9" descr="Monthly Fire Extinguisher Check on Tag&#10;9.5kb jpg">
            <a:extLst>
              <a:ext uri="{FF2B5EF4-FFF2-40B4-BE49-F238E27FC236}">
                <a16:creationId xmlns:a16="http://schemas.microsoft.com/office/drawing/2014/main" id="{54DB7A02-9AF4-8B98-F587-73CFAC6CE09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64451" y="1717993"/>
            <a:ext cx="3273018" cy="4351338"/>
          </a:xfrm>
        </p:spPr>
      </p:pic>
    </p:spTree>
    <p:extLst>
      <p:ext uri="{BB962C8B-B14F-4D97-AF65-F5344CB8AC3E}">
        <p14:creationId xmlns:p14="http://schemas.microsoft.com/office/powerpoint/2010/main" val="605772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E8756-B9C6-0F34-E61E-ED0E3922A9E0}"/>
              </a:ext>
            </a:extLst>
          </p:cNvPr>
          <p:cNvSpPr>
            <a:spLocks noGrp="1"/>
          </p:cNvSpPr>
          <p:nvPr>
            <p:ph type="title"/>
          </p:nvPr>
        </p:nvSpPr>
        <p:spPr>
          <a:xfrm>
            <a:off x="838200" y="377651"/>
            <a:ext cx="10515600" cy="1325563"/>
          </a:xfrm>
        </p:spPr>
        <p:txBody>
          <a:bodyPr/>
          <a:lstStyle/>
          <a:p>
            <a:pPr algn="r" rtl="1"/>
            <a:r>
              <a:rPr lang="fa-IR" dirty="0">
                <a:cs typeface="Nazanin" panose="00000400000000000000" pitchFamily="2" charset="-78"/>
              </a:rPr>
              <a:t>بازرسی ماهانه</a:t>
            </a:r>
            <a:endParaRPr lang="en-US" dirty="0">
              <a:cs typeface="Nazanin" panose="00000400000000000000" pitchFamily="2" charset="-78"/>
            </a:endParaRPr>
          </a:p>
        </p:txBody>
      </p:sp>
      <p:graphicFrame>
        <p:nvGraphicFramePr>
          <p:cNvPr id="6" name="Table 6">
            <a:extLst>
              <a:ext uri="{FF2B5EF4-FFF2-40B4-BE49-F238E27FC236}">
                <a16:creationId xmlns:a16="http://schemas.microsoft.com/office/drawing/2014/main" id="{9A6D7E4A-FF33-A141-9A3F-41A959FA91AB}"/>
              </a:ext>
            </a:extLst>
          </p:cNvPr>
          <p:cNvGraphicFramePr>
            <a:graphicFrameLocks noGrp="1"/>
          </p:cNvGraphicFramePr>
          <p:nvPr>
            <p:ph sz="half" idx="2"/>
            <p:extLst>
              <p:ext uri="{D42A27DB-BD31-4B8C-83A1-F6EECF244321}">
                <p14:modId xmlns:p14="http://schemas.microsoft.com/office/powerpoint/2010/main" val="4052152436"/>
              </p:ext>
            </p:extLst>
          </p:nvPr>
        </p:nvGraphicFramePr>
        <p:xfrm>
          <a:off x="4087819" y="1760191"/>
          <a:ext cx="7720939" cy="3794762"/>
        </p:xfrm>
        <a:graphic>
          <a:graphicData uri="http://schemas.openxmlformats.org/drawingml/2006/table">
            <a:tbl>
              <a:tblPr rtl="1" firstRow="1" bandRow="1">
                <a:tableStyleId>{5940675A-B579-460E-94D1-54222C63F5DA}</a:tableStyleId>
              </a:tblPr>
              <a:tblGrid>
                <a:gridCol w="1161078">
                  <a:extLst>
                    <a:ext uri="{9D8B030D-6E8A-4147-A177-3AD203B41FA5}">
                      <a16:colId xmlns:a16="http://schemas.microsoft.com/office/drawing/2014/main" val="1042323302"/>
                    </a:ext>
                  </a:extLst>
                </a:gridCol>
                <a:gridCol w="6559861">
                  <a:extLst>
                    <a:ext uri="{9D8B030D-6E8A-4147-A177-3AD203B41FA5}">
                      <a16:colId xmlns:a16="http://schemas.microsoft.com/office/drawing/2014/main" val="505579620"/>
                    </a:ext>
                  </a:extLst>
                </a:gridCol>
              </a:tblGrid>
              <a:tr h="501195">
                <a:tc>
                  <a:txBody>
                    <a:bodyPr/>
                    <a:lstStyle/>
                    <a:p>
                      <a:pPr algn="r" rtl="1"/>
                      <a:r>
                        <a:rPr lang="fa-IR" sz="2200" dirty="0">
                          <a:latin typeface="+mn-lt"/>
                          <a:cs typeface="Nazanin" panose="00000400000000000000" pitchFamily="2" charset="-78"/>
                        </a:rPr>
                        <a:t>تاریخ/چک</a:t>
                      </a:r>
                      <a:endParaRPr lang="en-US" sz="2200" dirty="0">
                        <a:latin typeface="+mn-lt"/>
                        <a:cs typeface="Nazanin" panose="00000400000000000000" pitchFamily="2" charset="-78"/>
                      </a:endParaRPr>
                    </a:p>
                  </a:txBody>
                  <a:tcPr/>
                </a:tc>
                <a:tc>
                  <a:txBody>
                    <a:bodyPr/>
                    <a:lstStyle/>
                    <a:p>
                      <a:pPr algn="r" rtl="1"/>
                      <a:r>
                        <a:rPr lang="fa-IR" sz="2200" dirty="0">
                          <a:latin typeface="+mn-lt"/>
                          <a:cs typeface="Nazanin" panose="00000400000000000000" pitchFamily="2" charset="-78"/>
                        </a:rPr>
                        <a:t>شرح</a:t>
                      </a:r>
                      <a:endParaRPr lang="en-US" sz="2200" dirty="0">
                        <a:latin typeface="+mn-lt"/>
                        <a:cs typeface="Nazanin" panose="00000400000000000000" pitchFamily="2" charset="-78"/>
                      </a:endParaRPr>
                    </a:p>
                  </a:txBody>
                  <a:tcPr/>
                </a:tc>
                <a:extLst>
                  <a:ext uri="{0D108BD9-81ED-4DB2-BD59-A6C34878D82A}">
                    <a16:rowId xmlns:a16="http://schemas.microsoft.com/office/drawing/2014/main" val="2253790211"/>
                  </a:ext>
                </a:extLst>
              </a:tr>
              <a:tr h="501195">
                <a:tc>
                  <a:txBody>
                    <a:bodyPr/>
                    <a:lstStyle/>
                    <a:p>
                      <a:pPr algn="r" rtl="1"/>
                      <a:endParaRPr lang="en-US" sz="2200" dirty="0">
                        <a:latin typeface="+mn-lt"/>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en-US" sz="2200" dirty="0">
                          <a:latin typeface="+mn-lt"/>
                          <a:cs typeface="Nazanin" panose="00000400000000000000" pitchFamily="2" charset="-78"/>
                        </a:rPr>
                        <a:t>ایا کپسول اتش نشانی در جایگاه تعیین شده خود قرار دارد؟</a:t>
                      </a:r>
                      <a:endParaRPr lang="en-US" altLang="en-US" sz="2200" dirty="0">
                        <a:latin typeface="+mn-lt"/>
                        <a:cs typeface="Nazanin" panose="00000400000000000000" pitchFamily="2" charset="-78"/>
                      </a:endParaRPr>
                    </a:p>
                  </a:txBody>
                  <a:tcPr/>
                </a:tc>
                <a:extLst>
                  <a:ext uri="{0D108BD9-81ED-4DB2-BD59-A6C34878D82A}">
                    <a16:rowId xmlns:a16="http://schemas.microsoft.com/office/drawing/2014/main" val="1671380342"/>
                  </a:ext>
                </a:extLst>
              </a:tr>
              <a:tr h="501195">
                <a:tc>
                  <a:txBody>
                    <a:bodyPr/>
                    <a:lstStyle/>
                    <a:p>
                      <a:pPr algn="r" rtl="1"/>
                      <a:endParaRPr lang="en-US" sz="2200">
                        <a:latin typeface="+mn-lt"/>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altLang="en-US" sz="2200" dirty="0">
                          <a:latin typeface="+mn-lt"/>
                          <a:cs typeface="Nazanin" panose="00000400000000000000" pitchFamily="2" charset="-78"/>
                        </a:rPr>
                        <a:t>هیچ مانعی برای دسترسی یا دید وجود ندارد؟</a:t>
                      </a:r>
                      <a:endParaRPr lang="en-US" altLang="en-US" sz="2200" dirty="0">
                        <a:latin typeface="+mn-lt"/>
                        <a:cs typeface="Nazanin" panose="00000400000000000000" pitchFamily="2" charset="-78"/>
                      </a:endParaRPr>
                    </a:p>
                  </a:txBody>
                  <a:tcPr/>
                </a:tc>
                <a:extLst>
                  <a:ext uri="{0D108BD9-81ED-4DB2-BD59-A6C34878D82A}">
                    <a16:rowId xmlns:a16="http://schemas.microsoft.com/office/drawing/2014/main" val="2891474870"/>
                  </a:ext>
                </a:extLst>
              </a:tr>
              <a:tr h="894991">
                <a:tc>
                  <a:txBody>
                    <a:bodyPr/>
                    <a:lstStyle/>
                    <a:p>
                      <a:pPr algn="r" rtl="1"/>
                      <a:endParaRPr lang="en-US" sz="2200">
                        <a:latin typeface="+mn-lt"/>
                        <a:cs typeface="Nazanin" panose="00000400000000000000" pitchFamily="2" charset="-78"/>
                      </a:endParaRPr>
                    </a:p>
                  </a:txBody>
                  <a:tcPr/>
                </a:tc>
                <a:tc>
                  <a:txBody>
                    <a:bodyPr/>
                    <a:lstStyle/>
                    <a:p>
                      <a:pPr algn="r" rtl="1">
                        <a:buFont typeface="+mj-lt"/>
                        <a:buNone/>
                      </a:pPr>
                      <a:r>
                        <a:rPr lang="fa-IR" sz="2200" b="0" i="0" dirty="0">
                          <a:solidFill>
                            <a:srgbClr val="333333"/>
                          </a:solidFill>
                          <a:effectLst/>
                          <a:latin typeface="+mn-lt"/>
                          <a:cs typeface="Nazanin" panose="00000400000000000000" pitchFamily="2" charset="-78"/>
                        </a:rPr>
                        <a:t>ایا درجه فشار سنج نشان می دهد که کپسول خاموش کننده به طور کامل شارژ شده است (عقربه باید در منطقه سبز باشد)؟</a:t>
                      </a:r>
                      <a:endParaRPr lang="en-US" sz="2200" b="0" i="0" dirty="0">
                        <a:solidFill>
                          <a:srgbClr val="333333"/>
                        </a:solidFill>
                        <a:effectLst/>
                        <a:latin typeface="+mn-lt"/>
                        <a:cs typeface="Nazanin" panose="00000400000000000000" pitchFamily="2" charset="-78"/>
                      </a:endParaRPr>
                    </a:p>
                  </a:txBody>
                  <a:tcPr/>
                </a:tc>
                <a:extLst>
                  <a:ext uri="{0D108BD9-81ED-4DB2-BD59-A6C34878D82A}">
                    <a16:rowId xmlns:a16="http://schemas.microsoft.com/office/drawing/2014/main" val="2218922193"/>
                  </a:ext>
                </a:extLst>
              </a:tr>
              <a:tr h="501195">
                <a:tc>
                  <a:txBody>
                    <a:bodyPr/>
                    <a:lstStyle/>
                    <a:p>
                      <a:pPr algn="r" rtl="1"/>
                      <a:endParaRPr lang="en-US" sz="2200">
                        <a:latin typeface="+mn-lt"/>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200" b="0" i="0" dirty="0">
                          <a:solidFill>
                            <a:srgbClr val="333333"/>
                          </a:solidFill>
                          <a:effectLst/>
                          <a:latin typeface="+mn-lt"/>
                          <a:cs typeface="Nazanin" panose="00000400000000000000" pitchFamily="2" charset="-78"/>
                        </a:rPr>
                        <a:t>ایا پین و مهر و موم دست نخورده است؟</a:t>
                      </a:r>
                      <a:endParaRPr lang="en-US" sz="2200" b="0" i="0" dirty="0">
                        <a:solidFill>
                          <a:srgbClr val="333333"/>
                        </a:solidFill>
                        <a:effectLst/>
                        <a:latin typeface="+mn-lt"/>
                        <a:cs typeface="Nazanin" panose="00000400000000000000" pitchFamily="2" charset="-78"/>
                      </a:endParaRPr>
                    </a:p>
                  </a:txBody>
                  <a:tcPr/>
                </a:tc>
                <a:extLst>
                  <a:ext uri="{0D108BD9-81ED-4DB2-BD59-A6C34878D82A}">
                    <a16:rowId xmlns:a16="http://schemas.microsoft.com/office/drawing/2014/main" val="29853100"/>
                  </a:ext>
                </a:extLst>
              </a:tr>
              <a:tr h="894991">
                <a:tc>
                  <a:txBody>
                    <a:bodyPr/>
                    <a:lstStyle/>
                    <a:p>
                      <a:pPr algn="r" rtl="1"/>
                      <a:endParaRPr lang="en-US" sz="2200">
                        <a:latin typeface="+mn-lt"/>
                        <a:cs typeface="Nazanin" panose="00000400000000000000" pitchFamily="2" charset="-78"/>
                      </a:endParaRP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200" b="0" i="0" dirty="0">
                          <a:solidFill>
                            <a:srgbClr val="333333"/>
                          </a:solidFill>
                          <a:effectLst/>
                          <a:latin typeface="+mn-lt"/>
                          <a:cs typeface="Nazanin" panose="00000400000000000000" pitchFamily="2" charset="-78"/>
                        </a:rPr>
                        <a:t>ایا کپسول خاموش کننده در شرایط خوبی قرار دارد و هیچ نشانه ای از اسیب فیزیکی، خوردگی یا نشت نشان نمی دهد؟</a:t>
                      </a:r>
                      <a:endParaRPr lang="en-US" sz="2200" b="0" i="0" dirty="0">
                        <a:solidFill>
                          <a:srgbClr val="333333"/>
                        </a:solidFill>
                        <a:effectLst/>
                        <a:latin typeface="+mn-lt"/>
                        <a:cs typeface="Nazanin" panose="00000400000000000000" pitchFamily="2" charset="-78"/>
                      </a:endParaRPr>
                    </a:p>
                  </a:txBody>
                  <a:tcPr/>
                </a:tc>
                <a:extLst>
                  <a:ext uri="{0D108BD9-81ED-4DB2-BD59-A6C34878D82A}">
                    <a16:rowId xmlns:a16="http://schemas.microsoft.com/office/drawing/2014/main" val="1993852362"/>
                  </a:ext>
                </a:extLst>
              </a:tr>
            </a:tbl>
          </a:graphicData>
        </a:graphic>
      </p:graphicFrame>
      <p:sp>
        <p:nvSpPr>
          <p:cNvPr id="10" name="TextBox 9">
            <a:extLst>
              <a:ext uri="{FF2B5EF4-FFF2-40B4-BE49-F238E27FC236}">
                <a16:creationId xmlns:a16="http://schemas.microsoft.com/office/drawing/2014/main" id="{0B63C4FF-25CA-6F71-A636-33EB596B76AE}"/>
              </a:ext>
            </a:extLst>
          </p:cNvPr>
          <p:cNvSpPr txBox="1"/>
          <p:nvPr/>
        </p:nvSpPr>
        <p:spPr>
          <a:xfrm>
            <a:off x="4676799" y="5611930"/>
            <a:ext cx="6885218" cy="707886"/>
          </a:xfrm>
          <a:prstGeom prst="rect">
            <a:avLst/>
          </a:prstGeom>
          <a:noFill/>
        </p:spPr>
        <p:txBody>
          <a:bodyPr wrap="none" rtlCol="0">
            <a:spAutoFit/>
          </a:bodyPr>
          <a:lstStyle/>
          <a:p>
            <a:pPr algn="r" rtl="1"/>
            <a:r>
              <a:rPr lang="fa-IR" sz="2000" dirty="0">
                <a:cs typeface="Nazanin" panose="00000400000000000000" pitchFamily="2" charset="-78"/>
              </a:rPr>
              <a:t>* برچسب روی خاموش کننده یا کاغذ / فایل های الکترونیکی هر دو قابل قبول هستند
* نیاز: ماه / سال بازرسی و شخص انجام دهنده بازرسی</a:t>
            </a:r>
            <a:endParaRPr lang="en-US" sz="2000" dirty="0">
              <a:cs typeface="Nazanin" panose="00000400000000000000" pitchFamily="2" charset="-78"/>
            </a:endParaRPr>
          </a:p>
        </p:txBody>
      </p:sp>
      <p:pic>
        <p:nvPicPr>
          <p:cNvPr id="5" name="Picture 4" descr="Top of Fire Extinguisher with Pressure Gauge 9.8 kb jpg">
            <a:extLst>
              <a:ext uri="{FF2B5EF4-FFF2-40B4-BE49-F238E27FC236}">
                <a16:creationId xmlns:a16="http://schemas.microsoft.com/office/drawing/2014/main" id="{1EA5EC3F-86AB-0869-BEAA-E3C2FE973466}"/>
              </a:ext>
            </a:extLst>
          </p:cNvPr>
          <p:cNvPicPr>
            <a:picLocks noChangeAspect="1"/>
          </p:cNvPicPr>
          <p:nvPr/>
        </p:nvPicPr>
        <p:blipFill rotWithShape="1">
          <a:blip r:embed="rId2">
            <a:extLst>
              <a:ext uri="{28A0092B-C50C-407E-A947-70E740481C1C}">
                <a14:useLocalDpi xmlns:a14="http://schemas.microsoft.com/office/drawing/2010/main" val="0"/>
              </a:ext>
            </a:extLst>
          </a:blip>
          <a:srcRect l="19903"/>
          <a:stretch/>
        </p:blipFill>
        <p:spPr>
          <a:xfrm>
            <a:off x="66393" y="548120"/>
            <a:ext cx="3774685" cy="2880880"/>
          </a:xfrm>
          <a:prstGeom prst="rect">
            <a:avLst/>
          </a:prstGeom>
        </p:spPr>
      </p:pic>
      <p:pic>
        <p:nvPicPr>
          <p:cNvPr id="9" name="Content Placeholder 9" descr="Monthly Fire Extinguisher Check on Tag&#10;9.5kb jpg">
            <a:extLst>
              <a:ext uri="{FF2B5EF4-FFF2-40B4-BE49-F238E27FC236}">
                <a16:creationId xmlns:a16="http://schemas.microsoft.com/office/drawing/2014/main" id="{855BAC82-13FD-7D9F-1A7A-5B76FF6B5E52}"/>
              </a:ext>
            </a:extLst>
          </p:cNvPr>
          <p:cNvPicPr>
            <a:picLocks noChangeAspect="1"/>
          </p:cNvPicPr>
          <p:nvPr/>
        </p:nvPicPr>
        <p:blipFill rotWithShape="1">
          <a:blip r:embed="rId3">
            <a:extLst>
              <a:ext uri="{28A0092B-C50C-407E-A947-70E740481C1C}">
                <a14:useLocalDpi xmlns:a14="http://schemas.microsoft.com/office/drawing/2010/main" val="0"/>
              </a:ext>
            </a:extLst>
          </a:blip>
          <a:srcRect t="33793"/>
          <a:stretch/>
        </p:blipFill>
        <p:spPr>
          <a:xfrm>
            <a:off x="139577" y="3828934"/>
            <a:ext cx="3273018" cy="2880880"/>
          </a:xfrm>
          <a:prstGeom prst="rect">
            <a:avLst/>
          </a:prstGeom>
        </p:spPr>
      </p:pic>
    </p:spTree>
    <p:extLst>
      <p:ext uri="{BB962C8B-B14F-4D97-AF65-F5344CB8AC3E}">
        <p14:creationId xmlns:p14="http://schemas.microsoft.com/office/powerpoint/2010/main" val="1124964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29AE-1492-A52A-A7CE-D2BF8103DA7E}"/>
              </a:ext>
            </a:extLst>
          </p:cNvPr>
          <p:cNvSpPr>
            <a:spLocks noGrp="1"/>
          </p:cNvSpPr>
          <p:nvPr>
            <p:ph type="title"/>
          </p:nvPr>
        </p:nvSpPr>
        <p:spPr/>
        <p:txBody>
          <a:bodyPr/>
          <a:lstStyle/>
          <a:p>
            <a:pPr algn="r" rtl="1"/>
            <a:r>
              <a:rPr lang="fa-IR" dirty="0">
                <a:cs typeface="Nazanin" panose="00000400000000000000" pitchFamily="2" charset="-78"/>
              </a:rPr>
              <a:t>بازرسی سالانه</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F9B89A41-5C0E-5650-8B8C-889D7DA15DF2}"/>
              </a:ext>
            </a:extLst>
          </p:cNvPr>
          <p:cNvSpPr>
            <a:spLocks noGrp="1"/>
          </p:cNvSpPr>
          <p:nvPr>
            <p:ph sz="half" idx="1"/>
          </p:nvPr>
        </p:nvSpPr>
        <p:spPr>
          <a:xfrm>
            <a:off x="6096000" y="1779905"/>
            <a:ext cx="5500255" cy="4351338"/>
          </a:xfrm>
        </p:spPr>
        <p:txBody>
          <a:bodyPr/>
          <a:lstStyle/>
          <a:p>
            <a:pPr marL="0" indent="0" algn="r" rtl="1">
              <a:buNone/>
            </a:pPr>
            <a:r>
              <a:rPr lang="fa-IR" dirty="0">
                <a:cs typeface="Nazanin" panose="00000400000000000000" pitchFamily="2" charset="-78"/>
              </a:rPr>
              <a:t>سالانه:</a:t>
            </a:r>
            <a:endParaRPr lang="en-US" dirty="0">
              <a:cs typeface="Nazanin" panose="00000400000000000000" pitchFamily="2" charset="-78"/>
            </a:endParaRPr>
          </a:p>
          <a:p>
            <a:pPr marL="0" indent="0" algn="r" rtl="1">
              <a:buNone/>
            </a:pPr>
            <a:r>
              <a:rPr lang="fa-IR" dirty="0">
                <a:cs typeface="Nazanin" panose="00000400000000000000" pitchFamily="2" charset="-78"/>
              </a:rPr>
              <a:t>برای بررسی های نگهداری سالانه از یک طرف سوم استفاده کنید</a:t>
            </a:r>
          </a:p>
          <a:p>
            <a:pPr marL="0" indent="0" algn="r" rtl="1">
              <a:buNone/>
            </a:pPr>
            <a:endParaRPr lang="fa-IR" dirty="0">
              <a:cs typeface="Nazanin" panose="00000400000000000000" pitchFamily="2" charset="-78"/>
            </a:endParaRPr>
          </a:p>
          <a:p>
            <a:pPr marL="0" indent="0" algn="r" rtl="1">
              <a:buNone/>
            </a:pPr>
            <a:r>
              <a:rPr lang="fa-IR" dirty="0">
                <a:cs typeface="Nazanin" panose="00000400000000000000" pitchFamily="2" charset="-78"/>
              </a:rPr>
              <a:t>- بازرسی‌های سالانه اداره آتش‌نشانی</a:t>
            </a:r>
          </a:p>
          <a:p>
            <a:pPr marL="0" indent="0" algn="r" rtl="1">
              <a:buNone/>
            </a:pPr>
            <a:endParaRPr lang="en-US" dirty="0">
              <a:cs typeface="Nazanin" panose="00000400000000000000" pitchFamily="2" charset="-78"/>
            </a:endParaRPr>
          </a:p>
          <a:p>
            <a:pPr marL="0" indent="0" algn="r" rtl="1">
              <a:buNone/>
            </a:pPr>
            <a:r>
              <a:rPr lang="fa-IR" dirty="0">
                <a:cs typeface="Nazanin" panose="00000400000000000000" pitchFamily="2" charset="-78"/>
              </a:rPr>
              <a:t>وقتی آتش نشانی‌ها برای نگهداری یا شارژ مجدد برداشته می‌شوند، اطمینان حاصل کنید حفاظت پشتیبان وجود دارد.</a:t>
            </a:r>
          </a:p>
        </p:txBody>
      </p:sp>
      <p:sp>
        <p:nvSpPr>
          <p:cNvPr id="4" name="Content Placeholder 3">
            <a:extLst>
              <a:ext uri="{FF2B5EF4-FFF2-40B4-BE49-F238E27FC236}">
                <a16:creationId xmlns:a16="http://schemas.microsoft.com/office/drawing/2014/main" id="{7C0D4151-483B-FB61-AA06-DCBB86BCE785}"/>
              </a:ext>
            </a:extLst>
          </p:cNvPr>
          <p:cNvSpPr>
            <a:spLocks noGrp="1"/>
          </p:cNvSpPr>
          <p:nvPr>
            <p:ph sz="half" idx="2"/>
          </p:nvPr>
        </p:nvSpPr>
        <p:spPr>
          <a:xfrm>
            <a:off x="223058" y="1779905"/>
            <a:ext cx="5500254" cy="4351338"/>
          </a:xfrm>
        </p:spPr>
        <p:txBody>
          <a:bodyPr/>
          <a:lstStyle/>
          <a:p>
            <a:pPr marL="0" indent="0" algn="r" rtl="1">
              <a:buNone/>
            </a:pPr>
            <a:r>
              <a:rPr lang="fa-IR" dirty="0">
                <a:cs typeface="Nazanin" panose="00000400000000000000" pitchFamily="2" charset="-78"/>
              </a:rPr>
              <a:t>آزمایش هیدرواستاتیک:</a:t>
            </a:r>
          </a:p>
          <a:p>
            <a:pPr marL="0" indent="0" algn="r" rtl="1">
              <a:buNone/>
            </a:pPr>
            <a:r>
              <a:rPr lang="fa-IR" dirty="0">
                <a:cs typeface="Nazanin" panose="00000400000000000000" pitchFamily="2" charset="-78"/>
              </a:rPr>
              <a:t>این یک روش آزمایش فشار است که برای تست قدرت و نشت در محفظه های فشار مانند سیلندرهای گاز استفاده می شود.</a:t>
            </a:r>
          </a:p>
          <a:p>
            <a:pPr marL="0" indent="0" algn="r" rtl="1">
              <a:buNone/>
            </a:pPr>
            <a:endParaRPr lang="fa-IR" dirty="0">
              <a:cs typeface="Nazanin" panose="00000400000000000000" pitchFamily="2" charset="-78"/>
            </a:endParaRPr>
          </a:p>
          <a:p>
            <a:pPr algn="r" rtl="1"/>
            <a:r>
              <a:rPr lang="fa-IR" dirty="0">
                <a:cs typeface="Nazanin" panose="00000400000000000000" pitchFamily="2" charset="-78"/>
              </a:rPr>
              <a:t>باید توسط کسی که تجهیزات/امکانات مناسب را دارد انجام شود.</a:t>
            </a:r>
          </a:p>
          <a:p>
            <a:pPr algn="r" rtl="1"/>
            <a:r>
              <a:rPr lang="fa-IR" dirty="0">
                <a:cs typeface="Nazanin" panose="00000400000000000000" pitchFamily="2" charset="-78"/>
              </a:rPr>
              <a:t>هر 5 تا 12 سال انجام می شود، بستگی به کپسول آتش نشانی دارد.</a:t>
            </a:r>
            <a:endParaRPr lang="en-US" dirty="0">
              <a:cs typeface="Nazanin" panose="00000400000000000000" pitchFamily="2" charset="-78"/>
            </a:endParaRPr>
          </a:p>
          <a:p>
            <a:pPr algn="r" rtl="1"/>
            <a:endParaRPr lang="en-US" dirty="0">
              <a:cs typeface="Nazanin" panose="00000400000000000000" pitchFamily="2" charset="-78"/>
            </a:endParaRPr>
          </a:p>
        </p:txBody>
      </p:sp>
    </p:spTree>
    <p:extLst>
      <p:ext uri="{BB962C8B-B14F-4D97-AF65-F5344CB8AC3E}">
        <p14:creationId xmlns:p14="http://schemas.microsoft.com/office/powerpoint/2010/main" val="161748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2E15-6306-A0C3-3DC8-BEC8642A706C}"/>
              </a:ext>
            </a:extLst>
          </p:cNvPr>
          <p:cNvSpPr>
            <a:spLocks noGrp="1"/>
          </p:cNvSpPr>
          <p:nvPr>
            <p:ph type="title"/>
          </p:nvPr>
        </p:nvSpPr>
        <p:spPr/>
        <p:txBody>
          <a:bodyPr/>
          <a:lstStyle/>
          <a:p>
            <a:pPr algn="r" rtl="1"/>
            <a:r>
              <a:rPr lang="fa-IR" dirty="0">
                <a:cs typeface="Nazanin" panose="00000400000000000000" pitchFamily="2" charset="-78"/>
              </a:rPr>
              <a:t>آموزش استفاده از کپسول آتش نشانی</a:t>
            </a:r>
            <a:endParaRPr lang="en-US" dirty="0">
              <a:cs typeface="Nazanin" panose="00000400000000000000" pitchFamily="2" charset="-78"/>
            </a:endParaRPr>
          </a:p>
        </p:txBody>
      </p:sp>
      <p:sp>
        <p:nvSpPr>
          <p:cNvPr id="5" name="Content Placeholder 4">
            <a:extLst>
              <a:ext uri="{FF2B5EF4-FFF2-40B4-BE49-F238E27FC236}">
                <a16:creationId xmlns:a16="http://schemas.microsoft.com/office/drawing/2014/main" id="{F27DB074-9120-0C0A-9BA9-B05D5D7D6D1D}"/>
              </a:ext>
            </a:extLst>
          </p:cNvPr>
          <p:cNvSpPr>
            <a:spLocks noGrp="1"/>
          </p:cNvSpPr>
          <p:nvPr>
            <p:ph idx="1"/>
          </p:nvPr>
        </p:nvSpPr>
        <p:spPr/>
        <p:txBody>
          <a:bodyPr/>
          <a:lstStyle/>
          <a:p>
            <a:pPr algn="r" rtl="1">
              <a:lnSpc>
                <a:spcPct val="110000"/>
              </a:lnSpc>
            </a:pPr>
            <a:r>
              <a:rPr lang="fa-IR" dirty="0">
                <a:cs typeface="Nazanin" panose="00000400000000000000" pitchFamily="2" charset="-78"/>
              </a:rPr>
              <a:t>کارگران مجاز باید در مورد چگونگی استفاده از کپسول آتش نشانی آموزش ببینند</a:t>
            </a:r>
          </a:p>
          <a:p>
            <a:pPr algn="r" rtl="1">
              <a:lnSpc>
                <a:spcPct val="110000"/>
              </a:lnSpc>
            </a:pPr>
            <a:r>
              <a:rPr lang="fa-IR" dirty="0">
                <a:cs typeface="Nazanin" panose="00000400000000000000" pitchFamily="2" charset="-78"/>
              </a:rPr>
              <a:t>این آموزش لازم نیست بر روی آتش های واقعی انجام شود.</a:t>
            </a:r>
          </a:p>
          <a:p>
            <a:pPr algn="r" rtl="1">
              <a:lnSpc>
                <a:spcPct val="110000"/>
              </a:lnSpc>
            </a:pPr>
            <a:r>
              <a:rPr lang="fa-IR" dirty="0">
                <a:cs typeface="Nazanin" panose="00000400000000000000" pitchFamily="2" charset="-78"/>
              </a:rPr>
              <a:t>آموزش ما در چند دقیقه آینده شروع خواهد شد</a:t>
            </a:r>
          </a:p>
          <a:p>
            <a:pPr algn="r" rtl="1">
              <a:lnSpc>
                <a:spcPct val="110000"/>
              </a:lnSpc>
            </a:pPr>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p:txBody>
      </p:sp>
    </p:spTree>
    <p:extLst>
      <p:ext uri="{BB962C8B-B14F-4D97-AF65-F5344CB8AC3E}">
        <p14:creationId xmlns:p14="http://schemas.microsoft.com/office/powerpoint/2010/main" val="247634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lstStyle/>
          <a:p>
            <a:pPr algn="r" rtl="1"/>
            <a:r>
              <a:rPr lang="fa-IR" dirty="0">
                <a:cs typeface="Nazanin" panose="00000400000000000000" pitchFamily="2" charset="-78"/>
              </a:rPr>
              <a:t>اهداف</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lstStyle/>
          <a:p>
            <a:pPr marL="0" indent="0" algn="r" rtl="1">
              <a:buNone/>
            </a:pPr>
            <a:r>
              <a:rPr lang="fa-IR" dirty="0">
                <a:cs typeface="Nazanin" panose="00000400000000000000" pitchFamily="2" charset="-78"/>
              </a:rPr>
              <a:t>پس از این پایان این بخش، کارآموز قادر خواهد به موارد زیر:</a:t>
            </a:r>
          </a:p>
          <a:p>
            <a:pPr algn="r" rtl="1"/>
            <a:r>
              <a:rPr lang="fa-IR" dirty="0">
                <a:cs typeface="Nazanin" panose="00000400000000000000" pitchFamily="2" charset="-78"/>
              </a:rPr>
              <a:t>مرور برنامه اقدامات اضطراری (</a:t>
            </a:r>
            <a:r>
              <a:rPr lang="en-US" sz="2400" dirty="0" err="1">
                <a:cs typeface="Nazanin" panose="00000400000000000000" pitchFamily="2" charset="-78"/>
              </a:rPr>
              <a:t>EAP</a:t>
            </a:r>
            <a:r>
              <a:rPr lang="fa-IR" dirty="0">
                <a:cs typeface="Nazanin" panose="00000400000000000000" pitchFamily="2" charset="-78"/>
              </a:rPr>
              <a:t>) و دانستن اینکه آیا کارکنان با آتش مبارزه خواهند کرد یا تخلیه خواهند کرد</a:t>
            </a:r>
          </a:p>
          <a:p>
            <a:pPr algn="r" rtl="1"/>
            <a:r>
              <a:rPr lang="fa-IR" dirty="0">
                <a:cs typeface="Nazanin" panose="00000400000000000000" pitchFamily="2" charset="-78"/>
              </a:rPr>
              <a:t>سه عامل لازم برای ادامه آتش سوزی را شناسایی کنید</a:t>
            </a:r>
          </a:p>
          <a:p>
            <a:pPr algn="r" rtl="1"/>
            <a:r>
              <a:rPr lang="fa-IR" dirty="0">
                <a:cs typeface="Nazanin" panose="00000400000000000000" pitchFamily="2" charset="-78"/>
              </a:rPr>
              <a:t>انواع آتش سوزی را بر اساس ویژگی های آنها دسته بندی کنید</a:t>
            </a:r>
          </a:p>
          <a:p>
            <a:pPr algn="r" rtl="1"/>
            <a:r>
              <a:rPr lang="fa-IR" dirty="0">
                <a:cs typeface="Nazanin" panose="00000400000000000000" pitchFamily="2" charset="-78"/>
              </a:rPr>
              <a:t>انواع ادوات کپسول های آتش نشانی مورد نیاز برای کسب و کار خود را شناسایی کنید</a:t>
            </a:r>
          </a:p>
          <a:p>
            <a:pPr algn="r" rtl="1"/>
            <a:r>
              <a:rPr lang="fa-IR" dirty="0">
                <a:cs typeface="Nazanin" panose="00000400000000000000" pitchFamily="2" charset="-78"/>
              </a:rPr>
              <a:t>با یک وسیله اطفا حریق کار کنید</a:t>
            </a:r>
          </a:p>
          <a:p>
            <a:pPr algn="r" rtl="1"/>
            <a:r>
              <a:rPr lang="fa-IR" dirty="0">
                <a:cs typeface="Nazanin" panose="00000400000000000000" pitchFamily="2" charset="-78"/>
              </a:rPr>
              <a:t>شرایطی را که نباید با آتش مبارزه کرد را شناسایی کنید</a:t>
            </a: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en-US" dirty="0">
              <a:cs typeface="Nazanin" panose="00000400000000000000" pitchFamily="2" charset="-78"/>
            </a:endParaRPr>
          </a:p>
        </p:txBody>
      </p:sp>
    </p:spTree>
    <p:extLst>
      <p:ext uri="{BB962C8B-B14F-4D97-AF65-F5344CB8AC3E}">
        <p14:creationId xmlns:p14="http://schemas.microsoft.com/office/powerpoint/2010/main" val="738854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lstStyle/>
          <a:p>
            <a:pPr algn="r" rtl="1"/>
            <a:r>
              <a:rPr lang="fa-IR" dirty="0">
                <a:cs typeface="Nazanin" panose="00000400000000000000" pitchFamily="2" charset="-78"/>
              </a:rPr>
              <a:t>خلاصه:</a:t>
            </a:r>
            <a:endParaRPr lang="en-US" dirty="0">
              <a:cs typeface="Nazanin" panose="00000400000000000000" pitchFamily="2" charset="-78"/>
            </a:endParaRPr>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lstStyle/>
          <a:p>
            <a:pPr algn="r" rtl="1"/>
            <a:r>
              <a:rPr lang="fa-IR" dirty="0">
                <a:cs typeface="Nazanin" panose="00000400000000000000" pitchFamily="2" charset="-78"/>
              </a:rPr>
              <a:t>برنامه‌های اقدام اضطراری (</a:t>
            </a:r>
            <a:r>
              <a:rPr lang="en-US" dirty="0" err="1">
                <a:cs typeface="Nazanin" panose="00000400000000000000" pitchFamily="2" charset="-78"/>
              </a:rPr>
              <a:t>EAPs</a:t>
            </a:r>
            <a:r>
              <a:rPr lang="fa-IR" dirty="0">
                <a:cs typeface="Nazanin" panose="00000400000000000000" pitchFamily="2" charset="-78"/>
              </a:rPr>
              <a:t>) باید توضیح دهند آیا کارگران برای مبارزه با آتش از کپسول آتش‌نشانی استفاده می‌کنند یا خیر</a:t>
            </a:r>
          </a:p>
          <a:p>
            <a:pPr algn="r" rtl="1"/>
            <a:r>
              <a:rPr lang="fa-IR" dirty="0">
                <a:cs typeface="Nazanin" panose="00000400000000000000" pitchFamily="2" charset="-78"/>
              </a:rPr>
              <a:t>کپسول های آتش نشانی‌ فقط باید برای آتش‌های کوچک (ابتدایی) و زمانی که مسیر خروج واضح وجود دارد، استفاده شوند.</a:t>
            </a:r>
          </a:p>
          <a:p>
            <a:pPr algn="r" rtl="1"/>
            <a:r>
              <a:rPr lang="fa-IR" dirty="0">
                <a:cs typeface="Nazanin" panose="00000400000000000000" pitchFamily="2" charset="-78"/>
              </a:rPr>
              <a:t>نوع (انواع) کپسول های آتش نشانی‌ مورد نیاز، بستگی به مواد حاضر دارد.</a:t>
            </a:r>
          </a:p>
          <a:p>
            <a:pPr algn="r" rtl="1"/>
            <a:r>
              <a:rPr lang="fa-IR" dirty="0">
                <a:cs typeface="Nazanin" panose="00000400000000000000" pitchFamily="2" charset="-78"/>
              </a:rPr>
              <a:t>برای اکثر خودروهای سیار غذا، یک کپسول آتش‌نشانی کلاس </a:t>
            </a:r>
            <a:r>
              <a:rPr lang="en-US" dirty="0">
                <a:cs typeface="Nazanin" panose="00000400000000000000" pitchFamily="2" charset="-78"/>
              </a:rPr>
              <a:t>ABC</a:t>
            </a:r>
            <a:r>
              <a:rPr lang="fa-IR" dirty="0">
                <a:cs typeface="Nazanin" panose="00000400000000000000" pitchFamily="2" charset="-78"/>
              </a:rPr>
              <a:t> (پودر خشک) نیاز خواهد بود، و احتمالا یک کپسول آتش نشانی کلاس</a:t>
            </a:r>
            <a:r>
              <a:rPr lang="en-US" dirty="0">
                <a:cs typeface="Nazanin" panose="00000400000000000000" pitchFamily="2" charset="-78"/>
              </a:rPr>
              <a:t>K </a:t>
            </a:r>
            <a:r>
              <a:rPr lang="fa-IR" dirty="0">
                <a:cs typeface="Nazanin" panose="00000400000000000000" pitchFamily="2" charset="-78"/>
              </a:rPr>
              <a:t> در صورت وجود روغن پخت و پز لازم خواهد بود.</a:t>
            </a:r>
          </a:p>
          <a:p>
            <a:pPr algn="r" rtl="1"/>
            <a:r>
              <a:rPr lang="fa-IR" dirty="0">
                <a:cs typeface="Nazanin" panose="00000400000000000000" pitchFamily="2" charset="-78"/>
              </a:rPr>
              <a:t>روش </a:t>
            </a:r>
            <a:r>
              <a:rPr lang="en-US" dirty="0" err="1">
                <a:cs typeface="Nazanin" panose="00000400000000000000" pitchFamily="2" charset="-78"/>
              </a:rPr>
              <a:t>P.A.S.S</a:t>
            </a:r>
            <a:r>
              <a:rPr lang="en-US" dirty="0">
                <a:cs typeface="Nazanin" panose="00000400000000000000" pitchFamily="2" charset="-78"/>
              </a:rPr>
              <a:t>. </a:t>
            </a:r>
            <a:r>
              <a:rPr lang="fa-IR" dirty="0">
                <a:cs typeface="Nazanin" panose="00000400000000000000" pitchFamily="2" charset="-78"/>
              </a:rPr>
              <a:t> باید برای خاموش کردن آتش‌های کوچک استفاده شود.</a:t>
            </a:r>
          </a:p>
          <a:p>
            <a:pPr algn="r" rtl="1"/>
            <a:r>
              <a:rPr lang="fa-IR" dirty="0">
                <a:cs typeface="Nazanin" panose="00000400000000000000" pitchFamily="2" charset="-78"/>
              </a:rPr>
              <a:t>کارمندان باید در مورد چگونگی استفاده از کپسول های آتش نشانی‌ آموزش ببینند.</a:t>
            </a:r>
            <a:endParaRPr lang="en-US" dirty="0">
              <a:cs typeface="Nazanin" panose="00000400000000000000" pitchFamily="2" charset="-78"/>
            </a:endParaRPr>
          </a:p>
        </p:txBody>
      </p:sp>
    </p:spTree>
    <p:extLst>
      <p:ext uri="{BB962C8B-B14F-4D97-AF65-F5344CB8AC3E}">
        <p14:creationId xmlns:p14="http://schemas.microsoft.com/office/powerpoint/2010/main" val="264250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fa-IR" dirty="0">
                <a:cs typeface="Nazanin" panose="00000400000000000000" pitchFamily="2" charset="-78"/>
              </a:rPr>
              <a:t>هدف کپسول آتش نشانی</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a:xfrm>
            <a:off x="838200" y="1690688"/>
            <a:ext cx="10515600" cy="4689792"/>
          </a:xfrm>
        </p:spPr>
        <p:txBody>
          <a:bodyPr>
            <a:normAutofit fontScale="92500" lnSpcReduction="10000"/>
          </a:bodyPr>
          <a:lstStyle/>
          <a:p>
            <a:pPr marL="0" indent="0" algn="r" rtl="1" eaLnBrk="1" fontAlgn="auto" hangingPunct="1">
              <a:lnSpc>
                <a:spcPct val="110000"/>
              </a:lnSpc>
              <a:spcAft>
                <a:spcPts val="0"/>
              </a:spcAft>
              <a:buFont typeface="Arial" panose="020B0604020202020204" pitchFamily="34" charset="0"/>
              <a:buNone/>
              <a:defRPr/>
            </a:pPr>
            <a:r>
              <a:rPr lang="fa-IR" u="sng" dirty="0">
                <a:cs typeface="Nazanin" panose="00000400000000000000" pitchFamily="2" charset="-78"/>
              </a:rPr>
              <a:t>دو عملکرد:</a:t>
            </a:r>
          </a:p>
          <a:p>
            <a:pPr marL="514350" indent="-514350" algn="r" rtl="1">
              <a:lnSpc>
                <a:spcPct val="110000"/>
              </a:lnSpc>
              <a:buFont typeface="+mj-lt"/>
              <a:buAutoNum type="arabicPeriod"/>
              <a:defRPr/>
            </a:pPr>
            <a:r>
              <a:rPr lang="fa-IR" dirty="0">
                <a:cs typeface="Nazanin" panose="00000400000000000000" pitchFamily="2" charset="-78"/>
              </a:rPr>
              <a:t>برای کنترل یا خاموش کردن آتش های </a:t>
            </a:r>
            <a:r>
              <a:rPr lang="fa-IR" u="sng" dirty="0">
                <a:solidFill>
                  <a:srgbClr val="FF0000"/>
                </a:solidFill>
                <a:cs typeface="Nazanin" panose="00000400000000000000" pitchFamily="2" charset="-78"/>
              </a:rPr>
              <a:t>آتش های کوچک یا در مراحل اولیه شروع آتش سوزی </a:t>
            </a:r>
            <a:r>
              <a:rPr lang="fa-IR" dirty="0">
                <a:cs typeface="Nazanin" panose="00000400000000000000" pitchFamily="2" charset="-78"/>
              </a:rPr>
              <a:t>و</a:t>
            </a:r>
          </a:p>
          <a:p>
            <a:pPr marL="514350" indent="-514350" algn="r" rtl="1" eaLnBrk="1" fontAlgn="auto" hangingPunct="1">
              <a:lnSpc>
                <a:spcPct val="110000"/>
              </a:lnSpc>
              <a:spcAft>
                <a:spcPts val="0"/>
              </a:spcAft>
              <a:buFont typeface="+mj-lt"/>
              <a:buAutoNum type="arabicPeriod"/>
              <a:defRPr/>
            </a:pPr>
            <a:r>
              <a:rPr lang="fa-IR" dirty="0">
                <a:cs typeface="Nazanin" panose="00000400000000000000" pitchFamily="2" charset="-78"/>
              </a:rPr>
              <a:t>برای حفاظت از مسیرهای خروجی که ممکن است آتش سوزی به طور مستقیم یا غیر مستقیم آنها را با دود یا مواد سوزان مسدود کرده باشد.</a:t>
            </a:r>
          </a:p>
          <a:p>
            <a:pPr marL="0" indent="0" algn="r" rtl="1" eaLnBrk="1" fontAlgn="auto" hangingPunct="1">
              <a:lnSpc>
                <a:spcPct val="110000"/>
              </a:lnSpc>
              <a:spcAft>
                <a:spcPts val="0"/>
              </a:spcAft>
              <a:buFont typeface="Arial" panose="020B0604020202020204" pitchFamily="34" charset="0"/>
              <a:buNone/>
              <a:defRPr/>
            </a:pPr>
            <a:endParaRPr lang="fa-IR" u="sng" dirty="0">
              <a:cs typeface="Nazanin" panose="00000400000000000000" pitchFamily="2" charset="-78"/>
            </a:endParaRPr>
          </a:p>
          <a:p>
            <a:pPr algn="r" rtl="1">
              <a:lnSpc>
                <a:spcPct val="110000"/>
              </a:lnSpc>
              <a:defRPr/>
            </a:pPr>
            <a:r>
              <a:rPr lang="fa-IR" dirty="0">
                <a:cs typeface="Nazanin" panose="00000400000000000000" pitchFamily="2" charset="-78"/>
              </a:rPr>
              <a:t>کپسول های آتش نشانی طراحی شده اند تا آتش های کوچک را خاموش یا کنترل کنند</a:t>
            </a:r>
          </a:p>
          <a:p>
            <a:pPr algn="r" rtl="1">
              <a:lnSpc>
                <a:spcPct val="110000"/>
              </a:lnSpc>
              <a:defRPr/>
            </a:pPr>
            <a:r>
              <a:rPr lang="fa-IR" dirty="0">
                <a:cs typeface="Nazanin" panose="00000400000000000000" pitchFamily="2" charset="-78"/>
              </a:rPr>
              <a:t>اگر آتش های کوچک فورا کنترل نشوند، می توانند خارج از کنترل گسترش یابند</a:t>
            </a:r>
          </a:p>
          <a:p>
            <a:pPr algn="r" rtl="1">
              <a:lnSpc>
                <a:spcPct val="110000"/>
              </a:lnSpc>
              <a:defRPr/>
            </a:pPr>
            <a:r>
              <a:rPr lang="fa-IR" dirty="0">
                <a:cs typeface="Nazanin" panose="00000400000000000000" pitchFamily="2" charset="-78"/>
              </a:rPr>
              <a:t>به عنوان بخشی از برنامه حفاظتی دربرابر آتش سوزی، تاسیسات نیازمند انواع صحیح کپسول های آتش نشانی با قرارگیری صحیح آنها می باشند.</a:t>
            </a:r>
          </a:p>
        </p:txBody>
      </p:sp>
    </p:spTree>
    <p:extLst>
      <p:ext uri="{BB962C8B-B14F-4D97-AF65-F5344CB8AC3E}">
        <p14:creationId xmlns:p14="http://schemas.microsoft.com/office/powerpoint/2010/main" val="409785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838200" y="217351"/>
            <a:ext cx="10515600" cy="1325563"/>
          </a:xfrm>
        </p:spPr>
        <p:txBody>
          <a:bodyPr/>
          <a:lstStyle/>
          <a:p>
            <a:pPr algn="r" rtl="1"/>
            <a:r>
              <a:rPr lang="fa-IR" dirty="0">
                <a:cs typeface="Nazanin" panose="00000400000000000000" pitchFamily="2" charset="-78"/>
              </a:rPr>
              <a:t>مرور: برنامه های اقدام اضطراری (</a:t>
            </a:r>
            <a:r>
              <a:rPr lang="en-US" dirty="0" err="1">
                <a:cs typeface="Nazanin" panose="00000400000000000000" pitchFamily="2" charset="-78"/>
              </a:rPr>
              <a:t>EAP</a:t>
            </a:r>
            <a:r>
              <a:rPr lang="fa-IR" dirty="0">
                <a:cs typeface="Nazanin" panose="00000400000000000000" pitchFamily="2" charset="-78"/>
              </a:rPr>
              <a:t>)</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579118" y="1458939"/>
            <a:ext cx="10792097" cy="4351338"/>
          </a:xfrm>
        </p:spPr>
        <p:txBody>
          <a:bodyPr/>
          <a:lstStyle/>
          <a:p>
            <a:pPr marL="0" indent="0" algn="r" rtl="1">
              <a:buNone/>
            </a:pPr>
            <a:r>
              <a:rPr lang="fa-IR" sz="2400" b="1" u="sng" dirty="0">
                <a:cs typeface="Nazanin" panose="00000400000000000000" pitchFamily="2" charset="-78"/>
              </a:rPr>
              <a:t>تصمیم</a:t>
            </a:r>
            <a:r>
              <a:rPr lang="fa-IR" sz="2400" dirty="0">
                <a:cs typeface="Nazanin" panose="00000400000000000000" pitchFamily="2" charset="-78"/>
              </a:rPr>
              <a:t>: آیا کارمندان باید تخلیه شوند یا آماده مبارزه با آتش سوزی های کوچک باشند؟</a:t>
            </a:r>
          </a:p>
          <a:p>
            <a:pPr algn="r" rtl="1"/>
            <a:r>
              <a:rPr lang="fa-IR" sz="2400" dirty="0">
                <a:cs typeface="Nazanin" panose="00000400000000000000" pitchFamily="2" charset="-78"/>
              </a:rPr>
              <a:t>این بخش به اموزش استفاده از کپسول آتش نشانی برای کسانی که مجاز</a:t>
            </a:r>
            <a:br>
              <a:rPr lang="fa-IR" sz="2400" dirty="0">
                <a:cs typeface="Nazanin" panose="00000400000000000000" pitchFamily="2" charset="-78"/>
              </a:rPr>
            </a:br>
            <a:r>
              <a:rPr lang="fa-IR" sz="2400" dirty="0">
                <a:cs typeface="Nazanin" panose="00000400000000000000" pitchFamily="2" charset="-78"/>
              </a:rPr>
              <a:t> به استفاده از انها هستند، میپردازد</a:t>
            </a:r>
            <a:endParaRPr lang="en-US" sz="2400" dirty="0">
              <a:cs typeface="Nazanin" panose="00000400000000000000" pitchFamily="2" charset="-78"/>
            </a:endParaRPr>
          </a:p>
          <a:p>
            <a:endParaRPr lang="en-US" dirty="0"/>
          </a:p>
          <a:p>
            <a:endParaRPr lang="en-US" dirty="0"/>
          </a:p>
        </p:txBody>
      </p:sp>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217714" y="156578"/>
            <a:ext cx="1240971" cy="2150264"/>
          </a:xfrm>
          <a:prstGeom prst="rect">
            <a:avLst/>
          </a:prstGeom>
        </p:spPr>
      </p:pic>
      <p:graphicFrame>
        <p:nvGraphicFramePr>
          <p:cNvPr id="5" name="Table 6">
            <a:extLst>
              <a:ext uri="{FF2B5EF4-FFF2-40B4-BE49-F238E27FC236}">
                <a16:creationId xmlns:a16="http://schemas.microsoft.com/office/drawing/2014/main" id="{63794D31-D817-D1A0-F020-86BC3472351D}"/>
              </a:ext>
            </a:extLst>
          </p:cNvPr>
          <p:cNvGraphicFramePr>
            <a:graphicFrameLocks noGrp="1"/>
          </p:cNvGraphicFramePr>
          <p:nvPr>
            <p:extLst>
              <p:ext uri="{D42A27DB-BD31-4B8C-83A1-F6EECF244321}">
                <p14:modId xmlns:p14="http://schemas.microsoft.com/office/powerpoint/2010/main" val="1866358489"/>
              </p:ext>
            </p:extLst>
          </p:nvPr>
        </p:nvGraphicFramePr>
        <p:xfrm>
          <a:off x="401683" y="2731566"/>
          <a:ext cx="11211199" cy="3791449"/>
        </p:xfrm>
        <a:graphic>
          <a:graphicData uri="http://schemas.openxmlformats.org/drawingml/2006/table">
            <a:tbl>
              <a:tblPr rtl="1" firstRow="1" bandRow="1">
                <a:tableStyleId>{073A0DAA-6AF3-43AB-8588-CEC1D06C72B9}</a:tableStyleId>
              </a:tblPr>
              <a:tblGrid>
                <a:gridCol w="3301639">
                  <a:extLst>
                    <a:ext uri="{9D8B030D-6E8A-4147-A177-3AD203B41FA5}">
                      <a16:colId xmlns:a16="http://schemas.microsoft.com/office/drawing/2014/main" val="2685140335"/>
                    </a:ext>
                  </a:extLst>
                </a:gridCol>
                <a:gridCol w="1611630">
                  <a:extLst>
                    <a:ext uri="{9D8B030D-6E8A-4147-A177-3AD203B41FA5}">
                      <a16:colId xmlns:a16="http://schemas.microsoft.com/office/drawing/2014/main" val="2687867278"/>
                    </a:ext>
                  </a:extLst>
                </a:gridCol>
                <a:gridCol w="3081201">
                  <a:extLst>
                    <a:ext uri="{9D8B030D-6E8A-4147-A177-3AD203B41FA5}">
                      <a16:colId xmlns:a16="http://schemas.microsoft.com/office/drawing/2014/main" val="134297466"/>
                    </a:ext>
                  </a:extLst>
                </a:gridCol>
                <a:gridCol w="3216729">
                  <a:extLst>
                    <a:ext uri="{9D8B030D-6E8A-4147-A177-3AD203B41FA5}">
                      <a16:colId xmlns:a16="http://schemas.microsoft.com/office/drawing/2014/main" val="1822887774"/>
                    </a:ext>
                  </a:extLst>
                </a:gridCol>
              </a:tblGrid>
              <a:tr h="408169">
                <a:tc>
                  <a:txBody>
                    <a:bodyPr/>
                    <a:lstStyle/>
                    <a:p>
                      <a:endParaRPr lang="en-US" sz="2000" dirty="0">
                        <a:cs typeface="Nazanin" panose="00000400000000000000" pitchFamily="2" charset="-78"/>
                      </a:endParaRPr>
                    </a:p>
                  </a:txBody>
                  <a:tcPr/>
                </a:tc>
                <a:tc>
                  <a:txBody>
                    <a:bodyPr/>
                    <a:lstStyle/>
                    <a:p>
                      <a:pPr algn="ctr"/>
                      <a:r>
                        <a:rPr lang="fa-IR" sz="2000" dirty="0">
                          <a:cs typeface="Nazanin" panose="00000400000000000000" pitchFamily="2" charset="-78"/>
                        </a:rPr>
                        <a:t>گزینه 1</a:t>
                      </a:r>
                      <a:endParaRPr lang="en-US" sz="2000" dirty="0">
                        <a:cs typeface="Nazanin" panose="00000400000000000000" pitchFamily="2" charset="-78"/>
                      </a:endParaRPr>
                    </a:p>
                  </a:txBody>
                  <a:tcPr/>
                </a:tc>
                <a:tc>
                  <a:txBody>
                    <a:bodyPr/>
                    <a:lstStyle/>
                    <a:p>
                      <a:pPr algn="ctr"/>
                      <a:r>
                        <a:rPr lang="fa-IR" sz="2000" dirty="0">
                          <a:cs typeface="Nazanin" panose="00000400000000000000" pitchFamily="2" charset="-78"/>
                        </a:rPr>
                        <a:t>گزینه 2</a:t>
                      </a:r>
                      <a:endParaRPr lang="en-US" sz="2000" dirty="0">
                        <a:cs typeface="Nazanin" panose="00000400000000000000" pitchFamily="2" charset="-78"/>
                      </a:endParaRPr>
                    </a:p>
                  </a:txBody>
                  <a:tcPr/>
                </a:tc>
                <a:tc>
                  <a:txBody>
                    <a:bodyPr/>
                    <a:lstStyle/>
                    <a:p>
                      <a:pPr algn="ctr"/>
                      <a:r>
                        <a:rPr lang="fa-IR" sz="2000" dirty="0">
                          <a:cs typeface="Nazanin" panose="00000400000000000000" pitchFamily="2" charset="-78"/>
                        </a:rPr>
                        <a:t>گزینه 3</a:t>
                      </a:r>
                      <a:endParaRPr lang="en-US" sz="2000" dirty="0">
                        <a:cs typeface="Nazanin" panose="00000400000000000000" pitchFamily="2" charset="-78"/>
                      </a:endParaRPr>
                    </a:p>
                  </a:txBody>
                  <a:tcPr/>
                </a:tc>
                <a:extLst>
                  <a:ext uri="{0D108BD9-81ED-4DB2-BD59-A6C34878D82A}">
                    <a16:rowId xmlns:a16="http://schemas.microsoft.com/office/drawing/2014/main" val="1575357139"/>
                  </a:ext>
                </a:extLst>
              </a:tr>
              <a:tr h="491490">
                <a:tc>
                  <a:txBody>
                    <a:bodyPr/>
                    <a:lstStyle/>
                    <a:p>
                      <a:pPr algn="r" rtl="1"/>
                      <a:r>
                        <a:rPr lang="fa-IR" sz="2000" dirty="0">
                          <a:cs typeface="Nazanin" panose="00000400000000000000" pitchFamily="2" charset="-78"/>
                        </a:rPr>
                        <a:t>چه کسانی از کپسول های اتش نشانی استفاده می کنند؟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هیچکس</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فقط کارگران تعیین شده می توانند استفاده کنند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همه کارکنان مجاز به استفاده هستند</a:t>
                      </a:r>
                      <a:endParaRPr lang="en-US" sz="2000" dirty="0">
                        <a:cs typeface="Nazanin" panose="00000400000000000000" pitchFamily="2" charset="-78"/>
                      </a:endParaRPr>
                    </a:p>
                  </a:txBody>
                  <a:tcPr/>
                </a:tc>
                <a:extLst>
                  <a:ext uri="{0D108BD9-81ED-4DB2-BD59-A6C34878D82A}">
                    <a16:rowId xmlns:a16="http://schemas.microsoft.com/office/drawing/2014/main" val="1255699995"/>
                  </a:ext>
                </a:extLst>
              </a:tr>
              <a:tr h="370840">
                <a:tc>
                  <a:txBody>
                    <a:bodyPr/>
                    <a:lstStyle/>
                    <a:p>
                      <a:pPr algn="r" rtl="1"/>
                      <a:r>
                        <a:rPr lang="fa-IR" sz="2000" dirty="0">
                          <a:cs typeface="Nazanin" panose="00000400000000000000" pitchFamily="2" charset="-78"/>
                        </a:rPr>
                        <a:t>چه کسانی تخلیه می کنند؟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همه</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همه کسانی که مجاز به استفاده از کپسول آتش نشانی نیستند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هر کسی که مجاز نیست</a:t>
                      </a:r>
                      <a:endParaRPr lang="en-US" sz="2000" dirty="0">
                        <a:cs typeface="Nazanin" panose="00000400000000000000" pitchFamily="2" charset="-78"/>
                      </a:endParaRPr>
                    </a:p>
                  </a:txBody>
                  <a:tcPr/>
                </a:tc>
                <a:extLst>
                  <a:ext uri="{0D108BD9-81ED-4DB2-BD59-A6C34878D82A}">
                    <a16:rowId xmlns:a16="http://schemas.microsoft.com/office/drawing/2014/main" val="3559181219"/>
                  </a:ext>
                </a:extLst>
              </a:tr>
              <a:tr h="137523">
                <a:tc>
                  <a:txBody>
                    <a:bodyPr/>
                    <a:lstStyle/>
                    <a:p>
                      <a:endParaRPr lang="en-US" sz="600" dirty="0">
                        <a:cs typeface="Nazanin" panose="00000400000000000000" pitchFamily="2" charset="-78"/>
                      </a:endParaRPr>
                    </a:p>
                  </a:txBody>
                  <a:tcPr>
                    <a:solidFill>
                      <a:schemeClr val="bg1">
                        <a:lumMod val="50000"/>
                      </a:schemeClr>
                    </a:solidFill>
                  </a:tcPr>
                </a:tc>
                <a:tc>
                  <a:txBody>
                    <a:bodyPr/>
                    <a:lstStyle/>
                    <a:p>
                      <a:pPr algn="ctr" rtl="1"/>
                      <a:endParaRPr lang="en-US" sz="600" dirty="0">
                        <a:cs typeface="Nazanin" panose="00000400000000000000" pitchFamily="2" charset="-78"/>
                      </a:endParaRPr>
                    </a:p>
                  </a:txBody>
                  <a:tcPr>
                    <a:solidFill>
                      <a:schemeClr val="bg1">
                        <a:lumMod val="50000"/>
                      </a:schemeClr>
                    </a:solidFill>
                  </a:tcPr>
                </a:tc>
                <a:tc>
                  <a:txBody>
                    <a:bodyPr/>
                    <a:lstStyle/>
                    <a:p>
                      <a:pPr algn="ctr" rtl="1"/>
                      <a:endParaRPr lang="en-US" sz="600" dirty="0">
                        <a:cs typeface="Nazanin" panose="00000400000000000000" pitchFamily="2" charset="-78"/>
                      </a:endParaRPr>
                    </a:p>
                  </a:txBody>
                  <a:tcPr>
                    <a:solidFill>
                      <a:schemeClr val="bg1">
                        <a:lumMod val="50000"/>
                      </a:schemeClr>
                    </a:solidFill>
                  </a:tcPr>
                </a:tc>
                <a:tc>
                  <a:txBody>
                    <a:bodyPr/>
                    <a:lstStyle/>
                    <a:p>
                      <a:pPr algn="ctr" rtl="1"/>
                      <a:endParaRPr lang="en-US" sz="600" dirty="0">
                        <a:cs typeface="Nazanin" panose="00000400000000000000" pitchFamily="2" charset="-78"/>
                      </a:endParaRPr>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pPr algn="r" rtl="1"/>
                      <a:r>
                        <a:rPr lang="fa-IR" sz="2000" dirty="0">
                          <a:cs typeface="Nazanin" panose="00000400000000000000" pitchFamily="2" charset="-78"/>
                        </a:rPr>
                        <a:t>آیا </a:t>
                      </a:r>
                      <a:r>
                        <a:rPr lang="en-US" sz="2000" dirty="0" err="1">
                          <a:cs typeface="Nazanin" panose="00000400000000000000" pitchFamily="2" charset="-78"/>
                        </a:rPr>
                        <a:t>EAP</a:t>
                      </a:r>
                      <a:r>
                        <a:rPr lang="en-US" sz="2000" dirty="0">
                          <a:cs typeface="Nazanin" panose="00000400000000000000" pitchFamily="2" charset="-78"/>
                        </a:rPr>
                        <a:t>، </a:t>
                      </a:r>
                      <a:r>
                        <a:rPr lang="fa-IR" sz="2000" dirty="0">
                          <a:cs typeface="Nazanin" panose="00000400000000000000" pitchFamily="2" charset="-78"/>
                        </a:rPr>
                        <a:t>پیشگیری از اتش سوزی و اموزش الزامی است؟</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بلی</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بلی</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بلی</a:t>
                      </a:r>
                      <a:endParaRPr lang="en-US" sz="2000" dirty="0">
                        <a:cs typeface="Nazanin" panose="00000400000000000000" pitchFamily="2" charset="-78"/>
                      </a:endParaRPr>
                    </a:p>
                  </a:txBody>
                  <a:tcPr/>
                </a:tc>
                <a:extLst>
                  <a:ext uri="{0D108BD9-81ED-4DB2-BD59-A6C34878D82A}">
                    <a16:rowId xmlns:a16="http://schemas.microsoft.com/office/drawing/2014/main" val="1009911745"/>
                  </a:ext>
                </a:extLst>
              </a:tr>
              <a:tr h="370840">
                <a:tc>
                  <a:txBody>
                    <a:bodyPr/>
                    <a:lstStyle/>
                    <a:p>
                      <a:pPr algn="r" rtl="1"/>
                      <a:r>
                        <a:rPr lang="fa-IR" sz="2000" dirty="0">
                          <a:cs typeface="Nazanin" panose="00000400000000000000" pitchFamily="2" charset="-78"/>
                        </a:rPr>
                        <a:t>آیا اموزش استفاده از کپسول اتش نشانی برای کارگران الزامی است؟</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خیر</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هر کارمند مجاز باید سالانه اموزش داده شود.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تمام کارکنان مجاز باید سالانه اموزش ببینند.</a:t>
                      </a:r>
                      <a:endParaRPr lang="en-US" sz="2000" dirty="0">
                        <a:cs typeface="Nazanin" panose="00000400000000000000" pitchFamily="2" charset="-78"/>
                      </a:endParaRPr>
                    </a:p>
                  </a:txBody>
                  <a:tcPr/>
                </a:tc>
                <a:extLst>
                  <a:ext uri="{0D108BD9-81ED-4DB2-BD59-A6C34878D82A}">
                    <a16:rowId xmlns:a16="http://schemas.microsoft.com/office/drawing/2014/main" val="2141489046"/>
                  </a:ext>
                </a:extLst>
              </a:tr>
              <a:tr h="370840">
                <a:tc>
                  <a:txBody>
                    <a:bodyPr/>
                    <a:lstStyle/>
                    <a:p>
                      <a:pPr algn="r" rtl="1"/>
                      <a:r>
                        <a:rPr lang="fa-IR" sz="2000" dirty="0">
                          <a:cs typeface="Nazanin" panose="00000400000000000000" pitchFamily="2" charset="-78"/>
                        </a:rPr>
                        <a:t>الزامات تکمیلی</a:t>
                      </a:r>
                      <a:endParaRPr lang="en-US" sz="2000" dirty="0">
                        <a:cs typeface="Nazanin" panose="00000400000000000000" pitchFamily="2" charset="-78"/>
                      </a:endParaRPr>
                    </a:p>
                  </a:txBody>
                  <a:tcPr/>
                </a:tc>
                <a:tc gridSpan="3">
                  <a:txBody>
                    <a:bodyPr/>
                    <a:lstStyle/>
                    <a:p>
                      <a:pPr algn="r" rtl="1"/>
                      <a:r>
                        <a:rPr lang="fa-IR" sz="2000" dirty="0">
                          <a:cs typeface="Nazanin" panose="00000400000000000000" pitchFamily="2" charset="-78"/>
                        </a:rPr>
                        <a:t>کپسول های اتش نشانی باید بازرسی، ازمایش و نگهداری و تعمیر شوند.</a:t>
                      </a:r>
                      <a:endParaRPr lang="en-US" sz="2000" dirty="0">
                        <a:cs typeface="Nazanin" panose="00000400000000000000" pitchFamily="2" charset="-78"/>
                      </a:endParaRP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sp>
        <p:nvSpPr>
          <p:cNvPr id="4" name="Rectangle: Rounded Corners 3" descr="The red box shown indicates that Fire Extinguisher training applies to Options 2 and 3 only. Option 1 says that everyone evacuates and nobody fights a fire.">
            <a:extLst>
              <a:ext uri="{FF2B5EF4-FFF2-40B4-BE49-F238E27FC236}">
                <a16:creationId xmlns:a16="http://schemas.microsoft.com/office/drawing/2014/main" id="{EA87B8EB-B6B5-3FB2-B76A-BA09BB430077}"/>
              </a:ext>
            </a:extLst>
          </p:cNvPr>
          <p:cNvSpPr/>
          <p:nvPr/>
        </p:nvSpPr>
        <p:spPr>
          <a:xfrm>
            <a:off x="332014" y="2642593"/>
            <a:ext cx="6357257" cy="38804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492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pPr algn="ctr"/>
            <a:r>
              <a:rPr lang="fa-IR" dirty="0">
                <a:cs typeface="Nazanin" panose="00000400000000000000" pitchFamily="2" charset="-78"/>
              </a:rPr>
              <a:t>تعاریف</a:t>
            </a:r>
            <a:endParaRPr lang="en-US" dirty="0">
              <a:cs typeface="Nazanin" panose="00000400000000000000" pitchFamily="2" charset="-78"/>
            </a:endParaRPr>
          </a:p>
        </p:txBody>
      </p:sp>
      <p:sp>
        <p:nvSpPr>
          <p:cNvPr id="4" name="Content Placeholder 3">
            <a:extLst>
              <a:ext uri="{FF2B5EF4-FFF2-40B4-BE49-F238E27FC236}">
                <a16:creationId xmlns:a16="http://schemas.microsoft.com/office/drawing/2014/main" id="{E7BC101C-3059-A020-2642-C72198BF369A}"/>
              </a:ext>
            </a:extLst>
          </p:cNvPr>
          <p:cNvSpPr>
            <a:spLocks noGrp="1"/>
          </p:cNvSpPr>
          <p:nvPr>
            <p:ph sz="half" idx="1"/>
          </p:nvPr>
        </p:nvSpPr>
        <p:spPr>
          <a:xfrm>
            <a:off x="401782" y="1825625"/>
            <a:ext cx="5618018" cy="4351338"/>
          </a:xfrm>
        </p:spPr>
        <p:txBody>
          <a:bodyPr>
            <a:normAutofit/>
          </a:bodyPr>
          <a:lstStyle/>
          <a:p>
            <a:pPr marL="0" indent="0">
              <a:buNone/>
            </a:pPr>
            <a:r>
              <a:rPr lang="en-US" dirty="0"/>
              <a:t>		OSHA</a:t>
            </a:r>
          </a:p>
          <a:p>
            <a:pPr algn="r" rtl="1">
              <a:lnSpc>
                <a:spcPct val="120000"/>
              </a:lnSpc>
            </a:pPr>
            <a:r>
              <a:rPr lang="fa-IR" altLang="en-US" dirty="0">
                <a:solidFill>
                  <a:srgbClr val="FF0000"/>
                </a:solidFill>
                <a:cs typeface="Nazanin" panose="00000400000000000000" pitchFamily="2" charset="-78"/>
              </a:rPr>
              <a:t>"</a:t>
            </a:r>
            <a:r>
              <a:rPr lang="fa-IR" altLang="en-US" u="sng" dirty="0">
                <a:solidFill>
                  <a:srgbClr val="FF0000"/>
                </a:solidFill>
                <a:cs typeface="Nazanin" panose="00000400000000000000" pitchFamily="2" charset="-78"/>
              </a:rPr>
              <a:t>آتش سوزی در مرحله ابتدایی</a:t>
            </a:r>
            <a:r>
              <a:rPr lang="fa-IR" altLang="en-US" dirty="0">
                <a:solidFill>
                  <a:srgbClr val="FF0000"/>
                </a:solidFill>
                <a:cs typeface="Nazanin" panose="00000400000000000000" pitchFamily="2" charset="-78"/>
              </a:rPr>
              <a:t>" </a:t>
            </a:r>
            <a:r>
              <a:rPr lang="fa-IR" altLang="en-US" dirty="0">
                <a:cs typeface="Nazanin" panose="00000400000000000000" pitchFamily="2" charset="-78"/>
              </a:rPr>
              <a:t>به معنای آتش سوزی در مرحله اولیه یا ابتدایی است که می توان با استفاده از </a:t>
            </a:r>
            <a:r>
              <a:rPr lang="fa-IR" dirty="0">
                <a:cs typeface="Nazanin" panose="00000400000000000000" pitchFamily="2" charset="-78"/>
              </a:rPr>
              <a:t>کپسول های آتش نشانی </a:t>
            </a:r>
            <a:r>
              <a:rPr lang="fa-IR" altLang="en-US" dirty="0">
                <a:cs typeface="Nazanin" panose="00000400000000000000" pitchFamily="2" charset="-78"/>
              </a:rPr>
              <a:t>قابل حمل، سیستم های لوله کشی کلاس </a:t>
            </a:r>
            <a:r>
              <a:rPr lang="en-US" altLang="en-US" dirty="0">
                <a:cs typeface="Nazanin" panose="00000400000000000000" pitchFamily="2" charset="-78"/>
              </a:rPr>
              <a:t>II، </a:t>
            </a:r>
            <a:r>
              <a:rPr lang="fa-IR" altLang="en-US" dirty="0">
                <a:cs typeface="Nazanin" panose="00000400000000000000" pitchFamily="2" charset="-78"/>
              </a:rPr>
              <a:t>یا سیستم های شلنگ کوچک بدون نیاز به لباس حفاظتی یا دستگاه تنفسی آن را کنترل یا خاموش کرد.</a:t>
            </a:r>
          </a:p>
          <a:p>
            <a:endParaRPr lang="fa-IR" altLang="en-US" u="sng" dirty="0">
              <a:solidFill>
                <a:srgbClr val="FF0000"/>
              </a:solidFill>
            </a:endParaRPr>
          </a:p>
          <a:p>
            <a:endParaRPr lang="fa-IR" altLang="en-US" u="sng" dirty="0">
              <a:solidFill>
                <a:srgbClr val="FF0000"/>
              </a:solidFill>
            </a:endParaRPr>
          </a:p>
          <a:p>
            <a:endParaRPr lang="fa-IR" altLang="en-US" u="sng" dirty="0">
              <a:solidFill>
                <a:srgbClr val="FF0000"/>
              </a:solidFill>
            </a:endParaRPr>
          </a:p>
          <a:p>
            <a:endParaRPr lang="fa-IR" altLang="en-US" u="sng" dirty="0">
              <a:solidFill>
                <a:srgbClr val="FF0000"/>
              </a:solidFill>
            </a:endParaRPr>
          </a:p>
          <a:p>
            <a:endParaRPr lang="en-US" dirty="0"/>
          </a:p>
        </p:txBody>
      </p:sp>
      <p:sp>
        <p:nvSpPr>
          <p:cNvPr id="5" name="Content Placeholder 4">
            <a:extLst>
              <a:ext uri="{FF2B5EF4-FFF2-40B4-BE49-F238E27FC236}">
                <a16:creationId xmlns:a16="http://schemas.microsoft.com/office/drawing/2014/main" id="{37ED2FE9-D868-2966-09C4-74FF3F07D5CC}"/>
              </a:ext>
            </a:extLst>
          </p:cNvPr>
          <p:cNvSpPr>
            <a:spLocks noGrp="1"/>
          </p:cNvSpPr>
          <p:nvPr>
            <p:ph sz="half" idx="2"/>
          </p:nvPr>
        </p:nvSpPr>
        <p:spPr>
          <a:xfrm>
            <a:off x="6172200" y="1825625"/>
            <a:ext cx="5514584" cy="4351338"/>
          </a:xfrm>
        </p:spPr>
        <p:txBody>
          <a:bodyPr>
            <a:normAutofit/>
          </a:bodyPr>
          <a:lstStyle/>
          <a:p>
            <a:pPr marL="0" indent="0">
              <a:buNone/>
            </a:pPr>
            <a:r>
              <a:rPr lang="en-US" dirty="0"/>
              <a:t>		NFPA</a:t>
            </a:r>
          </a:p>
          <a:p>
            <a:pPr algn="r" rtl="1">
              <a:lnSpc>
                <a:spcPct val="120000"/>
              </a:lnSpc>
            </a:pPr>
            <a:r>
              <a:rPr lang="fa-IR" altLang="en-US" u="sng" dirty="0">
                <a:solidFill>
                  <a:srgbClr val="FF0000"/>
                </a:solidFill>
                <a:cs typeface="Nazanin" panose="00000400000000000000" pitchFamily="2" charset="-78"/>
              </a:rPr>
              <a:t>"آتش سوزی در مرحله ابتدایی"</a:t>
            </a:r>
            <a:br>
              <a:rPr lang="fa-IR" altLang="en-US" u="sng" dirty="0">
                <a:solidFill>
                  <a:srgbClr val="FF0000"/>
                </a:solidFill>
                <a:cs typeface="Nazanin" panose="00000400000000000000" pitchFamily="2" charset="-78"/>
              </a:rPr>
            </a:br>
            <a:r>
              <a:rPr lang="fa-IR" altLang="en-US" dirty="0">
                <a:cs typeface="Nazanin" panose="00000400000000000000" pitchFamily="2" charset="-78"/>
              </a:rPr>
              <a:t>آتش سوزی هنگامی از مرحله اولیه فراتر رفته که استفاده از لباس حفاظتی حرارتی یا دستگاه تنفسی مستقل الزامی است...</a:t>
            </a:r>
            <a:endParaRPr lang="fa-IR" altLang="en-US" u="sng" dirty="0">
              <a:solidFill>
                <a:srgbClr val="FF0000"/>
              </a:solidFill>
              <a:cs typeface="Nazanin" panose="00000400000000000000" pitchFamily="2" charset="-78"/>
            </a:endParaRPr>
          </a:p>
          <a:p>
            <a:pPr algn="r" rtl="1"/>
            <a:endParaRPr lang="fa-IR" altLang="en-US" u="sng" dirty="0">
              <a:solidFill>
                <a:srgbClr val="FF0000"/>
              </a:solidFill>
              <a:cs typeface="Nazanin" panose="00000400000000000000" pitchFamily="2" charset="-78"/>
            </a:endParaRPr>
          </a:p>
          <a:p>
            <a:pPr algn="r" rtl="1"/>
            <a:endParaRPr lang="fa-IR" altLang="en-US" u="sng" dirty="0">
              <a:solidFill>
                <a:srgbClr val="FF0000"/>
              </a:solidFill>
              <a:cs typeface="Nazanin" panose="00000400000000000000" pitchFamily="2" charset="-78"/>
            </a:endParaRPr>
          </a:p>
          <a:p>
            <a:pPr algn="r" rtl="1"/>
            <a:endParaRPr lang="fa-IR" altLang="en-US" u="sng" dirty="0">
              <a:solidFill>
                <a:srgbClr val="FF0000"/>
              </a:solidFill>
              <a:cs typeface="Nazanin" panose="00000400000000000000" pitchFamily="2" charset="-78"/>
            </a:endParaRPr>
          </a:p>
          <a:p>
            <a:pPr marL="0" indent="0">
              <a:buNone/>
            </a:pPr>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1191490" y="89703"/>
            <a:ext cx="10515600" cy="1325563"/>
          </a:xfrm>
        </p:spPr>
        <p:txBody>
          <a:bodyPr/>
          <a:lstStyle/>
          <a:p>
            <a:pPr algn="r" rtl="1"/>
            <a:r>
              <a:rPr lang="fa-IR" dirty="0">
                <a:cs typeface="Nazanin" panose="00000400000000000000" pitchFamily="2" charset="-78"/>
              </a:rPr>
              <a:t>مثلث آتش: آتش به 3 عنصر نیاز دارد</a:t>
            </a:r>
          </a:p>
        </p:txBody>
      </p:sp>
      <p:sp>
        <p:nvSpPr>
          <p:cNvPr id="4" name="Content Placeholder 3">
            <a:extLst>
              <a:ext uri="{FF2B5EF4-FFF2-40B4-BE49-F238E27FC236}">
                <a16:creationId xmlns:a16="http://schemas.microsoft.com/office/drawing/2014/main" id="{2A1AC21B-5ACE-02A7-DABD-F56AD01D61EC}"/>
              </a:ext>
            </a:extLst>
          </p:cNvPr>
          <p:cNvSpPr>
            <a:spLocks noGrp="1"/>
          </p:cNvSpPr>
          <p:nvPr>
            <p:ph sz="half" idx="1"/>
          </p:nvPr>
        </p:nvSpPr>
        <p:spPr>
          <a:xfrm>
            <a:off x="4673600" y="1229998"/>
            <a:ext cx="7033490" cy="5412102"/>
          </a:xfrm>
        </p:spPr>
        <p:txBody>
          <a:bodyPr>
            <a:noAutofit/>
          </a:bodyPr>
          <a:lstStyle/>
          <a:p>
            <a:pPr marL="0" indent="0" algn="r" rtl="1" eaLnBrk="1" fontAlgn="auto" hangingPunct="1">
              <a:spcAft>
                <a:spcPts val="1200"/>
              </a:spcAft>
              <a:buFont typeface="Arial" panose="020B0604020202020204" pitchFamily="34" charset="0"/>
              <a:buNone/>
              <a:defRPr/>
            </a:pPr>
            <a:r>
              <a:rPr lang="fa-IR" b="1" dirty="0">
                <a:cs typeface="Nazanin" panose="00000400000000000000" pitchFamily="2" charset="-78"/>
              </a:rPr>
              <a:t>آتش به 3 عنصر نیاز دارد:</a:t>
            </a:r>
          </a:p>
          <a:p>
            <a:pPr algn="r" rtl="1">
              <a:spcAft>
                <a:spcPts val="1200"/>
              </a:spcAft>
              <a:defRPr/>
            </a:pPr>
            <a:r>
              <a:rPr lang="fa-IR" dirty="0">
                <a:cs typeface="Nazanin" panose="00000400000000000000" pitchFamily="2" charset="-78"/>
              </a:rPr>
              <a:t>یکی را حذف کنید -&gt; آتش نمی تواند ادامه پیدا کند</a:t>
            </a:r>
          </a:p>
          <a:p>
            <a:pPr marL="514350" indent="-514350" algn="r" rtl="1" eaLnBrk="1" fontAlgn="auto" hangingPunct="1">
              <a:spcAft>
                <a:spcPts val="1200"/>
              </a:spcAft>
              <a:buFont typeface="+mj-lt"/>
              <a:buAutoNum type="arabicPeriod"/>
              <a:defRPr/>
            </a:pPr>
            <a:r>
              <a:rPr lang="fa-IR" b="1" dirty="0">
                <a:cs typeface="Nazanin" panose="00000400000000000000" pitchFamily="2" charset="-78"/>
              </a:rPr>
              <a:t>سوخت</a:t>
            </a:r>
            <a:r>
              <a:rPr lang="fa-IR" dirty="0">
                <a:cs typeface="Nazanin" panose="00000400000000000000" pitchFamily="2" charset="-78"/>
              </a:rPr>
              <a:t>: بدون </a:t>
            </a:r>
            <a:r>
              <a:rPr lang="fa-IR" u="sng" dirty="0">
                <a:cs typeface="Nazanin" panose="00000400000000000000" pitchFamily="2" charset="-78"/>
              </a:rPr>
              <a:t>سوخت</a:t>
            </a:r>
            <a:r>
              <a:rPr lang="fa-IR" dirty="0">
                <a:cs typeface="Nazanin" panose="00000400000000000000" pitchFamily="2" charset="-78"/>
              </a:rPr>
              <a:t>، آتش متوقف خواهد شد.</a:t>
            </a:r>
          </a:p>
          <a:p>
            <a:pPr marL="514350" indent="-514350" algn="r" rtl="1" eaLnBrk="1" fontAlgn="auto" hangingPunct="1">
              <a:spcAft>
                <a:spcPts val="1200"/>
              </a:spcAft>
              <a:buFont typeface="+mj-lt"/>
              <a:buAutoNum type="arabicPeriod"/>
              <a:defRPr/>
            </a:pPr>
            <a:r>
              <a:rPr lang="fa-IR" b="1" dirty="0">
                <a:cs typeface="Nazanin" panose="00000400000000000000" pitchFamily="2" charset="-78"/>
              </a:rPr>
              <a:t>اکسیژن</a:t>
            </a:r>
            <a:r>
              <a:rPr lang="fa-IR" dirty="0">
                <a:cs typeface="Nazanin" panose="00000400000000000000" pitchFamily="2" charset="-78"/>
              </a:rPr>
              <a:t>: بدون </a:t>
            </a:r>
            <a:r>
              <a:rPr lang="fa-IR" u="sng" dirty="0">
                <a:cs typeface="Nazanin" panose="00000400000000000000" pitchFamily="2" charset="-78"/>
              </a:rPr>
              <a:t>اکسیژن</a:t>
            </a:r>
            <a:r>
              <a:rPr lang="fa-IR" dirty="0">
                <a:cs typeface="Nazanin" panose="00000400000000000000" pitchFamily="2" charset="-78"/>
              </a:rPr>
              <a:t> کافی، آتش نمی تواند شروع شود و نمی تواند ادامه یابد.</a:t>
            </a:r>
          </a:p>
          <a:p>
            <a:pPr marL="514350" indent="-514350" algn="r" rtl="1" eaLnBrk="1" fontAlgn="auto" hangingPunct="1">
              <a:spcAft>
                <a:spcPts val="1200"/>
              </a:spcAft>
              <a:buFont typeface="+mj-lt"/>
              <a:buAutoNum type="arabicPeriod"/>
              <a:defRPr/>
            </a:pPr>
            <a:r>
              <a:rPr lang="fa-IR" b="1" dirty="0">
                <a:cs typeface="Nazanin" panose="00000400000000000000" pitchFamily="2" charset="-78"/>
              </a:rPr>
              <a:t>حرارت</a:t>
            </a:r>
            <a:r>
              <a:rPr lang="fa-IR" dirty="0">
                <a:cs typeface="Nazanin" panose="00000400000000000000" pitchFamily="2" charset="-78"/>
              </a:rPr>
              <a:t>: بدون </a:t>
            </a:r>
            <a:r>
              <a:rPr lang="fa-IR" u="sng" dirty="0">
                <a:cs typeface="Nazanin" panose="00000400000000000000" pitchFamily="2" charset="-78"/>
              </a:rPr>
              <a:t>حرارت</a:t>
            </a:r>
            <a:r>
              <a:rPr lang="fa-IR" dirty="0">
                <a:cs typeface="Nazanin" panose="00000400000000000000" pitchFamily="2" charset="-78"/>
              </a:rPr>
              <a:t> کافی، آتش نمی تواند شروع شود و نمی تواند ادامه یابد.</a:t>
            </a:r>
          </a:p>
          <a:p>
            <a:pPr marL="0" indent="0" algn="r" rtl="1" eaLnBrk="1" fontAlgn="auto" hangingPunct="1">
              <a:spcAft>
                <a:spcPts val="1200"/>
              </a:spcAft>
              <a:buFont typeface="Arial" panose="020B0604020202020204" pitchFamily="34" charset="0"/>
              <a:buNone/>
              <a:defRPr/>
            </a:pPr>
            <a:r>
              <a:rPr lang="fa-IR" dirty="0">
                <a:cs typeface="Nazanin" panose="00000400000000000000" pitchFamily="2" charset="-78"/>
              </a:rPr>
              <a:t>استراتژی ما در استفاده از کپسول های آتش نشانی :</a:t>
            </a:r>
            <a:br>
              <a:rPr lang="fa-IR" dirty="0">
                <a:cs typeface="Nazanin" panose="00000400000000000000" pitchFamily="2" charset="-78"/>
              </a:rPr>
            </a:br>
            <a:r>
              <a:rPr lang="fa-IR" dirty="0">
                <a:cs typeface="Nazanin" panose="00000400000000000000" pitchFamily="2" charset="-78"/>
              </a:rPr>
              <a:t>یک یا چند عنصر را قبل از اینکه آتش بتواند خارج از کنترل گسترش یابد، حذف کنید.</a:t>
            </a:r>
          </a:p>
          <a:p>
            <a:pPr marL="0" indent="0" algn="r" rtl="1" eaLnBrk="1" fontAlgn="auto" hangingPunct="1">
              <a:spcAft>
                <a:spcPts val="1200"/>
              </a:spcAft>
              <a:buFont typeface="Arial" panose="020B0604020202020204" pitchFamily="34" charset="0"/>
              <a:buNone/>
              <a:defRPr/>
            </a:pPr>
            <a:endParaRPr lang="fa-IR" dirty="0">
              <a:cs typeface="Nazanin" panose="00000400000000000000" pitchFamily="2" charset="-78"/>
            </a:endParaRPr>
          </a:p>
          <a:p>
            <a:pPr marL="0" indent="0" algn="r" rtl="1" eaLnBrk="1" fontAlgn="auto" hangingPunct="1">
              <a:spcAft>
                <a:spcPts val="1200"/>
              </a:spcAft>
              <a:buFont typeface="Arial" panose="020B0604020202020204" pitchFamily="34" charset="0"/>
              <a:buNone/>
              <a:defRPr/>
            </a:pPr>
            <a:endParaRPr lang="fa-IR" dirty="0">
              <a:cs typeface="Nazanin" panose="00000400000000000000" pitchFamily="2" charset="-78"/>
            </a:endParaRPr>
          </a:p>
          <a:p>
            <a:pPr marL="0" indent="0" algn="r" rtl="1" eaLnBrk="1" fontAlgn="auto" hangingPunct="1">
              <a:spcAft>
                <a:spcPts val="1200"/>
              </a:spcAft>
              <a:buFont typeface="Arial" panose="020B0604020202020204" pitchFamily="34" charset="0"/>
              <a:buNone/>
              <a:defRPr/>
            </a:pPr>
            <a:endParaRPr lang="fa-IR" dirty="0">
              <a:cs typeface="Nazanin" panose="00000400000000000000" pitchFamily="2" charset="-78"/>
            </a:endParaRPr>
          </a:p>
          <a:p>
            <a:pPr marL="0" indent="0" algn="r" rtl="1" eaLnBrk="1" fontAlgn="auto" hangingPunct="1">
              <a:spcAft>
                <a:spcPts val="1200"/>
              </a:spcAft>
              <a:buFont typeface="Arial" panose="020B0604020202020204" pitchFamily="34" charset="0"/>
              <a:buNone/>
              <a:defRPr/>
            </a:pPr>
            <a:endParaRPr lang="fa-IR" dirty="0">
              <a:cs typeface="Nazanin" panose="00000400000000000000" pitchFamily="2" charset="-78"/>
            </a:endParaRPr>
          </a:p>
        </p:txBody>
      </p:sp>
      <p:pic>
        <p:nvPicPr>
          <p:cNvPr id="8" name="Content Placeholder 7" descr="The Fire Triangle shows that fire requires 1) fuel, 2) oxygen, and 3) heat in order to sustain a combustion reaction. 8kb jpg">
            <a:extLst>
              <a:ext uri="{FF2B5EF4-FFF2-40B4-BE49-F238E27FC236}">
                <a16:creationId xmlns:a16="http://schemas.microsoft.com/office/drawing/2014/main" id="{00BE8E59-2F04-DDE4-FA6E-7EE93401E2D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51690" y="1898260"/>
            <a:ext cx="3962833" cy="3874279"/>
          </a:xfrm>
        </p:spPr>
      </p:pic>
      <p:sp>
        <p:nvSpPr>
          <p:cNvPr id="5" name="TextBox 4">
            <a:extLst>
              <a:ext uri="{FF2B5EF4-FFF2-40B4-BE49-F238E27FC236}">
                <a16:creationId xmlns:a16="http://schemas.microsoft.com/office/drawing/2014/main" id="{A04700A9-629F-EE67-AD73-DDD19FB95FCD}"/>
              </a:ext>
            </a:extLst>
          </p:cNvPr>
          <p:cNvSpPr txBox="1"/>
          <p:nvPr/>
        </p:nvSpPr>
        <p:spPr>
          <a:xfrm rot="18092456">
            <a:off x="625538" y="3545671"/>
            <a:ext cx="1922799" cy="400110"/>
          </a:xfrm>
          <a:prstGeom prst="rect">
            <a:avLst/>
          </a:prstGeom>
          <a:solidFill>
            <a:srgbClr val="A80A09"/>
          </a:solidFill>
        </p:spPr>
        <p:txBody>
          <a:bodyPr wrap="square" lIns="0" tIns="0" rIns="0" bIns="0" rtlCol="0">
            <a:spAutoFit/>
          </a:bodyPr>
          <a:lstStyle/>
          <a:p>
            <a:pPr algn="ctr"/>
            <a:r>
              <a:rPr lang="fa-IR" sz="2600" b="1" dirty="0">
                <a:solidFill>
                  <a:schemeClr val="bg2"/>
                </a:solidFill>
                <a:cs typeface="Nazanin" panose="00000400000000000000" pitchFamily="2" charset="-78"/>
              </a:rPr>
              <a:t>سوخت</a:t>
            </a:r>
            <a:endParaRPr lang="en-US" sz="2600" b="1" dirty="0">
              <a:solidFill>
                <a:schemeClr val="bg2"/>
              </a:solidFill>
            </a:endParaRPr>
          </a:p>
        </p:txBody>
      </p:sp>
      <p:sp>
        <p:nvSpPr>
          <p:cNvPr id="6" name="TextBox 5">
            <a:extLst>
              <a:ext uri="{FF2B5EF4-FFF2-40B4-BE49-F238E27FC236}">
                <a16:creationId xmlns:a16="http://schemas.microsoft.com/office/drawing/2014/main" id="{E4E5B13F-8988-C731-9EF7-5320E0BB018B}"/>
              </a:ext>
            </a:extLst>
          </p:cNvPr>
          <p:cNvSpPr txBox="1"/>
          <p:nvPr/>
        </p:nvSpPr>
        <p:spPr>
          <a:xfrm rot="3552881">
            <a:off x="2005476" y="3550405"/>
            <a:ext cx="2069672" cy="400110"/>
          </a:xfrm>
          <a:prstGeom prst="rect">
            <a:avLst/>
          </a:prstGeom>
          <a:solidFill>
            <a:srgbClr val="1B0F91"/>
          </a:solidFill>
        </p:spPr>
        <p:txBody>
          <a:bodyPr wrap="square" lIns="0" tIns="0" rIns="0" bIns="0" rtlCol="0">
            <a:spAutoFit/>
          </a:bodyPr>
          <a:lstStyle>
            <a:defPPr>
              <a:defRPr lang="en-US"/>
            </a:defPPr>
            <a:lvl1pPr algn="ctr">
              <a:defRPr sz="2800" b="1">
                <a:solidFill>
                  <a:schemeClr val="bg2"/>
                </a:solidFill>
                <a:cs typeface="Nazanin" panose="00000400000000000000" pitchFamily="2" charset="-78"/>
              </a:defRPr>
            </a:lvl1pPr>
          </a:lstStyle>
          <a:p>
            <a:r>
              <a:rPr lang="fa-IR" sz="2600" dirty="0"/>
              <a:t>اکسیژن</a:t>
            </a:r>
            <a:endParaRPr lang="en-US" sz="2600" dirty="0"/>
          </a:p>
        </p:txBody>
      </p:sp>
      <p:sp>
        <p:nvSpPr>
          <p:cNvPr id="7" name="TextBox 6">
            <a:extLst>
              <a:ext uri="{FF2B5EF4-FFF2-40B4-BE49-F238E27FC236}">
                <a16:creationId xmlns:a16="http://schemas.microsoft.com/office/drawing/2014/main" id="{3BD5535D-0998-B8C9-0873-A2BB6BB6C391}"/>
              </a:ext>
            </a:extLst>
          </p:cNvPr>
          <p:cNvSpPr txBox="1"/>
          <p:nvPr/>
        </p:nvSpPr>
        <p:spPr>
          <a:xfrm>
            <a:off x="1191491" y="4975632"/>
            <a:ext cx="2171470" cy="400110"/>
          </a:xfrm>
          <a:prstGeom prst="rect">
            <a:avLst/>
          </a:prstGeom>
          <a:solidFill>
            <a:srgbClr val="875017"/>
          </a:solidFill>
        </p:spPr>
        <p:txBody>
          <a:bodyPr wrap="square" lIns="0" tIns="0" rIns="0" bIns="0" rtlCol="0">
            <a:spAutoFit/>
          </a:bodyPr>
          <a:lstStyle/>
          <a:p>
            <a:pPr algn="ctr"/>
            <a:r>
              <a:rPr lang="fa-IR" sz="2600" b="1" dirty="0">
                <a:solidFill>
                  <a:schemeClr val="bg2"/>
                </a:solidFill>
                <a:cs typeface="Nazanin" panose="00000400000000000000" pitchFamily="2" charset="-78"/>
              </a:rPr>
              <a:t>حرارت</a:t>
            </a:r>
            <a:endParaRPr lang="en-US" sz="2600" b="1" dirty="0">
              <a:solidFill>
                <a:schemeClr val="bg2"/>
              </a:solidFill>
              <a:cs typeface="Nazanin" panose="00000400000000000000" pitchFamily="2" charset="-78"/>
            </a:endParaRPr>
          </a:p>
        </p:txBody>
      </p:sp>
    </p:spTree>
    <p:extLst>
      <p:ext uri="{BB962C8B-B14F-4D97-AF65-F5344CB8AC3E}">
        <p14:creationId xmlns:p14="http://schemas.microsoft.com/office/powerpoint/2010/main" val="304815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129598"/>
            <a:ext cx="10515600" cy="1325563"/>
          </a:xfrm>
        </p:spPr>
        <p:txBody>
          <a:bodyPr/>
          <a:lstStyle/>
          <a:p>
            <a:pPr algn="r" rtl="1"/>
            <a:r>
              <a:rPr lang="fa-IR" dirty="0">
                <a:cs typeface="Nazanin" panose="00000400000000000000" pitchFamily="2" charset="-78"/>
              </a:rPr>
              <a:t>پنج کلاس آتش</a:t>
            </a:r>
            <a:endParaRPr lang="en-US" dirty="0">
              <a:cs typeface="Nazanin" panose="00000400000000000000" pitchFamily="2" charset="-78"/>
            </a:endParaRPr>
          </a:p>
        </p:txBody>
      </p:sp>
      <p:sp>
        <p:nvSpPr>
          <p:cNvPr id="4" name="TextBox 3">
            <a:extLst>
              <a:ext uri="{FF2B5EF4-FFF2-40B4-BE49-F238E27FC236}">
                <a16:creationId xmlns:a16="http://schemas.microsoft.com/office/drawing/2014/main" id="{25E6295B-D0C3-4DE9-CFE7-940CD9054AF4}"/>
              </a:ext>
            </a:extLst>
          </p:cNvPr>
          <p:cNvSpPr txBox="1"/>
          <p:nvPr/>
        </p:nvSpPr>
        <p:spPr>
          <a:xfrm>
            <a:off x="7439729" y="2202296"/>
            <a:ext cx="4328429" cy="523220"/>
          </a:xfrm>
          <a:prstGeom prst="rect">
            <a:avLst/>
          </a:prstGeom>
          <a:noFill/>
        </p:spPr>
        <p:txBody>
          <a:bodyPr wrap="none" rtlCol="0">
            <a:spAutoFit/>
          </a:bodyPr>
          <a:lstStyle/>
          <a:p>
            <a:r>
              <a:rPr lang="fa-IR" sz="2800" u="sng" dirty="0">
                <a:cs typeface="Nazanin" panose="00000400000000000000" pitchFamily="2" charset="-78"/>
              </a:rPr>
              <a:t>چه چیزی در عملیات شما وجود دارد؟</a:t>
            </a:r>
            <a:endParaRPr lang="en-US" sz="2800" u="sng" dirty="0">
              <a:cs typeface="Nazanin" panose="00000400000000000000" pitchFamily="2" charset="-78"/>
            </a:endParaRPr>
          </a:p>
        </p:txBody>
      </p:sp>
      <p:graphicFrame>
        <p:nvGraphicFramePr>
          <p:cNvPr id="5" name="Table 5">
            <a:extLst>
              <a:ext uri="{FF2B5EF4-FFF2-40B4-BE49-F238E27FC236}">
                <a16:creationId xmlns:a16="http://schemas.microsoft.com/office/drawing/2014/main" id="{772CBA04-21BD-9DA8-2169-7AFE29121263}"/>
              </a:ext>
            </a:extLst>
          </p:cNvPr>
          <p:cNvGraphicFramePr>
            <a:graphicFrameLocks noGrp="1"/>
          </p:cNvGraphicFramePr>
          <p:nvPr>
            <p:extLst>
              <p:ext uri="{D42A27DB-BD31-4B8C-83A1-F6EECF244321}">
                <p14:modId xmlns:p14="http://schemas.microsoft.com/office/powerpoint/2010/main" val="1730421081"/>
              </p:ext>
            </p:extLst>
          </p:nvPr>
        </p:nvGraphicFramePr>
        <p:xfrm>
          <a:off x="423841" y="2896150"/>
          <a:ext cx="11344317" cy="2691852"/>
        </p:xfrm>
        <a:graphic>
          <a:graphicData uri="http://schemas.openxmlformats.org/drawingml/2006/table">
            <a:tbl>
              <a:tblPr rtl="1" firstRow="1" bandRow="1">
                <a:tableStyleId>{073A0DAA-6AF3-43AB-8588-CEC1D06C72B9}</a:tableStyleId>
              </a:tblPr>
              <a:tblGrid>
                <a:gridCol w="534626">
                  <a:extLst>
                    <a:ext uri="{9D8B030D-6E8A-4147-A177-3AD203B41FA5}">
                      <a16:colId xmlns:a16="http://schemas.microsoft.com/office/drawing/2014/main" val="4262134067"/>
                    </a:ext>
                  </a:extLst>
                </a:gridCol>
                <a:gridCol w="536036">
                  <a:extLst>
                    <a:ext uri="{9D8B030D-6E8A-4147-A177-3AD203B41FA5}">
                      <a16:colId xmlns:a16="http://schemas.microsoft.com/office/drawing/2014/main" val="1190307809"/>
                    </a:ext>
                  </a:extLst>
                </a:gridCol>
                <a:gridCol w="2449536">
                  <a:extLst>
                    <a:ext uri="{9D8B030D-6E8A-4147-A177-3AD203B41FA5}">
                      <a16:colId xmlns:a16="http://schemas.microsoft.com/office/drawing/2014/main" val="2130582301"/>
                    </a:ext>
                  </a:extLst>
                </a:gridCol>
                <a:gridCol w="7824119">
                  <a:extLst>
                    <a:ext uri="{9D8B030D-6E8A-4147-A177-3AD203B41FA5}">
                      <a16:colId xmlns:a16="http://schemas.microsoft.com/office/drawing/2014/main" val="1848292278"/>
                    </a:ext>
                  </a:extLst>
                </a:gridCol>
              </a:tblGrid>
              <a:tr h="448642">
                <a:tc>
                  <a:txBody>
                    <a:bodyPr/>
                    <a:lstStyle/>
                    <a:p>
                      <a:r>
                        <a:rPr lang="fa-IR" sz="2000" b="1" u="sng" dirty="0">
                          <a:solidFill>
                            <a:schemeClr val="tx1"/>
                          </a:solidFill>
                          <a:cs typeface="Nazanin" panose="00000400000000000000" pitchFamily="2" charset="-78"/>
                        </a:rPr>
                        <a:t>بلی</a:t>
                      </a:r>
                      <a:endParaRPr lang="en-US" sz="2000" b="1" u="sng"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a-IR" sz="2000" b="1" u="sng" dirty="0">
                          <a:solidFill>
                            <a:schemeClr val="tx1"/>
                          </a:solidFill>
                          <a:cs typeface="Nazanin" panose="00000400000000000000" pitchFamily="2" charset="-78"/>
                        </a:rPr>
                        <a:t>خیر</a:t>
                      </a:r>
                      <a:endParaRPr lang="en-US" sz="2000" b="1" u="sng"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1" u="sng" dirty="0">
                          <a:solidFill>
                            <a:schemeClr val="tx1"/>
                          </a:solidFill>
                          <a:cs typeface="Nazanin" panose="00000400000000000000" pitchFamily="2" charset="-78"/>
                        </a:rPr>
                        <a:t>دسته آتش</a:t>
                      </a:r>
                      <a:endParaRPr lang="en-US" sz="2000" b="1" u="sng"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1" u="sng" dirty="0">
                          <a:solidFill>
                            <a:schemeClr val="tx1"/>
                          </a:solidFill>
                          <a:cs typeface="Nazanin" panose="00000400000000000000" pitchFamily="2" charset="-78"/>
                        </a:rPr>
                        <a:t>مواد</a:t>
                      </a:r>
                      <a:endParaRPr lang="en-US" sz="2000" b="1" u="sng"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2026169"/>
                  </a:ext>
                </a:extLst>
              </a:tr>
              <a:tr h="448642">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1" dirty="0">
                          <a:cs typeface="Nazanin" panose="00000400000000000000" pitchFamily="2" charset="-78"/>
                        </a:rPr>
                        <a:t>آتش کلاس </a:t>
                      </a:r>
                      <a:r>
                        <a:rPr lang="en-US" sz="2000" b="1" dirty="0">
                          <a:cs typeface="Nazanin" panose="00000400000000000000" pitchFamily="2" charset="-78"/>
                        </a:rPr>
                        <a:t>A</a:t>
                      </a:r>
                      <a:endParaRPr lang="en-US" sz="2000" b="1"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b="0" dirty="0">
                          <a:cs typeface="Nazanin" panose="00000400000000000000" pitchFamily="2" charset="-78"/>
                        </a:rPr>
                        <a:t>مواد قابل احتراق (چوب، پارچه، کاغذ، لاستیک و خیلی از پلاستیکها)</a:t>
                      </a:r>
                      <a:endParaRPr lang="en-US" sz="2000" b="0" dirty="0">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285015"/>
                  </a:ext>
                </a:extLst>
              </a:tr>
              <a:tr h="448642">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1" dirty="0">
                          <a:cs typeface="Nazanin" panose="00000400000000000000" pitchFamily="2" charset="-78"/>
                        </a:rPr>
                        <a:t>آتش کلاس </a:t>
                      </a:r>
                      <a:r>
                        <a:rPr lang="en-US" sz="2000" b="1" dirty="0">
                          <a:cs typeface="Nazanin" panose="00000400000000000000" pitchFamily="2" charset="-78"/>
                        </a:rPr>
                        <a:t>B</a:t>
                      </a:r>
                      <a:endParaRPr lang="en-US" sz="2000" b="1"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0" dirty="0">
                          <a:cs typeface="Nazanin" panose="00000400000000000000" pitchFamily="2" charset="-78"/>
                        </a:rPr>
                        <a:t>مایعات قابل اشتعال (بنزین، نفت سفید، پروپان، الکلها)</a:t>
                      </a:r>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1228539"/>
                  </a:ext>
                </a:extLst>
              </a:tr>
              <a:tr h="448642">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1" dirty="0">
                          <a:cs typeface="Nazanin" panose="00000400000000000000" pitchFamily="2" charset="-78"/>
                        </a:rPr>
                        <a:t>آتش کلاس </a:t>
                      </a:r>
                      <a:r>
                        <a:rPr lang="en-US" sz="2000" b="1" dirty="0">
                          <a:cs typeface="Nazanin" panose="00000400000000000000" pitchFamily="2" charset="-78"/>
                        </a:rPr>
                        <a:t>C</a:t>
                      </a:r>
                      <a:endParaRPr lang="en-US" sz="2000" b="1"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b="0" dirty="0">
                          <a:cs typeface="Nazanin" panose="00000400000000000000" pitchFamily="2" charset="-78"/>
                        </a:rPr>
                        <a:t>تجهیزات الکتریکی</a:t>
                      </a:r>
                      <a:endParaRPr lang="en-US" sz="2000" b="0" dirty="0">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5392635"/>
                  </a:ext>
                </a:extLst>
              </a:tr>
              <a:tr h="448642">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1" dirty="0">
                          <a:cs typeface="Nazanin" panose="00000400000000000000" pitchFamily="2" charset="-78"/>
                        </a:rPr>
                        <a:t>آتش کلاس </a:t>
                      </a:r>
                      <a:r>
                        <a:rPr lang="en-US" sz="2000" b="1" dirty="0">
                          <a:cs typeface="Nazanin" panose="00000400000000000000" pitchFamily="2" charset="-78"/>
                        </a:rPr>
                        <a:t>D</a:t>
                      </a:r>
                      <a:endParaRPr lang="en-US" sz="2000" b="1"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b="0" dirty="0">
                          <a:cs typeface="Nazanin" panose="00000400000000000000" pitchFamily="2" charset="-78"/>
                        </a:rPr>
                        <a:t>فلزات (منیزیم، سدیم، لیتیوم)</a:t>
                      </a:r>
                      <a:endParaRPr lang="en-US" sz="2000" b="0" dirty="0">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7329284"/>
                  </a:ext>
                </a:extLst>
              </a:tr>
              <a:tr h="448642">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b="0"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r>
                        <a:rPr lang="fa-IR" sz="2000" b="1" dirty="0">
                          <a:cs typeface="Nazanin" panose="00000400000000000000" pitchFamily="2" charset="-78"/>
                        </a:rPr>
                        <a:t>اتش کلاس </a:t>
                      </a:r>
                      <a:r>
                        <a:rPr lang="en-US" sz="2000" b="1" dirty="0">
                          <a:cs typeface="Nazanin" panose="00000400000000000000" pitchFamily="2" charset="-78"/>
                        </a:rPr>
                        <a:t>K </a:t>
                      </a:r>
                      <a:r>
                        <a:rPr lang="fa-IR" sz="2000" b="1" dirty="0">
                          <a:cs typeface="Nazanin" panose="00000400000000000000" pitchFamily="2" charset="-78"/>
                        </a:rPr>
                        <a:t> (اشپزخانه)</a:t>
                      </a:r>
                      <a:endParaRPr lang="en-US" sz="2000" b="1" dirty="0">
                        <a:solidFill>
                          <a:schemeClr val="tx1"/>
                        </a:solidFill>
                        <a:cs typeface="Nazanin" panose="00000400000000000000"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z="2000" b="0" dirty="0">
                          <a:cs typeface="Nazanin" panose="00000400000000000000" pitchFamily="2" charset="-78"/>
                        </a:rPr>
                        <a:t>چربی / روغن های پخت و پز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027900"/>
                  </a:ext>
                </a:extLst>
              </a:tr>
            </a:tbl>
          </a:graphicData>
        </a:graphic>
      </p:graphicFrame>
      <p:sp>
        <p:nvSpPr>
          <p:cNvPr id="3" name="TextBox 2">
            <a:extLst>
              <a:ext uri="{FF2B5EF4-FFF2-40B4-BE49-F238E27FC236}">
                <a16:creationId xmlns:a16="http://schemas.microsoft.com/office/drawing/2014/main" id="{58600386-3D23-7EF5-0D27-1C40B27EA892}"/>
              </a:ext>
            </a:extLst>
          </p:cNvPr>
          <p:cNvSpPr txBox="1"/>
          <p:nvPr/>
        </p:nvSpPr>
        <p:spPr>
          <a:xfrm>
            <a:off x="1175650" y="5785591"/>
            <a:ext cx="10592508" cy="523220"/>
          </a:xfrm>
          <a:prstGeom prst="rect">
            <a:avLst/>
          </a:prstGeom>
          <a:noFill/>
        </p:spPr>
        <p:txBody>
          <a:bodyPr wrap="square" rtlCol="0">
            <a:spAutoFit/>
          </a:bodyPr>
          <a:lstStyle/>
          <a:p>
            <a:pPr algn="r" rtl="1"/>
            <a:r>
              <a:rPr lang="fa-IR" sz="2800" u="sng" dirty="0">
                <a:cs typeface="Nazanin" panose="00000400000000000000" pitchFamily="2" charset="-78"/>
              </a:rPr>
              <a:t>چقدر احتمال دارد که هر یک از انها در خودروهای سیار مواد غذایی حضور داشته باشند؟</a:t>
            </a:r>
            <a:endParaRPr lang="en-US" sz="2800" u="sng" dirty="0">
              <a:cs typeface="Nazanin" panose="00000400000000000000" pitchFamily="2" charset="-78"/>
            </a:endParaRPr>
          </a:p>
        </p:txBody>
      </p:sp>
      <p:pic>
        <p:nvPicPr>
          <p:cNvPr id="14" name="Picture 13" descr="OSHA Youth Restaurant 19 kb jpg">
            <a:extLst>
              <a:ext uri="{FF2B5EF4-FFF2-40B4-BE49-F238E27FC236}">
                <a16:creationId xmlns:a16="http://schemas.microsoft.com/office/drawing/2014/main" id="{C88F8539-F24D-00D0-74EE-BCCB6078EC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1342" y="231198"/>
            <a:ext cx="3009900" cy="2095500"/>
          </a:xfrm>
          <a:prstGeom prst="rect">
            <a:avLst/>
          </a:prstGeom>
        </p:spPr>
      </p:pic>
    </p:spTree>
    <p:extLst>
      <p:ext uri="{BB962C8B-B14F-4D97-AF65-F5344CB8AC3E}">
        <p14:creationId xmlns:p14="http://schemas.microsoft.com/office/powerpoint/2010/main" val="39071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Lst>
          </p:cNvPr>
          <p:cNvSpPr>
            <a:spLocks noGrp="1"/>
          </p:cNvSpPr>
          <p:nvPr>
            <p:ph type="title"/>
          </p:nvPr>
        </p:nvSpPr>
        <p:spPr/>
        <p:txBody>
          <a:bodyPr/>
          <a:lstStyle/>
          <a:p>
            <a:pPr algn="r" rtl="1"/>
            <a:r>
              <a:rPr lang="fa-IR" dirty="0">
                <a:cs typeface="Nazanin" panose="00000400000000000000" pitchFamily="2" charset="-78"/>
              </a:rPr>
              <a:t>انواع کپسول های آتش نشانی </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F8390300-97FF-D8CF-9BBB-0C2759B9DB57}"/>
              </a:ext>
            </a:extLst>
          </p:cNvPr>
          <p:cNvSpPr>
            <a:spLocks noGrp="1"/>
          </p:cNvSpPr>
          <p:nvPr>
            <p:ph sz="half" idx="1"/>
          </p:nvPr>
        </p:nvSpPr>
        <p:spPr>
          <a:xfrm>
            <a:off x="4281079" y="1689100"/>
            <a:ext cx="7215868" cy="5168900"/>
          </a:xfrm>
        </p:spPr>
        <p:txBody>
          <a:bodyPr>
            <a:normAutofit/>
          </a:bodyPr>
          <a:lstStyle/>
          <a:p>
            <a:pPr algn="r" rtl="1"/>
            <a:r>
              <a:rPr lang="fa-IR" sz="3200" dirty="0">
                <a:cs typeface="Nazanin" panose="00000400000000000000" pitchFamily="2" charset="-78"/>
              </a:rPr>
              <a:t>کپسول های آتش نشانی باید با خطرات موجود مطابقت داشته باشند
انواع:</a:t>
            </a:r>
          </a:p>
          <a:p>
            <a:pPr lvl="1" algn="r" rtl="1"/>
            <a:r>
              <a:rPr lang="fa-IR" sz="2800" dirty="0">
                <a:cs typeface="Nazanin" panose="00000400000000000000" pitchFamily="2" charset="-78"/>
              </a:rPr>
              <a:t>کلاس </a:t>
            </a:r>
            <a:r>
              <a:rPr lang="en-US" sz="2800" dirty="0">
                <a:cs typeface="Nazanin" panose="00000400000000000000" pitchFamily="2" charset="-78"/>
              </a:rPr>
              <a:t>A</a:t>
            </a:r>
            <a:r>
              <a:rPr lang="fa-IR" sz="2800" dirty="0">
                <a:cs typeface="Nazanin" panose="00000400000000000000" pitchFamily="2" charset="-78"/>
              </a:rPr>
              <a:t> - چوب، کاغذ، پلاستیک (آب)
کلاس </a:t>
            </a:r>
            <a:r>
              <a:rPr lang="en-US" sz="2800" dirty="0">
                <a:cs typeface="Nazanin" panose="00000400000000000000" pitchFamily="2" charset="-78"/>
              </a:rPr>
              <a:t>AB</a:t>
            </a:r>
            <a:r>
              <a:rPr lang="fa-IR" sz="2800" dirty="0">
                <a:cs typeface="Nazanin" panose="00000400000000000000" pitchFamily="2" charset="-78"/>
              </a:rPr>
              <a:t> - چوب، کاغذ و مایعات قابل اشتعال(</a:t>
            </a:r>
            <a:r>
              <a:rPr lang="en-US" dirty="0">
                <a:cs typeface="Nazanin" panose="00000400000000000000" pitchFamily="2" charset="-78"/>
              </a:rPr>
              <a:t>CO2</a:t>
            </a:r>
            <a:r>
              <a:rPr lang="fa-IR" sz="2800" dirty="0">
                <a:cs typeface="Nazanin" panose="00000400000000000000" pitchFamily="2" charset="-78"/>
              </a:rPr>
              <a:t>) </a:t>
            </a:r>
            <a:r>
              <a:rPr lang="en-US" sz="2800" dirty="0">
                <a:cs typeface="Nazanin" panose="00000400000000000000" pitchFamily="2" charset="-78"/>
              </a:rPr>
              <a:t>
</a:t>
            </a:r>
            <a:r>
              <a:rPr lang="fa-IR" sz="2800" dirty="0">
                <a:cs typeface="Nazanin" panose="00000400000000000000" pitchFamily="2" charset="-78"/>
              </a:rPr>
              <a:t>کلاس</a:t>
            </a:r>
            <a:r>
              <a:rPr lang="en-US" sz="2800" dirty="0">
                <a:cs typeface="Nazanin" panose="00000400000000000000" pitchFamily="2" charset="-78"/>
              </a:rPr>
              <a:t>BC</a:t>
            </a:r>
            <a:r>
              <a:rPr lang="fa-IR" sz="2800" dirty="0">
                <a:cs typeface="Nazanin" panose="00000400000000000000" pitchFamily="2" charset="-78"/>
              </a:rPr>
              <a:t> </a:t>
            </a:r>
            <a:r>
              <a:rPr lang="en-US" sz="2800" dirty="0">
                <a:cs typeface="Nazanin" panose="00000400000000000000" pitchFamily="2" charset="-78"/>
              </a:rPr>
              <a:t> -</a:t>
            </a:r>
            <a:r>
              <a:rPr lang="fa-IR" sz="2800" dirty="0">
                <a:cs typeface="Nazanin" panose="00000400000000000000" pitchFamily="2" charset="-78"/>
              </a:rPr>
              <a:t>برق </a:t>
            </a:r>
            <a:r>
              <a:rPr lang="en-US" sz="2800" dirty="0">
                <a:cs typeface="Nazanin" panose="00000400000000000000" pitchFamily="2" charset="-78"/>
              </a:rPr>
              <a:t> + </a:t>
            </a:r>
            <a:r>
              <a:rPr lang="fa-IR" sz="2800" dirty="0">
                <a:cs typeface="Nazanin" panose="00000400000000000000" pitchFamily="2" charset="-78"/>
              </a:rPr>
              <a:t>مایعات قابل اشتعال(</a:t>
            </a:r>
            <a:r>
              <a:rPr lang="en-US" dirty="0">
                <a:cs typeface="Nazanin" panose="00000400000000000000" pitchFamily="2" charset="-78"/>
              </a:rPr>
              <a:t>CO2</a:t>
            </a:r>
            <a:r>
              <a:rPr lang="fa-IR" dirty="0">
                <a:cs typeface="Nazanin" panose="00000400000000000000" pitchFamily="2" charset="-78"/>
              </a:rPr>
              <a:t>)</a:t>
            </a:r>
            <a:r>
              <a:rPr lang="en-US" sz="2800" dirty="0">
                <a:cs typeface="Nazanin" panose="00000400000000000000" pitchFamily="2" charset="-78"/>
              </a:rPr>
              <a:t>
</a:t>
            </a:r>
            <a:r>
              <a:rPr lang="fa-IR" sz="2800" dirty="0">
                <a:cs typeface="Nazanin" panose="00000400000000000000" pitchFamily="2" charset="-78"/>
              </a:rPr>
              <a:t>کلاس </a:t>
            </a:r>
            <a:r>
              <a:rPr lang="en-US" sz="2800" dirty="0">
                <a:cs typeface="Nazanin" panose="00000400000000000000" pitchFamily="2" charset="-78"/>
              </a:rPr>
              <a:t> - ABC </a:t>
            </a:r>
            <a:r>
              <a:rPr lang="fa-IR" sz="2800" dirty="0">
                <a:cs typeface="Nazanin" panose="00000400000000000000" pitchFamily="2" charset="-78"/>
              </a:rPr>
              <a:t>چند منظوره (پودر شیمیایی)
کلاس</a:t>
            </a:r>
            <a:r>
              <a:rPr lang="en-US" sz="2800" dirty="0">
                <a:cs typeface="Nazanin" panose="00000400000000000000" pitchFamily="2" charset="-78"/>
              </a:rPr>
              <a:t>K </a:t>
            </a:r>
            <a:r>
              <a:rPr lang="fa-IR" sz="2800" dirty="0">
                <a:cs typeface="Nazanin" panose="00000400000000000000" pitchFamily="2" charset="-78"/>
              </a:rPr>
              <a:t> </a:t>
            </a:r>
            <a:r>
              <a:rPr lang="en-US" sz="2800" dirty="0">
                <a:cs typeface="Nazanin" panose="00000400000000000000" pitchFamily="2" charset="-78"/>
              </a:rPr>
              <a:t> </a:t>
            </a:r>
            <a:r>
              <a:rPr lang="fa-IR" sz="2800" dirty="0">
                <a:cs typeface="Nazanin" panose="00000400000000000000" pitchFamily="2" charset="-78"/>
              </a:rPr>
              <a:t>-</a:t>
            </a:r>
            <a:r>
              <a:rPr lang="en-US" sz="2800" dirty="0">
                <a:cs typeface="Nazanin" panose="00000400000000000000" pitchFamily="2" charset="-78"/>
              </a:rPr>
              <a:t> </a:t>
            </a:r>
            <a:r>
              <a:rPr lang="fa-IR" sz="2800" dirty="0">
                <a:cs typeface="Nazanin" panose="00000400000000000000" pitchFamily="2" charset="-78"/>
              </a:rPr>
              <a:t>آتش سوزی اشپزخانه (مواد شیمیایی مرطوب)
کلاس </a:t>
            </a:r>
            <a:r>
              <a:rPr lang="en-US" sz="2800" dirty="0">
                <a:cs typeface="Nazanin" panose="00000400000000000000" pitchFamily="2" charset="-78"/>
              </a:rPr>
              <a:t>D</a:t>
            </a:r>
            <a:r>
              <a:rPr lang="fa-IR" sz="2800" dirty="0">
                <a:cs typeface="Nazanin" panose="00000400000000000000" pitchFamily="2" charset="-78"/>
              </a:rPr>
              <a:t> - اتش سوزی فلزی</a:t>
            </a:r>
          </a:p>
          <a:p>
            <a:pPr algn="r" rtl="1"/>
            <a:r>
              <a:rPr lang="fa-IR" sz="3200" dirty="0">
                <a:cs typeface="Nazanin" panose="00000400000000000000" pitchFamily="2" charset="-78"/>
              </a:rPr>
              <a:t>ساده سازی؟</a:t>
            </a:r>
            <a:endParaRPr lang="en-US" sz="3200" dirty="0"/>
          </a:p>
        </p:txBody>
      </p:sp>
      <p:sp>
        <p:nvSpPr>
          <p:cNvPr id="5" name="Isosceles Triangle 4">
            <a:extLst>
              <a:ext uri="{FF2B5EF4-FFF2-40B4-BE49-F238E27FC236}">
                <a16:creationId xmlns:a16="http://schemas.microsoft.com/office/drawing/2014/main" id="{E46A4EDC-5D27-01CC-F4A2-E39781A859D5}"/>
              </a:ext>
            </a:extLst>
          </p:cNvPr>
          <p:cNvSpPr/>
          <p:nvPr/>
        </p:nvSpPr>
        <p:spPr>
          <a:xfrm>
            <a:off x="695053" y="2443086"/>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7" name="Rectangle 6">
            <a:extLst>
              <a:ext uri="{FF2B5EF4-FFF2-40B4-BE49-F238E27FC236}">
                <a16:creationId xmlns:a16="http://schemas.microsoft.com/office/drawing/2014/main" id="{26664CF8-5F8E-6873-E155-A71102AD5956}"/>
              </a:ext>
            </a:extLst>
          </p:cNvPr>
          <p:cNvSpPr/>
          <p:nvPr/>
        </p:nvSpPr>
        <p:spPr>
          <a:xfrm>
            <a:off x="1971403" y="2443086"/>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8" name="Oval 7">
            <a:extLst>
              <a:ext uri="{FF2B5EF4-FFF2-40B4-BE49-F238E27FC236}">
                <a16:creationId xmlns:a16="http://schemas.microsoft.com/office/drawing/2014/main" id="{96C0C461-09ED-AA29-3975-288E953CEA5C}"/>
              </a:ext>
            </a:extLst>
          </p:cNvPr>
          <p:cNvSpPr/>
          <p:nvPr/>
        </p:nvSpPr>
        <p:spPr>
          <a:xfrm>
            <a:off x="3499757" y="2443086"/>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9" name="Star: 5 Points 8">
            <a:extLst>
              <a:ext uri="{FF2B5EF4-FFF2-40B4-BE49-F238E27FC236}">
                <a16:creationId xmlns:a16="http://schemas.microsoft.com/office/drawing/2014/main" id="{0307CBEE-234F-8D86-99B2-08BEEF62B807}"/>
              </a:ext>
            </a:extLst>
          </p:cNvPr>
          <p:cNvSpPr/>
          <p:nvPr/>
        </p:nvSpPr>
        <p:spPr>
          <a:xfrm>
            <a:off x="1180827" y="3966291"/>
            <a:ext cx="1276351" cy="111998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chemeClr val="tx1"/>
                </a:solidFill>
              </a:rPr>
              <a:t>D</a:t>
            </a:r>
          </a:p>
        </p:txBody>
      </p:sp>
      <p:sp>
        <p:nvSpPr>
          <p:cNvPr id="10" name="Hexagon 9">
            <a:extLst>
              <a:ext uri="{FF2B5EF4-FFF2-40B4-BE49-F238E27FC236}">
                <a16:creationId xmlns:a16="http://schemas.microsoft.com/office/drawing/2014/main" id="{4C4AC8D0-4159-5EBC-418A-E99C104FAAB5}"/>
              </a:ext>
            </a:extLst>
          </p:cNvPr>
          <p:cNvSpPr/>
          <p:nvPr/>
        </p:nvSpPr>
        <p:spPr>
          <a:xfrm>
            <a:off x="2600325" y="3966291"/>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spTree>
    <p:extLst>
      <p:ext uri="{BB962C8B-B14F-4D97-AF65-F5344CB8AC3E}">
        <p14:creationId xmlns:p14="http://schemas.microsoft.com/office/powerpoint/2010/main" val="175743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 uri="{C183D7F6-B498-43B3-948B-1728B52AA6E4}">
                <adec:decorative xmlns:adec="http://schemas.microsoft.com/office/drawing/2017/decorative" val="0"/>
              </a:ext>
            </a:extLst>
          </p:cNvPr>
          <p:cNvSpPr>
            <a:spLocks noGrp="1"/>
          </p:cNvSpPr>
          <p:nvPr>
            <p:ph type="title"/>
          </p:nvPr>
        </p:nvSpPr>
        <p:spPr/>
        <p:txBody>
          <a:bodyPr/>
          <a:lstStyle/>
          <a:p>
            <a:pPr algn="r" rtl="1"/>
            <a:r>
              <a:rPr lang="fa-IR" dirty="0">
                <a:cs typeface="Nazanin" panose="00000400000000000000" pitchFamily="2" charset="-78"/>
              </a:rPr>
              <a:t>انواع کپسول های آتش نشانی </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F8390300-97FF-D8CF-9BBB-0C2759B9DB57}"/>
              </a:ext>
              <a:ext uri="{C183D7F6-B498-43B3-948B-1728B52AA6E4}">
                <adec:decorative xmlns:adec="http://schemas.microsoft.com/office/drawing/2017/decorative" val="0"/>
              </a:ext>
            </a:extLst>
          </p:cNvPr>
          <p:cNvSpPr>
            <a:spLocks noGrp="1"/>
          </p:cNvSpPr>
          <p:nvPr>
            <p:ph sz="half" idx="1"/>
          </p:nvPr>
        </p:nvSpPr>
        <p:spPr>
          <a:xfrm>
            <a:off x="716279" y="1755747"/>
            <a:ext cx="10759441" cy="4161472"/>
          </a:xfrm>
        </p:spPr>
        <p:txBody>
          <a:bodyPr>
            <a:normAutofit/>
          </a:bodyPr>
          <a:lstStyle/>
          <a:p>
            <a:pPr algn="r" rtl="1"/>
            <a:r>
              <a:rPr lang="fa-IR" sz="2800" dirty="0">
                <a:cs typeface="Nazanin" panose="00000400000000000000" pitchFamily="2" charset="-78"/>
              </a:rPr>
              <a:t>کپسول های آتش نشانی باید با خطرات موجود مطابقت داشته باشند</a:t>
            </a:r>
            <a:r>
              <a:rPr lang="en-US" dirty="0"/>
              <a:t>:</a:t>
            </a:r>
          </a:p>
          <a:p>
            <a:pPr algn="r" rtl="1"/>
            <a:r>
              <a:rPr lang="fa-IR" dirty="0">
                <a:cs typeface="Nazanin" panose="00000400000000000000" pitchFamily="2" charset="-78"/>
              </a:rPr>
              <a:t>انواع:</a:t>
            </a:r>
          </a:p>
          <a:p>
            <a:pPr marL="685800" marR="0" lvl="1" indent="-228600" algn="r" defTabSz="914400" rtl="1"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کلاس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A</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 چوب، کاغذ، پلاستیک (آب)
کلاس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AB</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 چوب، کاغذ و مایعات قابل اشتعال(</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CO2</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کلاس</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BC</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برق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مایعات قابل اشتعال(</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CO2</a:t>
            </a:r>
            <a:r>
              <a:rPr kumimoji="0" lang="fa-IR" sz="24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کلاس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 ABC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چند منظوره (پودر شیمیایی)
کلاس</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K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آتش سوزی اشپزخانه (مواد شیمیایی مرطوب)
کلاس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D</a:t>
            </a:r>
            <a:r>
              <a:rPr kumimoji="0" lang="fa-IR" sz="2800" b="0" i="0" u="none" strike="noStrike" kern="1200" cap="none" spc="0" normalizeH="0" baseline="0" noProof="0" dirty="0">
                <a:ln>
                  <a:noFill/>
                </a:ln>
                <a:solidFill>
                  <a:prstClr val="black"/>
                </a:solidFill>
                <a:effectLst/>
                <a:uLnTx/>
                <a:uFillTx/>
                <a:latin typeface="Calibri" panose="020F0502020204030204"/>
                <a:ea typeface="+mn-ea"/>
                <a:cs typeface="Nazanin" panose="00000400000000000000" pitchFamily="2" charset="-78"/>
              </a:rPr>
              <a:t> - اتش سوزی فلزی</a:t>
            </a:r>
          </a:p>
          <a:p>
            <a:endParaRPr lang="en-US" dirty="0"/>
          </a:p>
          <a:p>
            <a:endParaRPr lang="en-US" dirty="0"/>
          </a:p>
          <a:p>
            <a:endParaRPr lang="en-US" dirty="0"/>
          </a:p>
        </p:txBody>
      </p:sp>
      <p:grpSp>
        <p:nvGrpSpPr>
          <p:cNvPr id="5" name="Group 4" descr="Cross out all other extinguisher options">
            <a:extLst>
              <a:ext uri="{FF2B5EF4-FFF2-40B4-BE49-F238E27FC236}">
                <a16:creationId xmlns:a16="http://schemas.microsoft.com/office/drawing/2014/main" id="{303D721D-54AE-F67E-2D10-ABBEEF4A8F05}"/>
              </a:ext>
            </a:extLst>
          </p:cNvPr>
          <p:cNvGrpSpPr/>
          <p:nvPr/>
        </p:nvGrpSpPr>
        <p:grpSpPr>
          <a:xfrm>
            <a:off x="6064703" y="2897029"/>
            <a:ext cx="4648200" cy="2315054"/>
            <a:chOff x="1047750" y="3426327"/>
            <a:chExt cx="4648200" cy="1666018"/>
          </a:xfrm>
        </p:grpSpPr>
        <p:cxnSp>
          <p:nvCxnSpPr>
            <p:cNvPr id="7" name="Straight Connector 6" descr="Other kinds of fire extinguishers are not relevant for food trucks if they release water or carbon dioxide: Class A, Class AB, Class BC, and Class D">
              <a:extLst>
                <a:ext uri="{FF2B5EF4-FFF2-40B4-BE49-F238E27FC236}">
                  <a16:creationId xmlns:a16="http://schemas.microsoft.com/office/drawing/2014/main" id="{D4E1B30B-9ADA-7857-5188-7E55CD4D0327}"/>
                </a:ext>
              </a:extLst>
            </p:cNvPr>
            <p:cNvCxnSpPr>
              <a:cxnSpLocks/>
            </p:cNvCxnSpPr>
            <p:nvPr/>
          </p:nvCxnSpPr>
          <p:spPr>
            <a:xfrm flipH="1">
              <a:off x="1047750" y="3426327"/>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descr="Other kinds of fire extinguishers are not relevant for food trucks if they release water or carbon dioxide: Class A, Class AB, Class BC, and Class D">
              <a:extLst>
                <a:ext uri="{FF2B5EF4-FFF2-40B4-BE49-F238E27FC236}">
                  <a16:creationId xmlns:a16="http://schemas.microsoft.com/office/drawing/2014/main" id="{30429490-4D2D-A501-FC22-3B1CBD16C3B4}"/>
                </a:ext>
              </a:extLst>
            </p:cNvPr>
            <p:cNvCxnSpPr>
              <a:cxnSpLocks/>
            </p:cNvCxnSpPr>
            <p:nvPr/>
          </p:nvCxnSpPr>
          <p:spPr>
            <a:xfrm flipH="1">
              <a:off x="1047750" y="3798191"/>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descr="Other kinds of fire extinguishers are not relevant for food trucks if they release water or carbon dioxide: Class A, Class AB, Class BC, and Class D">
              <a:extLst>
                <a:ext uri="{FF2B5EF4-FFF2-40B4-BE49-F238E27FC236}">
                  <a16:creationId xmlns:a16="http://schemas.microsoft.com/office/drawing/2014/main" id="{3D316B74-7B3D-6F7D-8D72-08A5E6871863}"/>
                </a:ext>
              </a:extLst>
            </p:cNvPr>
            <p:cNvCxnSpPr>
              <a:cxnSpLocks/>
            </p:cNvCxnSpPr>
            <p:nvPr/>
          </p:nvCxnSpPr>
          <p:spPr>
            <a:xfrm flipH="1">
              <a:off x="1047750" y="4081326"/>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descr="Other kinds of fire extinguishers are not relevant for food trucks if they release water or carbon dioxide: Class A, Class AB, Class BC, and Class D">
              <a:extLst>
                <a:ext uri="{FF2B5EF4-FFF2-40B4-BE49-F238E27FC236}">
                  <a16:creationId xmlns:a16="http://schemas.microsoft.com/office/drawing/2014/main" id="{C9C0A129-ACF7-2D40-2343-402EA6D1C2A8}"/>
                </a:ext>
              </a:extLst>
            </p:cNvPr>
            <p:cNvCxnSpPr/>
            <p:nvPr/>
          </p:nvCxnSpPr>
          <p:spPr>
            <a:xfrm flipH="1">
              <a:off x="1695450" y="5092345"/>
              <a:ext cx="40005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8" name="Group 7" descr="Only Class ABC and Class K Extinguishers are needed">
            <a:extLst>
              <a:ext uri="{FF2B5EF4-FFF2-40B4-BE49-F238E27FC236}">
                <a16:creationId xmlns:a16="http://schemas.microsoft.com/office/drawing/2014/main" id="{627C747B-BD0E-6E79-A28B-7605C15B3405}"/>
              </a:ext>
            </a:extLst>
          </p:cNvPr>
          <p:cNvGrpSpPr/>
          <p:nvPr/>
        </p:nvGrpSpPr>
        <p:grpSpPr>
          <a:xfrm>
            <a:off x="96341" y="4009947"/>
            <a:ext cx="10922179" cy="1000866"/>
            <a:chOff x="4089291" y="5310106"/>
            <a:chExt cx="9942393" cy="1000866"/>
          </a:xfrm>
        </p:grpSpPr>
        <p:sp>
          <p:nvSpPr>
            <p:cNvPr id="11" name="Rectangle: Rounded Corners 10" descr="Only ABC and Class K Fire Extinguishers are relevant for food trucks. Class ABC Extinguishers can be used on most types of fires, while Class K extinguishers are for oil fires and only after electricity has been turned off.">
              <a:extLst>
                <a:ext uri="{FF2B5EF4-FFF2-40B4-BE49-F238E27FC236}">
                  <a16:creationId xmlns:a16="http://schemas.microsoft.com/office/drawing/2014/main" id="{5316FC5C-CD80-0EE2-484E-5D11C2C311D2}"/>
                </a:ext>
              </a:extLst>
            </p:cNvPr>
            <p:cNvSpPr/>
            <p:nvPr/>
          </p:nvSpPr>
          <p:spPr>
            <a:xfrm>
              <a:off x="8038600" y="5310106"/>
              <a:ext cx="5993084" cy="100086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4D6F72D5-50D8-D09B-1EC2-2A32C817B976}"/>
                </a:ext>
              </a:extLst>
            </p:cNvPr>
            <p:cNvGrpSpPr/>
            <p:nvPr/>
          </p:nvGrpSpPr>
          <p:grpSpPr>
            <a:xfrm>
              <a:off x="4089291" y="5334546"/>
              <a:ext cx="3868668" cy="976426"/>
              <a:chOff x="4026699" y="4676529"/>
              <a:chExt cx="3868668" cy="976426"/>
            </a:xfrm>
          </p:grpSpPr>
          <p:sp>
            <p:nvSpPr>
              <p:cNvPr id="12" name="Isosceles Triangle 11">
                <a:extLst>
                  <a:ext uri="{FF2B5EF4-FFF2-40B4-BE49-F238E27FC236}">
                    <a16:creationId xmlns:a16="http://schemas.microsoft.com/office/drawing/2014/main" id="{D05FB1AA-08FC-3DF5-2B92-2EB91ADF7AD4}"/>
                  </a:ext>
                </a:extLst>
              </p:cNvPr>
              <p:cNvSpPr/>
              <p:nvPr/>
            </p:nvSpPr>
            <p:spPr>
              <a:xfrm>
                <a:off x="4026699" y="4676529"/>
                <a:ext cx="955363" cy="951985"/>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13" name="Rectangle 12">
                <a:extLst>
                  <a:ext uri="{FF2B5EF4-FFF2-40B4-BE49-F238E27FC236}">
                    <a16:creationId xmlns:a16="http://schemas.microsoft.com/office/drawing/2014/main" id="{1D9925B5-EA37-78D8-83F1-DC2F9AB0A0C2}"/>
                  </a:ext>
                </a:extLst>
              </p:cNvPr>
              <p:cNvSpPr/>
              <p:nvPr/>
            </p:nvSpPr>
            <p:spPr>
              <a:xfrm>
                <a:off x="5062703" y="4752367"/>
                <a:ext cx="703977" cy="85170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14" name="Oval 13">
                <a:extLst>
                  <a:ext uri="{FF2B5EF4-FFF2-40B4-BE49-F238E27FC236}">
                    <a16:creationId xmlns:a16="http://schemas.microsoft.com/office/drawing/2014/main" id="{D979E565-EF49-6B4A-6E85-5A47A78165A0}"/>
                  </a:ext>
                </a:extLst>
              </p:cNvPr>
              <p:cNvSpPr/>
              <p:nvPr/>
            </p:nvSpPr>
            <p:spPr>
              <a:xfrm>
                <a:off x="5811840" y="4676529"/>
                <a:ext cx="851141" cy="9519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16" name="Hexagon 15">
                <a:extLst>
                  <a:ext uri="{FF2B5EF4-FFF2-40B4-BE49-F238E27FC236}">
                    <a16:creationId xmlns:a16="http://schemas.microsoft.com/office/drawing/2014/main" id="{E3BE2D56-1FD8-1F97-1276-7145BA24513E}"/>
                  </a:ext>
                </a:extLst>
              </p:cNvPr>
              <p:cNvSpPr/>
              <p:nvPr/>
            </p:nvSpPr>
            <p:spPr>
              <a:xfrm>
                <a:off x="6810469" y="4700970"/>
                <a:ext cx="1084898" cy="951985"/>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grpSp>
      </p:grpSp>
    </p:spTree>
    <p:extLst>
      <p:ext uri="{BB962C8B-B14F-4D97-AF65-F5344CB8AC3E}">
        <p14:creationId xmlns:p14="http://schemas.microsoft.com/office/powerpoint/2010/main" val="6600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9793</TotalTime>
  <Words>2445</Words>
  <Application>Microsoft Office PowerPoint</Application>
  <PresentationFormat>Widescreen</PresentationFormat>
  <Paragraphs>235</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Nazanin</vt:lpstr>
      <vt:lpstr>Tahoma</vt:lpstr>
      <vt:lpstr>Office Theme</vt:lpstr>
      <vt:lpstr> آموزش ایمنی  خودروهای غذای سیار</vt:lpstr>
      <vt:lpstr>اهداف</vt:lpstr>
      <vt:lpstr>هدف کپسول آتش نشانی</vt:lpstr>
      <vt:lpstr>مرور: برنامه های اقدام اضطراری (EAP)</vt:lpstr>
      <vt:lpstr>تعاریف</vt:lpstr>
      <vt:lpstr>مثلث آتش: آتش به 3 عنصر نیاز دارد</vt:lpstr>
      <vt:lpstr>پنج کلاس آتش</vt:lpstr>
      <vt:lpstr>انواع کپسول های آتش نشانی </vt:lpstr>
      <vt:lpstr>انواع کپسول های آتش نشانی </vt:lpstr>
      <vt:lpstr>خاموش کننده کلاسABC</vt:lpstr>
      <vt:lpstr>خاموش کننده کلاس K</vt:lpstr>
      <vt:lpstr>محل قرار گیری و مکان نصب</vt:lpstr>
      <vt:lpstr>مراحل مواجهه با آتش سوزی</vt:lpstr>
      <vt:lpstr>آیا مبارزه با آتش ایمن است؟</vt:lpstr>
      <vt:lpstr>استفاده ازP.A.S.S. برای آتش سوزی های کوچک</vt:lpstr>
      <vt:lpstr>بازرسی، نگهداری، و آزمایش</vt:lpstr>
      <vt:lpstr>بازرسی ماهانه</vt:lpstr>
      <vt:lpstr>بازرسی سالانه</vt:lpstr>
      <vt:lpstr>آموزش استفاده از کپسول آتش نشانی</vt:lpstr>
      <vt:lpstr>خلاصه: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Omid Shoghli</cp:lastModifiedBy>
  <cp:revision>32</cp:revision>
  <cp:lastPrinted>2023-03-01T14:43:19Z</cp:lastPrinted>
  <dcterms:created xsi:type="dcterms:W3CDTF">2023-01-01T03:33:26Z</dcterms:created>
  <dcterms:modified xsi:type="dcterms:W3CDTF">2023-09-22T14:05:02Z</dcterms:modified>
</cp:coreProperties>
</file>