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75" r:id="rId3"/>
    <p:sldId id="257" r:id="rId4"/>
    <p:sldId id="269" r:id="rId5"/>
    <p:sldId id="271" r:id="rId6"/>
    <p:sldId id="276" r:id="rId7"/>
    <p:sldId id="258" r:id="rId8"/>
    <p:sldId id="272" r:id="rId9"/>
    <p:sldId id="273" r:id="rId10"/>
    <p:sldId id="278" r:id="rId11"/>
    <p:sldId id="277" r:id="rId12"/>
    <p:sldId id="280" r:id="rId13"/>
    <p:sldId id="261" r:id="rId14"/>
    <p:sldId id="262" r:id="rId15"/>
    <p:sldId id="282" r:id="rId16"/>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E7BB8B9-7BF3-A9AC-4D14-2DB16B9D6335}" name="Arghavan Azarbayjani" initials="AA" userId="S::aazarbay@uncc.edu::e10d318c-670b-429b-8afd-36344cd7809d"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95" autoAdjust="0"/>
    <p:restoredTop sz="80341" autoAdjust="0"/>
  </p:normalViewPr>
  <p:slideViewPr>
    <p:cSldViewPr snapToGrid="0">
      <p:cViewPr>
        <p:scale>
          <a:sx n="75" d="100"/>
          <a:sy n="75" d="100"/>
        </p:scale>
        <p:origin x="1747" y="4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36600262-373E-48CB-B122-519D4A725480}" type="datetimeFigureOut">
              <a:rPr lang="en-US" smtClean="0"/>
              <a:t>9/15/2023</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2489A67A-2637-4996-A599-E9EDBF8A9F48}" type="slidenum">
              <a:rPr lang="en-US" smtClean="0"/>
              <a:t>‹#›</a:t>
            </a:fld>
            <a:endParaRPr lang="en-US"/>
          </a:p>
        </p:txBody>
      </p:sp>
    </p:spTree>
    <p:extLst>
      <p:ext uri="{BB962C8B-B14F-4D97-AF65-F5344CB8AC3E}">
        <p14:creationId xmlns:p14="http://schemas.microsoft.com/office/powerpoint/2010/main" val="2281424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dirty="0">
                <a:cs typeface="Nazanin" panose="00000400000000000000" pitchFamily="2" charset="-78"/>
              </a:rPr>
              <a:t>این بخش بسته به سوالاتی که کاراموزان ممکن است در مورد شرایط فردی داشته باشند، حدود 20 تا 25 دقیقه طول می کشد.</a:t>
            </a:r>
            <a:endParaRPr lang="en-US" dirty="0">
              <a:cs typeface="Nazanin" panose="00000400000000000000" pitchFamily="2" charset="-78"/>
            </a:endParaRPr>
          </a:p>
        </p:txBody>
      </p:sp>
      <p:sp>
        <p:nvSpPr>
          <p:cNvPr id="4" name="Slide Number Placeholder 3"/>
          <p:cNvSpPr>
            <a:spLocks noGrp="1"/>
          </p:cNvSpPr>
          <p:nvPr>
            <p:ph type="sldNum" sz="quarter" idx="5"/>
          </p:nvPr>
        </p:nvSpPr>
        <p:spPr/>
        <p:txBody>
          <a:bodyPr/>
          <a:lstStyle/>
          <a:p>
            <a:fld id="{2489A67A-2637-4996-A599-E9EDBF8A9F48}" type="slidenum">
              <a:rPr lang="en-US" smtClean="0"/>
              <a:t>1</a:t>
            </a:fld>
            <a:endParaRPr lang="en-US"/>
          </a:p>
        </p:txBody>
      </p:sp>
    </p:spTree>
    <p:extLst>
      <p:ext uri="{BB962C8B-B14F-4D97-AF65-F5344CB8AC3E}">
        <p14:creationId xmlns:p14="http://schemas.microsoft.com/office/powerpoint/2010/main" val="25160758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66612" rtl="1">
              <a:defRPr/>
            </a:pPr>
            <a:r>
              <a:rPr lang="fa-IR" dirty="0">
                <a:sym typeface="Wingdings" panose="05000000000000000000" pitchFamily="2" charset="2"/>
              </a:rPr>
              <a:t> اگر اب 1 سانتی متر مکعب به ازای افزایش 20 درجه فارنهایت منبسط شود، همان مقدار پروپان 17 سانتی متر مکعب منبسط میشود
</a:t>
            </a:r>
            <a:r>
              <a:rPr lang="en-US" dirty="0">
                <a:sym typeface="Wingdings" panose="05000000000000000000" pitchFamily="2" charset="2"/>
              </a:rPr>
              <a:t>https://www.amerigas.com/amerigas-blog/propane-tanks/propane-tanks-and-the-80-percent-fill-rule
</a:t>
            </a:r>
            <a:endParaRPr lang="fa-IR" dirty="0">
              <a:sym typeface="Wingdings" panose="05000000000000000000" pitchFamily="2" charset="2"/>
            </a:endParaRPr>
          </a:p>
          <a:p>
            <a:pPr algn="r" defTabSz="966612" rtl="1">
              <a:defRPr/>
            </a:pPr>
            <a:r>
              <a:rPr lang="fa-IR" dirty="0">
                <a:sym typeface="Wingdings" panose="05000000000000000000" pitchFamily="2" charset="2"/>
              </a:rPr>
              <a:t>مقادیری  بحث در مورد بهترین روش برای تعیین 80٪ کامل وجود دارد.  </a:t>
            </a:r>
            <a:r>
              <a:rPr lang="en-US" dirty="0">
                <a:sym typeface="Wingdings" panose="05000000000000000000" pitchFamily="2" charset="2"/>
              </a:rPr>
              <a:t>W</a:t>
            </a:r>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11</a:t>
            </a:fld>
            <a:endParaRPr lang="en-US"/>
          </a:p>
        </p:txBody>
      </p:sp>
    </p:spTree>
    <p:extLst>
      <p:ext uri="{BB962C8B-B14F-4D97-AF65-F5344CB8AC3E}">
        <p14:creationId xmlns:p14="http://schemas.microsoft.com/office/powerpoint/2010/main" val="17871381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وزن 15 پوندی مخرن خالی فقط یک مثال است. وزن مخزن واقعی میتواند متفاوت باشد.</a:t>
            </a:r>
            <a:endParaRPr lang="en-US" dirty="0"/>
          </a:p>
          <a:p>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13</a:t>
            </a:fld>
            <a:endParaRPr lang="en-US"/>
          </a:p>
        </p:txBody>
      </p:sp>
    </p:spTree>
    <p:extLst>
      <p:ext uri="{BB962C8B-B14F-4D97-AF65-F5344CB8AC3E}">
        <p14:creationId xmlns:p14="http://schemas.microsoft.com/office/powerpoint/2010/main" val="2183777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انچه مجاز است ممکن است امن ترین گزینه نباشد. مقررات محلی ممکن است به کندی به روز شود.
اگر مخزن را به منظور اینکه "سرش را پر کنید" ببرید، ممکن است منجر به سرریز و افزایش خطر شود</a:t>
            </a:r>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14</a:t>
            </a:fld>
            <a:endParaRPr lang="en-US"/>
          </a:p>
        </p:txBody>
      </p:sp>
    </p:spTree>
    <p:extLst>
      <p:ext uri="{BB962C8B-B14F-4D97-AF65-F5344CB8AC3E}">
        <p14:creationId xmlns:p14="http://schemas.microsoft.com/office/powerpoint/2010/main" val="4223000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3</a:t>
            </a:fld>
            <a:endParaRPr lang="en-US"/>
          </a:p>
        </p:txBody>
      </p:sp>
    </p:spTree>
    <p:extLst>
      <p:ext uri="{BB962C8B-B14F-4D97-AF65-F5344CB8AC3E}">
        <p14:creationId xmlns:p14="http://schemas.microsoft.com/office/powerpoint/2010/main" val="1421172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BLEVE can also mean Blast Leveling Everything Very Effectively</a:t>
            </a:r>
          </a:p>
        </p:txBody>
      </p:sp>
      <p:sp>
        <p:nvSpPr>
          <p:cNvPr id="4" name="Slide Number Placeholder 3"/>
          <p:cNvSpPr>
            <a:spLocks noGrp="1"/>
          </p:cNvSpPr>
          <p:nvPr>
            <p:ph type="sldNum" sz="quarter" idx="5"/>
          </p:nvPr>
        </p:nvSpPr>
        <p:spPr/>
        <p:txBody>
          <a:bodyPr/>
          <a:lstStyle/>
          <a:p>
            <a:fld id="{2489A67A-2637-4996-A599-E9EDBF8A9F48}" type="slidenum">
              <a:rPr lang="en-US" smtClean="0"/>
              <a:t>4</a:t>
            </a:fld>
            <a:endParaRPr lang="en-US"/>
          </a:p>
        </p:txBody>
      </p:sp>
    </p:spTree>
    <p:extLst>
      <p:ext uri="{BB962C8B-B14F-4D97-AF65-F5344CB8AC3E}">
        <p14:creationId xmlns:p14="http://schemas.microsoft.com/office/powerpoint/2010/main" val="634131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5</a:t>
            </a:fld>
            <a:endParaRPr lang="en-US"/>
          </a:p>
        </p:txBody>
      </p:sp>
    </p:spTree>
    <p:extLst>
      <p:ext uri="{BB962C8B-B14F-4D97-AF65-F5344CB8AC3E}">
        <p14:creationId xmlns:p14="http://schemas.microsoft.com/office/powerpoint/2010/main" val="3127064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6</a:t>
            </a:fld>
            <a:endParaRPr lang="en-US"/>
          </a:p>
        </p:txBody>
      </p:sp>
    </p:spTree>
    <p:extLst>
      <p:ext uri="{BB962C8B-B14F-4D97-AF65-F5344CB8AC3E}">
        <p14:creationId xmlns:p14="http://schemas.microsoft.com/office/powerpoint/2010/main" val="1201099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مقررات وزارت کشاورزی کارولینای شمالی بر اساس کد گاز نفت مایع</a:t>
            </a:r>
            <a:r>
              <a:rPr lang="en-US" dirty="0"/>
              <a:t>، NFPA 58</a:t>
            </a:r>
            <a:r>
              <a:rPr lang="fa-IR" dirty="0"/>
              <a:t> میباشد: </a:t>
            </a:r>
            <a:r>
              <a:rPr lang="en-US" dirty="0"/>
              <a:t>https://www.ncagr.gov/standard/LP/LPgasConcerns/documents/FoodTruckInspectionItems.pdf</a:t>
            </a:r>
          </a:p>
        </p:txBody>
      </p:sp>
      <p:sp>
        <p:nvSpPr>
          <p:cNvPr id="4" name="Slide Number Placeholder 3"/>
          <p:cNvSpPr>
            <a:spLocks noGrp="1"/>
          </p:cNvSpPr>
          <p:nvPr>
            <p:ph type="sldNum" sz="quarter" idx="5"/>
          </p:nvPr>
        </p:nvSpPr>
        <p:spPr/>
        <p:txBody>
          <a:bodyPr/>
          <a:lstStyle/>
          <a:p>
            <a:fld id="{2489A67A-2637-4996-A599-E9EDBF8A9F48}" type="slidenum">
              <a:rPr lang="en-US" smtClean="0"/>
              <a:t>7</a:t>
            </a:fld>
            <a:endParaRPr lang="en-US"/>
          </a:p>
        </p:txBody>
      </p:sp>
    </p:spTree>
    <p:extLst>
      <p:ext uri="{BB962C8B-B14F-4D97-AF65-F5344CB8AC3E}">
        <p14:creationId xmlns:p14="http://schemas.microsoft.com/office/powerpoint/2010/main" val="3198124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مقررات وزارت کشاورزی کارولینای شمالی بر اساس کد گاز نفت مایع</a:t>
            </a:r>
            <a:r>
              <a:rPr lang="en-US" dirty="0"/>
              <a:t>، NFPA 58</a:t>
            </a:r>
            <a:r>
              <a:rPr lang="fa-IR" dirty="0"/>
              <a:t> میباشد: </a:t>
            </a:r>
            <a:r>
              <a:rPr lang="en-US" dirty="0"/>
              <a:t>https://www.ncagr.gov/standard/LP/LPgasConcerns/documents/FoodTruckInspectionItems.pdf</a:t>
            </a:r>
          </a:p>
          <a:p>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8</a:t>
            </a:fld>
            <a:endParaRPr lang="en-US"/>
          </a:p>
        </p:txBody>
      </p:sp>
    </p:spTree>
    <p:extLst>
      <p:ext uri="{BB962C8B-B14F-4D97-AF65-F5344CB8AC3E}">
        <p14:creationId xmlns:p14="http://schemas.microsoft.com/office/powerpoint/2010/main" val="2034492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مقررات وزارت کشاورزی کارولینای شمالی بر اساس کد گاز نفت مایع</a:t>
            </a:r>
            <a:r>
              <a:rPr lang="en-US" dirty="0"/>
              <a:t>، NFPA 58</a:t>
            </a:r>
            <a:r>
              <a:rPr lang="fa-IR" dirty="0"/>
              <a:t> میباشد: </a:t>
            </a:r>
            <a:r>
              <a:rPr lang="en-US" dirty="0"/>
              <a:t>https://www.ncagr.gov/standard/LP/LPgasConcerns/documents/FoodTruckInspectionItems.pdf</a:t>
            </a:r>
          </a:p>
          <a:p>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9</a:t>
            </a:fld>
            <a:endParaRPr lang="en-US"/>
          </a:p>
        </p:txBody>
      </p:sp>
    </p:spTree>
    <p:extLst>
      <p:ext uri="{BB962C8B-B14F-4D97-AF65-F5344CB8AC3E}">
        <p14:creationId xmlns:p14="http://schemas.microsoft.com/office/powerpoint/2010/main" val="3823761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مقررات وزارت کشاورزی کارولینای شمالی بر اساس کد گاز نفت مایع</a:t>
            </a:r>
            <a:r>
              <a:rPr lang="en-US" dirty="0"/>
              <a:t>، NFPA 58</a:t>
            </a:r>
            <a:r>
              <a:rPr lang="fa-IR" dirty="0"/>
              <a:t> میباشد: </a:t>
            </a:r>
            <a:r>
              <a:rPr lang="en-US" dirty="0"/>
              <a:t>https://www.ncagr.gov/standard/LP/LPgasConcerns/documents/FoodTruckInspectionItems.pdf</a:t>
            </a:r>
          </a:p>
          <a:p>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10</a:t>
            </a:fld>
            <a:endParaRPr lang="en-US"/>
          </a:p>
        </p:txBody>
      </p:sp>
    </p:spTree>
    <p:extLst>
      <p:ext uri="{BB962C8B-B14F-4D97-AF65-F5344CB8AC3E}">
        <p14:creationId xmlns:p14="http://schemas.microsoft.com/office/powerpoint/2010/main" val="1424498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D7E80-DD92-40E8-EBFC-12FAE58666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0B3895-A9A0-1B79-6269-1083178389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23C7388-96F3-2072-3B27-F78A147D259F}"/>
              </a:ext>
            </a:extLst>
          </p:cNvPr>
          <p:cNvSpPr>
            <a:spLocks noGrp="1"/>
          </p:cNvSpPr>
          <p:nvPr>
            <p:ph type="dt" sz="half" idx="10"/>
          </p:nvPr>
        </p:nvSpPr>
        <p:spPr/>
        <p:txBody>
          <a:bodyPr/>
          <a:lstStyle/>
          <a:p>
            <a:fld id="{75C2B1A7-68F2-49FE-AECA-89B6ABE078A2}" type="datetimeFigureOut">
              <a:rPr lang="en-US" smtClean="0"/>
              <a:t>9/15/2023</a:t>
            </a:fld>
            <a:endParaRPr lang="en-US"/>
          </a:p>
        </p:txBody>
      </p:sp>
      <p:sp>
        <p:nvSpPr>
          <p:cNvPr id="5" name="Footer Placeholder 4">
            <a:extLst>
              <a:ext uri="{FF2B5EF4-FFF2-40B4-BE49-F238E27FC236}">
                <a16:creationId xmlns:a16="http://schemas.microsoft.com/office/drawing/2014/main" id="{0B0AA8CE-6AB1-4ED5-F57D-47940D5AA5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A4CC4C-FB59-EB7F-FF5B-6288706F8674}"/>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905401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03356-B205-ED50-70BB-665B9A0102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12C806-6067-C1E1-D2AE-69C8EFC4EE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4E67A1-D1D8-4F48-6D11-41312423AFEC}"/>
              </a:ext>
            </a:extLst>
          </p:cNvPr>
          <p:cNvSpPr>
            <a:spLocks noGrp="1"/>
          </p:cNvSpPr>
          <p:nvPr>
            <p:ph type="dt" sz="half" idx="10"/>
          </p:nvPr>
        </p:nvSpPr>
        <p:spPr/>
        <p:txBody>
          <a:bodyPr/>
          <a:lstStyle/>
          <a:p>
            <a:fld id="{75C2B1A7-68F2-49FE-AECA-89B6ABE078A2}" type="datetimeFigureOut">
              <a:rPr lang="en-US" smtClean="0"/>
              <a:t>9/15/2023</a:t>
            </a:fld>
            <a:endParaRPr lang="en-US"/>
          </a:p>
        </p:txBody>
      </p:sp>
      <p:sp>
        <p:nvSpPr>
          <p:cNvPr id="5" name="Footer Placeholder 4">
            <a:extLst>
              <a:ext uri="{FF2B5EF4-FFF2-40B4-BE49-F238E27FC236}">
                <a16:creationId xmlns:a16="http://schemas.microsoft.com/office/drawing/2014/main" id="{933D09DC-5E5E-8D53-344B-D66C6D0909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BD0B71-F204-FA5D-4639-3C20BCD028A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4211722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6F0297-7DA6-CAEF-12D7-4244A135D2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5C0F1E-7145-7E9B-FC19-F142776AE8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726052-AFBC-866C-A5D3-7A6ECBC00CE1}"/>
              </a:ext>
            </a:extLst>
          </p:cNvPr>
          <p:cNvSpPr>
            <a:spLocks noGrp="1"/>
          </p:cNvSpPr>
          <p:nvPr>
            <p:ph type="dt" sz="half" idx="10"/>
          </p:nvPr>
        </p:nvSpPr>
        <p:spPr/>
        <p:txBody>
          <a:bodyPr/>
          <a:lstStyle/>
          <a:p>
            <a:fld id="{75C2B1A7-68F2-49FE-AECA-89B6ABE078A2}" type="datetimeFigureOut">
              <a:rPr lang="en-US" smtClean="0"/>
              <a:t>9/15/2023</a:t>
            </a:fld>
            <a:endParaRPr lang="en-US"/>
          </a:p>
        </p:txBody>
      </p:sp>
      <p:sp>
        <p:nvSpPr>
          <p:cNvPr id="5" name="Footer Placeholder 4">
            <a:extLst>
              <a:ext uri="{FF2B5EF4-FFF2-40B4-BE49-F238E27FC236}">
                <a16:creationId xmlns:a16="http://schemas.microsoft.com/office/drawing/2014/main" id="{17C90670-53D7-7C86-6F6E-6D3CF9E15A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2608FD-313C-700B-1977-1D69C647B85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742274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C4571-95F5-9093-A4D7-A29EBEE4C6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0BBCF5-6788-676B-CA76-7DDE6CC5ED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061CE8-A449-BC80-EC54-741419A46CE0}"/>
              </a:ext>
            </a:extLst>
          </p:cNvPr>
          <p:cNvSpPr>
            <a:spLocks noGrp="1"/>
          </p:cNvSpPr>
          <p:nvPr>
            <p:ph type="dt" sz="half" idx="10"/>
          </p:nvPr>
        </p:nvSpPr>
        <p:spPr/>
        <p:txBody>
          <a:bodyPr/>
          <a:lstStyle/>
          <a:p>
            <a:fld id="{75C2B1A7-68F2-49FE-AECA-89B6ABE078A2}" type="datetimeFigureOut">
              <a:rPr lang="en-US" smtClean="0"/>
              <a:t>9/15/2023</a:t>
            </a:fld>
            <a:endParaRPr lang="en-US"/>
          </a:p>
        </p:txBody>
      </p:sp>
      <p:sp>
        <p:nvSpPr>
          <p:cNvPr id="5" name="Footer Placeholder 4">
            <a:extLst>
              <a:ext uri="{FF2B5EF4-FFF2-40B4-BE49-F238E27FC236}">
                <a16:creationId xmlns:a16="http://schemas.microsoft.com/office/drawing/2014/main" id="{04B6A763-003C-23A9-C65C-5CCF98DBA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2944A-0984-4832-CF4D-D648B79A41FC}"/>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02048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AAD22-2B29-27F5-1916-9DF88AC581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EABB1E-9DAB-5AA1-5DAC-93F98F1115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16D5C5-4122-6DE4-FC8D-75F3A70D9CBB}"/>
              </a:ext>
            </a:extLst>
          </p:cNvPr>
          <p:cNvSpPr>
            <a:spLocks noGrp="1"/>
          </p:cNvSpPr>
          <p:nvPr>
            <p:ph type="dt" sz="half" idx="10"/>
          </p:nvPr>
        </p:nvSpPr>
        <p:spPr/>
        <p:txBody>
          <a:bodyPr/>
          <a:lstStyle/>
          <a:p>
            <a:fld id="{75C2B1A7-68F2-49FE-AECA-89B6ABE078A2}" type="datetimeFigureOut">
              <a:rPr lang="en-US" smtClean="0"/>
              <a:t>9/15/2023</a:t>
            </a:fld>
            <a:endParaRPr lang="en-US"/>
          </a:p>
        </p:txBody>
      </p:sp>
      <p:sp>
        <p:nvSpPr>
          <p:cNvPr id="5" name="Footer Placeholder 4">
            <a:extLst>
              <a:ext uri="{FF2B5EF4-FFF2-40B4-BE49-F238E27FC236}">
                <a16:creationId xmlns:a16="http://schemas.microsoft.com/office/drawing/2014/main" id="{338EB160-0182-DEEB-A11C-9EDC480540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6B18EA-B442-A29B-FA6F-430900EC2CE1}"/>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47531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D65B3-64CC-2EFA-FCCF-EE398B1A88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EB94B1-53C8-507A-D688-807B9266DF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82ADFD-BA2F-3029-7652-4C85EC2BB4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502B9D-3552-6C8E-5084-05C011E30499}"/>
              </a:ext>
            </a:extLst>
          </p:cNvPr>
          <p:cNvSpPr>
            <a:spLocks noGrp="1"/>
          </p:cNvSpPr>
          <p:nvPr>
            <p:ph type="dt" sz="half" idx="10"/>
          </p:nvPr>
        </p:nvSpPr>
        <p:spPr/>
        <p:txBody>
          <a:bodyPr/>
          <a:lstStyle/>
          <a:p>
            <a:fld id="{75C2B1A7-68F2-49FE-AECA-89B6ABE078A2}" type="datetimeFigureOut">
              <a:rPr lang="en-US" smtClean="0"/>
              <a:t>9/15/2023</a:t>
            </a:fld>
            <a:endParaRPr lang="en-US"/>
          </a:p>
        </p:txBody>
      </p:sp>
      <p:sp>
        <p:nvSpPr>
          <p:cNvPr id="6" name="Footer Placeholder 5">
            <a:extLst>
              <a:ext uri="{FF2B5EF4-FFF2-40B4-BE49-F238E27FC236}">
                <a16:creationId xmlns:a16="http://schemas.microsoft.com/office/drawing/2014/main" id="{C51F4737-4BC5-8EB9-2C14-B4191A4417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5E1687-D255-B503-42FF-FA8EF0DB658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696264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59983-3415-636A-7001-384D1D13F6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E30FB2-0B7A-1119-98CB-5499C0F4AC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B7BC35-9E0F-044C-ABC4-81E2F78ADB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656EF1-1FC8-FBFD-BFA0-F0DE16F424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E359DB-8252-C546-EFA2-0FBBD1A699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B95430-256C-D310-CC13-057485233D8C}"/>
              </a:ext>
            </a:extLst>
          </p:cNvPr>
          <p:cNvSpPr>
            <a:spLocks noGrp="1"/>
          </p:cNvSpPr>
          <p:nvPr>
            <p:ph type="dt" sz="half" idx="10"/>
          </p:nvPr>
        </p:nvSpPr>
        <p:spPr/>
        <p:txBody>
          <a:bodyPr/>
          <a:lstStyle/>
          <a:p>
            <a:fld id="{75C2B1A7-68F2-49FE-AECA-89B6ABE078A2}" type="datetimeFigureOut">
              <a:rPr lang="en-US" smtClean="0"/>
              <a:t>9/15/2023</a:t>
            </a:fld>
            <a:endParaRPr lang="en-US"/>
          </a:p>
        </p:txBody>
      </p:sp>
      <p:sp>
        <p:nvSpPr>
          <p:cNvPr id="8" name="Footer Placeholder 7">
            <a:extLst>
              <a:ext uri="{FF2B5EF4-FFF2-40B4-BE49-F238E27FC236}">
                <a16:creationId xmlns:a16="http://schemas.microsoft.com/office/drawing/2014/main" id="{F2C68B41-8071-F8C7-C958-B1A33AD41C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B4AC73-A0D8-0DFE-1812-9F8301C77309}"/>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61441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9F10-0176-C956-7C4B-68F7C84795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3A2F42-930B-2B16-12F2-263FD835917C}"/>
              </a:ext>
            </a:extLst>
          </p:cNvPr>
          <p:cNvSpPr>
            <a:spLocks noGrp="1"/>
          </p:cNvSpPr>
          <p:nvPr>
            <p:ph type="dt" sz="half" idx="10"/>
          </p:nvPr>
        </p:nvSpPr>
        <p:spPr/>
        <p:txBody>
          <a:bodyPr/>
          <a:lstStyle/>
          <a:p>
            <a:fld id="{75C2B1A7-68F2-49FE-AECA-89B6ABE078A2}" type="datetimeFigureOut">
              <a:rPr lang="en-US" smtClean="0"/>
              <a:t>9/15/2023</a:t>
            </a:fld>
            <a:endParaRPr lang="en-US"/>
          </a:p>
        </p:txBody>
      </p:sp>
      <p:sp>
        <p:nvSpPr>
          <p:cNvPr id="4" name="Footer Placeholder 3">
            <a:extLst>
              <a:ext uri="{FF2B5EF4-FFF2-40B4-BE49-F238E27FC236}">
                <a16:creationId xmlns:a16="http://schemas.microsoft.com/office/drawing/2014/main" id="{82A74212-4E55-960E-4728-3C84DC3E10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C9EFE8-9CCC-C998-7166-23A09ABCD83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115663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9A8688-C12D-627C-1533-2348ECD3FEE3}"/>
              </a:ext>
            </a:extLst>
          </p:cNvPr>
          <p:cNvSpPr>
            <a:spLocks noGrp="1"/>
          </p:cNvSpPr>
          <p:nvPr>
            <p:ph type="dt" sz="half" idx="10"/>
          </p:nvPr>
        </p:nvSpPr>
        <p:spPr/>
        <p:txBody>
          <a:bodyPr/>
          <a:lstStyle/>
          <a:p>
            <a:fld id="{75C2B1A7-68F2-49FE-AECA-89B6ABE078A2}" type="datetimeFigureOut">
              <a:rPr lang="en-US" smtClean="0"/>
              <a:t>9/15/2023</a:t>
            </a:fld>
            <a:endParaRPr lang="en-US"/>
          </a:p>
        </p:txBody>
      </p:sp>
      <p:sp>
        <p:nvSpPr>
          <p:cNvPr id="3" name="Footer Placeholder 2">
            <a:extLst>
              <a:ext uri="{FF2B5EF4-FFF2-40B4-BE49-F238E27FC236}">
                <a16:creationId xmlns:a16="http://schemas.microsoft.com/office/drawing/2014/main" id="{A1642180-2C8F-2334-644F-4BB6B50485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2CF94C-50A4-245C-E281-CF01B80B00C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966082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6EA64-249D-F4D4-110A-EB058DD40E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AAF030-C71D-39AC-E534-3FBAEBCED6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558F98-E64C-CC0B-DB83-BB7AC44501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7D5BB5-CF0A-4146-B678-1D8F116CB428}"/>
              </a:ext>
            </a:extLst>
          </p:cNvPr>
          <p:cNvSpPr>
            <a:spLocks noGrp="1"/>
          </p:cNvSpPr>
          <p:nvPr>
            <p:ph type="dt" sz="half" idx="10"/>
          </p:nvPr>
        </p:nvSpPr>
        <p:spPr/>
        <p:txBody>
          <a:bodyPr/>
          <a:lstStyle/>
          <a:p>
            <a:fld id="{75C2B1A7-68F2-49FE-AECA-89B6ABE078A2}" type="datetimeFigureOut">
              <a:rPr lang="en-US" smtClean="0"/>
              <a:t>9/15/2023</a:t>
            </a:fld>
            <a:endParaRPr lang="en-US"/>
          </a:p>
        </p:txBody>
      </p:sp>
      <p:sp>
        <p:nvSpPr>
          <p:cNvPr id="6" name="Footer Placeholder 5">
            <a:extLst>
              <a:ext uri="{FF2B5EF4-FFF2-40B4-BE49-F238E27FC236}">
                <a16:creationId xmlns:a16="http://schemas.microsoft.com/office/drawing/2014/main" id="{10687796-86BE-9D40-D498-BC9C507E47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E0B0D6-D49B-8C6E-FE1E-09F353868D0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651551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D1C87-6515-CB06-EBC6-BA02211782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110563-58D7-9297-9FA4-D73649BF7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578DCF-8EF1-33AB-8A17-045D0F41C9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B59ED1-EC5B-C7F2-6B16-9D434194ECED}"/>
              </a:ext>
            </a:extLst>
          </p:cNvPr>
          <p:cNvSpPr>
            <a:spLocks noGrp="1"/>
          </p:cNvSpPr>
          <p:nvPr>
            <p:ph type="dt" sz="half" idx="10"/>
          </p:nvPr>
        </p:nvSpPr>
        <p:spPr/>
        <p:txBody>
          <a:bodyPr/>
          <a:lstStyle/>
          <a:p>
            <a:fld id="{75C2B1A7-68F2-49FE-AECA-89B6ABE078A2}" type="datetimeFigureOut">
              <a:rPr lang="en-US" smtClean="0"/>
              <a:t>9/15/2023</a:t>
            </a:fld>
            <a:endParaRPr lang="en-US"/>
          </a:p>
        </p:txBody>
      </p:sp>
      <p:sp>
        <p:nvSpPr>
          <p:cNvPr id="6" name="Footer Placeholder 5">
            <a:extLst>
              <a:ext uri="{FF2B5EF4-FFF2-40B4-BE49-F238E27FC236}">
                <a16:creationId xmlns:a16="http://schemas.microsoft.com/office/drawing/2014/main" id="{FA4422B7-CD3B-6A82-2FB7-A422A8372C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0EDE2B-FA9D-F732-BA14-B6F79C6DFEE8}"/>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71468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27AFB-DC2F-1D0C-38CD-CFA98D94A2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DC81E1-AF72-13F8-C6FE-3A29E0D8A4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66C5A7-F817-6E42-0B13-4C3B4DB92D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2B1A7-68F2-49FE-AECA-89B6ABE078A2}" type="datetimeFigureOut">
              <a:rPr lang="en-US" smtClean="0"/>
              <a:t>9/15/2023</a:t>
            </a:fld>
            <a:endParaRPr lang="en-US"/>
          </a:p>
        </p:txBody>
      </p:sp>
      <p:sp>
        <p:nvSpPr>
          <p:cNvPr id="5" name="Footer Placeholder 4">
            <a:extLst>
              <a:ext uri="{FF2B5EF4-FFF2-40B4-BE49-F238E27FC236}">
                <a16:creationId xmlns:a16="http://schemas.microsoft.com/office/drawing/2014/main" id="{21ABF3E5-6211-BEC5-AD45-A6DF8526BA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471C36-EC65-2E05-0DE5-C264BF7CEF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0684E-C0AD-4F03-9336-CDEF12133AAD}" type="slidenum">
              <a:rPr lang="en-US" smtClean="0"/>
              <a:t>‹#›</a:t>
            </a:fld>
            <a:endParaRPr lang="en-US"/>
          </a:p>
        </p:txBody>
      </p:sp>
    </p:spTree>
    <p:extLst>
      <p:ext uri="{BB962C8B-B14F-4D97-AF65-F5344CB8AC3E}">
        <p14:creationId xmlns:p14="http://schemas.microsoft.com/office/powerpoint/2010/main" val="3748729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oganpower.com/blog/2018/september/raising-awareness-deadly-food-truck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3E9A3-6807-1586-0C5E-086CCAEAFF69}"/>
              </a:ext>
            </a:extLst>
          </p:cNvPr>
          <p:cNvSpPr>
            <a:spLocks noGrp="1"/>
          </p:cNvSpPr>
          <p:nvPr>
            <p:ph type="ctrTitle"/>
          </p:nvPr>
        </p:nvSpPr>
        <p:spPr/>
        <p:txBody>
          <a:bodyPr/>
          <a:lstStyle/>
          <a:p>
            <a:r>
              <a:rPr lang="fa-IR" dirty="0">
                <a:cs typeface="Nazanin" panose="00000400000000000000" pitchFamily="2" charset="-78"/>
              </a:rPr>
              <a:t> آموزش ایمنی</a:t>
            </a:r>
            <a:br>
              <a:rPr lang="fa-IR" dirty="0">
                <a:cs typeface="Nazanin" panose="00000400000000000000" pitchFamily="2" charset="-78"/>
              </a:rPr>
            </a:br>
            <a:r>
              <a:rPr lang="fa-IR" dirty="0">
                <a:cs typeface="Nazanin" panose="00000400000000000000" pitchFamily="2" charset="-78"/>
              </a:rPr>
              <a:t> خودروهای غذای سیار</a:t>
            </a:r>
            <a:endParaRPr lang="en-US" dirty="0">
              <a:cs typeface="Nazanin" panose="00000400000000000000" pitchFamily="2" charset="-78"/>
            </a:endParaRPr>
          </a:p>
        </p:txBody>
      </p:sp>
      <p:sp>
        <p:nvSpPr>
          <p:cNvPr id="3" name="Subtitle 2">
            <a:extLst>
              <a:ext uri="{FF2B5EF4-FFF2-40B4-BE49-F238E27FC236}">
                <a16:creationId xmlns:a16="http://schemas.microsoft.com/office/drawing/2014/main" id="{7CFEF0DD-E633-7D0E-175F-A5DD6204FD39}"/>
              </a:ext>
            </a:extLst>
          </p:cNvPr>
          <p:cNvSpPr>
            <a:spLocks noGrp="1"/>
          </p:cNvSpPr>
          <p:nvPr>
            <p:ph type="subTitle" idx="1"/>
          </p:nvPr>
        </p:nvSpPr>
        <p:spPr/>
        <p:txBody>
          <a:bodyPr>
            <a:normAutofit/>
          </a:bodyPr>
          <a:lstStyle/>
          <a:p>
            <a:r>
              <a:rPr lang="fa-IR" sz="2800" dirty="0">
                <a:cs typeface="Nazanin" panose="00000400000000000000" pitchFamily="2" charset="-78"/>
              </a:rPr>
              <a:t>قسمت 4: ایمنی مخزن پروپان
</a:t>
            </a:r>
            <a:endParaRPr lang="en-US" sz="2800" dirty="0">
              <a:cs typeface="Nazanin" panose="00000400000000000000" pitchFamily="2" charset="-78"/>
            </a:endParaRPr>
          </a:p>
        </p:txBody>
      </p:sp>
      <p:sp>
        <p:nvSpPr>
          <p:cNvPr id="5" name="TextBox 4">
            <a:extLst>
              <a:ext uri="{FF2B5EF4-FFF2-40B4-BE49-F238E27FC236}">
                <a16:creationId xmlns:a16="http://schemas.microsoft.com/office/drawing/2014/main" id="{42B36828-03AB-1D25-22CB-11D4BF3F867B}"/>
              </a:ext>
            </a:extLst>
          </p:cNvPr>
          <p:cNvSpPr txBox="1"/>
          <p:nvPr/>
        </p:nvSpPr>
        <p:spPr>
          <a:xfrm>
            <a:off x="1175063" y="4977816"/>
            <a:ext cx="10237498" cy="1200329"/>
          </a:xfrm>
          <a:prstGeom prst="rect">
            <a:avLst/>
          </a:prstGeom>
          <a:noFill/>
        </p:spPr>
        <p:txBody>
          <a:bodyPr wrap="square" rtlCol="0">
            <a:spAutoFit/>
          </a:bodyPr>
          <a:lstStyle/>
          <a:p>
            <a:pPr algn="r" rtl="1"/>
            <a:br>
              <a:rPr lang="en-US" sz="1800" i="1" dirty="0">
                <a:effectLst/>
                <a:latin typeface="Calibri" panose="020F0502020204030204" pitchFamily="34" charset="0"/>
                <a:ea typeface="Calibri" panose="020F0502020204030204" pitchFamily="34" charset="0"/>
                <a:cs typeface="Nazanin" panose="00000400000000000000" pitchFamily="2" charset="-78"/>
              </a:rPr>
            </a:br>
            <a:r>
              <a:rPr lang="fa-IR" sz="1800" i="1" dirty="0">
                <a:effectLst/>
                <a:latin typeface="Calibri" panose="020F0502020204030204" pitchFamily="34" charset="0"/>
                <a:ea typeface="Calibri" panose="020F0502020204030204" pitchFamily="34" charset="0"/>
                <a:cs typeface="Nazanin" panose="00000400000000000000" pitchFamily="2" charset="-78"/>
              </a:rPr>
              <a:t>این مط</a:t>
            </a:r>
            <a:r>
              <a:rPr lang="fa-IR" i="1" dirty="0">
                <a:latin typeface="Calibri" panose="020F0502020204030204" pitchFamily="34" charset="0"/>
                <a:ea typeface="Calibri" panose="020F0502020204030204" pitchFamily="34" charset="0"/>
                <a:cs typeface="Nazanin" panose="00000400000000000000" pitchFamily="2" charset="-78"/>
              </a:rPr>
              <a:t>ا</a:t>
            </a:r>
            <a:r>
              <a:rPr lang="fa-IR" sz="1800" i="1" dirty="0">
                <a:effectLst/>
                <a:latin typeface="Calibri" panose="020F0502020204030204" pitchFamily="34" charset="0"/>
                <a:ea typeface="Calibri" panose="020F0502020204030204" pitchFamily="34" charset="0"/>
                <a:cs typeface="Nazanin" panose="00000400000000000000" pitchFamily="2" charset="-78"/>
              </a:rPr>
              <a:t>لب تحت </a:t>
            </a:r>
            <a:r>
              <a:rPr lang="fa-IR" i="1" dirty="0">
                <a:latin typeface="Calibri" panose="020F0502020204030204" pitchFamily="34" charset="0"/>
                <a:ea typeface="Calibri" panose="020F0502020204030204" pitchFamily="34" charset="0"/>
                <a:cs typeface="Nazanin" panose="00000400000000000000" pitchFamily="2" charset="-78"/>
              </a:rPr>
              <a:t>بودجه شماره </a:t>
            </a:r>
            <a:r>
              <a:rPr lang="en-US" sz="1800" i="1" dirty="0">
                <a:effectLst/>
                <a:latin typeface="Calibri" panose="020F0502020204030204" pitchFamily="34" charset="0"/>
                <a:ea typeface="Calibri" panose="020F0502020204030204" pitchFamily="34" charset="0"/>
                <a:cs typeface="Nazanin" panose="00000400000000000000" pitchFamily="2" charset="-78"/>
              </a:rPr>
              <a:t>SH-39170-SH2</a:t>
            </a:r>
            <a:r>
              <a:rPr lang="fa-IR" sz="1800" i="1" dirty="0">
                <a:effectLst/>
                <a:latin typeface="Calibri" panose="020F0502020204030204" pitchFamily="34" charset="0"/>
                <a:ea typeface="Calibri" panose="020F0502020204030204" pitchFamily="34" charset="0"/>
                <a:cs typeface="Nazanin" panose="00000400000000000000" pitchFamily="2" charset="-78"/>
              </a:rPr>
              <a:t> </a:t>
            </a:r>
            <a:r>
              <a:rPr lang="en-US" sz="1800" i="1" dirty="0">
                <a:effectLst/>
                <a:latin typeface="Calibri" panose="020F0502020204030204" pitchFamily="34" charset="0"/>
                <a:ea typeface="Calibri" panose="020F0502020204030204" pitchFamily="34" charset="0"/>
                <a:cs typeface="Nazanin" panose="00000400000000000000" pitchFamily="2" charset="-78"/>
              </a:rPr>
              <a:t> </a:t>
            </a:r>
            <a:r>
              <a:rPr lang="fa-IR" sz="1800" i="1" dirty="0">
                <a:effectLst/>
                <a:latin typeface="Calibri" panose="020F0502020204030204" pitchFamily="34" charset="0"/>
                <a:ea typeface="Calibri" panose="020F0502020204030204" pitchFamily="34" charset="0"/>
                <a:cs typeface="Nazanin" panose="00000400000000000000" pitchFamily="2" charset="-78"/>
              </a:rPr>
              <a:t>توسط اداره ایمنی و بهداشت شغلی وزارت کار ایالات متحده آمریکا تولید شده است.</a:t>
            </a:r>
            <a:r>
              <a:rPr lang="en-US" sz="1800" i="1" dirty="0">
                <a:effectLst/>
                <a:latin typeface="Calibri" panose="020F0502020204030204" pitchFamily="34" charset="0"/>
                <a:ea typeface="Calibri" panose="020F0502020204030204" pitchFamily="34" charset="0"/>
                <a:cs typeface="Nazanin" panose="00000400000000000000" pitchFamily="2" charset="-78"/>
              </a:rPr>
              <a:t> </a:t>
            </a:r>
            <a:r>
              <a:rPr lang="fa-IR" i="1" dirty="0">
                <a:latin typeface="Calibri" panose="020F0502020204030204" pitchFamily="34" charset="0"/>
                <a:ea typeface="Calibri" panose="020F0502020204030204" pitchFamily="34" charset="0"/>
                <a:cs typeface="Nazanin" panose="00000400000000000000" pitchFamily="2" charset="-78"/>
              </a:rPr>
              <a:t>محتویات</a:t>
            </a:r>
            <a:r>
              <a:rPr lang="fa-IR" sz="1800" i="1" dirty="0">
                <a:effectLst/>
                <a:latin typeface="Calibri" panose="020F0502020204030204" pitchFamily="34" charset="0"/>
                <a:ea typeface="Calibri" panose="020F0502020204030204" pitchFamily="34" charset="0"/>
                <a:cs typeface="Nazanin" panose="00000400000000000000" pitchFamily="2" charset="-78"/>
              </a:rPr>
              <a:t> لزوماً نظرات یا سیاست های وزارت کار ایالات متحده آمریکا را منعکس نمی کند، همچنین اشاره </a:t>
            </a:r>
            <a:r>
              <a:rPr lang="fa-IR" i="1" dirty="0">
                <a:latin typeface="Calibri" panose="020F0502020204030204" pitchFamily="34" charset="0"/>
                <a:ea typeface="Calibri" panose="020F0502020204030204" pitchFamily="34" charset="0"/>
                <a:cs typeface="Nazanin" panose="00000400000000000000" pitchFamily="2" charset="-78"/>
              </a:rPr>
              <a:t>به</a:t>
            </a:r>
            <a:r>
              <a:rPr lang="fa-IR" sz="1800" i="1" dirty="0">
                <a:effectLst/>
                <a:latin typeface="Calibri" panose="020F0502020204030204" pitchFamily="34" charset="0"/>
                <a:ea typeface="Calibri" panose="020F0502020204030204" pitchFamily="34" charset="0"/>
                <a:cs typeface="Nazanin" panose="00000400000000000000" pitchFamily="2" charset="-78"/>
              </a:rPr>
              <a:t> نام تجاری، محصولات تجاری، یا سازمان ها بیانگر تأیید دولت آمریکا </a:t>
            </a:r>
            <a:r>
              <a:rPr lang="fa-IR" i="1" dirty="0">
                <a:latin typeface="Calibri" panose="020F0502020204030204" pitchFamily="34" charset="0"/>
                <a:ea typeface="Calibri" panose="020F0502020204030204" pitchFamily="34" charset="0"/>
                <a:cs typeface="Nazanin" panose="00000400000000000000" pitchFamily="2" charset="-78"/>
              </a:rPr>
              <a:t>نمی باشد</a:t>
            </a:r>
            <a:r>
              <a:rPr lang="fa-IR" sz="1800" i="1" dirty="0">
                <a:effectLst/>
                <a:latin typeface="Calibri" panose="020F0502020204030204" pitchFamily="34" charset="0"/>
                <a:ea typeface="Calibri" panose="020F0502020204030204" pitchFamily="34" charset="0"/>
                <a:cs typeface="Nazanin" panose="00000400000000000000" pitchFamily="2" charset="-78"/>
              </a:rPr>
              <a:t>.</a:t>
            </a:r>
            <a:endParaRPr lang="en-US" sz="1800" i="1" dirty="0">
              <a:effectLst/>
              <a:latin typeface="Calibri" panose="020F0502020204030204" pitchFamily="34" charset="0"/>
              <a:ea typeface="Calibri" panose="020F0502020204030204" pitchFamily="34" charset="0"/>
              <a:cs typeface="Nazanin" panose="00000400000000000000" pitchFamily="2" charset="-78"/>
            </a:endParaRPr>
          </a:p>
        </p:txBody>
      </p:sp>
    </p:spTree>
    <p:extLst>
      <p:ext uri="{BB962C8B-B14F-4D97-AF65-F5344CB8AC3E}">
        <p14:creationId xmlns:p14="http://schemas.microsoft.com/office/powerpoint/2010/main" val="1916103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a:xfrm>
            <a:off x="838200" y="83555"/>
            <a:ext cx="10515600" cy="1325563"/>
          </a:xfrm>
        </p:spPr>
        <p:txBody>
          <a:bodyPr/>
          <a:lstStyle/>
          <a:p>
            <a:pPr algn="r" rtl="1"/>
            <a:r>
              <a:rPr lang="fa-IR" dirty="0">
                <a:cs typeface="Nazanin" panose="00000400000000000000" pitchFamily="2" charset="-78"/>
              </a:rPr>
              <a:t>خطوط / سیستم های لوله کشی</a:t>
            </a:r>
            <a:r>
              <a:rPr lang="en-US" dirty="0">
                <a:cs typeface="Nazanin" panose="00000400000000000000" pitchFamily="2" charset="-78"/>
              </a:rPr>
              <a:t> </a:t>
            </a:r>
            <a:r>
              <a:rPr lang="fa-IR" dirty="0">
                <a:cs typeface="Nazanin" panose="00000400000000000000" pitchFamily="2" charset="-78"/>
              </a:rPr>
              <a:t>پروپان(ادامه)</a:t>
            </a:r>
            <a:endParaRPr lang="en-US" b="1" dirty="0"/>
          </a:p>
        </p:txBody>
      </p:sp>
      <p:graphicFrame>
        <p:nvGraphicFramePr>
          <p:cNvPr id="4" name="Table 4">
            <a:extLst>
              <a:ext uri="{FF2B5EF4-FFF2-40B4-BE49-F238E27FC236}">
                <a16:creationId xmlns:a16="http://schemas.microsoft.com/office/drawing/2014/main" id="{564C5337-D1BF-8474-CC38-CDE682919C88}"/>
              </a:ext>
            </a:extLst>
          </p:cNvPr>
          <p:cNvGraphicFramePr>
            <a:graphicFrameLocks noGrp="1"/>
          </p:cNvGraphicFramePr>
          <p:nvPr>
            <p:extLst>
              <p:ext uri="{D42A27DB-BD31-4B8C-83A1-F6EECF244321}">
                <p14:modId xmlns:p14="http://schemas.microsoft.com/office/powerpoint/2010/main" val="3619525108"/>
              </p:ext>
            </p:extLst>
          </p:nvPr>
        </p:nvGraphicFramePr>
        <p:xfrm>
          <a:off x="2954215" y="1409117"/>
          <a:ext cx="8755357" cy="4451995"/>
        </p:xfrm>
        <a:graphic>
          <a:graphicData uri="http://schemas.openxmlformats.org/drawingml/2006/table">
            <a:tbl>
              <a:tblPr rtl="1" firstRow="1" bandRow="1">
                <a:tableStyleId>{5940675A-B579-460E-94D1-54222C63F5DA}</a:tableStyleId>
              </a:tblPr>
              <a:tblGrid>
                <a:gridCol w="901765">
                  <a:extLst>
                    <a:ext uri="{9D8B030D-6E8A-4147-A177-3AD203B41FA5}">
                      <a16:colId xmlns:a16="http://schemas.microsoft.com/office/drawing/2014/main" val="3836321010"/>
                    </a:ext>
                  </a:extLst>
                </a:gridCol>
                <a:gridCol w="7853592">
                  <a:extLst>
                    <a:ext uri="{9D8B030D-6E8A-4147-A177-3AD203B41FA5}">
                      <a16:colId xmlns:a16="http://schemas.microsoft.com/office/drawing/2014/main" val="2828354987"/>
                    </a:ext>
                  </a:extLst>
                </a:gridCol>
              </a:tblGrid>
              <a:tr h="441801">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2000" dirty="0">
                          <a:cs typeface="Nazanin" panose="00000400000000000000" pitchFamily="2" charset="-78"/>
                        </a:rPr>
                        <a:t>چک</a:t>
                      </a:r>
                      <a:endParaRPr lang="en-US" sz="2000" dirty="0">
                        <a:cs typeface="Nazanin" panose="00000400000000000000" pitchFamily="2" charset="-78"/>
                      </a:endParaRPr>
                    </a:p>
                  </a:txBody>
                  <a:tcPr/>
                </a:tc>
                <a:tc>
                  <a:txBody>
                    <a:bodyPr/>
                    <a:lstStyle/>
                    <a:p>
                      <a:pPr algn="r" rtl="1"/>
                      <a:r>
                        <a:rPr lang="fa-IR" sz="2000" dirty="0">
                          <a:cs typeface="Nazanin" panose="00000400000000000000" pitchFamily="2" charset="-78"/>
                        </a:rPr>
                        <a:t>شرح</a:t>
                      </a:r>
                      <a:endParaRPr lang="en-US" sz="2000" dirty="0">
                        <a:cs typeface="Nazanin" panose="00000400000000000000" pitchFamily="2" charset="-78"/>
                      </a:endParaRPr>
                    </a:p>
                  </a:txBody>
                  <a:tcPr/>
                </a:tc>
                <a:extLst>
                  <a:ext uri="{0D108BD9-81ED-4DB2-BD59-A6C34878D82A}">
                    <a16:rowId xmlns:a16="http://schemas.microsoft.com/office/drawing/2014/main" val="1053444533"/>
                  </a:ext>
                </a:extLst>
              </a:tr>
              <a:tr h="781648">
                <a:tc>
                  <a:txBody>
                    <a:bodyPr/>
                    <a:lstStyle/>
                    <a:p>
                      <a:pPr algn="r" rtl="1"/>
                      <a:endParaRPr lang="en-US" sz="2000" dirty="0">
                        <a:cs typeface="Nazanin" panose="00000400000000000000" pitchFamily="2" charset="-78"/>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2000" dirty="0">
                          <a:cs typeface="Nazanin" panose="00000400000000000000" pitchFamily="2" charset="-78"/>
                        </a:rPr>
                        <a:t>مواد لوله‌کشی که استفاده می‌شوند باید برای خدمات گاز </a:t>
                      </a:r>
                      <a:r>
                        <a:rPr lang="en-US" sz="2000" dirty="0">
                          <a:cs typeface="Nazanin" panose="00000400000000000000" pitchFamily="2" charset="-78"/>
                        </a:rPr>
                        <a:t>LP </a:t>
                      </a:r>
                      <a:r>
                        <a:rPr lang="fa-IR" sz="2000" dirty="0">
                          <a:cs typeface="Nazanin" panose="00000400000000000000" pitchFamily="2" charset="-78"/>
                        </a:rPr>
                        <a:t>تایید شده باشند. بین خروجی رگولاتور و سیستم لوله‌کشی ثابت، یک اتصالگر انعطاف پذیر نصب کنید.</a:t>
                      </a:r>
                    </a:p>
                  </a:txBody>
                  <a:tcPr/>
                </a:tc>
                <a:extLst>
                  <a:ext uri="{0D108BD9-81ED-4DB2-BD59-A6C34878D82A}">
                    <a16:rowId xmlns:a16="http://schemas.microsoft.com/office/drawing/2014/main" val="3962019331"/>
                  </a:ext>
                </a:extLst>
              </a:tr>
              <a:tr h="441801">
                <a:tc>
                  <a:txBody>
                    <a:bodyPr/>
                    <a:lstStyle/>
                    <a:p>
                      <a:pPr algn="r" rtl="1"/>
                      <a:endParaRPr lang="en-US" sz="2000" dirty="0">
                        <a:cs typeface="Nazanin" panose="00000400000000000000" pitchFamily="2" charset="-78"/>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2000" dirty="0">
                          <a:cs typeface="Nazanin" panose="00000400000000000000" pitchFamily="2" charset="-78"/>
                        </a:rPr>
                        <a:t>لوله‌کشی باید از لرزش، سایش و خسارت محافظت شود.</a:t>
                      </a:r>
                    </a:p>
                  </a:txBody>
                  <a:tcPr/>
                </a:tc>
                <a:extLst>
                  <a:ext uri="{0D108BD9-81ED-4DB2-BD59-A6C34878D82A}">
                    <a16:rowId xmlns:a16="http://schemas.microsoft.com/office/drawing/2014/main" val="599527537"/>
                  </a:ext>
                </a:extLst>
              </a:tr>
              <a:tr h="781648">
                <a:tc>
                  <a:txBody>
                    <a:bodyPr/>
                    <a:lstStyle/>
                    <a:p>
                      <a:pPr algn="r" rtl="1"/>
                      <a:endParaRPr lang="en-US" sz="2000" dirty="0">
                        <a:cs typeface="Nazanin" panose="00000400000000000000" pitchFamily="2" charset="-78"/>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2000" dirty="0">
                          <a:cs typeface="Nazanin" panose="00000400000000000000" pitchFamily="2" charset="-78"/>
                        </a:rPr>
                        <a:t>سیستم‌های لوله‌کشی باید در فشار عملیاتی نرمال برای اطمینان از یک سیستم گاز بدون نشت آزمایش شوند.</a:t>
                      </a:r>
                    </a:p>
                  </a:txBody>
                  <a:tcPr/>
                </a:tc>
                <a:extLst>
                  <a:ext uri="{0D108BD9-81ED-4DB2-BD59-A6C34878D82A}">
                    <a16:rowId xmlns:a16="http://schemas.microsoft.com/office/drawing/2014/main" val="153243133"/>
                  </a:ext>
                </a:extLst>
              </a:tr>
              <a:tr h="781648">
                <a:tc>
                  <a:txBody>
                    <a:bodyPr/>
                    <a:lstStyle/>
                    <a:p>
                      <a:pPr algn="r" rtl="1"/>
                      <a:endParaRPr lang="en-US" sz="2000">
                        <a:cs typeface="Nazanin" panose="00000400000000000000" pitchFamily="2" charset="-78"/>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2000" dirty="0">
                          <a:cs typeface="Nazanin" panose="00000400000000000000" pitchFamily="2" charset="-78"/>
                        </a:rPr>
                        <a:t>آزمایش‌های نشت باید پس از هر حمل و نقل انجام شوند. لرزش‌ها و تکان‌ها ممکن است باعث شوند تا اتصالات شل شوند.</a:t>
                      </a:r>
                    </a:p>
                  </a:txBody>
                  <a:tcPr/>
                </a:tc>
                <a:extLst>
                  <a:ext uri="{0D108BD9-81ED-4DB2-BD59-A6C34878D82A}">
                    <a16:rowId xmlns:a16="http://schemas.microsoft.com/office/drawing/2014/main" val="1401200447"/>
                  </a:ext>
                </a:extLst>
              </a:tr>
              <a:tr h="781648">
                <a:tc>
                  <a:txBody>
                    <a:bodyPr/>
                    <a:lstStyle/>
                    <a:p>
                      <a:pPr algn="r" rtl="1"/>
                      <a:endParaRPr lang="en-US" sz="2000">
                        <a:cs typeface="Nazanin" panose="00000400000000000000" pitchFamily="2" charset="-78"/>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2000" dirty="0">
                          <a:cs typeface="Nazanin" panose="00000400000000000000" pitchFamily="2" charset="-78"/>
                        </a:rPr>
                        <a:t>آزمایش‌های نشت با اسپری کردن محلول مایع تشخیص نشت تأیید شده روی اتصالات انجام می‌شود. (آزمایش حباب)</a:t>
                      </a:r>
                    </a:p>
                  </a:txBody>
                  <a:tcPr/>
                </a:tc>
                <a:extLst>
                  <a:ext uri="{0D108BD9-81ED-4DB2-BD59-A6C34878D82A}">
                    <a16:rowId xmlns:a16="http://schemas.microsoft.com/office/drawing/2014/main" val="4139542600"/>
                  </a:ext>
                </a:extLst>
              </a:tr>
              <a:tr h="441801">
                <a:tc>
                  <a:txBody>
                    <a:bodyPr/>
                    <a:lstStyle/>
                    <a:p>
                      <a:pPr algn="r" rtl="1"/>
                      <a:endParaRPr lang="en-US" sz="2000" dirty="0">
                        <a:cs typeface="Nazanin" panose="00000400000000000000" pitchFamily="2" charset="-78"/>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2000" dirty="0">
                          <a:cs typeface="Nazanin" panose="00000400000000000000" pitchFamily="2" charset="-78"/>
                        </a:rPr>
                        <a:t>اگر نشتی یافت شود، واحد تا زمانی که به طور دائم تعمیر شود، کار نخواهد کرد.</a:t>
                      </a:r>
                    </a:p>
                  </a:txBody>
                  <a:tcPr/>
                </a:tc>
                <a:extLst>
                  <a:ext uri="{0D108BD9-81ED-4DB2-BD59-A6C34878D82A}">
                    <a16:rowId xmlns:a16="http://schemas.microsoft.com/office/drawing/2014/main" val="3195801201"/>
                  </a:ext>
                </a:extLst>
              </a:tr>
            </a:tbl>
          </a:graphicData>
        </a:graphic>
      </p:graphicFrame>
      <p:pic>
        <p:nvPicPr>
          <p:cNvPr id="5" name="Picture 4" descr="20 Gallon Propane Tank 8kb jpg">
            <a:extLst>
              <a:ext uri="{FF2B5EF4-FFF2-40B4-BE49-F238E27FC236}">
                <a16:creationId xmlns:a16="http://schemas.microsoft.com/office/drawing/2014/main" id="{DDAECFD1-CF72-FD82-71C9-B3304811AF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1091" y="340647"/>
            <a:ext cx="1663700" cy="2387600"/>
          </a:xfrm>
          <a:prstGeom prst="rect">
            <a:avLst/>
          </a:prstGeom>
        </p:spPr>
      </p:pic>
      <p:sp>
        <p:nvSpPr>
          <p:cNvPr id="7" name="TextBox 6">
            <a:extLst>
              <a:ext uri="{FF2B5EF4-FFF2-40B4-BE49-F238E27FC236}">
                <a16:creationId xmlns:a16="http://schemas.microsoft.com/office/drawing/2014/main" id="{9495DF3C-23B6-38BB-CBF0-4B8C10A16DC9}"/>
              </a:ext>
            </a:extLst>
          </p:cNvPr>
          <p:cNvSpPr txBox="1"/>
          <p:nvPr/>
        </p:nvSpPr>
        <p:spPr>
          <a:xfrm>
            <a:off x="5615660" y="6162281"/>
            <a:ext cx="6093912" cy="461665"/>
          </a:xfrm>
          <a:prstGeom prst="rect">
            <a:avLst/>
          </a:prstGeom>
          <a:noFill/>
        </p:spPr>
        <p:txBody>
          <a:bodyPr wrap="square">
            <a:spAutoFit/>
          </a:bodyPr>
          <a:lstStyle/>
          <a:p>
            <a:pPr algn="r" rtl="1"/>
            <a:r>
              <a:rPr lang="fa-IR" sz="2400" dirty="0">
                <a:cs typeface="Nazanin" panose="00000400000000000000" pitchFamily="2" charset="-78"/>
              </a:rPr>
              <a:t>تست حباب: </a:t>
            </a:r>
            <a:r>
              <a:rPr lang="en-US" sz="2000" dirty="0">
                <a:cs typeface="Nazanin" panose="00000400000000000000" pitchFamily="2" charset="-78"/>
              </a:rPr>
              <a:t>https://youtu.be/2GA4vwg8ay4</a:t>
            </a:r>
            <a:endParaRPr lang="en-US" sz="2400" dirty="0">
              <a:cs typeface="Nazanin" panose="00000400000000000000" pitchFamily="2" charset="-78"/>
            </a:endParaRPr>
          </a:p>
        </p:txBody>
      </p:sp>
      <p:pic>
        <p:nvPicPr>
          <p:cNvPr id="8" name="Picture 7" descr="Two Propane Tanks on Hitch 89kb jpg&#10;">
            <a:extLst>
              <a:ext uri="{FF2B5EF4-FFF2-40B4-BE49-F238E27FC236}">
                <a16:creationId xmlns:a16="http://schemas.microsoft.com/office/drawing/2014/main" id="{300C8163-8E19-6AC1-EC7E-25391A31E2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6596" y="2985339"/>
            <a:ext cx="2555831" cy="3407775"/>
          </a:xfrm>
          <a:prstGeom prst="rect">
            <a:avLst/>
          </a:prstGeom>
        </p:spPr>
      </p:pic>
    </p:spTree>
    <p:extLst>
      <p:ext uri="{BB962C8B-B14F-4D97-AF65-F5344CB8AC3E}">
        <p14:creationId xmlns:p14="http://schemas.microsoft.com/office/powerpoint/2010/main" val="498240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34835-23B0-2F42-658E-E0B5DD0F54E0}"/>
              </a:ext>
            </a:extLst>
          </p:cNvPr>
          <p:cNvSpPr>
            <a:spLocks noGrp="1"/>
          </p:cNvSpPr>
          <p:nvPr>
            <p:ph type="title"/>
          </p:nvPr>
        </p:nvSpPr>
        <p:spPr>
          <a:xfrm>
            <a:off x="838200" y="318233"/>
            <a:ext cx="10515600" cy="1325563"/>
          </a:xfrm>
        </p:spPr>
        <p:txBody>
          <a:bodyPr>
            <a:normAutofit/>
          </a:bodyPr>
          <a:lstStyle/>
          <a:p>
            <a:pPr algn="r" rtl="1"/>
            <a:r>
              <a:rPr lang="fa-IR" dirty="0">
                <a:cs typeface="Nazanin" panose="00000400000000000000" pitchFamily="2" charset="-78"/>
              </a:rPr>
              <a:t>پرکردن مجدد مخازن: قاعده 80 درصد پر کردن</a:t>
            </a:r>
          </a:p>
        </p:txBody>
      </p:sp>
      <p:sp>
        <p:nvSpPr>
          <p:cNvPr id="3" name="Content Placeholder 2">
            <a:extLst>
              <a:ext uri="{FF2B5EF4-FFF2-40B4-BE49-F238E27FC236}">
                <a16:creationId xmlns:a16="http://schemas.microsoft.com/office/drawing/2014/main" id="{ACD777D4-1674-E5C1-A4A7-C0226E8AA952}"/>
              </a:ext>
            </a:extLst>
          </p:cNvPr>
          <p:cNvSpPr>
            <a:spLocks noGrp="1"/>
          </p:cNvSpPr>
          <p:nvPr>
            <p:ph idx="1"/>
          </p:nvPr>
        </p:nvSpPr>
        <p:spPr>
          <a:xfrm>
            <a:off x="2969311" y="1576022"/>
            <a:ext cx="8630432" cy="5032375"/>
          </a:xfrm>
        </p:spPr>
        <p:txBody>
          <a:bodyPr>
            <a:normAutofit/>
          </a:bodyPr>
          <a:lstStyle/>
          <a:p>
            <a:pPr algn="r" rtl="1">
              <a:spcBef>
                <a:spcPts val="600"/>
              </a:spcBef>
              <a:spcAft>
                <a:spcPts val="600"/>
              </a:spcAft>
            </a:pPr>
            <a:r>
              <a:rPr lang="fa-IR" dirty="0">
                <a:cs typeface="Nazanin" panose="00000400000000000000" pitchFamily="2" charset="-78"/>
              </a:rPr>
              <a:t>پروپان، مانند آب، هنگام گرم شدن منبسط می شود اما میزان انبساط پروپان </a:t>
            </a:r>
            <a:r>
              <a:rPr lang="fa-IR" u="sng" dirty="0">
                <a:cs typeface="Nazanin" panose="00000400000000000000" pitchFamily="2" charset="-78"/>
              </a:rPr>
              <a:t>17 برابر بیشتر</a:t>
            </a:r>
            <a:r>
              <a:rPr lang="fa-IR" dirty="0">
                <a:cs typeface="Nazanin" panose="00000400000000000000" pitchFamily="2" charset="-78"/>
              </a:rPr>
              <a:t> است! (در تغییرحجم و دمای یکسان)</a:t>
            </a:r>
          </a:p>
          <a:p>
            <a:pPr lvl="1" algn="r" rtl="1">
              <a:spcBef>
                <a:spcPts val="600"/>
              </a:spcBef>
              <a:spcAft>
                <a:spcPts val="600"/>
              </a:spcAft>
            </a:pPr>
            <a:r>
              <a:rPr lang="fa-IR" dirty="0">
                <a:cs typeface="Nazanin" panose="00000400000000000000" pitchFamily="2" charset="-78"/>
              </a:rPr>
              <a:t>اگر اندازه پرشدگی مخزن در یک روز ملایم آوریل 80 درصد (بر اساس حجم) باشد، همان مخزن ممکن است در چهارم جولای 85 درصد یا بیشتر (بر اساس حجم) باشد.</a:t>
            </a:r>
          </a:p>
          <a:p>
            <a:pPr lvl="1" algn="r" rtl="1">
              <a:spcBef>
                <a:spcPts val="600"/>
              </a:spcBef>
              <a:spcAft>
                <a:spcPts val="600"/>
              </a:spcAft>
            </a:pPr>
            <a:r>
              <a:rPr lang="fa-IR" dirty="0">
                <a:cs typeface="Nazanin" panose="00000400000000000000" pitchFamily="2" charset="-78"/>
              </a:rPr>
              <a:t>جرم یکسان پروپان، اما حجم بیشتری را اشغال می کند</a:t>
            </a:r>
          </a:p>
          <a:p>
            <a:pPr algn="r" rtl="1">
              <a:spcBef>
                <a:spcPts val="600"/>
              </a:spcBef>
              <a:spcAft>
                <a:spcPts val="600"/>
              </a:spcAft>
            </a:pPr>
            <a:r>
              <a:rPr lang="fa-IR" dirty="0">
                <a:cs typeface="Nazanin" panose="00000400000000000000" pitchFamily="2" charset="-78"/>
              </a:rPr>
              <a:t>گذاشتن20 درصد فضای اضافی در مخزن به منظور مقابله با افزایش فشار در طول هوای گرم است</a:t>
            </a:r>
          </a:p>
          <a:p>
            <a:pPr algn="r" rtl="1">
              <a:spcBef>
                <a:spcPts val="600"/>
              </a:spcBef>
              <a:spcAft>
                <a:spcPts val="600"/>
              </a:spcAft>
            </a:pPr>
            <a:r>
              <a:rPr lang="fa-IR" dirty="0">
                <a:cs typeface="Nazanin" panose="00000400000000000000" pitchFamily="2" charset="-78"/>
              </a:rPr>
              <a:t>چه کسی مخازن شما را مجدداً پر می کند؟ چه روشی استفاده می کنند؟</a:t>
            </a:r>
          </a:p>
          <a:p>
            <a:pPr lvl="1" algn="r" rtl="1">
              <a:spcBef>
                <a:spcPts val="600"/>
              </a:spcBef>
              <a:spcAft>
                <a:spcPts val="600"/>
              </a:spcAft>
            </a:pPr>
            <a:r>
              <a:rPr lang="fa-IR" dirty="0">
                <a:cs typeface="Nazanin" panose="00000400000000000000" pitchFamily="2" charset="-78"/>
              </a:rPr>
              <a:t>فقط از متخصصانی استفاده کنید که برای دست کاری با پروپان آموزش دیده اند، نه یک ایستگاه بنزین محلی یا فروشگاه بزرگ (هایپر مارکت)(به عبارت دیگر </a:t>
            </a:r>
            <a:r>
              <a:rPr lang="fa-IR" dirty="0">
                <a:effectLst/>
                <a:latin typeface="Segoe UI" panose="020B0502040204020203" pitchFamily="34" charset="0"/>
                <a:cs typeface="Nazanin" panose="00000400000000000000" pitchFamily="2" charset="-78"/>
              </a:rPr>
              <a:t>منظور این است که </a:t>
            </a:r>
            <a:r>
              <a:rPr lang="fa-IR" dirty="0">
                <a:cs typeface="Nazanin" panose="00000400000000000000" pitchFamily="2" charset="-78"/>
              </a:rPr>
              <a:t>آیا آنها می توانند توضیح دهند چگونه کار می کند؟)</a:t>
            </a:r>
            <a:endParaRPr lang="en-US" dirty="0">
              <a:cs typeface="Nazanin" panose="00000400000000000000" pitchFamily="2" charset="-78"/>
            </a:endParaRPr>
          </a:p>
        </p:txBody>
      </p:sp>
      <p:grpSp>
        <p:nvGrpSpPr>
          <p:cNvPr id="12" name="Group 11" descr="Diagram of propane tank showing 80% capacity ">
            <a:extLst>
              <a:ext uri="{FF2B5EF4-FFF2-40B4-BE49-F238E27FC236}">
                <a16:creationId xmlns:a16="http://schemas.microsoft.com/office/drawing/2014/main" id="{7816999F-BE58-19AB-C9E4-5643BC70F9E5}"/>
              </a:ext>
            </a:extLst>
          </p:cNvPr>
          <p:cNvGrpSpPr/>
          <p:nvPr/>
        </p:nvGrpSpPr>
        <p:grpSpPr>
          <a:xfrm>
            <a:off x="955463" y="2079911"/>
            <a:ext cx="1707715" cy="3089019"/>
            <a:chOff x="10484285" y="1367887"/>
            <a:chExt cx="1707715" cy="3089019"/>
          </a:xfrm>
        </p:grpSpPr>
        <p:sp>
          <p:nvSpPr>
            <p:cNvPr id="13" name="Oval 12">
              <a:extLst>
                <a:ext uri="{FF2B5EF4-FFF2-40B4-BE49-F238E27FC236}">
                  <a16:creationId xmlns:a16="http://schemas.microsoft.com/office/drawing/2014/main" id="{B6D97036-47C5-3589-DF56-84B46EA91CEF}"/>
                </a:ext>
              </a:extLst>
            </p:cNvPr>
            <p:cNvSpPr/>
            <p:nvPr/>
          </p:nvSpPr>
          <p:spPr>
            <a:xfrm>
              <a:off x="10484285" y="1367887"/>
              <a:ext cx="810538" cy="38088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2E7D325-88B0-4A8D-F938-9D33D12C0EF8}"/>
                </a:ext>
              </a:extLst>
            </p:cNvPr>
            <p:cNvSpPr/>
            <p:nvPr/>
          </p:nvSpPr>
          <p:spPr>
            <a:xfrm>
              <a:off x="10484285" y="1558327"/>
              <a:ext cx="810538" cy="2898579"/>
            </a:xfrm>
            <a:prstGeom prst="rect">
              <a:avLst/>
            </a:prstGeom>
            <a:solidFill>
              <a:schemeClr val="bg2"/>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0B4791B5-8A30-F89D-7A1F-F7292A910443}"/>
                </a:ext>
              </a:extLst>
            </p:cNvPr>
            <p:cNvSpPr/>
            <p:nvPr/>
          </p:nvSpPr>
          <p:spPr>
            <a:xfrm>
              <a:off x="10484285" y="2292263"/>
              <a:ext cx="776614" cy="2164643"/>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350" dirty="0">
                  <a:solidFill>
                    <a:schemeClr val="tx1"/>
                  </a:solidFill>
                  <a:cs typeface="Nazanin" panose="00000400000000000000" pitchFamily="2" charset="-78"/>
                </a:rPr>
                <a:t>مایع پروپان</a:t>
              </a:r>
              <a:endParaRPr lang="en-US" sz="1350" dirty="0">
                <a:solidFill>
                  <a:schemeClr val="tx1"/>
                </a:solidFill>
                <a:cs typeface="Nazanin" panose="00000400000000000000" pitchFamily="2" charset="-78"/>
              </a:endParaRPr>
            </a:p>
          </p:txBody>
        </p:sp>
        <p:sp>
          <p:nvSpPr>
            <p:cNvPr id="16" name="TextBox 15">
              <a:extLst>
                <a:ext uri="{FF2B5EF4-FFF2-40B4-BE49-F238E27FC236}">
                  <a16:creationId xmlns:a16="http://schemas.microsoft.com/office/drawing/2014/main" id="{707B32F9-68CB-2003-95F9-36B7AA062C45}"/>
                </a:ext>
              </a:extLst>
            </p:cNvPr>
            <p:cNvSpPr txBox="1"/>
            <p:nvPr/>
          </p:nvSpPr>
          <p:spPr>
            <a:xfrm>
              <a:off x="11448181" y="3136612"/>
              <a:ext cx="743819" cy="461665"/>
            </a:xfrm>
            <a:prstGeom prst="rect">
              <a:avLst/>
            </a:prstGeom>
            <a:noFill/>
          </p:spPr>
          <p:txBody>
            <a:bodyPr wrap="square">
              <a:spAutoFit/>
            </a:bodyPr>
            <a:lstStyle/>
            <a:p>
              <a:r>
                <a:rPr lang="fa-IR" sz="1200" dirty="0">
                  <a:cs typeface="Nazanin" panose="00000400000000000000" pitchFamily="2" charset="-78"/>
                </a:rPr>
                <a:t>80 درصد ظرفیت</a:t>
              </a:r>
              <a:endParaRPr lang="en-US" sz="1200" dirty="0">
                <a:cs typeface="Nazanin" panose="00000400000000000000" pitchFamily="2" charset="-78"/>
              </a:endParaRPr>
            </a:p>
          </p:txBody>
        </p:sp>
        <p:sp>
          <p:nvSpPr>
            <p:cNvPr id="17" name="Right Brace 16">
              <a:extLst>
                <a:ext uri="{FF2B5EF4-FFF2-40B4-BE49-F238E27FC236}">
                  <a16:creationId xmlns:a16="http://schemas.microsoft.com/office/drawing/2014/main" id="{D9EF1219-7C2D-9B26-EA8D-D78FEAAA0818}"/>
                </a:ext>
              </a:extLst>
            </p:cNvPr>
            <p:cNvSpPr/>
            <p:nvPr/>
          </p:nvSpPr>
          <p:spPr>
            <a:xfrm>
              <a:off x="11356931" y="2352234"/>
              <a:ext cx="179540" cy="20447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a:extLst>
                <a:ext uri="{FF2B5EF4-FFF2-40B4-BE49-F238E27FC236}">
                  <a16:creationId xmlns:a16="http://schemas.microsoft.com/office/drawing/2014/main" id="{2ADD56FD-11FF-9903-2463-E6A54C761334}"/>
                </a:ext>
              </a:extLst>
            </p:cNvPr>
            <p:cNvSpPr txBox="1"/>
            <p:nvPr/>
          </p:nvSpPr>
          <p:spPr>
            <a:xfrm>
              <a:off x="10539846" y="1729029"/>
              <a:ext cx="737701" cy="307777"/>
            </a:xfrm>
            <a:prstGeom prst="rect">
              <a:avLst/>
            </a:prstGeom>
            <a:noFill/>
          </p:spPr>
          <p:txBody>
            <a:bodyPr wrap="none" rtlCol="0">
              <a:spAutoFit/>
            </a:bodyPr>
            <a:lstStyle/>
            <a:p>
              <a:pPr algn="ctr"/>
              <a:r>
                <a:rPr lang="fa-IR" sz="1400" dirty="0">
                  <a:cs typeface="Nazanin" panose="00000400000000000000" pitchFamily="2" charset="-78"/>
                </a:rPr>
                <a:t>گاز پروپان</a:t>
              </a:r>
              <a:endParaRPr lang="en-US" sz="1400" dirty="0">
                <a:cs typeface="Nazanin" panose="00000400000000000000" pitchFamily="2" charset="-78"/>
              </a:endParaRPr>
            </a:p>
          </p:txBody>
        </p:sp>
      </p:grpSp>
      <p:pic>
        <p:nvPicPr>
          <p:cNvPr id="33" name="Picture 32">
            <a:extLst>
              <a:ext uri="{FF2B5EF4-FFF2-40B4-BE49-F238E27FC236}">
                <a16:creationId xmlns:a16="http://schemas.microsoft.com/office/drawing/2014/main" id="{DE4FF77B-246F-308B-DFF0-6AE9680815FD}"/>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406607" y="1400619"/>
            <a:ext cx="2316761" cy="980309"/>
          </a:xfrm>
          <a:prstGeom prst="rect">
            <a:avLst/>
          </a:prstGeom>
        </p:spPr>
      </p:pic>
    </p:spTree>
    <p:extLst>
      <p:ext uri="{BB962C8B-B14F-4D97-AF65-F5344CB8AC3E}">
        <p14:creationId xmlns:p14="http://schemas.microsoft.com/office/powerpoint/2010/main" val="3894701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D478E-DC04-0FD1-9257-A4D7F376FFE4}"/>
              </a:ext>
            </a:extLst>
          </p:cNvPr>
          <p:cNvSpPr>
            <a:spLocks noGrp="1"/>
          </p:cNvSpPr>
          <p:nvPr>
            <p:ph type="title"/>
          </p:nvPr>
        </p:nvSpPr>
        <p:spPr/>
        <p:txBody>
          <a:bodyPr/>
          <a:lstStyle/>
          <a:p>
            <a:pPr algn="r" rtl="1"/>
            <a:r>
              <a:rPr lang="fa-IR" dirty="0">
                <a:cs typeface="Nazanin" panose="00000400000000000000" pitchFamily="2" charset="-78"/>
              </a:rPr>
              <a:t>پر کردن مجدد مخازن- شیر سرریز</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750A70D0-94FD-E83C-4E1E-06365772494C}"/>
              </a:ext>
            </a:extLst>
          </p:cNvPr>
          <p:cNvSpPr>
            <a:spLocks noGrp="1"/>
          </p:cNvSpPr>
          <p:nvPr>
            <p:ph idx="1"/>
          </p:nvPr>
        </p:nvSpPr>
        <p:spPr>
          <a:xfrm>
            <a:off x="2873069" y="2191942"/>
            <a:ext cx="8693063" cy="4938430"/>
          </a:xfrm>
        </p:spPr>
        <p:txBody>
          <a:bodyPr>
            <a:normAutofit/>
          </a:bodyPr>
          <a:lstStyle/>
          <a:p>
            <a:pPr marL="0" indent="0" algn="r" rtl="1">
              <a:buNone/>
            </a:pPr>
            <a:r>
              <a:rPr lang="fa-IR" dirty="0">
                <a:cs typeface="Nazanin" panose="00000400000000000000" pitchFamily="2" charset="-78"/>
              </a:rPr>
              <a:t>** مخزن را کاملا پر نکنید و سپس بگذارید شیر سرریز“مازاد" گاز را به هوا رها کند.</a:t>
            </a:r>
          </a:p>
          <a:p>
            <a:pPr marL="0" indent="0" algn="r" rtl="1">
              <a:buNone/>
            </a:pPr>
            <a:endParaRPr lang="en-US" dirty="0">
              <a:cs typeface="Nazanin" panose="00000400000000000000" pitchFamily="2" charset="-78"/>
            </a:endParaRPr>
          </a:p>
          <a:p>
            <a:pPr marL="0" indent="0" algn="r" rtl="1">
              <a:buNone/>
            </a:pPr>
            <a:r>
              <a:rPr lang="fa-IR" dirty="0">
                <a:cs typeface="Nazanin" panose="00000400000000000000" pitchFamily="2" charset="-78"/>
              </a:rPr>
              <a:t>به چندین نحو خطرناک است:</a:t>
            </a:r>
          </a:p>
          <a:p>
            <a:pPr algn="r" rtl="1"/>
            <a:r>
              <a:rPr lang="fa-IR" dirty="0">
                <a:cs typeface="Nazanin" panose="00000400000000000000" pitchFamily="2" charset="-78"/>
              </a:rPr>
              <a:t>آیا آزادسازی آن قابل پیش بینی است؟</a:t>
            </a:r>
          </a:p>
          <a:p>
            <a:pPr lvl="1" algn="r" rtl="1"/>
            <a:r>
              <a:rPr lang="fa-IR" dirty="0">
                <a:cs typeface="Nazanin" panose="00000400000000000000" pitchFamily="2" charset="-78"/>
              </a:rPr>
              <a:t>چه زمانی انتظارش را دارید و در هوای ازاد؟ یا</a:t>
            </a:r>
            <a:endParaRPr lang="en-US" dirty="0">
              <a:cs typeface="Nazanin" panose="00000400000000000000" pitchFamily="2" charset="-78"/>
            </a:endParaRPr>
          </a:p>
          <a:p>
            <a:pPr lvl="1" algn="r" rtl="1"/>
            <a:r>
              <a:rPr lang="fa-IR" dirty="0">
                <a:cs typeface="Nazanin" panose="00000400000000000000" pitchFamily="2" charset="-78"/>
              </a:rPr>
              <a:t>هنگامی که شما در یک رویداد با مردم در اطراف هستید؟</a:t>
            </a:r>
            <a:endParaRPr lang="en-US" dirty="0">
              <a:cs typeface="Nazanin" panose="00000400000000000000" pitchFamily="2" charset="-78"/>
            </a:endParaRPr>
          </a:p>
          <a:p>
            <a:pPr algn="r" rtl="1"/>
            <a:r>
              <a:rPr lang="fa-IR" dirty="0">
                <a:cs typeface="Nazanin" panose="00000400000000000000" pitchFamily="2" charset="-78"/>
              </a:rPr>
              <a:t>پروپان ازاد شده کجا می رود؟</a:t>
            </a:r>
            <a:endParaRPr lang="en-US" dirty="0">
              <a:cs typeface="Nazanin" panose="00000400000000000000" pitchFamily="2" charset="-78"/>
            </a:endParaRPr>
          </a:p>
          <a:p>
            <a:pPr lvl="1" algn="r" rtl="1"/>
            <a:r>
              <a:rPr lang="fa-IR" dirty="0">
                <a:cs typeface="Nazanin" panose="00000400000000000000" pitchFamily="2" charset="-78"/>
              </a:rPr>
              <a:t>پروپان سنگین شده و روی زمین جریان می یابد. اگر منبع اشتعال در نزدیکی باشد...</a:t>
            </a:r>
          </a:p>
        </p:txBody>
      </p:sp>
      <p:grpSp>
        <p:nvGrpSpPr>
          <p:cNvPr id="13" name="Group 12" descr="Diagram of propane tank showing 80% capacity ">
            <a:extLst>
              <a:ext uri="{FF2B5EF4-FFF2-40B4-BE49-F238E27FC236}">
                <a16:creationId xmlns:a16="http://schemas.microsoft.com/office/drawing/2014/main" id="{4E8E5572-CDD7-CA86-B819-B6B4EE7F88CA}"/>
              </a:ext>
            </a:extLst>
          </p:cNvPr>
          <p:cNvGrpSpPr/>
          <p:nvPr/>
        </p:nvGrpSpPr>
        <p:grpSpPr>
          <a:xfrm>
            <a:off x="1029684" y="3403856"/>
            <a:ext cx="1707715" cy="3089019"/>
            <a:chOff x="10484285" y="1367887"/>
            <a:chExt cx="1707715" cy="3089019"/>
          </a:xfrm>
        </p:grpSpPr>
        <p:sp>
          <p:nvSpPr>
            <p:cNvPr id="14" name="Oval 13">
              <a:extLst>
                <a:ext uri="{FF2B5EF4-FFF2-40B4-BE49-F238E27FC236}">
                  <a16:creationId xmlns:a16="http://schemas.microsoft.com/office/drawing/2014/main" id="{FCC9267E-7F8E-92F7-D348-86EF02D84647}"/>
                </a:ext>
              </a:extLst>
            </p:cNvPr>
            <p:cNvSpPr/>
            <p:nvPr/>
          </p:nvSpPr>
          <p:spPr>
            <a:xfrm>
              <a:off x="10484285" y="1367887"/>
              <a:ext cx="810538" cy="38088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5EE360E-2019-E91B-5850-5606FA0232C4}"/>
                </a:ext>
              </a:extLst>
            </p:cNvPr>
            <p:cNvSpPr/>
            <p:nvPr/>
          </p:nvSpPr>
          <p:spPr>
            <a:xfrm>
              <a:off x="10484285" y="1558327"/>
              <a:ext cx="810538" cy="2898579"/>
            </a:xfrm>
            <a:prstGeom prst="rect">
              <a:avLst/>
            </a:prstGeom>
            <a:solidFill>
              <a:schemeClr val="bg2"/>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C727A7CA-BBF6-AD95-3B38-0133354E7961}"/>
                </a:ext>
              </a:extLst>
            </p:cNvPr>
            <p:cNvSpPr/>
            <p:nvPr/>
          </p:nvSpPr>
          <p:spPr>
            <a:xfrm>
              <a:off x="10484285" y="2292263"/>
              <a:ext cx="776614" cy="2164643"/>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350" dirty="0">
                  <a:solidFill>
                    <a:schemeClr val="tx1"/>
                  </a:solidFill>
                  <a:cs typeface="Nazanin" panose="00000400000000000000" pitchFamily="2" charset="-78"/>
                </a:rPr>
                <a:t>مایع پروپان</a:t>
              </a:r>
              <a:endParaRPr lang="en-US" sz="1350" dirty="0">
                <a:solidFill>
                  <a:schemeClr val="tx1"/>
                </a:solidFill>
                <a:cs typeface="Nazanin" panose="00000400000000000000" pitchFamily="2" charset="-78"/>
              </a:endParaRPr>
            </a:p>
          </p:txBody>
        </p:sp>
        <p:sp>
          <p:nvSpPr>
            <p:cNvPr id="17" name="TextBox 16">
              <a:extLst>
                <a:ext uri="{FF2B5EF4-FFF2-40B4-BE49-F238E27FC236}">
                  <a16:creationId xmlns:a16="http://schemas.microsoft.com/office/drawing/2014/main" id="{36561C85-13F2-1636-6FC2-DDB224CF80FC}"/>
                </a:ext>
              </a:extLst>
            </p:cNvPr>
            <p:cNvSpPr txBox="1"/>
            <p:nvPr/>
          </p:nvSpPr>
          <p:spPr>
            <a:xfrm>
              <a:off x="11448181" y="3136612"/>
              <a:ext cx="743819" cy="461665"/>
            </a:xfrm>
            <a:prstGeom prst="rect">
              <a:avLst/>
            </a:prstGeom>
            <a:noFill/>
          </p:spPr>
          <p:txBody>
            <a:bodyPr wrap="square">
              <a:spAutoFit/>
            </a:bodyPr>
            <a:lstStyle/>
            <a:p>
              <a:r>
                <a:rPr lang="fa-IR" sz="1200" dirty="0">
                  <a:cs typeface="Nazanin" panose="00000400000000000000" pitchFamily="2" charset="-78"/>
                </a:rPr>
                <a:t>80 درصد ظرفیت</a:t>
              </a:r>
              <a:endParaRPr lang="en-US" sz="1200" dirty="0">
                <a:cs typeface="Nazanin" panose="00000400000000000000" pitchFamily="2" charset="-78"/>
              </a:endParaRPr>
            </a:p>
          </p:txBody>
        </p:sp>
        <p:sp>
          <p:nvSpPr>
            <p:cNvPr id="18" name="Right Brace 17">
              <a:extLst>
                <a:ext uri="{FF2B5EF4-FFF2-40B4-BE49-F238E27FC236}">
                  <a16:creationId xmlns:a16="http://schemas.microsoft.com/office/drawing/2014/main" id="{C8741396-5D18-BAD0-F111-E4A9A0F05933}"/>
                </a:ext>
              </a:extLst>
            </p:cNvPr>
            <p:cNvSpPr/>
            <p:nvPr/>
          </p:nvSpPr>
          <p:spPr>
            <a:xfrm>
              <a:off x="11356931" y="2352234"/>
              <a:ext cx="179540" cy="20447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a:extLst>
                <a:ext uri="{FF2B5EF4-FFF2-40B4-BE49-F238E27FC236}">
                  <a16:creationId xmlns:a16="http://schemas.microsoft.com/office/drawing/2014/main" id="{0F775051-5C20-50DC-1193-6CE5522B72A7}"/>
                </a:ext>
              </a:extLst>
            </p:cNvPr>
            <p:cNvSpPr txBox="1"/>
            <p:nvPr/>
          </p:nvSpPr>
          <p:spPr>
            <a:xfrm>
              <a:off x="10539846" y="1729029"/>
              <a:ext cx="737701" cy="307777"/>
            </a:xfrm>
            <a:prstGeom prst="rect">
              <a:avLst/>
            </a:prstGeom>
            <a:noFill/>
          </p:spPr>
          <p:txBody>
            <a:bodyPr wrap="none" rtlCol="0">
              <a:spAutoFit/>
            </a:bodyPr>
            <a:lstStyle/>
            <a:p>
              <a:pPr algn="ctr"/>
              <a:r>
                <a:rPr lang="fa-IR" sz="1400" dirty="0">
                  <a:cs typeface="Nazanin" panose="00000400000000000000" pitchFamily="2" charset="-78"/>
                </a:rPr>
                <a:t>گاز پروپان</a:t>
              </a:r>
              <a:endParaRPr lang="en-US" sz="1400" dirty="0">
                <a:cs typeface="Nazanin" panose="00000400000000000000" pitchFamily="2" charset="-78"/>
              </a:endParaRPr>
            </a:p>
          </p:txBody>
        </p:sp>
      </p:grpSp>
      <p:grpSp>
        <p:nvGrpSpPr>
          <p:cNvPr id="20" name="Group 19">
            <a:extLst>
              <a:ext uri="{FF2B5EF4-FFF2-40B4-BE49-F238E27FC236}">
                <a16:creationId xmlns:a16="http://schemas.microsoft.com/office/drawing/2014/main" id="{BFB5E6D9-C1B6-B070-BA02-95C196AE887A}"/>
              </a:ext>
            </a:extLst>
          </p:cNvPr>
          <p:cNvGrpSpPr/>
          <p:nvPr/>
        </p:nvGrpSpPr>
        <p:grpSpPr>
          <a:xfrm>
            <a:off x="207242" y="311086"/>
            <a:ext cx="4049798" cy="1880856"/>
            <a:chOff x="-20596" y="5096780"/>
            <a:chExt cx="3749255" cy="1625399"/>
          </a:xfrm>
        </p:grpSpPr>
        <p:pic>
          <p:nvPicPr>
            <p:cNvPr id="21" name="Picture 20" descr="Propane Tank Valves 15kb jpg&#10;">
              <a:extLst>
                <a:ext uri="{FF2B5EF4-FFF2-40B4-BE49-F238E27FC236}">
                  <a16:creationId xmlns:a16="http://schemas.microsoft.com/office/drawing/2014/main" id="{9D7E7199-C102-C866-415E-0101612727F4}"/>
                </a:ext>
              </a:extLst>
            </p:cNvPr>
            <p:cNvPicPr>
              <a:picLocks noChangeAspect="1"/>
            </p:cNvPicPr>
            <p:nvPr/>
          </p:nvPicPr>
          <p:blipFill>
            <a:blip r:embed="rId2">
              <a:clrChange>
                <a:clrFrom>
                  <a:srgbClr val="C7CBB4"/>
                </a:clrFrom>
                <a:clrTo>
                  <a:srgbClr val="C7CBB4">
                    <a:alpha val="0"/>
                  </a:srgbClr>
                </a:clrTo>
              </a:clrChange>
              <a:extLst>
                <a:ext uri="{28A0092B-C50C-407E-A947-70E740481C1C}">
                  <a14:useLocalDpi xmlns:a14="http://schemas.microsoft.com/office/drawing/2010/main" val="0"/>
                </a:ext>
              </a:extLst>
            </a:blip>
            <a:stretch>
              <a:fillRect/>
            </a:stretch>
          </p:blipFill>
          <p:spPr>
            <a:xfrm>
              <a:off x="177726" y="5146157"/>
              <a:ext cx="3219699" cy="1374991"/>
            </a:xfrm>
            <a:prstGeom prst="rect">
              <a:avLst/>
            </a:prstGeom>
          </p:spPr>
        </p:pic>
        <p:sp>
          <p:nvSpPr>
            <p:cNvPr id="22" name="TextBox 21">
              <a:extLst>
                <a:ext uri="{FF2B5EF4-FFF2-40B4-BE49-F238E27FC236}">
                  <a16:creationId xmlns:a16="http://schemas.microsoft.com/office/drawing/2014/main" id="{50856F2D-948D-5F92-CAE4-4FE5FFF2C469}"/>
                </a:ext>
              </a:extLst>
            </p:cNvPr>
            <p:cNvSpPr txBox="1"/>
            <p:nvPr/>
          </p:nvSpPr>
          <p:spPr>
            <a:xfrm>
              <a:off x="177727" y="5121424"/>
              <a:ext cx="681778" cy="276999"/>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شیر سیلندر</a:t>
              </a:r>
              <a:endParaRPr lang="en-US" sz="1200" dirty="0">
                <a:cs typeface="Nazanin" panose="00000400000000000000" pitchFamily="2" charset="-78"/>
              </a:endParaRPr>
            </a:p>
          </p:txBody>
        </p:sp>
        <p:sp>
          <p:nvSpPr>
            <p:cNvPr id="23" name="TextBox 22">
              <a:extLst>
                <a:ext uri="{FF2B5EF4-FFF2-40B4-BE49-F238E27FC236}">
                  <a16:creationId xmlns:a16="http://schemas.microsoft.com/office/drawing/2014/main" id="{3D25770B-2B79-2E6E-BE6D-627078582A2F}"/>
                </a:ext>
              </a:extLst>
            </p:cNvPr>
            <p:cNvSpPr txBox="1"/>
            <p:nvPr/>
          </p:nvSpPr>
          <p:spPr>
            <a:xfrm>
              <a:off x="1574611" y="5096780"/>
              <a:ext cx="563783" cy="276999"/>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فلکه دستی</a:t>
              </a:r>
              <a:endParaRPr lang="en-US" sz="1200" dirty="0">
                <a:cs typeface="Nazanin" panose="00000400000000000000" pitchFamily="2" charset="-78"/>
              </a:endParaRPr>
            </a:p>
          </p:txBody>
        </p:sp>
        <p:sp>
          <p:nvSpPr>
            <p:cNvPr id="24" name="TextBox 23">
              <a:extLst>
                <a:ext uri="{FF2B5EF4-FFF2-40B4-BE49-F238E27FC236}">
                  <a16:creationId xmlns:a16="http://schemas.microsoft.com/office/drawing/2014/main" id="{96264BA6-FD6E-276F-F450-DFC52651DF6F}"/>
                </a:ext>
              </a:extLst>
            </p:cNvPr>
            <p:cNvSpPr txBox="1"/>
            <p:nvPr/>
          </p:nvSpPr>
          <p:spPr>
            <a:xfrm>
              <a:off x="2629305" y="5146157"/>
              <a:ext cx="681778" cy="276999"/>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مهره اتصال</a:t>
              </a:r>
              <a:endParaRPr lang="en-US" sz="1200" dirty="0">
                <a:cs typeface="Nazanin" panose="00000400000000000000" pitchFamily="2" charset="-78"/>
              </a:endParaRPr>
            </a:p>
          </p:txBody>
        </p:sp>
        <p:sp>
          <p:nvSpPr>
            <p:cNvPr id="25" name="TextBox 24">
              <a:extLst>
                <a:ext uri="{FF2B5EF4-FFF2-40B4-BE49-F238E27FC236}">
                  <a16:creationId xmlns:a16="http://schemas.microsoft.com/office/drawing/2014/main" id="{592FD3EC-6AE7-A924-EF90-3E8E2CF551EF}"/>
                </a:ext>
              </a:extLst>
            </p:cNvPr>
            <p:cNvSpPr txBox="1"/>
            <p:nvPr/>
          </p:nvSpPr>
          <p:spPr>
            <a:xfrm>
              <a:off x="2758441" y="5791849"/>
              <a:ext cx="552642" cy="276999"/>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رگلاتور</a:t>
              </a:r>
              <a:endParaRPr lang="en-US" sz="1200" dirty="0">
                <a:cs typeface="Nazanin" panose="00000400000000000000" pitchFamily="2" charset="-78"/>
              </a:endParaRPr>
            </a:p>
          </p:txBody>
        </p:sp>
        <p:sp>
          <p:nvSpPr>
            <p:cNvPr id="26" name="TextBox 25">
              <a:extLst>
                <a:ext uri="{FF2B5EF4-FFF2-40B4-BE49-F238E27FC236}">
                  <a16:creationId xmlns:a16="http://schemas.microsoft.com/office/drawing/2014/main" id="{DAEABF64-2B76-EFA1-010C-BA85726468F5}"/>
                </a:ext>
              </a:extLst>
            </p:cNvPr>
            <p:cNvSpPr txBox="1"/>
            <p:nvPr/>
          </p:nvSpPr>
          <p:spPr>
            <a:xfrm>
              <a:off x="2970194" y="6115543"/>
              <a:ext cx="427231" cy="276999"/>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شلنگ</a:t>
              </a:r>
              <a:endParaRPr lang="en-US" sz="1200" dirty="0">
                <a:cs typeface="Nazanin" panose="00000400000000000000" pitchFamily="2" charset="-78"/>
              </a:endParaRPr>
            </a:p>
          </p:txBody>
        </p:sp>
        <p:sp>
          <p:nvSpPr>
            <p:cNvPr id="27" name="TextBox 26">
              <a:extLst>
                <a:ext uri="{FF2B5EF4-FFF2-40B4-BE49-F238E27FC236}">
                  <a16:creationId xmlns:a16="http://schemas.microsoft.com/office/drawing/2014/main" id="{A195B2BA-B2B0-4F78-0FD3-7CD16729A16E}"/>
                </a:ext>
              </a:extLst>
            </p:cNvPr>
            <p:cNvSpPr txBox="1"/>
            <p:nvPr/>
          </p:nvSpPr>
          <p:spPr>
            <a:xfrm>
              <a:off x="1242811" y="6243511"/>
              <a:ext cx="452436" cy="276999"/>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سیلندر</a:t>
              </a:r>
              <a:endParaRPr lang="en-US" sz="1200" dirty="0">
                <a:cs typeface="Nazanin" panose="00000400000000000000" pitchFamily="2" charset="-78"/>
              </a:endParaRPr>
            </a:p>
          </p:txBody>
        </p:sp>
        <p:sp>
          <p:nvSpPr>
            <p:cNvPr id="28" name="TextBox 27">
              <a:extLst>
                <a:ext uri="{FF2B5EF4-FFF2-40B4-BE49-F238E27FC236}">
                  <a16:creationId xmlns:a16="http://schemas.microsoft.com/office/drawing/2014/main" id="{8C2362A0-DE35-7A70-BDC0-2B322F702420}"/>
                </a:ext>
              </a:extLst>
            </p:cNvPr>
            <p:cNvSpPr txBox="1"/>
            <p:nvPr/>
          </p:nvSpPr>
          <p:spPr>
            <a:xfrm>
              <a:off x="-805" y="5884710"/>
              <a:ext cx="860309" cy="461665"/>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نشانگر سطح مایع (اختیاری)</a:t>
              </a:r>
              <a:endParaRPr lang="en-US" sz="1200" dirty="0">
                <a:cs typeface="Nazanin" panose="00000400000000000000" pitchFamily="2" charset="-78"/>
              </a:endParaRPr>
            </a:p>
          </p:txBody>
        </p:sp>
        <p:sp>
          <p:nvSpPr>
            <p:cNvPr id="29" name="TextBox 28">
              <a:extLst>
                <a:ext uri="{FF2B5EF4-FFF2-40B4-BE49-F238E27FC236}">
                  <a16:creationId xmlns:a16="http://schemas.microsoft.com/office/drawing/2014/main" id="{8EAED91D-26E4-061A-0C55-E5C827105431}"/>
                </a:ext>
              </a:extLst>
            </p:cNvPr>
            <p:cNvSpPr txBox="1"/>
            <p:nvPr/>
          </p:nvSpPr>
          <p:spPr>
            <a:xfrm>
              <a:off x="0" y="5430961"/>
              <a:ext cx="860309" cy="276999"/>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شیر کاهش فشار</a:t>
              </a:r>
              <a:endParaRPr lang="en-US" sz="1200" dirty="0">
                <a:cs typeface="Nazanin" panose="00000400000000000000" pitchFamily="2" charset="-78"/>
              </a:endParaRPr>
            </a:p>
          </p:txBody>
        </p:sp>
        <p:sp>
          <p:nvSpPr>
            <p:cNvPr id="30" name="TextBox 29">
              <a:extLst>
                <a:ext uri="{FF2B5EF4-FFF2-40B4-BE49-F238E27FC236}">
                  <a16:creationId xmlns:a16="http://schemas.microsoft.com/office/drawing/2014/main" id="{7B935508-816F-BD9A-5C82-23259E77F7E1}"/>
                </a:ext>
              </a:extLst>
            </p:cNvPr>
            <p:cNvSpPr txBox="1"/>
            <p:nvPr/>
          </p:nvSpPr>
          <p:spPr>
            <a:xfrm>
              <a:off x="2693873" y="5430016"/>
              <a:ext cx="681778" cy="276999"/>
            </a:xfrm>
            <a:prstGeom prst="rect">
              <a:avLst/>
            </a:prstGeom>
            <a:solidFill>
              <a:schemeClr val="bg1"/>
            </a:solidFill>
          </p:spPr>
          <p:txBody>
            <a:bodyPr wrap="square" lIns="0" rIns="0" rtlCol="0">
              <a:spAutoFit/>
            </a:bodyPr>
            <a:lstStyle/>
            <a:p>
              <a:pPr algn="ctr"/>
              <a:endParaRPr lang="en-US" sz="1200" dirty="0">
                <a:cs typeface="Nazanin" panose="00000400000000000000" pitchFamily="2" charset="-78"/>
              </a:endParaRPr>
            </a:p>
          </p:txBody>
        </p:sp>
        <p:sp>
          <p:nvSpPr>
            <p:cNvPr id="31" name="TextBox 30">
              <a:extLst>
                <a:ext uri="{FF2B5EF4-FFF2-40B4-BE49-F238E27FC236}">
                  <a16:creationId xmlns:a16="http://schemas.microsoft.com/office/drawing/2014/main" id="{4849D77E-DAE6-3520-D615-FB57A19A9079}"/>
                </a:ext>
              </a:extLst>
            </p:cNvPr>
            <p:cNvSpPr txBox="1"/>
            <p:nvPr/>
          </p:nvSpPr>
          <p:spPr>
            <a:xfrm>
              <a:off x="-20596" y="5675005"/>
              <a:ext cx="860309" cy="276999"/>
            </a:xfrm>
            <a:prstGeom prst="rect">
              <a:avLst/>
            </a:prstGeom>
            <a:solidFill>
              <a:schemeClr val="bg1"/>
            </a:solidFill>
          </p:spPr>
          <p:txBody>
            <a:bodyPr wrap="square" lIns="0" rIns="0" rtlCol="0">
              <a:spAutoFit/>
            </a:bodyPr>
            <a:lstStyle/>
            <a:p>
              <a:pPr algn="ctr"/>
              <a:endParaRPr lang="en-US" sz="1200" dirty="0">
                <a:cs typeface="Nazanin" panose="00000400000000000000" pitchFamily="2" charset="-78"/>
              </a:endParaRPr>
            </a:p>
          </p:txBody>
        </p:sp>
        <p:sp>
          <p:nvSpPr>
            <p:cNvPr id="32" name="TextBox 31">
              <a:extLst>
                <a:ext uri="{FF2B5EF4-FFF2-40B4-BE49-F238E27FC236}">
                  <a16:creationId xmlns:a16="http://schemas.microsoft.com/office/drawing/2014/main" id="{D7B3B41B-A50D-ACFF-3D07-5F74994DA783}"/>
                </a:ext>
              </a:extLst>
            </p:cNvPr>
            <p:cNvSpPr txBox="1"/>
            <p:nvPr/>
          </p:nvSpPr>
          <p:spPr>
            <a:xfrm>
              <a:off x="88461" y="6346375"/>
              <a:ext cx="1222100" cy="276999"/>
            </a:xfrm>
            <a:prstGeom prst="rect">
              <a:avLst/>
            </a:prstGeom>
            <a:solidFill>
              <a:schemeClr val="bg1"/>
            </a:solidFill>
          </p:spPr>
          <p:txBody>
            <a:bodyPr wrap="square" lIns="0" rIns="0" rtlCol="0">
              <a:spAutoFit/>
            </a:bodyPr>
            <a:lstStyle/>
            <a:p>
              <a:pPr algn="ctr"/>
              <a:endParaRPr lang="en-US" sz="1200" dirty="0">
                <a:cs typeface="Nazanin" panose="00000400000000000000" pitchFamily="2" charset="-78"/>
              </a:endParaRPr>
            </a:p>
          </p:txBody>
        </p:sp>
        <p:sp>
          <p:nvSpPr>
            <p:cNvPr id="33" name="TextBox 32">
              <a:extLst>
                <a:ext uri="{FF2B5EF4-FFF2-40B4-BE49-F238E27FC236}">
                  <a16:creationId xmlns:a16="http://schemas.microsoft.com/office/drawing/2014/main" id="{75B922D8-B256-D389-931E-767C85004D7F}"/>
                </a:ext>
              </a:extLst>
            </p:cNvPr>
            <p:cNvSpPr txBox="1"/>
            <p:nvPr/>
          </p:nvSpPr>
          <p:spPr>
            <a:xfrm>
              <a:off x="2506559" y="6445180"/>
              <a:ext cx="1222100" cy="276999"/>
            </a:xfrm>
            <a:prstGeom prst="rect">
              <a:avLst/>
            </a:prstGeom>
            <a:solidFill>
              <a:schemeClr val="bg1"/>
            </a:solidFill>
          </p:spPr>
          <p:txBody>
            <a:bodyPr wrap="square" lIns="0" rIns="0" rtlCol="0">
              <a:spAutoFit/>
            </a:bodyPr>
            <a:lstStyle/>
            <a:p>
              <a:pPr algn="ctr"/>
              <a:endParaRPr lang="en-US" sz="1200" dirty="0">
                <a:cs typeface="Nazanin" panose="00000400000000000000" pitchFamily="2" charset="-78"/>
              </a:endParaRPr>
            </a:p>
          </p:txBody>
        </p:sp>
      </p:grpSp>
      <p:pic>
        <p:nvPicPr>
          <p:cNvPr id="34" name="Picture 33">
            <a:extLst>
              <a:ext uri="{FF2B5EF4-FFF2-40B4-BE49-F238E27FC236}">
                <a16:creationId xmlns:a16="http://schemas.microsoft.com/office/drawing/2014/main" id="{4EA621EB-93FD-1B67-B2BE-F8F85A67BD8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480828" y="2724564"/>
            <a:ext cx="2316761" cy="980309"/>
          </a:xfrm>
          <a:prstGeom prst="rect">
            <a:avLst/>
          </a:prstGeom>
        </p:spPr>
      </p:pic>
    </p:spTree>
    <p:extLst>
      <p:ext uri="{BB962C8B-B14F-4D97-AF65-F5344CB8AC3E}">
        <p14:creationId xmlns:p14="http://schemas.microsoft.com/office/powerpoint/2010/main" val="766494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1AA4-0B08-972D-13CB-16420D21D4B6}"/>
              </a:ext>
            </a:extLst>
          </p:cNvPr>
          <p:cNvSpPr>
            <a:spLocks noGrp="1"/>
          </p:cNvSpPr>
          <p:nvPr>
            <p:ph type="title"/>
          </p:nvPr>
        </p:nvSpPr>
        <p:spPr/>
        <p:txBody>
          <a:bodyPr>
            <a:normAutofit/>
          </a:bodyPr>
          <a:lstStyle/>
          <a:p>
            <a:pPr algn="r" rtl="1"/>
            <a:r>
              <a:rPr lang="fa-IR" dirty="0">
                <a:cs typeface="Nazanin" panose="00000400000000000000" pitchFamily="2" charset="-78"/>
              </a:rPr>
              <a:t>پر کردن مجدد- چگونه می توانم بفهمم که یک مخزن 80 درصد پر است؟</a:t>
            </a:r>
          </a:p>
        </p:txBody>
      </p:sp>
      <p:sp>
        <p:nvSpPr>
          <p:cNvPr id="3" name="Content Placeholder 2">
            <a:extLst>
              <a:ext uri="{FF2B5EF4-FFF2-40B4-BE49-F238E27FC236}">
                <a16:creationId xmlns:a16="http://schemas.microsoft.com/office/drawing/2014/main" id="{3DF96A42-DE70-99DB-CCC0-5995D99DEF1E}"/>
              </a:ext>
            </a:extLst>
          </p:cNvPr>
          <p:cNvSpPr>
            <a:spLocks noGrp="1"/>
          </p:cNvSpPr>
          <p:nvPr>
            <p:ph sz="half" idx="1"/>
          </p:nvPr>
        </p:nvSpPr>
        <p:spPr>
          <a:xfrm>
            <a:off x="4383052" y="1860349"/>
            <a:ext cx="7390356" cy="4351338"/>
          </a:xfrm>
        </p:spPr>
        <p:txBody>
          <a:bodyPr>
            <a:normAutofit lnSpcReduction="10000"/>
          </a:bodyPr>
          <a:lstStyle/>
          <a:p>
            <a:pPr algn="r" rtl="1">
              <a:lnSpc>
                <a:spcPct val="110000"/>
              </a:lnSpc>
            </a:pPr>
            <a:r>
              <a:rPr lang="fa-IR" dirty="0">
                <a:cs typeface="Nazanin" panose="00000400000000000000" pitchFamily="2" charset="-78"/>
              </a:rPr>
              <a:t>"وزن خالص" مخزن خالی را پیدا کنید</a:t>
            </a:r>
          </a:p>
          <a:p>
            <a:pPr lvl="1" algn="r" rtl="1">
              <a:lnSpc>
                <a:spcPct val="110000"/>
              </a:lnSpc>
              <a:spcBef>
                <a:spcPts val="1000"/>
              </a:spcBef>
            </a:pPr>
            <a:r>
              <a:rPr lang="fa-IR" dirty="0">
                <a:cs typeface="Nazanin" panose="00000400000000000000" pitchFamily="2" charset="-78"/>
              </a:rPr>
              <a:t>وزن مخزن را وقتی خالی است اندازه بگیرید</a:t>
            </a:r>
          </a:p>
          <a:p>
            <a:pPr algn="r" rtl="1">
              <a:lnSpc>
                <a:spcPct val="110000"/>
              </a:lnSpc>
            </a:pPr>
            <a:r>
              <a:rPr lang="fa-IR" dirty="0">
                <a:cs typeface="Nazanin" panose="00000400000000000000" pitchFamily="2" charset="-78"/>
              </a:rPr>
              <a:t>وزن مخزن پروپان را قبل از دوباره پر کردن اندازه بگیرید</a:t>
            </a:r>
          </a:p>
          <a:p>
            <a:pPr lvl="1" algn="r" rtl="1">
              <a:lnSpc>
                <a:spcPct val="110000"/>
              </a:lnSpc>
              <a:spcBef>
                <a:spcPts val="1000"/>
              </a:spcBef>
            </a:pPr>
            <a:r>
              <a:rPr lang="fa-IR" dirty="0">
                <a:cs typeface="Nazanin" panose="00000400000000000000" pitchFamily="2" charset="-78"/>
              </a:rPr>
              <a:t>اگر وزن مخزن &gt; وزن خالص باشد، مقداری از پروپان باقی مانده است</a:t>
            </a:r>
          </a:p>
          <a:p>
            <a:pPr algn="r" rtl="1">
              <a:lnSpc>
                <a:spcPct val="110000"/>
              </a:lnSpc>
            </a:pPr>
            <a:r>
              <a:rPr lang="fa-IR" dirty="0">
                <a:cs typeface="Nazanin" panose="00000400000000000000" pitchFamily="2" charset="-78"/>
              </a:rPr>
              <a:t>محاسبه کنید که وزن کل مورد نیاز چقدر است؟</a:t>
            </a:r>
          </a:p>
          <a:p>
            <a:pPr lvl="1" algn="r" rtl="1">
              <a:lnSpc>
                <a:spcPct val="110000"/>
              </a:lnSpc>
            </a:pPr>
            <a:r>
              <a:rPr lang="fa-IR" dirty="0">
                <a:cs typeface="Nazanin" panose="00000400000000000000" pitchFamily="2" charset="-78"/>
              </a:rPr>
              <a:t>وزن خالص مخزن خالی + وزن پروپان × 80%</a:t>
            </a:r>
          </a:p>
          <a:p>
            <a:pPr lvl="1" algn="r" rtl="1">
              <a:lnSpc>
                <a:spcPct val="110000"/>
              </a:lnSpc>
            </a:pPr>
            <a:r>
              <a:rPr lang="fa-IR" dirty="0">
                <a:cs typeface="Nazanin" panose="00000400000000000000" pitchFamily="2" charset="-78"/>
              </a:rPr>
              <a:t>مثال:</a:t>
            </a:r>
            <a:br>
              <a:rPr lang="fa-IR" dirty="0">
                <a:cs typeface="Nazanin" panose="00000400000000000000" pitchFamily="2" charset="-78"/>
              </a:rPr>
            </a:br>
            <a:r>
              <a:rPr lang="fa-IR" dirty="0">
                <a:cs typeface="Nazanin" panose="00000400000000000000" pitchFamily="2" charset="-78"/>
              </a:rPr>
              <a:t> 18 پوند خالی + (20 پوند × 80٪) = 18 پوند + 16 پوند = </a:t>
            </a:r>
            <a:r>
              <a:rPr lang="fa-IR" b="1" dirty="0">
                <a:cs typeface="Nazanin" panose="00000400000000000000" pitchFamily="2" charset="-78"/>
              </a:rPr>
              <a:t>34 پوند</a:t>
            </a:r>
          </a:p>
          <a:p>
            <a:pPr marL="457200" lvl="1" indent="0" algn="r" rtl="1">
              <a:lnSpc>
                <a:spcPct val="110000"/>
              </a:lnSpc>
              <a:buNone/>
            </a:pPr>
            <a:r>
              <a:rPr lang="fa-IR" sz="1900" dirty="0">
                <a:solidFill>
                  <a:srgbClr val="0070C0"/>
                </a:solidFill>
                <a:cs typeface="Nazanin" panose="00000400000000000000" pitchFamily="2" charset="-78"/>
              </a:rPr>
              <a:t>    8/2 </a:t>
            </a:r>
            <a:r>
              <a:rPr lang="fa-IR" sz="1900" i="1" dirty="0">
                <a:solidFill>
                  <a:srgbClr val="0070C0"/>
                </a:solidFill>
                <a:cs typeface="Nazanin" panose="00000400000000000000" pitchFamily="2" charset="-78"/>
              </a:rPr>
              <a:t>کیلوگرم</a:t>
            </a:r>
            <a:r>
              <a:rPr lang="fa-IR" sz="1900" dirty="0">
                <a:solidFill>
                  <a:srgbClr val="0070C0"/>
                </a:solidFill>
                <a:cs typeface="Nazanin" panose="00000400000000000000" pitchFamily="2" charset="-78"/>
              </a:rPr>
              <a:t> خالی + (9/1 </a:t>
            </a:r>
            <a:r>
              <a:rPr lang="fa-IR" sz="1900" i="1" dirty="0">
                <a:solidFill>
                  <a:srgbClr val="0070C0"/>
                </a:solidFill>
                <a:cs typeface="Nazanin" panose="00000400000000000000" pitchFamily="2" charset="-78"/>
              </a:rPr>
              <a:t>کیلوگرم</a:t>
            </a:r>
            <a:r>
              <a:rPr lang="fa-IR" sz="1900" dirty="0">
                <a:solidFill>
                  <a:srgbClr val="0070C0"/>
                </a:solidFill>
                <a:cs typeface="Nazanin" panose="00000400000000000000" pitchFamily="2" charset="-78"/>
              </a:rPr>
              <a:t> × 80٪) = 8/2 </a:t>
            </a:r>
            <a:r>
              <a:rPr lang="fa-IR" sz="1900" i="1" dirty="0">
                <a:solidFill>
                  <a:srgbClr val="0070C0"/>
                </a:solidFill>
                <a:cs typeface="Nazanin" panose="00000400000000000000" pitchFamily="2" charset="-78"/>
              </a:rPr>
              <a:t>کیلوگرم</a:t>
            </a:r>
            <a:r>
              <a:rPr lang="fa-IR" sz="1900" dirty="0">
                <a:solidFill>
                  <a:srgbClr val="0070C0"/>
                </a:solidFill>
                <a:cs typeface="Nazanin" panose="00000400000000000000" pitchFamily="2" charset="-78"/>
              </a:rPr>
              <a:t> + 7/3 </a:t>
            </a:r>
            <a:r>
              <a:rPr lang="fa-IR" sz="1900" i="1" dirty="0">
                <a:solidFill>
                  <a:srgbClr val="0070C0"/>
                </a:solidFill>
                <a:cs typeface="Nazanin" panose="00000400000000000000" pitchFamily="2" charset="-78"/>
              </a:rPr>
              <a:t>کیلوگرم</a:t>
            </a:r>
            <a:r>
              <a:rPr lang="fa-IR" sz="1900" dirty="0">
                <a:solidFill>
                  <a:srgbClr val="0070C0"/>
                </a:solidFill>
                <a:cs typeface="Nazanin" panose="00000400000000000000" pitchFamily="2" charset="-78"/>
              </a:rPr>
              <a:t> = </a:t>
            </a:r>
            <a:r>
              <a:rPr lang="fa-IR" sz="1900" b="1" dirty="0">
                <a:solidFill>
                  <a:srgbClr val="0070C0"/>
                </a:solidFill>
                <a:cs typeface="Nazanin" panose="00000400000000000000" pitchFamily="2" charset="-78"/>
              </a:rPr>
              <a:t>15/4 پوند</a:t>
            </a:r>
            <a:endParaRPr lang="fa-IR" sz="1900" dirty="0">
              <a:solidFill>
                <a:srgbClr val="0070C0"/>
              </a:solidFill>
              <a:cs typeface="Nazanin" panose="00000400000000000000" pitchFamily="2" charset="-78"/>
            </a:endParaRPr>
          </a:p>
          <a:p>
            <a:pPr lvl="1" algn="r" rtl="1">
              <a:lnSpc>
                <a:spcPct val="110000"/>
              </a:lnSpc>
            </a:pPr>
            <a:endParaRPr lang="fa-IR" dirty="0">
              <a:cs typeface="Nazanin" panose="00000400000000000000" pitchFamily="2" charset="-78"/>
            </a:endParaRPr>
          </a:p>
        </p:txBody>
      </p:sp>
      <p:sp>
        <p:nvSpPr>
          <p:cNvPr id="4" name="Content Placeholder 3">
            <a:extLst>
              <a:ext uri="{FF2B5EF4-FFF2-40B4-BE49-F238E27FC236}">
                <a16:creationId xmlns:a16="http://schemas.microsoft.com/office/drawing/2014/main" id="{97DE9CFB-92A8-C7FC-9F30-8055A5FED953}"/>
              </a:ext>
            </a:extLst>
          </p:cNvPr>
          <p:cNvSpPr>
            <a:spLocks noGrp="1"/>
          </p:cNvSpPr>
          <p:nvPr>
            <p:ph sz="half" idx="2"/>
          </p:nvPr>
        </p:nvSpPr>
        <p:spPr>
          <a:xfrm>
            <a:off x="418592" y="1860349"/>
            <a:ext cx="3757808" cy="4351338"/>
          </a:xfrm>
        </p:spPr>
        <p:txBody>
          <a:bodyPr>
            <a:normAutofit lnSpcReduction="10000"/>
          </a:bodyPr>
          <a:lstStyle/>
          <a:p>
            <a:pPr marL="0" indent="0" algn="r" rtl="1">
              <a:buNone/>
            </a:pPr>
            <a:r>
              <a:rPr lang="fa-IR" sz="2400" dirty="0">
                <a:cs typeface="Nazanin" panose="00000400000000000000" pitchFamily="2" charset="-78"/>
              </a:rPr>
              <a:t>وزن خالی: 15 پوند</a:t>
            </a:r>
            <a:r>
              <a:rPr lang="en-US" sz="2400" dirty="0">
                <a:cs typeface="Nazanin" panose="00000400000000000000" pitchFamily="2" charset="-78"/>
              </a:rPr>
              <a:t> | </a:t>
            </a:r>
            <a:r>
              <a:rPr lang="fa-IR" sz="2400" i="1" dirty="0">
                <a:solidFill>
                  <a:srgbClr val="0070C0"/>
                </a:solidFill>
                <a:cs typeface="Nazanin" panose="00000400000000000000" pitchFamily="2" charset="-78"/>
              </a:rPr>
              <a:t>6/8 کیلوگرم</a:t>
            </a:r>
            <a:endParaRPr lang="fa-IR" sz="2400" dirty="0">
              <a:solidFill>
                <a:srgbClr val="0070C0"/>
              </a:solidFill>
              <a:cs typeface="Nazanin" panose="00000400000000000000" pitchFamily="2" charset="-78"/>
            </a:endParaRPr>
          </a:p>
          <a:p>
            <a:pPr marL="0" indent="0" algn="r" rtl="1">
              <a:buNone/>
            </a:pPr>
            <a:r>
              <a:rPr lang="fa-IR" sz="2400" dirty="0">
                <a:cs typeface="Nazanin" panose="00000400000000000000" pitchFamily="2" charset="-78"/>
              </a:rPr>
              <a:t>(= مخزن خالی)</a:t>
            </a:r>
          </a:p>
          <a:p>
            <a:pPr marL="0" indent="0" algn="r" rtl="1">
              <a:buNone/>
            </a:pPr>
            <a:endParaRPr lang="fa-IR" sz="2400" dirty="0">
              <a:cs typeface="Nazanin" panose="00000400000000000000" pitchFamily="2" charset="-78"/>
            </a:endParaRPr>
          </a:p>
          <a:p>
            <a:pPr marL="0" indent="0" algn="r" rtl="1">
              <a:buNone/>
            </a:pPr>
            <a:r>
              <a:rPr lang="fa-IR" sz="2400" dirty="0">
                <a:cs typeface="Nazanin" panose="00000400000000000000" pitchFamily="2" charset="-78"/>
              </a:rPr>
              <a:t>کنونی: 17 پوند |  </a:t>
            </a:r>
            <a:r>
              <a:rPr lang="fa-IR" sz="2400" i="1" dirty="0">
                <a:solidFill>
                  <a:srgbClr val="0070C0"/>
                </a:solidFill>
                <a:cs typeface="Nazanin" panose="00000400000000000000" pitchFamily="2" charset="-78"/>
              </a:rPr>
              <a:t>7/7 کیلوگرم</a:t>
            </a:r>
            <a:endParaRPr lang="fa-IR" sz="2400" dirty="0">
              <a:solidFill>
                <a:srgbClr val="0070C0"/>
              </a:solidFill>
              <a:cs typeface="Nazanin" panose="00000400000000000000" pitchFamily="2" charset="-78"/>
            </a:endParaRPr>
          </a:p>
          <a:p>
            <a:pPr marL="0" indent="0" algn="r" rtl="1">
              <a:buNone/>
            </a:pPr>
            <a:r>
              <a:rPr lang="fa-IR" sz="2400" dirty="0">
                <a:cs typeface="Nazanin" panose="00000400000000000000" pitchFamily="2" charset="-78"/>
              </a:rPr>
              <a:t>(= 15 پوند مخزن + 2 پوند پروپان)</a:t>
            </a:r>
          </a:p>
          <a:p>
            <a:pPr marL="0" indent="0" algn="r" rtl="1">
              <a:buNone/>
            </a:pPr>
            <a:r>
              <a:rPr lang="fa-IR" sz="1800" dirty="0">
                <a:solidFill>
                  <a:srgbClr val="0070C0"/>
                </a:solidFill>
                <a:cs typeface="Nazanin" panose="00000400000000000000" pitchFamily="2" charset="-78"/>
              </a:rPr>
              <a:t>(= 6/8 </a:t>
            </a:r>
            <a:r>
              <a:rPr lang="fa-IR" sz="1800" i="1" dirty="0">
                <a:solidFill>
                  <a:srgbClr val="0070C0"/>
                </a:solidFill>
                <a:cs typeface="Nazanin" panose="00000400000000000000" pitchFamily="2" charset="-78"/>
              </a:rPr>
              <a:t>کیلوگرم</a:t>
            </a:r>
            <a:r>
              <a:rPr lang="fa-IR" sz="1800" dirty="0">
                <a:solidFill>
                  <a:srgbClr val="0070C0"/>
                </a:solidFill>
                <a:cs typeface="Nazanin" panose="00000400000000000000" pitchFamily="2" charset="-78"/>
              </a:rPr>
              <a:t> مخزن + 0/91 </a:t>
            </a:r>
            <a:r>
              <a:rPr lang="fa-IR" sz="1800" i="1" dirty="0">
                <a:solidFill>
                  <a:srgbClr val="0070C0"/>
                </a:solidFill>
                <a:cs typeface="Nazanin" panose="00000400000000000000" pitchFamily="2" charset="-78"/>
              </a:rPr>
              <a:t>کیلوگرم</a:t>
            </a:r>
            <a:r>
              <a:rPr lang="fa-IR" sz="1800" dirty="0">
                <a:solidFill>
                  <a:srgbClr val="0070C0"/>
                </a:solidFill>
                <a:cs typeface="Nazanin" panose="00000400000000000000" pitchFamily="2" charset="-78"/>
              </a:rPr>
              <a:t> پروپان)</a:t>
            </a:r>
          </a:p>
          <a:p>
            <a:pPr marL="0" indent="0" algn="r" rtl="1">
              <a:buNone/>
            </a:pPr>
            <a:r>
              <a:rPr lang="fa-IR" sz="2400" dirty="0">
                <a:cs typeface="Nazanin" panose="00000400000000000000" pitchFamily="2" charset="-78"/>
              </a:rPr>
              <a:t>وزن کل:</a:t>
            </a:r>
          </a:p>
          <a:p>
            <a:pPr marL="0" indent="0" algn="r" rtl="1">
              <a:buNone/>
            </a:pPr>
            <a:r>
              <a:rPr lang="fa-IR" sz="2400" dirty="0">
                <a:cs typeface="Nazanin" panose="00000400000000000000" pitchFamily="2" charset="-78"/>
              </a:rPr>
              <a:t>وزن خالی + وزن پروپان × 80٪</a:t>
            </a:r>
            <a:endParaRPr lang="fa-IR" sz="2400" dirty="0"/>
          </a:p>
        </p:txBody>
      </p:sp>
    </p:spTree>
    <p:extLst>
      <p:ext uri="{BB962C8B-B14F-4D97-AF65-F5344CB8AC3E}">
        <p14:creationId xmlns:p14="http://schemas.microsoft.com/office/powerpoint/2010/main" val="3048152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51C75-97F0-A2A6-AA46-3805205606DF}"/>
              </a:ext>
            </a:extLst>
          </p:cNvPr>
          <p:cNvSpPr>
            <a:spLocks noGrp="1"/>
          </p:cNvSpPr>
          <p:nvPr>
            <p:ph type="title"/>
          </p:nvPr>
        </p:nvSpPr>
        <p:spPr/>
        <p:txBody>
          <a:bodyPr>
            <a:normAutofit/>
          </a:bodyPr>
          <a:lstStyle/>
          <a:p>
            <a:pPr algn="r" rtl="1"/>
            <a:r>
              <a:rPr lang="fa-IR" sz="4000" dirty="0">
                <a:cs typeface="Nazanin" panose="00000400000000000000" pitchFamily="2" charset="-78"/>
              </a:rPr>
              <a:t>پر کردن مجدد مخازن پروپان - بحث در مورد چالش ها</a:t>
            </a:r>
            <a:endParaRPr lang="en-US" sz="4000" dirty="0">
              <a:cs typeface="Nazanin" panose="00000400000000000000" pitchFamily="2" charset="-78"/>
            </a:endParaRPr>
          </a:p>
        </p:txBody>
      </p:sp>
      <p:sp>
        <p:nvSpPr>
          <p:cNvPr id="3" name="Content Placeholder 2">
            <a:extLst>
              <a:ext uri="{FF2B5EF4-FFF2-40B4-BE49-F238E27FC236}">
                <a16:creationId xmlns:a16="http://schemas.microsoft.com/office/drawing/2014/main" id="{F4BEAB42-B0E1-CDA8-658B-F5BA4E333A42}"/>
              </a:ext>
            </a:extLst>
          </p:cNvPr>
          <p:cNvSpPr>
            <a:spLocks noGrp="1"/>
          </p:cNvSpPr>
          <p:nvPr>
            <p:ph sz="half" idx="1"/>
          </p:nvPr>
        </p:nvSpPr>
        <p:spPr>
          <a:xfrm>
            <a:off x="6096000" y="1685280"/>
            <a:ext cx="5539636" cy="4351338"/>
          </a:xfrm>
        </p:spPr>
        <p:txBody>
          <a:bodyPr>
            <a:normAutofit/>
          </a:bodyPr>
          <a:lstStyle/>
          <a:p>
            <a:pPr marL="0" indent="0" algn="r" rtl="1">
              <a:lnSpc>
                <a:spcPct val="110000"/>
              </a:lnSpc>
              <a:buNone/>
            </a:pPr>
            <a:r>
              <a:rPr lang="fa-IR" sz="2400" u="sng" dirty="0">
                <a:cs typeface="Nazanin" panose="00000400000000000000" pitchFamily="2" charset="-78"/>
              </a:rPr>
              <a:t>موضوع 1</a:t>
            </a:r>
            <a:r>
              <a:rPr lang="fa-IR" sz="2400" dirty="0">
                <a:cs typeface="Nazanin" panose="00000400000000000000" pitchFamily="2" charset="-78"/>
              </a:rPr>
              <a:t>: مخازن کوچک یا بزرگ (20-100 پوند)؟
</a:t>
            </a:r>
          </a:p>
          <a:p>
            <a:pPr algn="r" rtl="1">
              <a:lnSpc>
                <a:spcPct val="110000"/>
              </a:lnSpc>
            </a:pPr>
            <a:r>
              <a:rPr lang="fa-IR" sz="2400" dirty="0">
                <a:cs typeface="Nazanin" panose="00000400000000000000" pitchFamily="2" charset="-78"/>
              </a:rPr>
              <a:t>گزینه 1: مخازن کوچکتر </a:t>
            </a:r>
          </a:p>
          <a:p>
            <a:pPr lvl="1" algn="r" rtl="1">
              <a:lnSpc>
                <a:spcPct val="110000"/>
              </a:lnSpc>
            </a:pPr>
            <a:r>
              <a:rPr lang="fa-IR" sz="2000" dirty="0">
                <a:cs typeface="Nazanin" panose="00000400000000000000" pitchFamily="2" charset="-78"/>
              </a:rPr>
              <a:t>رویدادها؟ راحتی؟</a:t>
            </a:r>
          </a:p>
          <a:p>
            <a:pPr algn="r" rtl="1">
              <a:lnSpc>
                <a:spcPct val="110000"/>
              </a:lnSpc>
            </a:pPr>
            <a:r>
              <a:rPr lang="fa-IR" sz="2400" dirty="0">
                <a:cs typeface="Nazanin" panose="00000400000000000000" pitchFamily="2" charset="-78"/>
              </a:rPr>
              <a:t>گزینه 2: مخازن بزرگتر</a:t>
            </a:r>
          </a:p>
          <a:p>
            <a:pPr lvl="1" algn="r" rtl="1">
              <a:lnSpc>
                <a:spcPct val="110000"/>
              </a:lnSpc>
            </a:pPr>
            <a:r>
              <a:rPr lang="fa-IR" sz="2000" dirty="0">
                <a:cs typeface="Nazanin" panose="00000400000000000000" pitchFamily="2" charset="-78"/>
              </a:rPr>
              <a:t>ظرفیت بیشتر برای رویدادهای شلوغ
سهولت جدا کردن برای پر کردن مجدد؟
آیا برای پر کردن دوباره باید جدا شود؟</a:t>
            </a:r>
            <a:endParaRPr lang="en-US" dirty="0"/>
          </a:p>
        </p:txBody>
      </p:sp>
      <p:sp>
        <p:nvSpPr>
          <p:cNvPr id="4" name="Content Placeholder 3">
            <a:extLst>
              <a:ext uri="{FF2B5EF4-FFF2-40B4-BE49-F238E27FC236}">
                <a16:creationId xmlns:a16="http://schemas.microsoft.com/office/drawing/2014/main" id="{CAD4544E-53B0-005D-0A77-A7A5C7751558}"/>
              </a:ext>
            </a:extLst>
          </p:cNvPr>
          <p:cNvSpPr>
            <a:spLocks noGrp="1"/>
          </p:cNvSpPr>
          <p:nvPr>
            <p:ph sz="half" idx="2"/>
          </p:nvPr>
        </p:nvSpPr>
        <p:spPr>
          <a:xfrm>
            <a:off x="274320" y="1685280"/>
            <a:ext cx="5539636" cy="4351338"/>
          </a:xfrm>
        </p:spPr>
        <p:txBody>
          <a:bodyPr>
            <a:normAutofit/>
          </a:bodyPr>
          <a:lstStyle/>
          <a:p>
            <a:pPr marL="0" indent="0" algn="r" rtl="1">
              <a:lnSpc>
                <a:spcPct val="110000"/>
              </a:lnSpc>
              <a:buNone/>
            </a:pPr>
            <a:r>
              <a:rPr lang="fa-IR" sz="2400" u="sng" dirty="0">
                <a:cs typeface="Nazanin" panose="00000400000000000000" pitchFamily="2" charset="-78"/>
              </a:rPr>
              <a:t>مسئله 2</a:t>
            </a:r>
            <a:r>
              <a:rPr lang="fa-IR" sz="2400" dirty="0">
                <a:cs typeface="Nazanin" panose="00000400000000000000" pitchFamily="2" charset="-78"/>
              </a:rPr>
              <a:t>: مخازن کی و چگونه پر می شوند؟</a:t>
            </a:r>
          </a:p>
          <a:p>
            <a:pPr marL="0" indent="0" algn="r" rtl="1">
              <a:lnSpc>
                <a:spcPct val="110000"/>
              </a:lnSpc>
              <a:buNone/>
            </a:pPr>
            <a:endParaRPr lang="fa-IR" sz="2400" u="sng" dirty="0">
              <a:cs typeface="Nazanin" panose="00000400000000000000" pitchFamily="2" charset="-78"/>
            </a:endParaRPr>
          </a:p>
          <a:p>
            <a:pPr algn="r" rtl="1">
              <a:lnSpc>
                <a:spcPct val="110000"/>
              </a:lnSpc>
            </a:pPr>
            <a:r>
              <a:rPr lang="fa-IR" sz="2400" dirty="0">
                <a:cs typeface="Nazanin" panose="00000400000000000000" pitchFamily="2" charset="-78"/>
              </a:rPr>
              <a:t>گزینه 1: یک مخزن- قبل از رویداد پر نیست</a:t>
            </a:r>
          </a:p>
          <a:p>
            <a:pPr lvl="1" algn="r" rtl="1">
              <a:lnSpc>
                <a:spcPct val="110000"/>
              </a:lnSpc>
            </a:pPr>
            <a:r>
              <a:rPr lang="fa-IR" sz="2000" dirty="0">
                <a:cs typeface="Nazanin" panose="00000400000000000000" pitchFamily="2" charset="-78"/>
              </a:rPr>
              <a:t>"سر پر کردن" مخزن- قابل قبول است؟</a:t>
            </a:r>
          </a:p>
          <a:p>
            <a:pPr marL="0" indent="0" algn="r" rtl="1">
              <a:lnSpc>
                <a:spcPct val="110000"/>
              </a:lnSpc>
              <a:buNone/>
            </a:pPr>
            <a:endParaRPr lang="fa-IR" sz="2400" dirty="0">
              <a:cs typeface="Nazanin" panose="00000400000000000000" pitchFamily="2" charset="-78"/>
            </a:endParaRPr>
          </a:p>
          <a:p>
            <a:pPr algn="r" rtl="1">
              <a:lnSpc>
                <a:spcPct val="110000"/>
              </a:lnSpc>
            </a:pPr>
            <a:r>
              <a:rPr lang="fa-IR" sz="2400" dirty="0">
                <a:cs typeface="Nazanin" panose="00000400000000000000" pitchFamily="2" charset="-78"/>
              </a:rPr>
              <a:t>گزینه 2: دو مخزن 100 پوندی | </a:t>
            </a:r>
            <a:r>
              <a:rPr lang="fa-IR" sz="2400" dirty="0">
                <a:solidFill>
                  <a:srgbClr val="0070C0"/>
                </a:solidFill>
                <a:cs typeface="Nazanin" panose="00000400000000000000" pitchFamily="2" charset="-78"/>
              </a:rPr>
              <a:t>45/4 کیلوگرم</a:t>
            </a:r>
          </a:p>
          <a:p>
            <a:pPr lvl="1" algn="r" rtl="1">
              <a:lnSpc>
                <a:spcPct val="110000"/>
              </a:lnSpc>
            </a:pPr>
            <a:r>
              <a:rPr lang="fa-IR" sz="2000" dirty="0">
                <a:cs typeface="Nazanin" panose="00000400000000000000" pitchFamily="2" charset="-78"/>
              </a:rPr>
              <a:t>از یکی استفاده کنید تا وقتی که سطح آن پایین بیاید، سپس به مخزن دوم سوئیچ کنید و مخزن اول را بعدا پر کنید</a:t>
            </a:r>
            <a:endParaRPr lang="en-US" dirty="0"/>
          </a:p>
        </p:txBody>
      </p:sp>
      <p:sp>
        <p:nvSpPr>
          <p:cNvPr id="5" name="TextBox 4">
            <a:extLst>
              <a:ext uri="{FF2B5EF4-FFF2-40B4-BE49-F238E27FC236}">
                <a16:creationId xmlns:a16="http://schemas.microsoft.com/office/drawing/2014/main" id="{30648487-8E96-8792-C695-8F4308C5E874}"/>
              </a:ext>
            </a:extLst>
          </p:cNvPr>
          <p:cNvSpPr txBox="1"/>
          <p:nvPr/>
        </p:nvSpPr>
        <p:spPr>
          <a:xfrm>
            <a:off x="1064713" y="5879024"/>
            <a:ext cx="10289087" cy="830997"/>
          </a:xfrm>
          <a:prstGeom prst="rect">
            <a:avLst/>
          </a:prstGeom>
          <a:noFill/>
        </p:spPr>
        <p:txBody>
          <a:bodyPr wrap="square" rtlCol="0">
            <a:spAutoFit/>
          </a:bodyPr>
          <a:lstStyle/>
          <a:p>
            <a:pPr algn="r" rtl="1"/>
            <a:r>
              <a:rPr lang="fa-IR" sz="2400" b="1" dirty="0">
                <a:cs typeface="Nazanin" panose="00000400000000000000" pitchFamily="2" charset="-78"/>
              </a:rPr>
              <a:t>صاحبان: هنگامی که شما گزینه ها را در نظر می گیرید، آیا امنیت را در نظر می گیرید؟ و شما آماده هستید که کسب و کارتان در معرض چه خطراتی قرار دهید؟</a:t>
            </a:r>
            <a:endParaRPr lang="en-US" sz="2400" dirty="0">
              <a:cs typeface="Nazanin" panose="00000400000000000000" pitchFamily="2" charset="-78"/>
            </a:endParaRPr>
          </a:p>
        </p:txBody>
      </p:sp>
    </p:spTree>
    <p:extLst>
      <p:ext uri="{BB962C8B-B14F-4D97-AF65-F5344CB8AC3E}">
        <p14:creationId xmlns:p14="http://schemas.microsoft.com/office/powerpoint/2010/main" val="390716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F52D412-DE3F-F4C4-7F08-352316BF9CA0}"/>
              </a:ext>
            </a:extLst>
          </p:cNvPr>
          <p:cNvSpPr>
            <a:spLocks noGrp="1"/>
          </p:cNvSpPr>
          <p:nvPr>
            <p:ph type="title"/>
          </p:nvPr>
        </p:nvSpPr>
        <p:spPr/>
        <p:txBody>
          <a:bodyPr/>
          <a:lstStyle/>
          <a:p>
            <a:pPr algn="r" rtl="1"/>
            <a:r>
              <a:rPr lang="fa-IR" dirty="0">
                <a:cs typeface="Nazanin" panose="00000400000000000000" pitchFamily="2" charset="-78"/>
              </a:rPr>
              <a:t>خلاصه</a:t>
            </a:r>
            <a:endParaRPr lang="en-US" dirty="0">
              <a:cs typeface="Nazanin" panose="00000400000000000000" pitchFamily="2" charset="-78"/>
            </a:endParaRPr>
          </a:p>
        </p:txBody>
      </p:sp>
      <p:sp>
        <p:nvSpPr>
          <p:cNvPr id="6" name="Content Placeholder 5">
            <a:extLst>
              <a:ext uri="{FF2B5EF4-FFF2-40B4-BE49-F238E27FC236}">
                <a16:creationId xmlns:a16="http://schemas.microsoft.com/office/drawing/2014/main" id="{655086A6-5657-C8EE-07E9-ABE78954E99D}"/>
              </a:ext>
            </a:extLst>
          </p:cNvPr>
          <p:cNvSpPr>
            <a:spLocks noGrp="1"/>
          </p:cNvSpPr>
          <p:nvPr>
            <p:ph idx="1"/>
          </p:nvPr>
        </p:nvSpPr>
        <p:spPr>
          <a:xfrm>
            <a:off x="567559" y="1825625"/>
            <a:ext cx="11193517" cy="4351338"/>
          </a:xfrm>
        </p:spPr>
        <p:txBody>
          <a:bodyPr/>
          <a:lstStyle/>
          <a:p>
            <a:pPr algn="r" rtl="1">
              <a:lnSpc>
                <a:spcPct val="110000"/>
              </a:lnSpc>
            </a:pPr>
            <a:r>
              <a:rPr lang="fa-IR" dirty="0">
                <a:cs typeface="Nazanin" panose="00000400000000000000" pitchFamily="2" charset="-78"/>
              </a:rPr>
              <a:t>مخازن پروپان خطر منحصر به فردی را برای صنعت غذای تراک نسبت به رستوران های ثابت معرفی می کنند.</a:t>
            </a:r>
            <a:endParaRPr lang="en-US" dirty="0">
              <a:cs typeface="Nazanin" panose="00000400000000000000" pitchFamily="2" charset="-78"/>
            </a:endParaRPr>
          </a:p>
          <a:p>
            <a:pPr algn="r" rtl="1">
              <a:lnSpc>
                <a:spcPct val="110000"/>
              </a:lnSpc>
            </a:pPr>
            <a:r>
              <a:rPr lang="fa-IR" dirty="0">
                <a:cs typeface="Nazanin" panose="00000400000000000000" pitchFamily="2" charset="-78"/>
              </a:rPr>
              <a:t> باید از کنترل های خطر چندگانه برای کنترل خطرات مخزن پروپان استفاده شود.</a:t>
            </a:r>
            <a:endParaRPr lang="en-US" dirty="0">
              <a:cs typeface="Nazanin" panose="00000400000000000000" pitchFamily="2" charset="-78"/>
            </a:endParaRPr>
          </a:p>
          <a:p>
            <a:pPr algn="r" rtl="1">
              <a:lnSpc>
                <a:spcPct val="110000"/>
              </a:lnSpc>
            </a:pPr>
            <a:r>
              <a:rPr lang="fa-IR" dirty="0">
                <a:cs typeface="Nazanin" panose="00000400000000000000" pitchFamily="2" charset="-78"/>
              </a:rPr>
              <a:t> هنگام پر کردن مخازن پروپان، باید قاعده پر کردن 80 درصد را رعایت کرد.</a:t>
            </a:r>
            <a:endParaRPr lang="en-US" dirty="0">
              <a:cs typeface="Nazanin" panose="00000400000000000000" pitchFamily="2" charset="-78"/>
            </a:endParaRPr>
          </a:p>
          <a:p>
            <a:pPr algn="r" rtl="1">
              <a:lnSpc>
                <a:spcPct val="110000"/>
              </a:lnSpc>
            </a:pPr>
            <a:r>
              <a:rPr lang="fa-IR" dirty="0">
                <a:cs typeface="Nazanin" panose="00000400000000000000" pitchFamily="2" charset="-78"/>
              </a:rPr>
              <a:t> شرکت ها باید فقط از متخصصانی آموزش</a:t>
            </a:r>
            <a:r>
              <a:rPr lang="en-US" dirty="0">
                <a:cs typeface="Nazanin" panose="00000400000000000000" pitchFamily="2" charset="-78"/>
              </a:rPr>
              <a:t> </a:t>
            </a:r>
            <a:r>
              <a:rPr lang="fa-IR" dirty="0">
                <a:cs typeface="Nazanin" panose="00000400000000000000" pitchFamily="2" charset="-78"/>
              </a:rPr>
              <a:t>دیده و با تجربه پروپان برای نیازهای پر کردن و نصب لوله استفاده کنند.</a:t>
            </a:r>
          </a:p>
          <a:p>
            <a:pPr algn="r" rtl="1"/>
            <a:endParaRPr lang="fa-IR" dirty="0">
              <a:cs typeface="Nazanin" panose="00000400000000000000" pitchFamily="2" charset="-78"/>
            </a:endParaRPr>
          </a:p>
          <a:p>
            <a:pPr algn="r" rtl="1"/>
            <a:endParaRPr lang="fa-IR" dirty="0">
              <a:cs typeface="Nazanin" panose="00000400000000000000" pitchFamily="2" charset="-78"/>
            </a:endParaRPr>
          </a:p>
          <a:p>
            <a:pPr algn="r" rtl="1"/>
            <a:endParaRPr lang="fa-IR" dirty="0">
              <a:cs typeface="Nazanin" panose="00000400000000000000" pitchFamily="2" charset="-78"/>
            </a:endParaRPr>
          </a:p>
          <a:p>
            <a:pPr algn="r" rtl="1"/>
            <a:endParaRPr lang="fa-IR" dirty="0">
              <a:cs typeface="Nazanin" panose="00000400000000000000" pitchFamily="2" charset="-78"/>
            </a:endParaRPr>
          </a:p>
        </p:txBody>
      </p:sp>
    </p:spTree>
    <p:extLst>
      <p:ext uri="{BB962C8B-B14F-4D97-AF65-F5344CB8AC3E}">
        <p14:creationId xmlns:p14="http://schemas.microsoft.com/office/powerpoint/2010/main" val="2642505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C3289-FEDD-4006-7F27-9E3CAEEFE59D}"/>
              </a:ext>
            </a:extLst>
          </p:cNvPr>
          <p:cNvSpPr>
            <a:spLocks noGrp="1"/>
          </p:cNvSpPr>
          <p:nvPr>
            <p:ph type="title"/>
          </p:nvPr>
        </p:nvSpPr>
        <p:spPr/>
        <p:txBody>
          <a:bodyPr/>
          <a:lstStyle/>
          <a:p>
            <a:pPr algn="r" rtl="1"/>
            <a:r>
              <a:rPr lang="fa-IR" dirty="0">
                <a:cs typeface="Nazanin" panose="00000400000000000000" pitchFamily="2" charset="-78"/>
              </a:rPr>
              <a:t>اهداف</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71F36B63-75C5-E2AD-D145-F204F63CA78E}"/>
              </a:ext>
            </a:extLst>
          </p:cNvPr>
          <p:cNvSpPr>
            <a:spLocks noGrp="1"/>
          </p:cNvSpPr>
          <p:nvPr>
            <p:ph idx="1"/>
          </p:nvPr>
        </p:nvSpPr>
        <p:spPr>
          <a:xfrm>
            <a:off x="623455" y="1825625"/>
            <a:ext cx="10730345" cy="4351338"/>
          </a:xfrm>
        </p:spPr>
        <p:txBody>
          <a:bodyPr>
            <a:normAutofit/>
          </a:bodyPr>
          <a:lstStyle/>
          <a:p>
            <a:pPr marL="0" indent="0" algn="r" rtl="1">
              <a:lnSpc>
                <a:spcPct val="150000"/>
              </a:lnSpc>
              <a:buNone/>
            </a:pPr>
            <a:r>
              <a:rPr lang="fa-IR" sz="3200" dirty="0">
                <a:cs typeface="Nazanin" panose="00000400000000000000" pitchFamily="2" charset="-78"/>
              </a:rPr>
              <a:t>پس از این پایان این بخش، کارآموز قادر خواهد بود:</a:t>
            </a:r>
          </a:p>
          <a:p>
            <a:pPr algn="r" rtl="1">
              <a:lnSpc>
                <a:spcPct val="150000"/>
              </a:lnSpc>
            </a:pPr>
            <a:r>
              <a:rPr lang="fa-IR" sz="3200" dirty="0">
                <a:cs typeface="Nazanin" panose="00000400000000000000" pitchFamily="2" charset="-78"/>
              </a:rPr>
              <a:t>خواص اساسی پروپان و خطرات مرتبط با استفاده از مخزن پروپان را شناسایی کند
شیوه های کنترل خطر برای کاهش ریسک ناشی از آن خطرات را شناسایی و استفاده کند </a:t>
            </a:r>
            <a:endParaRPr lang="en-US" sz="3200" dirty="0">
              <a:cs typeface="Nazanin" panose="00000400000000000000" pitchFamily="2" charset="-78"/>
            </a:endParaRPr>
          </a:p>
        </p:txBody>
      </p:sp>
    </p:spTree>
    <p:extLst>
      <p:ext uri="{BB962C8B-B14F-4D97-AF65-F5344CB8AC3E}">
        <p14:creationId xmlns:p14="http://schemas.microsoft.com/office/powerpoint/2010/main" val="738854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D7263-392B-29D3-BE95-B52B2F957C4A}"/>
              </a:ext>
            </a:extLst>
          </p:cNvPr>
          <p:cNvSpPr>
            <a:spLocks noGrp="1"/>
          </p:cNvSpPr>
          <p:nvPr>
            <p:ph type="title"/>
          </p:nvPr>
        </p:nvSpPr>
        <p:spPr>
          <a:xfrm>
            <a:off x="553233" y="256500"/>
            <a:ext cx="10515600" cy="1325563"/>
          </a:xfrm>
        </p:spPr>
        <p:txBody>
          <a:bodyPr/>
          <a:lstStyle/>
          <a:p>
            <a:pPr algn="r" rtl="1"/>
            <a:r>
              <a:rPr lang="fa-IR" dirty="0">
                <a:cs typeface="Nazanin" panose="00000400000000000000" pitchFamily="2" charset="-78"/>
              </a:rPr>
              <a:t>ایمنی مخزن پروپان</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9843E30D-6B1D-7115-9B27-DD16CD870FD7}"/>
              </a:ext>
            </a:extLst>
          </p:cNvPr>
          <p:cNvSpPr>
            <a:spLocks noGrp="1"/>
          </p:cNvSpPr>
          <p:nvPr>
            <p:ph idx="1"/>
          </p:nvPr>
        </p:nvSpPr>
        <p:spPr>
          <a:xfrm>
            <a:off x="1805773" y="1720968"/>
            <a:ext cx="9595981" cy="3979921"/>
          </a:xfrm>
        </p:spPr>
        <p:txBody>
          <a:bodyPr/>
          <a:lstStyle/>
          <a:p>
            <a:pPr algn="r" rtl="1">
              <a:lnSpc>
                <a:spcPct val="100000"/>
              </a:lnSpc>
            </a:pPr>
            <a:r>
              <a:rPr lang="fa-IR" dirty="0">
                <a:cs typeface="Nazanin" panose="00000400000000000000" pitchFamily="2" charset="-78"/>
              </a:rPr>
              <a:t>پروپان: ماده خطرناکی که سزاوار توجه است</a:t>
            </a:r>
            <a:r>
              <a:rPr lang="en-US" dirty="0">
                <a:cs typeface="Nazanin" panose="00000400000000000000" pitchFamily="2" charset="-78"/>
              </a:rPr>
              <a:t>.</a:t>
            </a:r>
          </a:p>
          <a:p>
            <a:pPr lvl="1" algn="r" rtl="1">
              <a:lnSpc>
                <a:spcPct val="100000"/>
              </a:lnSpc>
            </a:pPr>
            <a:r>
              <a:rPr lang="fa-IR" dirty="0">
                <a:cs typeface="Nazanin" panose="00000400000000000000" pitchFamily="2" charset="-78"/>
              </a:rPr>
              <a:t>پروپان نوعی از گازهای نفت سیال (</a:t>
            </a:r>
            <a:r>
              <a:rPr lang="en-US" dirty="0">
                <a:cs typeface="Nazanin" panose="00000400000000000000" pitchFamily="2" charset="-78"/>
              </a:rPr>
              <a:t>LP-Gas) </a:t>
            </a:r>
            <a:r>
              <a:rPr lang="fa-IR" dirty="0">
                <a:cs typeface="Nazanin" panose="00000400000000000000" pitchFamily="2" charset="-78"/>
              </a:rPr>
              <a:t>است که می توان در مخازن حمل کرد و در عملیات پخت و پز استفاده می شود</a:t>
            </a:r>
          </a:p>
          <a:p>
            <a:pPr lvl="1" algn="r" rtl="1">
              <a:lnSpc>
                <a:spcPct val="100000"/>
              </a:lnSpc>
            </a:pPr>
            <a:r>
              <a:rPr lang="fa-IR" dirty="0">
                <a:cs typeface="Nazanin" panose="00000400000000000000" pitchFamily="2" charset="-78"/>
              </a:rPr>
              <a:t>بر اساس </a:t>
            </a:r>
            <a:r>
              <a:rPr lang="en-US" dirty="0">
                <a:cs typeface="Nazanin" panose="00000400000000000000" pitchFamily="2" charset="-78"/>
              </a:rPr>
              <a:t>NFPA، </a:t>
            </a:r>
            <a:r>
              <a:rPr lang="fa-IR" dirty="0">
                <a:cs typeface="Nazanin" panose="00000400000000000000" pitchFamily="2" charset="-78"/>
              </a:rPr>
              <a:t>68 درصد از آتش سوزی های خودروهای غذای سیار نتیجه نشت یا خرابی ساختاری مخازن پروپان است</a:t>
            </a:r>
          </a:p>
          <a:p>
            <a:pPr lvl="1" algn="r" rtl="1">
              <a:lnSpc>
                <a:spcPct val="100000"/>
              </a:lnSpc>
            </a:pPr>
            <a:r>
              <a:rPr lang="fa-IR" dirty="0">
                <a:cs typeface="Nazanin" panose="00000400000000000000" pitchFamily="2" charset="-78"/>
              </a:rPr>
              <a:t>یک مخزن پروپان 20 پوندی = انرژی انفجاری 120 قطعه دینامیت</a:t>
            </a:r>
            <a:endParaRPr lang="en-US" dirty="0">
              <a:cs typeface="Nazanin" panose="00000400000000000000" pitchFamily="2" charset="-78"/>
            </a:endParaRPr>
          </a:p>
          <a:p>
            <a:pPr algn="r" rtl="1">
              <a:lnSpc>
                <a:spcPct val="100000"/>
              </a:lnSpc>
            </a:pPr>
            <a:r>
              <a:rPr lang="fa-IR" dirty="0">
                <a:cs typeface="Nazanin" panose="00000400000000000000" pitchFamily="2" charset="-78"/>
              </a:rPr>
              <a:t>توجه: وکلای متخصص در جراحتهای شخصی شروع به افزودن خدمات دعاوی تخصصی در خصوص </a:t>
            </a:r>
            <a:r>
              <a:rPr lang="fa-IR" dirty="0">
                <a:cs typeface="Nazanin" panose="00000400000000000000" pitchFamily="2" charset="-78"/>
                <a:hlinkClick r:id="rId3"/>
              </a:rPr>
              <a:t>حوادث خودروهای غذای سیار</a:t>
            </a:r>
            <a:r>
              <a:rPr lang="fa-IR" dirty="0">
                <a:cs typeface="Nazanin" panose="00000400000000000000" pitchFamily="2" charset="-78"/>
              </a:rPr>
              <a:t> کرده اند.</a:t>
            </a:r>
            <a:endParaRPr lang="en-US" dirty="0">
              <a:cs typeface="Nazanin" panose="00000400000000000000" pitchFamily="2" charset="-78"/>
            </a:endParaRPr>
          </a:p>
        </p:txBody>
      </p:sp>
      <p:sp>
        <p:nvSpPr>
          <p:cNvPr id="4" name="TextBox 3">
            <a:extLst>
              <a:ext uri="{FF2B5EF4-FFF2-40B4-BE49-F238E27FC236}">
                <a16:creationId xmlns:a16="http://schemas.microsoft.com/office/drawing/2014/main" id="{3513507C-4C60-26C6-99F0-8AC036C02332}"/>
              </a:ext>
            </a:extLst>
          </p:cNvPr>
          <p:cNvSpPr txBox="1"/>
          <p:nvPr/>
        </p:nvSpPr>
        <p:spPr>
          <a:xfrm>
            <a:off x="2348902" y="5839794"/>
            <a:ext cx="9052852" cy="646331"/>
          </a:xfrm>
          <a:prstGeom prst="rect">
            <a:avLst/>
          </a:prstGeom>
          <a:noFill/>
        </p:spPr>
        <p:txBody>
          <a:bodyPr wrap="square" rtlCol="0">
            <a:spAutoFit/>
          </a:bodyPr>
          <a:lstStyle/>
          <a:p>
            <a:pPr algn="r" rtl="1"/>
            <a:r>
              <a:rPr lang="fa-IR" sz="1800" b="1" dirty="0">
                <a:cs typeface="Nazanin" panose="00000400000000000000" pitchFamily="2" charset="-78"/>
              </a:rPr>
              <a:t>سلب مسؤولیت:</a:t>
            </a:r>
            <a:r>
              <a:rPr lang="fa-IR" sz="1800" dirty="0">
                <a:cs typeface="Nazanin" panose="00000400000000000000" pitchFamily="2" charset="-78"/>
              </a:rPr>
              <a:t> مقررات </a:t>
            </a:r>
            <a:r>
              <a:rPr lang="fa-IR" dirty="0">
                <a:cs typeface="Nazanin" panose="00000400000000000000" pitchFamily="2" charset="-78"/>
              </a:rPr>
              <a:t>ایالتی</a:t>
            </a:r>
            <a:r>
              <a:rPr lang="fa-IR" sz="1800" dirty="0">
                <a:cs typeface="Nazanin" panose="00000400000000000000" pitchFamily="2" charset="-78"/>
              </a:rPr>
              <a:t> و محلی ممکن است متفاوت باشند؛ رهنمودهای ارائه شده در اینجا بر اساس رهنمودهای </a:t>
            </a:r>
            <a:r>
              <a:rPr lang="en-US" sz="1800" dirty="0">
                <a:cs typeface="Nazanin" panose="00000400000000000000" pitchFamily="2" charset="-78"/>
              </a:rPr>
              <a:t>NFPA </a:t>
            </a:r>
            <a:r>
              <a:rPr lang="fa-IR" sz="1800" dirty="0">
                <a:cs typeface="Nazanin" panose="00000400000000000000" pitchFamily="2" charset="-78"/>
              </a:rPr>
              <a:t> میباشد و انتظار این است که مدیران در زمان لزوم به مراجع محلی و متخصصان آموزش دیده مراجعه کنند.</a:t>
            </a:r>
          </a:p>
        </p:txBody>
      </p:sp>
      <p:pic>
        <p:nvPicPr>
          <p:cNvPr id="8" name="Picture 7" descr="20 Gallon Propane Tank 8kb jpg">
            <a:extLst>
              <a:ext uri="{FF2B5EF4-FFF2-40B4-BE49-F238E27FC236}">
                <a16:creationId xmlns:a16="http://schemas.microsoft.com/office/drawing/2014/main" id="{046CE118-EE50-355A-1F89-1022AB92271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2941" y="395406"/>
            <a:ext cx="1663700" cy="2387600"/>
          </a:xfrm>
          <a:prstGeom prst="rect">
            <a:avLst/>
          </a:prstGeom>
        </p:spPr>
      </p:pic>
      <p:pic>
        <p:nvPicPr>
          <p:cNvPr id="9" name="Picture 8" descr="100 gallon propane tank 13kb jpg">
            <a:extLst>
              <a:ext uri="{FF2B5EF4-FFF2-40B4-BE49-F238E27FC236}">
                <a16:creationId xmlns:a16="http://schemas.microsoft.com/office/drawing/2014/main" id="{A5E104FE-5154-F9A7-BC1B-AFFDD12DDF8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2941" y="3007082"/>
            <a:ext cx="1790700" cy="3759200"/>
          </a:xfrm>
          <a:prstGeom prst="rect">
            <a:avLst/>
          </a:prstGeom>
        </p:spPr>
      </p:pic>
    </p:spTree>
    <p:extLst>
      <p:ext uri="{BB962C8B-B14F-4D97-AF65-F5344CB8AC3E}">
        <p14:creationId xmlns:p14="http://schemas.microsoft.com/office/powerpoint/2010/main" val="3006102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6288-A1EB-A677-5EAF-A879C230F3A7}"/>
              </a:ext>
            </a:extLst>
          </p:cNvPr>
          <p:cNvSpPr>
            <a:spLocks noGrp="1"/>
          </p:cNvSpPr>
          <p:nvPr>
            <p:ph type="title"/>
          </p:nvPr>
        </p:nvSpPr>
        <p:spPr>
          <a:xfrm>
            <a:off x="779223" y="18255"/>
            <a:ext cx="10515600" cy="1325563"/>
          </a:xfrm>
        </p:spPr>
        <p:txBody>
          <a:bodyPr/>
          <a:lstStyle/>
          <a:p>
            <a:pPr algn="r" rtl="1"/>
            <a:r>
              <a:rPr lang="fa-IR" dirty="0">
                <a:cs typeface="Nazanin" panose="00000400000000000000" pitchFamily="2" charset="-78"/>
              </a:rPr>
              <a:t>چه چیزی مخزن پروپان را خطرناک می کند؟</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0F0B3AAF-AC3E-EC30-6E5D-42B298069D88}"/>
              </a:ext>
            </a:extLst>
          </p:cNvPr>
          <p:cNvSpPr>
            <a:spLocks noGrp="1"/>
          </p:cNvSpPr>
          <p:nvPr>
            <p:ph idx="1"/>
          </p:nvPr>
        </p:nvSpPr>
        <p:spPr>
          <a:xfrm>
            <a:off x="2911197" y="1265752"/>
            <a:ext cx="8383626" cy="5495927"/>
          </a:xfrm>
        </p:spPr>
        <p:txBody>
          <a:bodyPr>
            <a:normAutofit/>
          </a:bodyPr>
          <a:lstStyle/>
          <a:p>
            <a:pPr algn="r" rtl="1">
              <a:lnSpc>
                <a:spcPct val="100000"/>
              </a:lnSpc>
            </a:pPr>
            <a:r>
              <a:rPr lang="fa-IR" dirty="0">
                <a:cs typeface="Nazanin" panose="00000400000000000000" pitchFamily="2" charset="-78"/>
              </a:rPr>
              <a:t>پروپان در دمای اتاق در حالت گاز است</a:t>
            </a:r>
          </a:p>
          <a:p>
            <a:pPr lvl="1" algn="r" rtl="1">
              <a:lnSpc>
                <a:spcPct val="100000"/>
              </a:lnSpc>
            </a:pPr>
            <a:r>
              <a:rPr lang="fa-IR" dirty="0">
                <a:cs typeface="Nazanin" panose="00000400000000000000" pitchFamily="2" charset="-78"/>
              </a:rPr>
              <a:t>بر اساس گالن قیمت گذاری می شود، اما بر اساس وزن فروخته می شود</a:t>
            </a:r>
          </a:p>
          <a:p>
            <a:pPr lvl="1" algn="r" rtl="1">
              <a:lnSpc>
                <a:spcPct val="100000"/>
              </a:lnSpc>
            </a:pPr>
            <a:r>
              <a:rPr lang="fa-IR" dirty="0">
                <a:cs typeface="Nazanin" panose="00000400000000000000" pitchFamily="2" charset="-78"/>
              </a:rPr>
              <a:t>1 پوند پروپان = 0.236 گالن (در 60 درجه فارنهایت)، پس </a:t>
            </a:r>
            <a:r>
              <a:rPr lang="fa-IR" u="sng" dirty="0">
                <a:cs typeface="Nazanin" panose="00000400000000000000" pitchFamily="2" charset="-78"/>
              </a:rPr>
              <a:t>100 پوند= 23.6 گالن</a:t>
            </a:r>
          </a:p>
          <a:p>
            <a:pPr lvl="1" algn="r" rtl="1">
              <a:lnSpc>
                <a:spcPct val="100000"/>
              </a:lnSpc>
            </a:pPr>
            <a:r>
              <a:rPr lang="fa-IR" dirty="0">
                <a:cs typeface="Nazanin" panose="00000400000000000000" pitchFamily="2" charset="-78"/>
              </a:rPr>
              <a:t>1 گالن = 4.24 پوند (گاز سنگین تر از هوا است، اما سبک تر از آب)</a:t>
            </a:r>
          </a:p>
          <a:p>
            <a:pPr algn="r" rtl="1">
              <a:lnSpc>
                <a:spcPct val="100000"/>
              </a:lnSpc>
            </a:pPr>
            <a:r>
              <a:rPr lang="fa-IR" dirty="0">
                <a:cs typeface="Nazanin" panose="00000400000000000000" pitchFamily="2" charset="-78"/>
              </a:rPr>
              <a:t>پروپان تحت فشار قرار می گیرد تا در داخل مخزن در فاز مایع باشد</a:t>
            </a:r>
          </a:p>
          <a:p>
            <a:pPr lvl="1" algn="r" rtl="1">
              <a:lnSpc>
                <a:spcPct val="100000"/>
              </a:lnSpc>
            </a:pPr>
            <a:r>
              <a:rPr lang="fa-IR" dirty="0">
                <a:cs typeface="Nazanin" panose="00000400000000000000" pitchFamily="2" charset="-78"/>
              </a:rPr>
              <a:t>هنگامی که شیر باز می شود، پروپان در فاز گازی به سمت مشعل ها می رود</a:t>
            </a:r>
          </a:p>
          <a:p>
            <a:pPr lvl="1" algn="r" rtl="1">
              <a:lnSpc>
                <a:spcPct val="100000"/>
              </a:lnSpc>
            </a:pPr>
            <a:r>
              <a:rPr lang="fa-IR" dirty="0">
                <a:cs typeface="Nazanin" panose="00000400000000000000" pitchFamily="2" charset="-78"/>
              </a:rPr>
              <a:t>گرم کردن مخزن حاوی پروپان باعث انبساط آن می شود، و فشار داخل مخزن را افزایش می دهد</a:t>
            </a:r>
          </a:p>
          <a:p>
            <a:pPr algn="r" rtl="1">
              <a:lnSpc>
                <a:spcPct val="100000"/>
              </a:lnSpc>
            </a:pPr>
            <a:r>
              <a:rPr lang="fa-IR" dirty="0">
                <a:cs typeface="Nazanin" panose="00000400000000000000" pitchFamily="2" charset="-78"/>
              </a:rPr>
              <a:t>چالش ها:</a:t>
            </a:r>
          </a:p>
          <a:p>
            <a:pPr lvl="1" algn="r" rtl="1">
              <a:lnSpc>
                <a:spcPct val="100000"/>
              </a:lnSpc>
            </a:pPr>
            <a:r>
              <a:rPr lang="fa-IR" dirty="0">
                <a:cs typeface="Nazanin" panose="00000400000000000000" pitchFamily="2" charset="-78"/>
              </a:rPr>
              <a:t>اقلیم گرم: برای انبساط گاز نیاز به فضایی در مخزن میباشد</a:t>
            </a:r>
          </a:p>
          <a:p>
            <a:pPr lvl="1" algn="r" rtl="1">
              <a:lnSpc>
                <a:spcPct val="100000"/>
              </a:lnSpc>
            </a:pPr>
            <a:r>
              <a:rPr lang="fa-IR" dirty="0">
                <a:cs typeface="Nazanin" panose="00000400000000000000" pitchFamily="2" charset="-78"/>
              </a:rPr>
              <a:t>اقلیم سرد: فشارهای پایین ممکن است نیاز به پر کردن مجدد را ایجاد کنند.</a:t>
            </a:r>
            <a:br>
              <a:rPr lang="fa-IR" dirty="0">
                <a:cs typeface="Nazanin" panose="00000400000000000000" pitchFamily="2" charset="-78"/>
              </a:rPr>
            </a:br>
            <a:r>
              <a:rPr lang="fa-IR" dirty="0">
                <a:cs typeface="Nazanin" panose="00000400000000000000" pitchFamily="2" charset="-78"/>
              </a:rPr>
              <a:t> حتی وقتی مخزن خالی نیست.</a:t>
            </a:r>
            <a:endParaRPr lang="en-US" dirty="0">
              <a:cs typeface="Nazanin" panose="00000400000000000000" pitchFamily="2" charset="-78"/>
            </a:endParaRPr>
          </a:p>
        </p:txBody>
      </p:sp>
      <p:grpSp>
        <p:nvGrpSpPr>
          <p:cNvPr id="26" name="Group 25" descr="Diagram of propane tank showing 80% capacity ">
            <a:extLst>
              <a:ext uri="{FF2B5EF4-FFF2-40B4-BE49-F238E27FC236}">
                <a16:creationId xmlns:a16="http://schemas.microsoft.com/office/drawing/2014/main" id="{5B2F4371-381F-31B7-78F8-CD6D739E95EA}"/>
              </a:ext>
            </a:extLst>
          </p:cNvPr>
          <p:cNvGrpSpPr/>
          <p:nvPr/>
        </p:nvGrpSpPr>
        <p:grpSpPr>
          <a:xfrm>
            <a:off x="859504" y="1407636"/>
            <a:ext cx="1707715" cy="3089019"/>
            <a:chOff x="10484285" y="1367887"/>
            <a:chExt cx="1707715" cy="3089019"/>
          </a:xfrm>
        </p:grpSpPr>
        <p:sp>
          <p:nvSpPr>
            <p:cNvPr id="18" name="Oval 17">
              <a:extLst>
                <a:ext uri="{FF2B5EF4-FFF2-40B4-BE49-F238E27FC236}">
                  <a16:creationId xmlns:a16="http://schemas.microsoft.com/office/drawing/2014/main" id="{8F1D624A-3045-0C76-04B4-E0B12BFD16A5}"/>
                </a:ext>
              </a:extLst>
            </p:cNvPr>
            <p:cNvSpPr/>
            <p:nvPr/>
          </p:nvSpPr>
          <p:spPr>
            <a:xfrm>
              <a:off x="10484285" y="1367887"/>
              <a:ext cx="810538" cy="38088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52E866B-F0D7-DDBD-6C52-3DD600F32FFE}"/>
                </a:ext>
              </a:extLst>
            </p:cNvPr>
            <p:cNvSpPr/>
            <p:nvPr/>
          </p:nvSpPr>
          <p:spPr>
            <a:xfrm>
              <a:off x="10484285" y="1558327"/>
              <a:ext cx="810538" cy="2898579"/>
            </a:xfrm>
            <a:prstGeom prst="rect">
              <a:avLst/>
            </a:prstGeom>
            <a:solidFill>
              <a:schemeClr val="bg2"/>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B937DEEE-81E3-432D-846B-CD27FCE827E3}"/>
                </a:ext>
              </a:extLst>
            </p:cNvPr>
            <p:cNvSpPr/>
            <p:nvPr/>
          </p:nvSpPr>
          <p:spPr>
            <a:xfrm>
              <a:off x="10484285" y="2292263"/>
              <a:ext cx="776614" cy="2164643"/>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350" dirty="0">
                  <a:solidFill>
                    <a:schemeClr val="tx1"/>
                  </a:solidFill>
                  <a:cs typeface="Nazanin" panose="00000400000000000000" pitchFamily="2" charset="-78"/>
                </a:rPr>
                <a:t>مایع پروپان</a:t>
              </a:r>
              <a:endParaRPr lang="en-US" sz="1350" dirty="0">
                <a:solidFill>
                  <a:schemeClr val="tx1"/>
                </a:solidFill>
                <a:cs typeface="Nazanin" panose="00000400000000000000" pitchFamily="2" charset="-78"/>
              </a:endParaRPr>
            </a:p>
          </p:txBody>
        </p:sp>
        <p:sp>
          <p:nvSpPr>
            <p:cNvPr id="22" name="TextBox 21">
              <a:extLst>
                <a:ext uri="{FF2B5EF4-FFF2-40B4-BE49-F238E27FC236}">
                  <a16:creationId xmlns:a16="http://schemas.microsoft.com/office/drawing/2014/main" id="{8A96359E-F79A-182D-3985-7E52F46F92D6}"/>
                </a:ext>
              </a:extLst>
            </p:cNvPr>
            <p:cNvSpPr txBox="1"/>
            <p:nvPr/>
          </p:nvSpPr>
          <p:spPr>
            <a:xfrm>
              <a:off x="11448181" y="3136612"/>
              <a:ext cx="743819" cy="461665"/>
            </a:xfrm>
            <a:prstGeom prst="rect">
              <a:avLst/>
            </a:prstGeom>
            <a:noFill/>
          </p:spPr>
          <p:txBody>
            <a:bodyPr wrap="square">
              <a:spAutoFit/>
            </a:bodyPr>
            <a:lstStyle/>
            <a:p>
              <a:r>
                <a:rPr lang="fa-IR" sz="1200" dirty="0">
                  <a:cs typeface="Nazanin" panose="00000400000000000000" pitchFamily="2" charset="-78"/>
                </a:rPr>
                <a:t>80 درصد ظرفیت</a:t>
              </a:r>
              <a:endParaRPr lang="en-US" sz="1200" dirty="0">
                <a:cs typeface="Nazanin" panose="00000400000000000000" pitchFamily="2" charset="-78"/>
              </a:endParaRPr>
            </a:p>
          </p:txBody>
        </p:sp>
        <p:sp>
          <p:nvSpPr>
            <p:cNvPr id="24" name="Right Brace 23">
              <a:extLst>
                <a:ext uri="{FF2B5EF4-FFF2-40B4-BE49-F238E27FC236}">
                  <a16:creationId xmlns:a16="http://schemas.microsoft.com/office/drawing/2014/main" id="{D4811BDA-5F48-2F5B-2AAC-622D14D12552}"/>
                </a:ext>
              </a:extLst>
            </p:cNvPr>
            <p:cNvSpPr/>
            <p:nvPr/>
          </p:nvSpPr>
          <p:spPr>
            <a:xfrm>
              <a:off x="11356931" y="2352234"/>
              <a:ext cx="179540" cy="20447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TextBox 24">
              <a:extLst>
                <a:ext uri="{FF2B5EF4-FFF2-40B4-BE49-F238E27FC236}">
                  <a16:creationId xmlns:a16="http://schemas.microsoft.com/office/drawing/2014/main" id="{FA4563B8-9A12-D582-0154-E14ECCE51FCB}"/>
                </a:ext>
              </a:extLst>
            </p:cNvPr>
            <p:cNvSpPr txBox="1"/>
            <p:nvPr/>
          </p:nvSpPr>
          <p:spPr>
            <a:xfrm>
              <a:off x="10539846" y="1729029"/>
              <a:ext cx="737701" cy="307777"/>
            </a:xfrm>
            <a:prstGeom prst="rect">
              <a:avLst/>
            </a:prstGeom>
            <a:noFill/>
          </p:spPr>
          <p:txBody>
            <a:bodyPr wrap="none" rtlCol="0">
              <a:spAutoFit/>
            </a:bodyPr>
            <a:lstStyle/>
            <a:p>
              <a:pPr algn="ctr"/>
              <a:r>
                <a:rPr lang="fa-IR" sz="1400" dirty="0">
                  <a:cs typeface="Nazanin" panose="00000400000000000000" pitchFamily="2" charset="-78"/>
                </a:rPr>
                <a:t>گاز پروپان</a:t>
              </a:r>
              <a:endParaRPr lang="en-US" sz="1400" dirty="0">
                <a:cs typeface="Nazanin" panose="00000400000000000000" pitchFamily="2" charset="-78"/>
              </a:endParaRPr>
            </a:p>
          </p:txBody>
        </p:sp>
      </p:grpSp>
      <p:grpSp>
        <p:nvGrpSpPr>
          <p:cNvPr id="27" name="Group 26">
            <a:extLst>
              <a:ext uri="{FF2B5EF4-FFF2-40B4-BE49-F238E27FC236}">
                <a16:creationId xmlns:a16="http://schemas.microsoft.com/office/drawing/2014/main" id="{05FF2074-70A2-78A3-B779-14CB96DBAB7E}"/>
              </a:ext>
            </a:extLst>
          </p:cNvPr>
          <p:cNvGrpSpPr/>
          <p:nvPr/>
        </p:nvGrpSpPr>
        <p:grpSpPr>
          <a:xfrm>
            <a:off x="17504" y="5096780"/>
            <a:ext cx="3749255" cy="1625399"/>
            <a:chOff x="-20596" y="5096780"/>
            <a:chExt cx="3749255" cy="1625399"/>
          </a:xfrm>
        </p:grpSpPr>
        <p:pic>
          <p:nvPicPr>
            <p:cNvPr id="11" name="Picture 10" descr="Propane Tank Valves 15kb jpg&#10;">
              <a:extLst>
                <a:ext uri="{FF2B5EF4-FFF2-40B4-BE49-F238E27FC236}">
                  <a16:creationId xmlns:a16="http://schemas.microsoft.com/office/drawing/2014/main" id="{A3EA3FD4-A1C5-0C56-A1AC-FF0A5D37BC51}"/>
                </a:ext>
              </a:extLst>
            </p:cNvPr>
            <p:cNvPicPr>
              <a:picLocks noChangeAspect="1"/>
            </p:cNvPicPr>
            <p:nvPr/>
          </p:nvPicPr>
          <p:blipFill>
            <a:blip r:embed="rId3">
              <a:clrChange>
                <a:clrFrom>
                  <a:srgbClr val="C7CBB4"/>
                </a:clrFrom>
                <a:clrTo>
                  <a:srgbClr val="C7CBB4">
                    <a:alpha val="0"/>
                  </a:srgbClr>
                </a:clrTo>
              </a:clrChange>
              <a:extLst>
                <a:ext uri="{28A0092B-C50C-407E-A947-70E740481C1C}">
                  <a14:useLocalDpi xmlns:a14="http://schemas.microsoft.com/office/drawing/2010/main" val="0"/>
                </a:ext>
              </a:extLst>
            </a:blip>
            <a:stretch>
              <a:fillRect/>
            </a:stretch>
          </p:blipFill>
          <p:spPr>
            <a:xfrm>
              <a:off x="177726" y="5146157"/>
              <a:ext cx="3219699" cy="1374991"/>
            </a:xfrm>
            <a:prstGeom prst="rect">
              <a:avLst/>
            </a:prstGeom>
          </p:spPr>
        </p:pic>
        <p:sp>
          <p:nvSpPr>
            <p:cNvPr id="4" name="TextBox 3">
              <a:extLst>
                <a:ext uri="{FF2B5EF4-FFF2-40B4-BE49-F238E27FC236}">
                  <a16:creationId xmlns:a16="http://schemas.microsoft.com/office/drawing/2014/main" id="{B60D2C60-2BA8-49F3-A075-EFD7FC318376}"/>
                </a:ext>
              </a:extLst>
            </p:cNvPr>
            <p:cNvSpPr txBox="1"/>
            <p:nvPr/>
          </p:nvSpPr>
          <p:spPr>
            <a:xfrm>
              <a:off x="177727" y="5121424"/>
              <a:ext cx="681778" cy="276999"/>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شیر سیلندر</a:t>
              </a:r>
              <a:endParaRPr lang="en-US" sz="1200" dirty="0">
                <a:cs typeface="Nazanin" panose="00000400000000000000" pitchFamily="2" charset="-78"/>
              </a:endParaRPr>
            </a:p>
          </p:txBody>
        </p:sp>
        <p:sp>
          <p:nvSpPr>
            <p:cNvPr id="5" name="TextBox 4">
              <a:extLst>
                <a:ext uri="{FF2B5EF4-FFF2-40B4-BE49-F238E27FC236}">
                  <a16:creationId xmlns:a16="http://schemas.microsoft.com/office/drawing/2014/main" id="{A6A09E78-AB69-4421-FAD8-434ACDA6AB4D}"/>
                </a:ext>
              </a:extLst>
            </p:cNvPr>
            <p:cNvSpPr txBox="1"/>
            <p:nvPr/>
          </p:nvSpPr>
          <p:spPr>
            <a:xfrm>
              <a:off x="1574611" y="5096780"/>
              <a:ext cx="563783" cy="276999"/>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فلکه دستی</a:t>
              </a:r>
              <a:endParaRPr lang="en-US" sz="1200" dirty="0">
                <a:cs typeface="Nazanin" panose="00000400000000000000" pitchFamily="2" charset="-78"/>
              </a:endParaRPr>
            </a:p>
          </p:txBody>
        </p:sp>
        <p:sp>
          <p:nvSpPr>
            <p:cNvPr id="6" name="TextBox 5">
              <a:extLst>
                <a:ext uri="{FF2B5EF4-FFF2-40B4-BE49-F238E27FC236}">
                  <a16:creationId xmlns:a16="http://schemas.microsoft.com/office/drawing/2014/main" id="{BD698028-EF22-FCD3-D3A7-12CE633C3737}"/>
                </a:ext>
              </a:extLst>
            </p:cNvPr>
            <p:cNvSpPr txBox="1"/>
            <p:nvPr/>
          </p:nvSpPr>
          <p:spPr>
            <a:xfrm>
              <a:off x="2629305" y="5146157"/>
              <a:ext cx="681778" cy="276999"/>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مهره اتصال</a:t>
              </a:r>
              <a:endParaRPr lang="en-US" sz="1200" dirty="0">
                <a:cs typeface="Nazanin" panose="00000400000000000000" pitchFamily="2" charset="-78"/>
              </a:endParaRPr>
            </a:p>
          </p:txBody>
        </p:sp>
        <p:sp>
          <p:nvSpPr>
            <p:cNvPr id="7" name="TextBox 6">
              <a:extLst>
                <a:ext uri="{FF2B5EF4-FFF2-40B4-BE49-F238E27FC236}">
                  <a16:creationId xmlns:a16="http://schemas.microsoft.com/office/drawing/2014/main" id="{EB1B76C7-BF17-F97C-F1B4-3BE4D530F122}"/>
                </a:ext>
              </a:extLst>
            </p:cNvPr>
            <p:cNvSpPr txBox="1"/>
            <p:nvPr/>
          </p:nvSpPr>
          <p:spPr>
            <a:xfrm>
              <a:off x="2758441" y="5791849"/>
              <a:ext cx="552642" cy="276999"/>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رگلاتور</a:t>
              </a:r>
              <a:endParaRPr lang="en-US" sz="1200" dirty="0">
                <a:cs typeface="Nazanin" panose="00000400000000000000" pitchFamily="2" charset="-78"/>
              </a:endParaRPr>
            </a:p>
          </p:txBody>
        </p:sp>
        <p:sp>
          <p:nvSpPr>
            <p:cNvPr id="9" name="TextBox 8">
              <a:extLst>
                <a:ext uri="{FF2B5EF4-FFF2-40B4-BE49-F238E27FC236}">
                  <a16:creationId xmlns:a16="http://schemas.microsoft.com/office/drawing/2014/main" id="{AE24CA9B-FEF8-217D-9F53-908E4A9F4E2C}"/>
                </a:ext>
              </a:extLst>
            </p:cNvPr>
            <p:cNvSpPr txBox="1"/>
            <p:nvPr/>
          </p:nvSpPr>
          <p:spPr>
            <a:xfrm>
              <a:off x="2970194" y="6115543"/>
              <a:ext cx="427231" cy="276999"/>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شلنگ</a:t>
              </a:r>
              <a:endParaRPr lang="en-US" sz="1200" dirty="0">
                <a:cs typeface="Nazanin" panose="00000400000000000000" pitchFamily="2" charset="-78"/>
              </a:endParaRPr>
            </a:p>
          </p:txBody>
        </p:sp>
        <p:sp>
          <p:nvSpPr>
            <p:cNvPr id="10" name="TextBox 9">
              <a:extLst>
                <a:ext uri="{FF2B5EF4-FFF2-40B4-BE49-F238E27FC236}">
                  <a16:creationId xmlns:a16="http://schemas.microsoft.com/office/drawing/2014/main" id="{5F0E7D2E-3586-484C-F6BC-B1B77EB48DDB}"/>
                </a:ext>
              </a:extLst>
            </p:cNvPr>
            <p:cNvSpPr txBox="1"/>
            <p:nvPr/>
          </p:nvSpPr>
          <p:spPr>
            <a:xfrm>
              <a:off x="1242811" y="6243511"/>
              <a:ext cx="452436" cy="276999"/>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سیلندر</a:t>
              </a:r>
              <a:endParaRPr lang="en-US" sz="1200" dirty="0">
                <a:cs typeface="Nazanin" panose="00000400000000000000" pitchFamily="2" charset="-78"/>
              </a:endParaRPr>
            </a:p>
          </p:txBody>
        </p:sp>
        <p:sp>
          <p:nvSpPr>
            <p:cNvPr id="12" name="TextBox 11">
              <a:extLst>
                <a:ext uri="{FF2B5EF4-FFF2-40B4-BE49-F238E27FC236}">
                  <a16:creationId xmlns:a16="http://schemas.microsoft.com/office/drawing/2014/main" id="{E770A2F2-6B31-E0C8-33E9-5B3F2C28255A}"/>
                </a:ext>
              </a:extLst>
            </p:cNvPr>
            <p:cNvSpPr txBox="1"/>
            <p:nvPr/>
          </p:nvSpPr>
          <p:spPr>
            <a:xfrm>
              <a:off x="-805" y="5884710"/>
              <a:ext cx="860309" cy="461665"/>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نشانگر سطح مایع (اختیاری)</a:t>
              </a:r>
              <a:endParaRPr lang="en-US" sz="1200" dirty="0">
                <a:cs typeface="Nazanin" panose="00000400000000000000" pitchFamily="2" charset="-78"/>
              </a:endParaRPr>
            </a:p>
          </p:txBody>
        </p:sp>
        <p:sp>
          <p:nvSpPr>
            <p:cNvPr id="14" name="TextBox 13">
              <a:extLst>
                <a:ext uri="{FF2B5EF4-FFF2-40B4-BE49-F238E27FC236}">
                  <a16:creationId xmlns:a16="http://schemas.microsoft.com/office/drawing/2014/main" id="{5FF2D74E-0E2E-C5AF-01DF-FC5E18E92E8D}"/>
                </a:ext>
              </a:extLst>
            </p:cNvPr>
            <p:cNvSpPr txBox="1"/>
            <p:nvPr/>
          </p:nvSpPr>
          <p:spPr>
            <a:xfrm>
              <a:off x="0" y="5430961"/>
              <a:ext cx="860309" cy="276999"/>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شیر کاهش فشار</a:t>
              </a:r>
              <a:endParaRPr lang="en-US" sz="1200" dirty="0">
                <a:cs typeface="Nazanin" panose="00000400000000000000" pitchFamily="2" charset="-78"/>
              </a:endParaRPr>
            </a:p>
          </p:txBody>
        </p:sp>
        <p:sp>
          <p:nvSpPr>
            <p:cNvPr id="15" name="TextBox 14">
              <a:extLst>
                <a:ext uri="{FF2B5EF4-FFF2-40B4-BE49-F238E27FC236}">
                  <a16:creationId xmlns:a16="http://schemas.microsoft.com/office/drawing/2014/main" id="{CA62264C-9118-765E-3EEB-165D7EF3A4AE}"/>
                </a:ext>
              </a:extLst>
            </p:cNvPr>
            <p:cNvSpPr txBox="1"/>
            <p:nvPr/>
          </p:nvSpPr>
          <p:spPr>
            <a:xfrm>
              <a:off x="2693873" y="5430016"/>
              <a:ext cx="681778" cy="276999"/>
            </a:xfrm>
            <a:prstGeom prst="rect">
              <a:avLst/>
            </a:prstGeom>
            <a:solidFill>
              <a:schemeClr val="bg1"/>
            </a:solidFill>
          </p:spPr>
          <p:txBody>
            <a:bodyPr wrap="square" lIns="0" rIns="0" rtlCol="0">
              <a:spAutoFit/>
            </a:bodyPr>
            <a:lstStyle/>
            <a:p>
              <a:pPr algn="ctr"/>
              <a:endParaRPr lang="en-US" sz="1200" dirty="0">
                <a:cs typeface="Nazanin" panose="00000400000000000000" pitchFamily="2" charset="-78"/>
              </a:endParaRPr>
            </a:p>
          </p:txBody>
        </p:sp>
        <p:sp>
          <p:nvSpPr>
            <p:cNvPr id="16" name="TextBox 15">
              <a:extLst>
                <a:ext uri="{FF2B5EF4-FFF2-40B4-BE49-F238E27FC236}">
                  <a16:creationId xmlns:a16="http://schemas.microsoft.com/office/drawing/2014/main" id="{BF7695BE-C62D-793E-1DA7-69B6B7415D1E}"/>
                </a:ext>
              </a:extLst>
            </p:cNvPr>
            <p:cNvSpPr txBox="1"/>
            <p:nvPr/>
          </p:nvSpPr>
          <p:spPr>
            <a:xfrm>
              <a:off x="-20596" y="5675005"/>
              <a:ext cx="860309" cy="276999"/>
            </a:xfrm>
            <a:prstGeom prst="rect">
              <a:avLst/>
            </a:prstGeom>
            <a:solidFill>
              <a:schemeClr val="bg1"/>
            </a:solidFill>
          </p:spPr>
          <p:txBody>
            <a:bodyPr wrap="square" lIns="0" rIns="0" rtlCol="0">
              <a:spAutoFit/>
            </a:bodyPr>
            <a:lstStyle/>
            <a:p>
              <a:pPr algn="ctr"/>
              <a:endParaRPr lang="en-US" sz="1200" dirty="0">
                <a:cs typeface="Nazanin" panose="00000400000000000000" pitchFamily="2" charset="-78"/>
              </a:endParaRPr>
            </a:p>
          </p:txBody>
        </p:sp>
        <p:sp>
          <p:nvSpPr>
            <p:cNvPr id="21" name="TextBox 20">
              <a:extLst>
                <a:ext uri="{FF2B5EF4-FFF2-40B4-BE49-F238E27FC236}">
                  <a16:creationId xmlns:a16="http://schemas.microsoft.com/office/drawing/2014/main" id="{CB28D27E-3976-BC46-D41E-8FB8D8546B4A}"/>
                </a:ext>
              </a:extLst>
            </p:cNvPr>
            <p:cNvSpPr txBox="1"/>
            <p:nvPr/>
          </p:nvSpPr>
          <p:spPr>
            <a:xfrm>
              <a:off x="88461" y="6346375"/>
              <a:ext cx="1222100" cy="276999"/>
            </a:xfrm>
            <a:prstGeom prst="rect">
              <a:avLst/>
            </a:prstGeom>
            <a:solidFill>
              <a:schemeClr val="bg1"/>
            </a:solidFill>
          </p:spPr>
          <p:txBody>
            <a:bodyPr wrap="square" lIns="0" rIns="0" rtlCol="0">
              <a:spAutoFit/>
            </a:bodyPr>
            <a:lstStyle/>
            <a:p>
              <a:pPr algn="ctr"/>
              <a:endParaRPr lang="en-US" sz="1200" dirty="0">
                <a:cs typeface="Nazanin" panose="00000400000000000000" pitchFamily="2" charset="-78"/>
              </a:endParaRPr>
            </a:p>
          </p:txBody>
        </p:sp>
        <p:sp>
          <p:nvSpPr>
            <p:cNvPr id="23" name="TextBox 22">
              <a:extLst>
                <a:ext uri="{FF2B5EF4-FFF2-40B4-BE49-F238E27FC236}">
                  <a16:creationId xmlns:a16="http://schemas.microsoft.com/office/drawing/2014/main" id="{4D0466E3-A363-5C00-AF5E-2CBDADBE2938}"/>
                </a:ext>
              </a:extLst>
            </p:cNvPr>
            <p:cNvSpPr txBox="1"/>
            <p:nvPr/>
          </p:nvSpPr>
          <p:spPr>
            <a:xfrm>
              <a:off x="2506559" y="6445180"/>
              <a:ext cx="1222100" cy="276999"/>
            </a:xfrm>
            <a:prstGeom prst="rect">
              <a:avLst/>
            </a:prstGeom>
            <a:solidFill>
              <a:schemeClr val="bg1"/>
            </a:solidFill>
          </p:spPr>
          <p:txBody>
            <a:bodyPr wrap="square" lIns="0" rIns="0" rtlCol="0">
              <a:spAutoFit/>
            </a:bodyPr>
            <a:lstStyle/>
            <a:p>
              <a:pPr algn="ctr"/>
              <a:endParaRPr lang="en-US" sz="1200" dirty="0">
                <a:cs typeface="Nazanin" panose="00000400000000000000" pitchFamily="2" charset="-78"/>
              </a:endParaRPr>
            </a:p>
          </p:txBody>
        </p:sp>
      </p:grpSp>
      <p:pic>
        <p:nvPicPr>
          <p:cNvPr id="28" name="Picture 27">
            <a:extLst>
              <a:ext uri="{FF2B5EF4-FFF2-40B4-BE49-F238E27FC236}">
                <a16:creationId xmlns:a16="http://schemas.microsoft.com/office/drawing/2014/main" id="{DD86A33E-0854-17C2-F4D7-57124F080B58}"/>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310648" y="728344"/>
            <a:ext cx="2316761" cy="980309"/>
          </a:xfrm>
          <a:prstGeom prst="rect">
            <a:avLst/>
          </a:prstGeom>
        </p:spPr>
      </p:pic>
    </p:spTree>
    <p:extLst>
      <p:ext uri="{BB962C8B-B14F-4D97-AF65-F5344CB8AC3E}">
        <p14:creationId xmlns:p14="http://schemas.microsoft.com/office/powerpoint/2010/main" val="349705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F6EF2-8483-DF95-0068-3974F4AB4D42}"/>
              </a:ext>
            </a:extLst>
          </p:cNvPr>
          <p:cNvSpPr>
            <a:spLocks noGrp="1"/>
          </p:cNvSpPr>
          <p:nvPr>
            <p:ph type="title"/>
          </p:nvPr>
        </p:nvSpPr>
        <p:spPr/>
        <p:txBody>
          <a:bodyPr>
            <a:normAutofit/>
          </a:bodyPr>
          <a:lstStyle/>
          <a:p>
            <a:pPr algn="r" rtl="1"/>
            <a:r>
              <a:rPr lang="fa-IR" dirty="0">
                <a:cs typeface="Nazanin" panose="00000400000000000000" pitchFamily="2" charset="-78"/>
              </a:rPr>
              <a:t>چه چیزی باعث حادثه فیلادلفیا در سال 2014 شد؟</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3D3BC626-BC1A-78C8-AB5D-875D1CA78FC3}"/>
              </a:ext>
            </a:extLst>
          </p:cNvPr>
          <p:cNvSpPr>
            <a:spLocks noGrp="1"/>
          </p:cNvSpPr>
          <p:nvPr>
            <p:ph idx="1"/>
          </p:nvPr>
        </p:nvSpPr>
        <p:spPr>
          <a:xfrm>
            <a:off x="838200" y="1825624"/>
            <a:ext cx="10515600" cy="4755797"/>
          </a:xfrm>
        </p:spPr>
        <p:txBody>
          <a:bodyPr>
            <a:normAutofit/>
          </a:bodyPr>
          <a:lstStyle/>
          <a:p>
            <a:pPr marL="0" indent="0" algn="r" rtl="1">
              <a:lnSpc>
                <a:spcPct val="100000"/>
              </a:lnSpc>
              <a:buNone/>
            </a:pPr>
            <a:r>
              <a:rPr lang="fa-IR" dirty="0">
                <a:cs typeface="Nazanin" panose="00000400000000000000" pitchFamily="2" charset="-78"/>
              </a:rPr>
              <a:t>1 ژوئیه 2014: انفجار خودروی سیار غذای فیلادلفیا 2 نفر را کشت و 13 نفر را زخمی کرد</a:t>
            </a:r>
          </a:p>
          <a:p>
            <a:pPr marL="0" indent="0" algn="r" rtl="1">
              <a:lnSpc>
                <a:spcPct val="100000"/>
              </a:lnSpc>
              <a:buNone/>
            </a:pPr>
            <a:r>
              <a:rPr lang="fa-IR" dirty="0">
                <a:cs typeface="Nazanin" panose="00000400000000000000" pitchFamily="2" charset="-78"/>
              </a:rPr>
              <a:t>	توضیح: </a:t>
            </a:r>
            <a:r>
              <a:rPr lang="en-US" sz="2400" dirty="0">
                <a:cs typeface="Nazanin" panose="00000400000000000000" pitchFamily="2" charset="-78"/>
              </a:rPr>
              <a:t>https://youtu.be/1YLLfOreaVE</a:t>
            </a:r>
            <a:endParaRPr lang="en-US" dirty="0">
              <a:cs typeface="Nazanin" panose="00000400000000000000" pitchFamily="2" charset="-78"/>
            </a:endParaRPr>
          </a:p>
          <a:p>
            <a:pPr marL="0" indent="0" algn="r" rtl="1">
              <a:lnSpc>
                <a:spcPct val="100000"/>
              </a:lnSpc>
              <a:buNone/>
            </a:pPr>
            <a:r>
              <a:rPr lang="fa-IR" u="sng" dirty="0">
                <a:cs typeface="Nazanin" panose="00000400000000000000" pitchFamily="2" charset="-78"/>
              </a:rPr>
              <a:t>عوامل/توالی وقایع:</a:t>
            </a:r>
          </a:p>
          <a:p>
            <a:pPr algn="r" rtl="1">
              <a:lnSpc>
                <a:spcPct val="100000"/>
              </a:lnSpc>
            </a:pPr>
            <a:r>
              <a:rPr lang="fa-IR" dirty="0">
                <a:cs typeface="Nazanin" panose="00000400000000000000" pitchFamily="2" charset="-78"/>
              </a:rPr>
              <a:t>سیلندر پروپان 100 گالنی تاریخ 1948را داشت، و هیچ شیر تخلیه ای نداشت.</a:t>
            </a:r>
          </a:p>
          <a:p>
            <a:pPr algn="r" rtl="1">
              <a:lnSpc>
                <a:spcPct val="100000"/>
              </a:lnSpc>
            </a:pPr>
            <a:r>
              <a:rPr lang="fa-IR" dirty="0">
                <a:cs typeface="Nazanin" panose="00000400000000000000" pitchFamily="2" charset="-78"/>
              </a:rPr>
              <a:t>دماهای بالا باعث انبساط پروپان می شود، فشار بدون شیر تخلیه افزایش می یابد</a:t>
            </a:r>
          </a:p>
          <a:p>
            <a:pPr algn="r" rtl="1">
              <a:lnSpc>
                <a:spcPct val="100000"/>
              </a:lnSpc>
            </a:pPr>
            <a:r>
              <a:rPr lang="fa-IR" dirty="0">
                <a:cs typeface="Nazanin" panose="00000400000000000000" pitchFamily="2" charset="-78"/>
              </a:rPr>
              <a:t>در نهایت، سیلندر منفجر(پاره) می شود، پروپان مایع رها میشود، و به گاز تبدیل می شود</a:t>
            </a:r>
          </a:p>
          <a:p>
            <a:pPr lvl="1" algn="r" rtl="1">
              <a:lnSpc>
                <a:spcPct val="100000"/>
              </a:lnSpc>
            </a:pPr>
            <a:r>
              <a:rPr lang="fa-IR" dirty="0">
                <a:cs typeface="Nazanin" panose="00000400000000000000" pitchFamily="2" charset="-78"/>
              </a:rPr>
              <a:t>لحظه ای در ویدیو مییاشد که قبل از اشتعال، ابر بخار دیده می شود</a:t>
            </a:r>
          </a:p>
          <a:p>
            <a:pPr algn="r" rtl="1">
              <a:lnSpc>
                <a:spcPct val="100000"/>
              </a:lnSpc>
            </a:pPr>
            <a:r>
              <a:rPr lang="fa-IR" dirty="0">
                <a:cs typeface="Nazanin" panose="00000400000000000000" pitchFamily="2" charset="-78"/>
              </a:rPr>
              <a:t>هر منبع اشتعالی در نزدیکی پروپان را مشتعل می کند</a:t>
            </a:r>
            <a:endParaRPr lang="en-US" dirty="0">
              <a:cs typeface="Nazanin" panose="00000400000000000000" pitchFamily="2" charset="-78"/>
            </a:endParaRPr>
          </a:p>
        </p:txBody>
      </p:sp>
    </p:spTree>
    <p:extLst>
      <p:ext uri="{BB962C8B-B14F-4D97-AF65-F5344CB8AC3E}">
        <p14:creationId xmlns:p14="http://schemas.microsoft.com/office/powerpoint/2010/main" val="1521901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6288-A1EB-A677-5EAF-A879C230F3A7}"/>
              </a:ext>
            </a:extLst>
          </p:cNvPr>
          <p:cNvSpPr>
            <a:spLocks noGrp="1"/>
          </p:cNvSpPr>
          <p:nvPr>
            <p:ph type="title"/>
          </p:nvPr>
        </p:nvSpPr>
        <p:spPr>
          <a:xfrm>
            <a:off x="779223" y="18255"/>
            <a:ext cx="10515600" cy="1325563"/>
          </a:xfrm>
        </p:spPr>
        <p:txBody>
          <a:bodyPr/>
          <a:lstStyle/>
          <a:p>
            <a:pPr algn="r" rtl="1"/>
            <a:r>
              <a:rPr lang="fa-IR" dirty="0">
                <a:cs typeface="Nazanin" panose="00000400000000000000" pitchFamily="2" charset="-78"/>
              </a:rPr>
              <a:t>چه چیزی پروپان را خطرناک می کند؟</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0F0B3AAF-AC3E-EC30-6E5D-42B298069D88}"/>
              </a:ext>
            </a:extLst>
          </p:cNvPr>
          <p:cNvSpPr>
            <a:spLocks noGrp="1"/>
          </p:cNvSpPr>
          <p:nvPr>
            <p:ph idx="1"/>
          </p:nvPr>
        </p:nvSpPr>
        <p:spPr>
          <a:xfrm>
            <a:off x="3397955" y="1343818"/>
            <a:ext cx="7927661" cy="5348229"/>
          </a:xfrm>
        </p:spPr>
        <p:txBody>
          <a:bodyPr>
            <a:normAutofit/>
          </a:bodyPr>
          <a:lstStyle/>
          <a:p>
            <a:pPr algn="r" rtl="1">
              <a:lnSpc>
                <a:spcPct val="100000"/>
              </a:lnSpc>
            </a:pPr>
            <a:r>
              <a:rPr lang="fa-IR" dirty="0">
                <a:cs typeface="Nazanin" panose="00000400000000000000" pitchFamily="2" charset="-78"/>
              </a:rPr>
              <a:t>پروپان تحت فشار قرار می گیرد تا در حالت مایع درون مخزن باشد</a:t>
            </a:r>
          </a:p>
          <a:p>
            <a:pPr lvl="1" algn="r" rtl="1">
              <a:lnSpc>
                <a:spcPct val="100000"/>
              </a:lnSpc>
            </a:pPr>
            <a:r>
              <a:rPr lang="fa-IR" dirty="0">
                <a:cs typeface="Nazanin" panose="00000400000000000000" pitchFamily="2" charset="-78"/>
              </a:rPr>
              <a:t>هنگامی که شیر باز می شود، پروپان در فاز گازی به سمت مشعل ها می رود</a:t>
            </a:r>
          </a:p>
          <a:p>
            <a:pPr algn="r" rtl="1">
              <a:lnSpc>
                <a:spcPct val="100000"/>
              </a:lnSpc>
            </a:pPr>
            <a:r>
              <a:rPr lang="fa-IR" dirty="0">
                <a:cs typeface="Nazanin" panose="00000400000000000000" pitchFamily="2" charset="-78"/>
              </a:rPr>
              <a:t>کنترل ها برای جلوگیری از حوادث (مهندسی، شیوه های کاری)</a:t>
            </a:r>
          </a:p>
          <a:p>
            <a:pPr lvl="1" algn="r" rtl="1">
              <a:lnSpc>
                <a:spcPct val="100000"/>
              </a:lnSpc>
            </a:pPr>
            <a:r>
              <a:rPr lang="fa-IR" dirty="0">
                <a:cs typeface="Nazanin" panose="00000400000000000000" pitchFamily="2" charset="-78"/>
              </a:rPr>
              <a:t>بیش از 80٪ پر نکنید</a:t>
            </a:r>
          </a:p>
          <a:p>
            <a:pPr lvl="2" algn="r" rtl="1">
              <a:lnSpc>
                <a:spcPct val="100000"/>
              </a:lnSpc>
            </a:pPr>
            <a:r>
              <a:rPr lang="fa-IR" dirty="0">
                <a:cs typeface="Nazanin" panose="00000400000000000000" pitchFamily="2" charset="-78"/>
              </a:rPr>
              <a:t>در روزهای گرم، پروپان نیاز به فضا برای انبساط، بدون ایجاد تهدید دارد</a:t>
            </a:r>
          </a:p>
          <a:p>
            <a:pPr lvl="1" algn="r" rtl="1">
              <a:lnSpc>
                <a:spcPct val="100000"/>
              </a:lnSpc>
            </a:pPr>
            <a:r>
              <a:rPr lang="fa-IR" dirty="0">
                <a:cs typeface="Nazanin" panose="00000400000000000000" pitchFamily="2" charset="-78"/>
              </a:rPr>
              <a:t>شیر تخلیه فشار</a:t>
            </a:r>
          </a:p>
          <a:p>
            <a:pPr lvl="2" algn="r" rtl="1">
              <a:lnSpc>
                <a:spcPct val="100000"/>
              </a:lnSpc>
            </a:pPr>
            <a:r>
              <a:rPr lang="fa-IR" dirty="0">
                <a:cs typeface="Nazanin" panose="00000400000000000000" pitchFamily="2" charset="-78"/>
              </a:rPr>
              <a:t>در صورت افزایش فشار داخلی، اجازه تخلیه پروپان را می دهد</a:t>
            </a:r>
          </a:p>
          <a:p>
            <a:pPr lvl="1" algn="r" rtl="1">
              <a:lnSpc>
                <a:spcPct val="100000"/>
              </a:lnSpc>
            </a:pPr>
            <a:r>
              <a:rPr lang="fa-IR" dirty="0">
                <a:cs typeface="Nazanin" panose="00000400000000000000" pitchFamily="2" charset="-78"/>
              </a:rPr>
              <a:t>بدنه خارجی سفید/بازتابنده</a:t>
            </a:r>
          </a:p>
          <a:p>
            <a:pPr lvl="2" algn="r" rtl="1">
              <a:lnSpc>
                <a:spcPct val="100000"/>
              </a:lnSpc>
            </a:pPr>
            <a:r>
              <a:rPr lang="fa-IR" dirty="0">
                <a:cs typeface="Nazanin" panose="00000400000000000000" pitchFamily="2" charset="-78"/>
              </a:rPr>
              <a:t>گرما را بازتاب می دهد به جای جذب آن</a:t>
            </a:r>
          </a:p>
          <a:p>
            <a:pPr lvl="1" algn="r" rtl="1">
              <a:lnSpc>
                <a:spcPct val="100000"/>
              </a:lnSpc>
            </a:pPr>
            <a:r>
              <a:rPr lang="fa-IR" dirty="0">
                <a:cs typeface="Nazanin" panose="00000400000000000000" pitchFamily="2" charset="-78"/>
              </a:rPr>
              <a:t>دور از منابع اشتعال نگه دارید</a:t>
            </a:r>
          </a:p>
          <a:p>
            <a:pPr lvl="2" algn="r" rtl="1">
              <a:lnSpc>
                <a:spcPct val="100000"/>
              </a:lnSpc>
            </a:pPr>
            <a:r>
              <a:rPr lang="fa-IR" dirty="0">
                <a:cs typeface="Nazanin" panose="00000400000000000000" pitchFamily="2" charset="-78"/>
              </a:rPr>
              <a:t>گاز پروپان منتشر شده سنگین تر(متراکم تر) از هوا است، و</a:t>
            </a:r>
            <a:br>
              <a:rPr lang="fa-IR" dirty="0">
                <a:cs typeface="Nazanin" panose="00000400000000000000" pitchFamily="2" charset="-78"/>
              </a:rPr>
            </a:br>
            <a:r>
              <a:rPr lang="fa-IR" dirty="0">
                <a:cs typeface="Nazanin" panose="00000400000000000000" pitchFamily="2" charset="-78"/>
              </a:rPr>
              <a:t> می تواند حرکت کرده و پخش شود</a:t>
            </a:r>
          </a:p>
        </p:txBody>
      </p:sp>
      <p:grpSp>
        <p:nvGrpSpPr>
          <p:cNvPr id="4" name="Group 3" descr="Diagram of propane tank showing 80% capacity ">
            <a:extLst>
              <a:ext uri="{FF2B5EF4-FFF2-40B4-BE49-F238E27FC236}">
                <a16:creationId xmlns:a16="http://schemas.microsoft.com/office/drawing/2014/main" id="{6CF9ABD5-8050-45A6-28C5-64C10F1AAE76}"/>
              </a:ext>
            </a:extLst>
          </p:cNvPr>
          <p:cNvGrpSpPr/>
          <p:nvPr/>
        </p:nvGrpSpPr>
        <p:grpSpPr>
          <a:xfrm>
            <a:off x="1110964" y="1124871"/>
            <a:ext cx="1707715" cy="3089019"/>
            <a:chOff x="10484285" y="1367887"/>
            <a:chExt cx="1707715" cy="3089019"/>
          </a:xfrm>
        </p:grpSpPr>
        <p:sp>
          <p:nvSpPr>
            <p:cNvPr id="5" name="Oval 4">
              <a:extLst>
                <a:ext uri="{FF2B5EF4-FFF2-40B4-BE49-F238E27FC236}">
                  <a16:creationId xmlns:a16="http://schemas.microsoft.com/office/drawing/2014/main" id="{3C95E8F8-6DE2-CBD3-8A87-5D57CEF2075B}"/>
                </a:ext>
              </a:extLst>
            </p:cNvPr>
            <p:cNvSpPr/>
            <p:nvPr/>
          </p:nvSpPr>
          <p:spPr>
            <a:xfrm>
              <a:off x="10484285" y="1367887"/>
              <a:ext cx="810538" cy="38088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8866349-1866-C5C4-3089-E1D031F22F74}"/>
                </a:ext>
              </a:extLst>
            </p:cNvPr>
            <p:cNvSpPr/>
            <p:nvPr/>
          </p:nvSpPr>
          <p:spPr>
            <a:xfrm>
              <a:off x="10484285" y="1558327"/>
              <a:ext cx="810538" cy="2898579"/>
            </a:xfrm>
            <a:prstGeom prst="rect">
              <a:avLst/>
            </a:prstGeom>
            <a:solidFill>
              <a:schemeClr val="bg2"/>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D6CAD5FE-4434-5981-1212-19084919994C}"/>
                </a:ext>
              </a:extLst>
            </p:cNvPr>
            <p:cNvSpPr/>
            <p:nvPr/>
          </p:nvSpPr>
          <p:spPr>
            <a:xfrm>
              <a:off x="10484285" y="2292263"/>
              <a:ext cx="776614" cy="2164643"/>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350" dirty="0">
                  <a:solidFill>
                    <a:schemeClr val="tx1"/>
                  </a:solidFill>
                  <a:cs typeface="Nazanin" panose="00000400000000000000" pitchFamily="2" charset="-78"/>
                </a:rPr>
                <a:t>مایع پروپان</a:t>
              </a:r>
              <a:endParaRPr lang="en-US" sz="1350" dirty="0">
                <a:solidFill>
                  <a:schemeClr val="tx1"/>
                </a:solidFill>
                <a:cs typeface="Nazanin" panose="00000400000000000000" pitchFamily="2" charset="-78"/>
              </a:endParaRPr>
            </a:p>
          </p:txBody>
        </p:sp>
        <p:sp>
          <p:nvSpPr>
            <p:cNvPr id="8" name="TextBox 7">
              <a:extLst>
                <a:ext uri="{FF2B5EF4-FFF2-40B4-BE49-F238E27FC236}">
                  <a16:creationId xmlns:a16="http://schemas.microsoft.com/office/drawing/2014/main" id="{953B150B-D694-12A1-CF6B-2C5A30B47020}"/>
                </a:ext>
              </a:extLst>
            </p:cNvPr>
            <p:cNvSpPr txBox="1"/>
            <p:nvPr/>
          </p:nvSpPr>
          <p:spPr>
            <a:xfrm>
              <a:off x="11448181" y="3136612"/>
              <a:ext cx="743819" cy="461665"/>
            </a:xfrm>
            <a:prstGeom prst="rect">
              <a:avLst/>
            </a:prstGeom>
            <a:noFill/>
          </p:spPr>
          <p:txBody>
            <a:bodyPr wrap="square">
              <a:spAutoFit/>
            </a:bodyPr>
            <a:lstStyle/>
            <a:p>
              <a:r>
                <a:rPr lang="fa-IR" sz="1200" dirty="0">
                  <a:cs typeface="Nazanin" panose="00000400000000000000" pitchFamily="2" charset="-78"/>
                </a:rPr>
                <a:t>80 درصد ظرفیت</a:t>
              </a:r>
              <a:endParaRPr lang="en-US" sz="1200" dirty="0">
                <a:cs typeface="Nazanin" panose="00000400000000000000" pitchFamily="2" charset="-78"/>
              </a:endParaRPr>
            </a:p>
          </p:txBody>
        </p:sp>
        <p:sp>
          <p:nvSpPr>
            <p:cNvPr id="9" name="Right Brace 8">
              <a:extLst>
                <a:ext uri="{FF2B5EF4-FFF2-40B4-BE49-F238E27FC236}">
                  <a16:creationId xmlns:a16="http://schemas.microsoft.com/office/drawing/2014/main" id="{AD3D6873-83AE-BDF4-9B33-E7669F4D5817}"/>
                </a:ext>
              </a:extLst>
            </p:cNvPr>
            <p:cNvSpPr/>
            <p:nvPr/>
          </p:nvSpPr>
          <p:spPr>
            <a:xfrm>
              <a:off x="11356931" y="2352234"/>
              <a:ext cx="179540" cy="20447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a:extLst>
                <a:ext uri="{FF2B5EF4-FFF2-40B4-BE49-F238E27FC236}">
                  <a16:creationId xmlns:a16="http://schemas.microsoft.com/office/drawing/2014/main" id="{29253C94-413A-7891-6B73-71B07338B858}"/>
                </a:ext>
              </a:extLst>
            </p:cNvPr>
            <p:cNvSpPr txBox="1"/>
            <p:nvPr/>
          </p:nvSpPr>
          <p:spPr>
            <a:xfrm>
              <a:off x="10539846" y="1729029"/>
              <a:ext cx="737701" cy="307777"/>
            </a:xfrm>
            <a:prstGeom prst="rect">
              <a:avLst/>
            </a:prstGeom>
            <a:noFill/>
          </p:spPr>
          <p:txBody>
            <a:bodyPr wrap="none" rtlCol="0">
              <a:spAutoFit/>
            </a:bodyPr>
            <a:lstStyle/>
            <a:p>
              <a:pPr algn="ctr"/>
              <a:r>
                <a:rPr lang="fa-IR" sz="1400" dirty="0">
                  <a:cs typeface="Nazanin" panose="00000400000000000000" pitchFamily="2" charset="-78"/>
                </a:rPr>
                <a:t>گاز پروپان</a:t>
              </a:r>
              <a:endParaRPr lang="en-US" sz="1400" dirty="0">
                <a:cs typeface="Nazanin" panose="00000400000000000000" pitchFamily="2" charset="-78"/>
              </a:endParaRPr>
            </a:p>
          </p:txBody>
        </p:sp>
      </p:grpSp>
      <p:grpSp>
        <p:nvGrpSpPr>
          <p:cNvPr id="12" name="Group 11">
            <a:extLst>
              <a:ext uri="{FF2B5EF4-FFF2-40B4-BE49-F238E27FC236}">
                <a16:creationId xmlns:a16="http://schemas.microsoft.com/office/drawing/2014/main" id="{6D226F04-8EC9-B287-CEE0-6CDA5FB28597}"/>
              </a:ext>
            </a:extLst>
          </p:cNvPr>
          <p:cNvGrpSpPr/>
          <p:nvPr/>
        </p:nvGrpSpPr>
        <p:grpSpPr>
          <a:xfrm>
            <a:off x="268964" y="4814015"/>
            <a:ext cx="3749255" cy="1625399"/>
            <a:chOff x="-20596" y="5096780"/>
            <a:chExt cx="3749255" cy="1625399"/>
          </a:xfrm>
        </p:grpSpPr>
        <p:pic>
          <p:nvPicPr>
            <p:cNvPr id="13" name="Picture 12" descr="Propane Tank Valves 15kb jpg&#10;">
              <a:extLst>
                <a:ext uri="{FF2B5EF4-FFF2-40B4-BE49-F238E27FC236}">
                  <a16:creationId xmlns:a16="http://schemas.microsoft.com/office/drawing/2014/main" id="{AAC632F0-B433-63FC-9E59-271901DD14BE}"/>
                </a:ext>
              </a:extLst>
            </p:cNvPr>
            <p:cNvPicPr>
              <a:picLocks noChangeAspect="1"/>
            </p:cNvPicPr>
            <p:nvPr/>
          </p:nvPicPr>
          <p:blipFill>
            <a:blip r:embed="rId3">
              <a:clrChange>
                <a:clrFrom>
                  <a:srgbClr val="C7CBB4"/>
                </a:clrFrom>
                <a:clrTo>
                  <a:srgbClr val="C7CBB4">
                    <a:alpha val="0"/>
                  </a:srgbClr>
                </a:clrTo>
              </a:clrChange>
              <a:extLst>
                <a:ext uri="{28A0092B-C50C-407E-A947-70E740481C1C}">
                  <a14:useLocalDpi xmlns:a14="http://schemas.microsoft.com/office/drawing/2010/main" val="0"/>
                </a:ext>
              </a:extLst>
            </a:blip>
            <a:stretch>
              <a:fillRect/>
            </a:stretch>
          </p:blipFill>
          <p:spPr>
            <a:xfrm>
              <a:off x="177726" y="5146157"/>
              <a:ext cx="3219699" cy="1374991"/>
            </a:xfrm>
            <a:prstGeom prst="rect">
              <a:avLst/>
            </a:prstGeom>
          </p:spPr>
        </p:pic>
        <p:sp>
          <p:nvSpPr>
            <p:cNvPr id="14" name="TextBox 13">
              <a:extLst>
                <a:ext uri="{FF2B5EF4-FFF2-40B4-BE49-F238E27FC236}">
                  <a16:creationId xmlns:a16="http://schemas.microsoft.com/office/drawing/2014/main" id="{250C6BFC-AF9C-6F3B-8D39-53243F66A5A8}"/>
                </a:ext>
              </a:extLst>
            </p:cNvPr>
            <p:cNvSpPr txBox="1"/>
            <p:nvPr/>
          </p:nvSpPr>
          <p:spPr>
            <a:xfrm>
              <a:off x="177727" y="5121424"/>
              <a:ext cx="681778" cy="276999"/>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شیر سیلندر</a:t>
              </a:r>
              <a:endParaRPr lang="en-US" sz="1200" dirty="0">
                <a:cs typeface="Nazanin" panose="00000400000000000000" pitchFamily="2" charset="-78"/>
              </a:endParaRPr>
            </a:p>
          </p:txBody>
        </p:sp>
        <p:sp>
          <p:nvSpPr>
            <p:cNvPr id="15" name="TextBox 14">
              <a:extLst>
                <a:ext uri="{FF2B5EF4-FFF2-40B4-BE49-F238E27FC236}">
                  <a16:creationId xmlns:a16="http://schemas.microsoft.com/office/drawing/2014/main" id="{851ED3EE-99DA-43CE-5C7D-F41AAFFFD77E}"/>
                </a:ext>
              </a:extLst>
            </p:cNvPr>
            <p:cNvSpPr txBox="1"/>
            <p:nvPr/>
          </p:nvSpPr>
          <p:spPr>
            <a:xfrm>
              <a:off x="1574611" y="5096780"/>
              <a:ext cx="563783" cy="276999"/>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فلکه دستی</a:t>
              </a:r>
              <a:endParaRPr lang="en-US" sz="1200" dirty="0">
                <a:cs typeface="Nazanin" panose="00000400000000000000" pitchFamily="2" charset="-78"/>
              </a:endParaRPr>
            </a:p>
          </p:txBody>
        </p:sp>
        <p:sp>
          <p:nvSpPr>
            <p:cNvPr id="16" name="TextBox 15">
              <a:extLst>
                <a:ext uri="{FF2B5EF4-FFF2-40B4-BE49-F238E27FC236}">
                  <a16:creationId xmlns:a16="http://schemas.microsoft.com/office/drawing/2014/main" id="{504E747E-E6FE-9DF8-0418-2BED1FF8D21E}"/>
                </a:ext>
              </a:extLst>
            </p:cNvPr>
            <p:cNvSpPr txBox="1"/>
            <p:nvPr/>
          </p:nvSpPr>
          <p:spPr>
            <a:xfrm>
              <a:off x="2629305" y="5146157"/>
              <a:ext cx="681778" cy="276999"/>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مهره اتصال</a:t>
              </a:r>
              <a:endParaRPr lang="en-US" sz="1200" dirty="0">
                <a:cs typeface="Nazanin" panose="00000400000000000000" pitchFamily="2" charset="-78"/>
              </a:endParaRPr>
            </a:p>
          </p:txBody>
        </p:sp>
        <p:sp>
          <p:nvSpPr>
            <p:cNvPr id="21" name="TextBox 20">
              <a:extLst>
                <a:ext uri="{FF2B5EF4-FFF2-40B4-BE49-F238E27FC236}">
                  <a16:creationId xmlns:a16="http://schemas.microsoft.com/office/drawing/2014/main" id="{2214F2D9-DE66-8FF7-33B3-C81D6E6C2770}"/>
                </a:ext>
              </a:extLst>
            </p:cNvPr>
            <p:cNvSpPr txBox="1"/>
            <p:nvPr/>
          </p:nvSpPr>
          <p:spPr>
            <a:xfrm>
              <a:off x="2758441" y="5791849"/>
              <a:ext cx="552642" cy="276999"/>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رگلاتور</a:t>
              </a:r>
              <a:endParaRPr lang="en-US" sz="1200" dirty="0">
                <a:cs typeface="Nazanin" panose="00000400000000000000" pitchFamily="2" charset="-78"/>
              </a:endParaRPr>
            </a:p>
          </p:txBody>
        </p:sp>
        <p:sp>
          <p:nvSpPr>
            <p:cNvPr id="23" name="TextBox 22">
              <a:extLst>
                <a:ext uri="{FF2B5EF4-FFF2-40B4-BE49-F238E27FC236}">
                  <a16:creationId xmlns:a16="http://schemas.microsoft.com/office/drawing/2014/main" id="{64B89052-22FE-6DEB-A1FC-E0AD0BE79EA9}"/>
                </a:ext>
              </a:extLst>
            </p:cNvPr>
            <p:cNvSpPr txBox="1"/>
            <p:nvPr/>
          </p:nvSpPr>
          <p:spPr>
            <a:xfrm>
              <a:off x="2970194" y="6115543"/>
              <a:ext cx="427231" cy="276999"/>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شلنگ</a:t>
              </a:r>
              <a:endParaRPr lang="en-US" sz="1200" dirty="0">
                <a:cs typeface="Nazanin" panose="00000400000000000000" pitchFamily="2" charset="-78"/>
              </a:endParaRPr>
            </a:p>
          </p:txBody>
        </p:sp>
        <p:sp>
          <p:nvSpPr>
            <p:cNvPr id="27" name="TextBox 26">
              <a:extLst>
                <a:ext uri="{FF2B5EF4-FFF2-40B4-BE49-F238E27FC236}">
                  <a16:creationId xmlns:a16="http://schemas.microsoft.com/office/drawing/2014/main" id="{C077CE97-32EF-B540-1C21-73DFF6C46405}"/>
                </a:ext>
              </a:extLst>
            </p:cNvPr>
            <p:cNvSpPr txBox="1"/>
            <p:nvPr/>
          </p:nvSpPr>
          <p:spPr>
            <a:xfrm>
              <a:off x="1242811" y="6243511"/>
              <a:ext cx="452436" cy="276999"/>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سیلندر</a:t>
              </a:r>
              <a:endParaRPr lang="en-US" sz="1200" dirty="0">
                <a:cs typeface="Nazanin" panose="00000400000000000000" pitchFamily="2" charset="-78"/>
              </a:endParaRPr>
            </a:p>
          </p:txBody>
        </p:sp>
        <p:sp>
          <p:nvSpPr>
            <p:cNvPr id="28" name="TextBox 27">
              <a:extLst>
                <a:ext uri="{FF2B5EF4-FFF2-40B4-BE49-F238E27FC236}">
                  <a16:creationId xmlns:a16="http://schemas.microsoft.com/office/drawing/2014/main" id="{669B1D37-B94A-0124-7C4A-D965B90BC24B}"/>
                </a:ext>
              </a:extLst>
            </p:cNvPr>
            <p:cNvSpPr txBox="1"/>
            <p:nvPr/>
          </p:nvSpPr>
          <p:spPr>
            <a:xfrm>
              <a:off x="-805" y="5884710"/>
              <a:ext cx="860309" cy="461665"/>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نشانگر سطح مایع (اختیاری)</a:t>
              </a:r>
              <a:endParaRPr lang="en-US" sz="1200" dirty="0">
                <a:cs typeface="Nazanin" panose="00000400000000000000" pitchFamily="2" charset="-78"/>
              </a:endParaRPr>
            </a:p>
          </p:txBody>
        </p:sp>
        <p:sp>
          <p:nvSpPr>
            <p:cNvPr id="29" name="TextBox 28">
              <a:extLst>
                <a:ext uri="{FF2B5EF4-FFF2-40B4-BE49-F238E27FC236}">
                  <a16:creationId xmlns:a16="http://schemas.microsoft.com/office/drawing/2014/main" id="{D1FF0E0C-A1D1-2E1A-AE1A-788595843003}"/>
                </a:ext>
              </a:extLst>
            </p:cNvPr>
            <p:cNvSpPr txBox="1"/>
            <p:nvPr/>
          </p:nvSpPr>
          <p:spPr>
            <a:xfrm>
              <a:off x="0" y="5430961"/>
              <a:ext cx="860309" cy="276999"/>
            </a:xfrm>
            <a:prstGeom prst="rect">
              <a:avLst/>
            </a:prstGeom>
            <a:solidFill>
              <a:schemeClr val="bg1"/>
            </a:solidFill>
          </p:spPr>
          <p:txBody>
            <a:bodyPr wrap="square" lIns="0" rIns="0" rtlCol="0">
              <a:spAutoFit/>
            </a:bodyPr>
            <a:lstStyle/>
            <a:p>
              <a:pPr algn="ctr"/>
              <a:r>
                <a:rPr lang="fa-IR" sz="1200" dirty="0">
                  <a:cs typeface="Nazanin" panose="00000400000000000000" pitchFamily="2" charset="-78"/>
                </a:rPr>
                <a:t>شیر کاهش فشار</a:t>
              </a:r>
              <a:endParaRPr lang="en-US" sz="1200" dirty="0">
                <a:cs typeface="Nazanin" panose="00000400000000000000" pitchFamily="2" charset="-78"/>
              </a:endParaRPr>
            </a:p>
          </p:txBody>
        </p:sp>
        <p:sp>
          <p:nvSpPr>
            <p:cNvPr id="30" name="TextBox 29">
              <a:extLst>
                <a:ext uri="{FF2B5EF4-FFF2-40B4-BE49-F238E27FC236}">
                  <a16:creationId xmlns:a16="http://schemas.microsoft.com/office/drawing/2014/main" id="{6B921852-B940-C81D-8C03-E21ACBE79752}"/>
                </a:ext>
              </a:extLst>
            </p:cNvPr>
            <p:cNvSpPr txBox="1"/>
            <p:nvPr/>
          </p:nvSpPr>
          <p:spPr>
            <a:xfrm>
              <a:off x="2693873" y="5430016"/>
              <a:ext cx="681778" cy="276999"/>
            </a:xfrm>
            <a:prstGeom prst="rect">
              <a:avLst/>
            </a:prstGeom>
            <a:solidFill>
              <a:schemeClr val="bg1"/>
            </a:solidFill>
          </p:spPr>
          <p:txBody>
            <a:bodyPr wrap="square" lIns="0" rIns="0" rtlCol="0">
              <a:spAutoFit/>
            </a:bodyPr>
            <a:lstStyle/>
            <a:p>
              <a:pPr algn="ctr"/>
              <a:endParaRPr lang="en-US" sz="1200" dirty="0">
                <a:cs typeface="Nazanin" panose="00000400000000000000" pitchFamily="2" charset="-78"/>
              </a:endParaRPr>
            </a:p>
          </p:txBody>
        </p:sp>
        <p:sp>
          <p:nvSpPr>
            <p:cNvPr id="31" name="TextBox 30">
              <a:extLst>
                <a:ext uri="{FF2B5EF4-FFF2-40B4-BE49-F238E27FC236}">
                  <a16:creationId xmlns:a16="http://schemas.microsoft.com/office/drawing/2014/main" id="{12E834FD-EF0C-58FA-BCB4-B044106F8484}"/>
                </a:ext>
              </a:extLst>
            </p:cNvPr>
            <p:cNvSpPr txBox="1"/>
            <p:nvPr/>
          </p:nvSpPr>
          <p:spPr>
            <a:xfrm>
              <a:off x="-20596" y="5675005"/>
              <a:ext cx="860309" cy="276999"/>
            </a:xfrm>
            <a:prstGeom prst="rect">
              <a:avLst/>
            </a:prstGeom>
            <a:solidFill>
              <a:schemeClr val="bg1"/>
            </a:solidFill>
          </p:spPr>
          <p:txBody>
            <a:bodyPr wrap="square" lIns="0" rIns="0" rtlCol="0">
              <a:spAutoFit/>
            </a:bodyPr>
            <a:lstStyle/>
            <a:p>
              <a:pPr algn="ctr"/>
              <a:endParaRPr lang="en-US" sz="1200" dirty="0">
                <a:cs typeface="Nazanin" panose="00000400000000000000" pitchFamily="2" charset="-78"/>
              </a:endParaRPr>
            </a:p>
          </p:txBody>
        </p:sp>
        <p:sp>
          <p:nvSpPr>
            <p:cNvPr id="32" name="TextBox 31">
              <a:extLst>
                <a:ext uri="{FF2B5EF4-FFF2-40B4-BE49-F238E27FC236}">
                  <a16:creationId xmlns:a16="http://schemas.microsoft.com/office/drawing/2014/main" id="{95C9F3B4-7325-BAED-BAFF-CA726F754842}"/>
                </a:ext>
              </a:extLst>
            </p:cNvPr>
            <p:cNvSpPr txBox="1"/>
            <p:nvPr/>
          </p:nvSpPr>
          <p:spPr>
            <a:xfrm>
              <a:off x="88461" y="6346375"/>
              <a:ext cx="1222100" cy="276999"/>
            </a:xfrm>
            <a:prstGeom prst="rect">
              <a:avLst/>
            </a:prstGeom>
            <a:solidFill>
              <a:schemeClr val="bg1"/>
            </a:solidFill>
          </p:spPr>
          <p:txBody>
            <a:bodyPr wrap="square" lIns="0" rIns="0" rtlCol="0">
              <a:spAutoFit/>
            </a:bodyPr>
            <a:lstStyle/>
            <a:p>
              <a:pPr algn="ctr"/>
              <a:endParaRPr lang="en-US" sz="1200" dirty="0">
                <a:cs typeface="Nazanin" panose="00000400000000000000" pitchFamily="2" charset="-78"/>
              </a:endParaRPr>
            </a:p>
          </p:txBody>
        </p:sp>
        <p:sp>
          <p:nvSpPr>
            <p:cNvPr id="33" name="TextBox 32">
              <a:extLst>
                <a:ext uri="{FF2B5EF4-FFF2-40B4-BE49-F238E27FC236}">
                  <a16:creationId xmlns:a16="http://schemas.microsoft.com/office/drawing/2014/main" id="{A9E97FA4-FEB4-28A4-39F8-A74721371B2C}"/>
                </a:ext>
              </a:extLst>
            </p:cNvPr>
            <p:cNvSpPr txBox="1"/>
            <p:nvPr/>
          </p:nvSpPr>
          <p:spPr>
            <a:xfrm>
              <a:off x="2506559" y="6445180"/>
              <a:ext cx="1222100" cy="276999"/>
            </a:xfrm>
            <a:prstGeom prst="rect">
              <a:avLst/>
            </a:prstGeom>
            <a:solidFill>
              <a:schemeClr val="bg1"/>
            </a:solidFill>
          </p:spPr>
          <p:txBody>
            <a:bodyPr wrap="square" lIns="0" rIns="0" rtlCol="0">
              <a:spAutoFit/>
            </a:bodyPr>
            <a:lstStyle/>
            <a:p>
              <a:pPr algn="ctr"/>
              <a:endParaRPr lang="en-US" sz="1200" dirty="0">
                <a:cs typeface="Nazanin" panose="00000400000000000000" pitchFamily="2" charset="-78"/>
              </a:endParaRPr>
            </a:p>
          </p:txBody>
        </p:sp>
      </p:grpSp>
      <p:pic>
        <p:nvPicPr>
          <p:cNvPr id="34" name="Picture 33">
            <a:extLst>
              <a:ext uri="{FF2B5EF4-FFF2-40B4-BE49-F238E27FC236}">
                <a16:creationId xmlns:a16="http://schemas.microsoft.com/office/drawing/2014/main" id="{5A320300-19EF-0C48-5998-E3B1D97113E8}"/>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562108" y="445579"/>
            <a:ext cx="2316761" cy="980309"/>
          </a:xfrm>
          <a:prstGeom prst="rect">
            <a:avLst/>
          </a:prstGeom>
        </p:spPr>
      </p:pic>
    </p:spTree>
    <p:extLst>
      <p:ext uri="{BB962C8B-B14F-4D97-AF65-F5344CB8AC3E}">
        <p14:creationId xmlns:p14="http://schemas.microsoft.com/office/powerpoint/2010/main" val="1153784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p:txBody>
          <a:bodyPr/>
          <a:lstStyle/>
          <a:p>
            <a:pPr algn="r" rtl="1"/>
            <a:r>
              <a:rPr lang="fa-IR" dirty="0">
                <a:cs typeface="Nazanin" panose="00000400000000000000" pitchFamily="2" charset="-78"/>
              </a:rPr>
              <a:t>چک لیست عمومی ایمنی مخزن پروپان</a:t>
            </a:r>
            <a:endParaRPr lang="en-US" dirty="0">
              <a:cs typeface="Nazanin" panose="00000400000000000000" pitchFamily="2" charset="-78"/>
            </a:endParaRPr>
          </a:p>
        </p:txBody>
      </p:sp>
      <p:graphicFrame>
        <p:nvGraphicFramePr>
          <p:cNvPr id="4" name="Table 4">
            <a:extLst>
              <a:ext uri="{FF2B5EF4-FFF2-40B4-BE49-F238E27FC236}">
                <a16:creationId xmlns:a16="http://schemas.microsoft.com/office/drawing/2014/main" id="{564C5337-D1BF-8474-CC38-CDE682919C88}"/>
              </a:ext>
            </a:extLst>
          </p:cNvPr>
          <p:cNvGraphicFramePr>
            <a:graphicFrameLocks noGrp="1"/>
          </p:cNvGraphicFramePr>
          <p:nvPr>
            <p:extLst>
              <p:ext uri="{D42A27DB-BD31-4B8C-83A1-F6EECF244321}">
                <p14:modId xmlns:p14="http://schemas.microsoft.com/office/powerpoint/2010/main" val="3741037254"/>
              </p:ext>
            </p:extLst>
          </p:nvPr>
        </p:nvGraphicFramePr>
        <p:xfrm>
          <a:off x="2720051" y="1690688"/>
          <a:ext cx="8435803" cy="4212400"/>
        </p:xfrm>
        <a:graphic>
          <a:graphicData uri="http://schemas.openxmlformats.org/drawingml/2006/table">
            <a:tbl>
              <a:tblPr rtl="1" firstRow="1" bandRow="1">
                <a:tableStyleId>{5940675A-B579-460E-94D1-54222C63F5DA}</a:tableStyleId>
              </a:tblPr>
              <a:tblGrid>
                <a:gridCol w="942062">
                  <a:extLst>
                    <a:ext uri="{9D8B030D-6E8A-4147-A177-3AD203B41FA5}">
                      <a16:colId xmlns:a16="http://schemas.microsoft.com/office/drawing/2014/main" val="3836321010"/>
                    </a:ext>
                  </a:extLst>
                </a:gridCol>
                <a:gridCol w="7493741">
                  <a:extLst>
                    <a:ext uri="{9D8B030D-6E8A-4147-A177-3AD203B41FA5}">
                      <a16:colId xmlns:a16="http://schemas.microsoft.com/office/drawing/2014/main" val="2828354987"/>
                    </a:ext>
                  </a:extLst>
                </a:gridCol>
              </a:tblGrid>
              <a:tr h="464078">
                <a:tc>
                  <a:txBody>
                    <a:bodyPr/>
                    <a:lstStyle/>
                    <a:p>
                      <a:pPr algn="ctr" rtl="1"/>
                      <a:r>
                        <a:rPr lang="fa-IR" sz="2000" dirty="0">
                          <a:cs typeface="Nazanin" panose="00000400000000000000" pitchFamily="2" charset="-78"/>
                        </a:rPr>
                        <a:t>چک</a:t>
                      </a:r>
                      <a:endParaRPr lang="en-US" sz="2000" dirty="0">
                        <a:cs typeface="Nazanin" panose="00000400000000000000" pitchFamily="2" charset="-78"/>
                      </a:endParaRPr>
                    </a:p>
                  </a:txBody>
                  <a:tcPr/>
                </a:tc>
                <a:tc>
                  <a:txBody>
                    <a:bodyPr/>
                    <a:lstStyle/>
                    <a:p>
                      <a:pPr algn="r" rtl="1"/>
                      <a:r>
                        <a:rPr lang="fa-IR" sz="2000" dirty="0">
                          <a:cs typeface="Nazanin" panose="00000400000000000000" pitchFamily="2" charset="-78"/>
                        </a:rPr>
                        <a:t>شرح</a:t>
                      </a:r>
                      <a:endParaRPr lang="en-US" sz="2000" dirty="0">
                        <a:cs typeface="Nazanin" panose="00000400000000000000" pitchFamily="2" charset="-78"/>
                      </a:endParaRPr>
                    </a:p>
                  </a:txBody>
                  <a:tcPr/>
                </a:tc>
                <a:extLst>
                  <a:ext uri="{0D108BD9-81ED-4DB2-BD59-A6C34878D82A}">
                    <a16:rowId xmlns:a16="http://schemas.microsoft.com/office/drawing/2014/main" val="1053444533"/>
                  </a:ext>
                </a:extLst>
              </a:tr>
              <a:tr h="464078">
                <a:tc>
                  <a:txBody>
                    <a:bodyPr/>
                    <a:lstStyle/>
                    <a:p>
                      <a:pPr algn="r" rtl="1"/>
                      <a:endParaRPr lang="en-US" sz="2000" dirty="0">
                        <a:cs typeface="Nazanin" panose="00000400000000000000" pitchFamily="2" charset="-78"/>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2000" dirty="0">
                          <a:cs typeface="Nazanin" panose="00000400000000000000" pitchFamily="2" charset="-78"/>
                        </a:rPr>
                        <a:t>ظروف</a:t>
                      </a:r>
                      <a:r>
                        <a:rPr lang="en-US" sz="2000" dirty="0">
                          <a:cs typeface="Nazanin" panose="00000400000000000000" pitchFamily="2" charset="-78"/>
                        </a:rPr>
                        <a:t>LP-Gas </a:t>
                      </a:r>
                      <a:r>
                        <a:rPr lang="fa-IR" sz="2000" dirty="0">
                          <a:cs typeface="Nazanin" panose="00000400000000000000" pitchFamily="2" charset="-78"/>
                        </a:rPr>
                        <a:t> نمی توانند بیش از 200 گالن به صورت جداگانه یا کل ظرفیت ترکیبی باشد</a:t>
                      </a:r>
                      <a:endParaRPr lang="en-US" sz="2000" dirty="0">
                        <a:cs typeface="Nazanin" panose="00000400000000000000" pitchFamily="2" charset="-78"/>
                      </a:endParaRPr>
                    </a:p>
                  </a:txBody>
                  <a:tcPr/>
                </a:tc>
                <a:extLst>
                  <a:ext uri="{0D108BD9-81ED-4DB2-BD59-A6C34878D82A}">
                    <a16:rowId xmlns:a16="http://schemas.microsoft.com/office/drawing/2014/main" val="3962019331"/>
                  </a:ext>
                </a:extLst>
              </a:tr>
              <a:tr h="821061">
                <a:tc>
                  <a:txBody>
                    <a:bodyPr/>
                    <a:lstStyle/>
                    <a:p>
                      <a:pPr algn="r" rtl="1"/>
                      <a:endParaRPr lang="en-US" sz="2000" dirty="0">
                        <a:cs typeface="Nazanin" panose="00000400000000000000" pitchFamily="2" charset="-78"/>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2000" dirty="0">
                          <a:cs typeface="Nazanin" panose="00000400000000000000" pitchFamily="2" charset="-78"/>
                        </a:rPr>
                        <a:t>مخازن باید از مواد مقاوم در برابر خوردگی (مانند الومینیوم) ساخته شده و عاری از هر گونه مناطق زنگ زده و یا دارای اسیب فیزیکی باشند</a:t>
                      </a:r>
                      <a:endParaRPr lang="en-US" sz="2000" dirty="0">
                        <a:cs typeface="Nazanin" panose="00000400000000000000" pitchFamily="2" charset="-78"/>
                      </a:endParaRPr>
                    </a:p>
                  </a:txBody>
                  <a:tcPr/>
                </a:tc>
                <a:extLst>
                  <a:ext uri="{0D108BD9-81ED-4DB2-BD59-A6C34878D82A}">
                    <a16:rowId xmlns:a16="http://schemas.microsoft.com/office/drawing/2014/main" val="153243133"/>
                  </a:ext>
                </a:extLst>
              </a:tr>
              <a:tr h="821061">
                <a:tc>
                  <a:txBody>
                    <a:bodyPr/>
                    <a:lstStyle/>
                    <a:p>
                      <a:pPr algn="r" rtl="1"/>
                      <a:endParaRPr lang="en-US" sz="2000" dirty="0">
                        <a:cs typeface="Nazanin" panose="00000400000000000000" pitchFamily="2" charset="-78"/>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2000" dirty="0">
                          <a:cs typeface="Nazanin" panose="00000400000000000000" pitchFamily="2" charset="-78"/>
                        </a:rPr>
                        <a:t>اگر رنگ آمیزی شده باشند، التزامی برای رنگ خاصی وجود ندارد، اما پیشنهاد می شود از رنگهای بازتابنده و روشن استفاده شود.</a:t>
                      </a:r>
                    </a:p>
                  </a:txBody>
                  <a:tcPr/>
                </a:tc>
                <a:extLst>
                  <a:ext uri="{0D108BD9-81ED-4DB2-BD59-A6C34878D82A}">
                    <a16:rowId xmlns:a16="http://schemas.microsoft.com/office/drawing/2014/main" val="1401200447"/>
                  </a:ext>
                </a:extLst>
              </a:tr>
              <a:tr h="1178044">
                <a:tc>
                  <a:txBody>
                    <a:bodyPr/>
                    <a:lstStyle/>
                    <a:p>
                      <a:pPr algn="r" rtl="1"/>
                      <a:endParaRPr lang="en-US" sz="2000" dirty="0">
                        <a:cs typeface="Nazanin" panose="00000400000000000000" pitchFamily="2" charset="-78"/>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2000" dirty="0">
                          <a:cs typeface="Nazanin" panose="00000400000000000000" pitchFamily="2" charset="-78"/>
                        </a:rPr>
                        <a:t>محفظه ها باید در بازه زمانی که داری تاریخ صلاحیت کارکرد می باشند استفاده شوند. </a:t>
                      </a:r>
                    </a:p>
                    <a:p>
                      <a:pPr marL="0" marR="0" lvl="0" indent="0" algn="r" defTabSz="914400" rtl="1" eaLnBrk="1" fontAlgn="auto" latinLnBrk="0" hangingPunct="1">
                        <a:lnSpc>
                          <a:spcPct val="100000"/>
                        </a:lnSpc>
                        <a:spcBef>
                          <a:spcPts val="0"/>
                        </a:spcBef>
                        <a:spcAft>
                          <a:spcPts val="0"/>
                        </a:spcAft>
                        <a:buClrTx/>
                        <a:buSzTx/>
                        <a:buFontTx/>
                        <a:buNone/>
                        <a:tabLst/>
                        <a:defRPr/>
                      </a:pPr>
                      <a:r>
                        <a:rPr lang="fa-IR" sz="2000" dirty="0">
                          <a:cs typeface="Nazanin" panose="00000400000000000000" pitchFamily="2" charset="-78"/>
                        </a:rPr>
                        <a:t> اولین تجدید صلاحیت: ظرف 12 سال از تاریخ تولید</a:t>
                      </a:r>
                      <a:endParaRPr lang="en-US" sz="2000" dirty="0">
                        <a:cs typeface="Nazanin" panose="000004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2000" dirty="0">
                          <a:cs typeface="Nazanin" panose="00000400000000000000" pitchFamily="2" charset="-78"/>
                        </a:rPr>
                        <a:t>سایر تجدید صلاحیت ها: طی 5 سال بعدی</a:t>
                      </a:r>
                      <a:endParaRPr lang="en-US" sz="2000" dirty="0">
                        <a:cs typeface="Nazanin" panose="00000400000000000000" pitchFamily="2" charset="-78"/>
                      </a:endParaRPr>
                    </a:p>
                  </a:txBody>
                  <a:tcPr/>
                </a:tc>
                <a:extLst>
                  <a:ext uri="{0D108BD9-81ED-4DB2-BD59-A6C34878D82A}">
                    <a16:rowId xmlns:a16="http://schemas.microsoft.com/office/drawing/2014/main" val="3195801201"/>
                  </a:ext>
                </a:extLst>
              </a:tr>
              <a:tr h="464078">
                <a:tc>
                  <a:txBody>
                    <a:bodyPr/>
                    <a:lstStyle/>
                    <a:p>
                      <a:pPr algn="r" rtl="1"/>
                      <a:endParaRPr lang="en-US" sz="2000" dirty="0">
                        <a:cs typeface="Nazanin" panose="00000400000000000000" pitchFamily="2" charset="-78"/>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2000" dirty="0">
                          <a:cs typeface="Nazanin" panose="00000400000000000000" pitchFamily="2" charset="-78"/>
                        </a:rPr>
                        <a:t>سیلندرها به هیچ عنوان نمی توانند درون خودرو باشند، از جمله در زمان استفاده یا حمل و نقل.</a:t>
                      </a:r>
                    </a:p>
                  </a:txBody>
                  <a:tcPr/>
                </a:tc>
                <a:extLst>
                  <a:ext uri="{0D108BD9-81ED-4DB2-BD59-A6C34878D82A}">
                    <a16:rowId xmlns:a16="http://schemas.microsoft.com/office/drawing/2014/main" val="2732180817"/>
                  </a:ext>
                </a:extLst>
              </a:tr>
            </a:tbl>
          </a:graphicData>
        </a:graphic>
      </p:graphicFrame>
      <p:sp>
        <p:nvSpPr>
          <p:cNvPr id="8" name="TextBox 7">
            <a:extLst>
              <a:ext uri="{FF2B5EF4-FFF2-40B4-BE49-F238E27FC236}">
                <a16:creationId xmlns:a16="http://schemas.microsoft.com/office/drawing/2014/main" id="{D5981473-26C5-3B21-7897-A2E1668B3537}"/>
              </a:ext>
            </a:extLst>
          </p:cNvPr>
          <p:cNvSpPr txBox="1"/>
          <p:nvPr/>
        </p:nvSpPr>
        <p:spPr>
          <a:xfrm>
            <a:off x="3812992" y="6089670"/>
            <a:ext cx="7342862" cy="646331"/>
          </a:xfrm>
          <a:prstGeom prst="rect">
            <a:avLst/>
          </a:prstGeom>
          <a:noFill/>
        </p:spPr>
        <p:txBody>
          <a:bodyPr wrap="square">
            <a:spAutoFit/>
          </a:bodyPr>
          <a:lstStyle/>
          <a:p>
            <a:pPr algn="r" rtl="1"/>
            <a:r>
              <a:rPr lang="fa-IR" dirty="0">
                <a:cs typeface="Nazanin" panose="00000400000000000000" pitchFamily="2" charset="-78"/>
              </a:rPr>
              <a:t>ویدئو ایمنی پروپان 1 </a:t>
            </a:r>
            <a:r>
              <a:rPr lang="en-US" dirty="0">
                <a:cs typeface="Nazanin" panose="00000400000000000000" pitchFamily="2" charset="-78"/>
              </a:rPr>
              <a:t>WorkSafe BC: https://youtu.be/rHRwS2B3Vv0 
</a:t>
            </a:r>
            <a:r>
              <a:rPr lang="fa-IR" dirty="0">
                <a:cs typeface="Nazanin" panose="00000400000000000000" pitchFamily="2" charset="-78"/>
              </a:rPr>
              <a:t>ویدئو ایمنی پروپان 2 </a:t>
            </a:r>
            <a:r>
              <a:rPr lang="en-US" dirty="0">
                <a:cs typeface="Nazanin" panose="00000400000000000000" pitchFamily="2" charset="-78"/>
              </a:rPr>
              <a:t>WorkSafe BC: https://youtu.be/vCSi6tXcRJs</a:t>
            </a:r>
          </a:p>
        </p:txBody>
      </p:sp>
      <p:pic>
        <p:nvPicPr>
          <p:cNvPr id="5" name="Picture 4" descr="20 Gallon Propane Tank 8kb jpg">
            <a:extLst>
              <a:ext uri="{FF2B5EF4-FFF2-40B4-BE49-F238E27FC236}">
                <a16:creationId xmlns:a16="http://schemas.microsoft.com/office/drawing/2014/main" id="{DDAECFD1-CF72-FD82-71C9-B3304811AF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2423" y="365125"/>
            <a:ext cx="1663700" cy="2387600"/>
          </a:xfrm>
          <a:prstGeom prst="rect">
            <a:avLst/>
          </a:prstGeom>
        </p:spPr>
      </p:pic>
      <p:pic>
        <p:nvPicPr>
          <p:cNvPr id="6" name="Picture 5" descr="100 gallon propane tank 13kb jpg">
            <a:extLst>
              <a:ext uri="{FF2B5EF4-FFF2-40B4-BE49-F238E27FC236}">
                <a16:creationId xmlns:a16="http://schemas.microsoft.com/office/drawing/2014/main" id="{72132ED4-DFDE-BAA2-BE5C-F4808BF973A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2423" y="2976801"/>
            <a:ext cx="1790700" cy="3759200"/>
          </a:xfrm>
          <a:prstGeom prst="rect">
            <a:avLst/>
          </a:prstGeom>
        </p:spPr>
      </p:pic>
    </p:spTree>
    <p:extLst>
      <p:ext uri="{BB962C8B-B14F-4D97-AF65-F5344CB8AC3E}">
        <p14:creationId xmlns:p14="http://schemas.microsoft.com/office/powerpoint/2010/main" val="4097850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p:txBody>
          <a:bodyPr>
            <a:normAutofit/>
          </a:bodyPr>
          <a:lstStyle/>
          <a:p>
            <a:pPr algn="r" rtl="1"/>
            <a:r>
              <a:rPr lang="fa-IR" sz="3600" dirty="0">
                <a:cs typeface="Nazanin" panose="00000400000000000000" pitchFamily="2" charset="-78"/>
              </a:rPr>
              <a:t>مخزن پروپان محل/نصب</a:t>
            </a:r>
            <a:endParaRPr lang="en-US" sz="3600" dirty="0">
              <a:cs typeface="Nazanin" panose="00000400000000000000" pitchFamily="2" charset="-78"/>
            </a:endParaRPr>
          </a:p>
        </p:txBody>
      </p:sp>
      <p:graphicFrame>
        <p:nvGraphicFramePr>
          <p:cNvPr id="4" name="Table 4">
            <a:extLst>
              <a:ext uri="{FF2B5EF4-FFF2-40B4-BE49-F238E27FC236}">
                <a16:creationId xmlns:a16="http://schemas.microsoft.com/office/drawing/2014/main" id="{564C5337-D1BF-8474-CC38-CDE682919C88}"/>
              </a:ext>
            </a:extLst>
          </p:cNvPr>
          <p:cNvGraphicFramePr>
            <a:graphicFrameLocks noGrp="1"/>
          </p:cNvGraphicFramePr>
          <p:nvPr>
            <p:extLst>
              <p:ext uri="{D42A27DB-BD31-4B8C-83A1-F6EECF244321}">
                <p14:modId xmlns:p14="http://schemas.microsoft.com/office/powerpoint/2010/main" val="2585573303"/>
              </p:ext>
            </p:extLst>
          </p:nvPr>
        </p:nvGraphicFramePr>
        <p:xfrm>
          <a:off x="3509141" y="1553527"/>
          <a:ext cx="7743694" cy="4596843"/>
        </p:xfrm>
        <a:graphic>
          <a:graphicData uri="http://schemas.openxmlformats.org/drawingml/2006/table">
            <a:tbl>
              <a:tblPr rtl="1" firstRow="1" bandRow="1">
                <a:tableStyleId>{5940675A-B579-460E-94D1-54222C63F5DA}</a:tableStyleId>
              </a:tblPr>
              <a:tblGrid>
                <a:gridCol w="897520">
                  <a:extLst>
                    <a:ext uri="{9D8B030D-6E8A-4147-A177-3AD203B41FA5}">
                      <a16:colId xmlns:a16="http://schemas.microsoft.com/office/drawing/2014/main" val="3836321010"/>
                    </a:ext>
                  </a:extLst>
                </a:gridCol>
                <a:gridCol w="6846174">
                  <a:extLst>
                    <a:ext uri="{9D8B030D-6E8A-4147-A177-3AD203B41FA5}">
                      <a16:colId xmlns:a16="http://schemas.microsoft.com/office/drawing/2014/main" val="2828354987"/>
                    </a:ext>
                  </a:extLst>
                </a:gridCol>
              </a:tblGrid>
              <a:tr h="432887">
                <a:tc>
                  <a:txBody>
                    <a:bodyPr/>
                    <a:lstStyle/>
                    <a:p>
                      <a:pPr algn="ctr" rtl="1"/>
                      <a:r>
                        <a:rPr lang="fa-IR" sz="2000" dirty="0">
                          <a:cs typeface="Nazanin" panose="00000400000000000000" pitchFamily="2" charset="-78"/>
                        </a:rPr>
                        <a:t>چک</a:t>
                      </a:r>
                      <a:endParaRPr lang="en-US" sz="2000" dirty="0">
                        <a:cs typeface="Nazanin" panose="00000400000000000000" pitchFamily="2" charset="-78"/>
                      </a:endParaRPr>
                    </a:p>
                  </a:txBody>
                  <a:tcPr/>
                </a:tc>
                <a:tc>
                  <a:txBody>
                    <a:bodyPr/>
                    <a:lstStyle/>
                    <a:p>
                      <a:pPr algn="r" rtl="1"/>
                      <a:r>
                        <a:rPr lang="fa-IR" sz="2000" dirty="0">
                          <a:cs typeface="Nazanin" panose="00000400000000000000" pitchFamily="2" charset="-78"/>
                        </a:rPr>
                        <a:t>شرح</a:t>
                      </a:r>
                      <a:endParaRPr lang="en-US" sz="2000" dirty="0">
                        <a:cs typeface="Nazanin" panose="00000400000000000000" pitchFamily="2" charset="-78"/>
                      </a:endParaRPr>
                    </a:p>
                  </a:txBody>
                  <a:tcPr/>
                </a:tc>
                <a:extLst>
                  <a:ext uri="{0D108BD9-81ED-4DB2-BD59-A6C34878D82A}">
                    <a16:rowId xmlns:a16="http://schemas.microsoft.com/office/drawing/2014/main" val="1053444533"/>
                  </a:ext>
                </a:extLst>
              </a:tr>
              <a:tr h="699278">
                <a:tc>
                  <a:txBody>
                    <a:bodyPr/>
                    <a:lstStyle/>
                    <a:p>
                      <a:pPr algn="r" rtl="1"/>
                      <a:endParaRPr lang="en-US"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dirty="0">
                          <a:cs typeface="Nazanin" panose="00000400000000000000" pitchFamily="2" charset="-78"/>
                        </a:rPr>
                        <a:t>کانتینرهای مخازن باید به طور ایمن در خارج از وسیله نقلیه در یک منطقه تایید شده نصب شوند. آن‌ها نمی‌توانند در جلو یا کنار واحد باشند</a:t>
                      </a:r>
                      <a:endParaRPr lang="en-US" dirty="0">
                        <a:cs typeface="Nazanin" panose="00000400000000000000" pitchFamily="2" charset="-78"/>
                      </a:endParaRPr>
                    </a:p>
                  </a:txBody>
                  <a:tcPr/>
                </a:tc>
                <a:extLst>
                  <a:ext uri="{0D108BD9-81ED-4DB2-BD59-A6C34878D82A}">
                    <a16:rowId xmlns:a16="http://schemas.microsoft.com/office/drawing/2014/main" val="3962019331"/>
                  </a:ext>
                </a:extLst>
              </a:tr>
              <a:tr h="998969">
                <a:tc>
                  <a:txBody>
                    <a:bodyPr/>
                    <a:lstStyle/>
                    <a:p>
                      <a:pPr algn="r" rtl="1"/>
                      <a:endParaRPr lang="en-US"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dirty="0">
                          <a:cs typeface="Nazanin" panose="00000400000000000000" pitchFamily="2" charset="-78"/>
                        </a:rPr>
                        <a:t>اطمینان حاصل کنید که ظروف گاز قابل حمل در موقعیت ایستاده قرار دارند و برای جلوگیری از واژگون شدن ایمن هستند. ظروف باید به طور ایمن نصب شوند تا از شل شدن، لغزش یا چرخش جلوگیری شود.</a:t>
                      </a:r>
                      <a:endParaRPr lang="en-US" dirty="0">
                        <a:cs typeface="Nazanin" panose="00000400000000000000" pitchFamily="2" charset="-78"/>
                      </a:endParaRPr>
                    </a:p>
                  </a:txBody>
                  <a:tcPr/>
                </a:tc>
                <a:extLst>
                  <a:ext uri="{0D108BD9-81ED-4DB2-BD59-A6C34878D82A}">
                    <a16:rowId xmlns:a16="http://schemas.microsoft.com/office/drawing/2014/main" val="153243133"/>
                  </a:ext>
                </a:extLst>
              </a:tr>
              <a:tr h="699278">
                <a:tc>
                  <a:txBody>
                    <a:bodyPr/>
                    <a:lstStyle/>
                    <a:p>
                      <a:pPr algn="r" rtl="1"/>
                      <a:endParaRPr lang="en-US"/>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dirty="0">
                          <a:cs typeface="Nazanin" panose="00000400000000000000" pitchFamily="2" charset="-78"/>
                        </a:rPr>
                        <a:t>تمام ظروف باید از خسارت ناشی از اجسام شل و خسارت ناشی از واژگونی یا تصادفات مشابه خودرو محافظت شوند.</a:t>
                      </a:r>
                    </a:p>
                  </a:txBody>
                  <a:tcPr/>
                </a:tc>
                <a:extLst>
                  <a:ext uri="{0D108BD9-81ED-4DB2-BD59-A6C34878D82A}">
                    <a16:rowId xmlns:a16="http://schemas.microsoft.com/office/drawing/2014/main" val="1401200447"/>
                  </a:ext>
                </a:extLst>
              </a:tr>
              <a:tr h="956157">
                <a:tc>
                  <a:txBody>
                    <a:bodyPr/>
                    <a:lstStyle/>
                    <a:p>
                      <a:pPr algn="r" rtl="1"/>
                      <a:endParaRPr lang="en-US"/>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dirty="0">
                          <a:cs typeface="Nazanin" panose="00000400000000000000" pitchFamily="2" charset="-78"/>
                        </a:rPr>
                        <a:t>سپر محافظ برای ظروفی که در عقب نصب شده‌اند باید حداقل شش اینچ جلوتر از ظرف باشند و از ساخت و ساز محکمی برخوردار باشد که قدرت آن بیشتر یا یکسان با سپر موجود باشد تا در صورت تصادف از عقب، ظرف را محافظت کند.</a:t>
                      </a:r>
                    </a:p>
                  </a:txBody>
                  <a:tcPr/>
                </a:tc>
                <a:extLst>
                  <a:ext uri="{0D108BD9-81ED-4DB2-BD59-A6C34878D82A}">
                    <a16:rowId xmlns:a16="http://schemas.microsoft.com/office/drawing/2014/main" val="4139542600"/>
                  </a:ext>
                </a:extLst>
              </a:tr>
              <a:tr h="405137">
                <a:tc>
                  <a:txBody>
                    <a:bodyPr/>
                    <a:lstStyle/>
                    <a:p>
                      <a:pPr algn="r" rtl="1"/>
                      <a:endParaRPr lang="en-US" dirty="0"/>
                    </a:p>
                  </a:txBody>
                  <a:tcPr/>
                </a:tc>
                <a:tc>
                  <a:txBody>
                    <a:bodyPr/>
                    <a:lstStyle/>
                    <a:p>
                      <a:pPr algn="r" rtl="1"/>
                      <a:r>
                        <a:rPr lang="fa-IR" dirty="0">
                          <a:cs typeface="Nazanin" panose="00000400000000000000" pitchFamily="2" charset="-78"/>
                        </a:rPr>
                        <a:t>مسیر خروج در موارد اضطراری مسدود نشده است</a:t>
                      </a:r>
                      <a:endParaRPr lang="en-US" dirty="0">
                        <a:cs typeface="Nazanin" panose="00000400000000000000" pitchFamily="2" charset="-78"/>
                      </a:endParaRPr>
                    </a:p>
                  </a:txBody>
                  <a:tcPr/>
                </a:tc>
                <a:extLst>
                  <a:ext uri="{0D108BD9-81ED-4DB2-BD59-A6C34878D82A}">
                    <a16:rowId xmlns:a16="http://schemas.microsoft.com/office/drawing/2014/main" val="3195801201"/>
                  </a:ext>
                </a:extLst>
              </a:tr>
              <a:tr h="405137">
                <a:tc>
                  <a:txBody>
                    <a:bodyPr/>
                    <a:lstStyle/>
                    <a:p>
                      <a:pPr algn="r" rtl="1"/>
                      <a:endParaRPr lang="en-US" dirty="0"/>
                    </a:p>
                  </a:txBody>
                  <a:tcPr/>
                </a:tc>
                <a:tc>
                  <a:txBody>
                    <a:bodyPr/>
                    <a:lstStyle/>
                    <a:p>
                      <a:pPr algn="r" rtl="1"/>
                      <a:r>
                        <a:rPr lang="fa-IR" dirty="0">
                          <a:cs typeface="Nazanin" panose="00000400000000000000" pitchFamily="2" charset="-78"/>
                        </a:rPr>
                        <a:t>باید حداقل 10 فوت از هر منبع اشتعال فاصله داشته باشد.</a:t>
                      </a:r>
                    </a:p>
                  </a:txBody>
                  <a:tcPr/>
                </a:tc>
                <a:extLst>
                  <a:ext uri="{0D108BD9-81ED-4DB2-BD59-A6C34878D82A}">
                    <a16:rowId xmlns:a16="http://schemas.microsoft.com/office/drawing/2014/main" val="960311681"/>
                  </a:ext>
                </a:extLst>
              </a:tr>
            </a:tbl>
          </a:graphicData>
        </a:graphic>
      </p:graphicFrame>
      <p:pic>
        <p:nvPicPr>
          <p:cNvPr id="11" name="Picture 10" descr="Two Propane Tanks on Hitch 89kb jpg&#10;">
            <a:extLst>
              <a:ext uri="{FF2B5EF4-FFF2-40B4-BE49-F238E27FC236}">
                <a16:creationId xmlns:a16="http://schemas.microsoft.com/office/drawing/2014/main" id="{D0D9CA8C-647F-AA2A-04CF-89D71141A6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2030" y="2505536"/>
            <a:ext cx="2855055" cy="3806740"/>
          </a:xfrm>
          <a:prstGeom prst="rect">
            <a:avLst/>
          </a:prstGeom>
        </p:spPr>
      </p:pic>
      <p:pic>
        <p:nvPicPr>
          <p:cNvPr id="3" name="Picture 2" descr="Food Truck Diagram 69kb jpg&#10;">
            <a:extLst>
              <a:ext uri="{FF2B5EF4-FFF2-40B4-BE49-F238E27FC236}">
                <a16:creationId xmlns:a16="http://schemas.microsoft.com/office/drawing/2014/main" id="{BF35E71C-C623-A4B9-8521-3F8387DDFC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2030" y="319310"/>
            <a:ext cx="3166146" cy="1746583"/>
          </a:xfrm>
          <a:prstGeom prst="rect">
            <a:avLst/>
          </a:prstGeom>
        </p:spPr>
      </p:pic>
    </p:spTree>
    <p:extLst>
      <p:ext uri="{BB962C8B-B14F-4D97-AF65-F5344CB8AC3E}">
        <p14:creationId xmlns:p14="http://schemas.microsoft.com/office/powerpoint/2010/main" val="1057886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p:txBody>
          <a:bodyPr/>
          <a:lstStyle/>
          <a:p>
            <a:pPr algn="r" rtl="1"/>
            <a:r>
              <a:rPr lang="fa-IR" dirty="0">
                <a:cs typeface="Nazanin" panose="00000400000000000000" pitchFamily="2" charset="-78"/>
              </a:rPr>
              <a:t>خطوط / سیستم های لوله کشی</a:t>
            </a:r>
            <a:r>
              <a:rPr lang="en-US" dirty="0">
                <a:cs typeface="Nazanin" panose="00000400000000000000" pitchFamily="2" charset="-78"/>
              </a:rPr>
              <a:t> </a:t>
            </a:r>
            <a:r>
              <a:rPr lang="fa-IR" dirty="0">
                <a:cs typeface="Nazanin" panose="00000400000000000000" pitchFamily="2" charset="-78"/>
              </a:rPr>
              <a:t>پروپان</a:t>
            </a:r>
            <a:endParaRPr lang="en-US" dirty="0">
              <a:cs typeface="Nazanin" panose="00000400000000000000" pitchFamily="2" charset="-78"/>
            </a:endParaRPr>
          </a:p>
        </p:txBody>
      </p:sp>
      <p:graphicFrame>
        <p:nvGraphicFramePr>
          <p:cNvPr id="4" name="Table 4">
            <a:extLst>
              <a:ext uri="{FF2B5EF4-FFF2-40B4-BE49-F238E27FC236}">
                <a16:creationId xmlns:a16="http://schemas.microsoft.com/office/drawing/2014/main" id="{564C5337-D1BF-8474-CC38-CDE682919C88}"/>
              </a:ext>
            </a:extLst>
          </p:cNvPr>
          <p:cNvGraphicFramePr>
            <a:graphicFrameLocks noGrp="1"/>
          </p:cNvGraphicFramePr>
          <p:nvPr>
            <p:extLst>
              <p:ext uri="{D42A27DB-BD31-4B8C-83A1-F6EECF244321}">
                <p14:modId xmlns:p14="http://schemas.microsoft.com/office/powerpoint/2010/main" val="574448496"/>
              </p:ext>
            </p:extLst>
          </p:nvPr>
        </p:nvGraphicFramePr>
        <p:xfrm>
          <a:off x="3225800" y="1860438"/>
          <a:ext cx="8128000" cy="4101451"/>
        </p:xfrm>
        <a:graphic>
          <a:graphicData uri="http://schemas.openxmlformats.org/drawingml/2006/table">
            <a:tbl>
              <a:tblPr rtl="1" firstRow="1" bandRow="1">
                <a:tableStyleId>{5940675A-B579-460E-94D1-54222C63F5DA}</a:tableStyleId>
              </a:tblPr>
              <a:tblGrid>
                <a:gridCol w="942062">
                  <a:extLst>
                    <a:ext uri="{9D8B030D-6E8A-4147-A177-3AD203B41FA5}">
                      <a16:colId xmlns:a16="http://schemas.microsoft.com/office/drawing/2014/main" val="3836321010"/>
                    </a:ext>
                  </a:extLst>
                </a:gridCol>
                <a:gridCol w="7185938">
                  <a:extLst>
                    <a:ext uri="{9D8B030D-6E8A-4147-A177-3AD203B41FA5}">
                      <a16:colId xmlns:a16="http://schemas.microsoft.com/office/drawing/2014/main" val="2828354987"/>
                    </a:ext>
                  </a:extLst>
                </a:gridCol>
              </a:tblGrid>
              <a:tr h="452653">
                <a:tc>
                  <a:txBody>
                    <a:bodyPr/>
                    <a:lstStyle/>
                    <a:p>
                      <a:pPr algn="r" rtl="1"/>
                      <a:r>
                        <a:rPr lang="fa-IR" sz="1800" dirty="0">
                          <a:cs typeface="Nazanin" panose="00000400000000000000" pitchFamily="2" charset="-78"/>
                        </a:rPr>
                        <a:t>چک</a:t>
                      </a:r>
                      <a:endParaRPr lang="en-US" dirty="0">
                        <a:cs typeface="Nazanin" panose="00000400000000000000" pitchFamily="2" charset="-78"/>
                      </a:endParaRPr>
                    </a:p>
                  </a:txBody>
                  <a:tcPr/>
                </a:tc>
                <a:tc>
                  <a:txBody>
                    <a:bodyPr/>
                    <a:lstStyle/>
                    <a:p>
                      <a:pPr algn="r" rtl="1"/>
                      <a:r>
                        <a:rPr lang="fa-IR" sz="1800" dirty="0">
                          <a:cs typeface="Nazanin" panose="00000400000000000000" pitchFamily="2" charset="-78"/>
                        </a:rPr>
                        <a:t>شرح</a:t>
                      </a:r>
                      <a:endParaRPr lang="en-US" dirty="0">
                        <a:cs typeface="Nazanin" panose="00000400000000000000" pitchFamily="2" charset="-78"/>
                      </a:endParaRPr>
                    </a:p>
                  </a:txBody>
                  <a:tcPr/>
                </a:tc>
                <a:extLst>
                  <a:ext uri="{0D108BD9-81ED-4DB2-BD59-A6C34878D82A}">
                    <a16:rowId xmlns:a16="http://schemas.microsoft.com/office/drawing/2014/main" val="1053444533"/>
                  </a:ext>
                </a:extLst>
              </a:tr>
              <a:tr h="452653">
                <a:tc>
                  <a:txBody>
                    <a:bodyPr/>
                    <a:lstStyle/>
                    <a:p>
                      <a:pPr algn="r" rtl="1"/>
                      <a:endParaRPr lang="en-US" dirty="0">
                        <a:cs typeface="Nazanin" panose="00000400000000000000" pitchFamily="2" charset="-78"/>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dirty="0">
                          <a:cs typeface="Nazanin" panose="00000400000000000000" pitchFamily="2" charset="-78"/>
                        </a:rPr>
                        <a:t>بررسی کنید که شیر اصلی بستن گاز در تمام ظروف گاز به راحتی در دسترس است.</a:t>
                      </a:r>
                      <a:endParaRPr lang="en-US" dirty="0">
                        <a:cs typeface="Nazanin" panose="00000400000000000000" pitchFamily="2" charset="-78"/>
                      </a:endParaRPr>
                    </a:p>
                  </a:txBody>
                  <a:tcPr/>
                </a:tc>
                <a:extLst>
                  <a:ext uri="{0D108BD9-81ED-4DB2-BD59-A6C34878D82A}">
                    <a16:rowId xmlns:a16="http://schemas.microsoft.com/office/drawing/2014/main" val="3962019331"/>
                  </a:ext>
                </a:extLst>
              </a:tr>
              <a:tr h="781292">
                <a:tc>
                  <a:txBody>
                    <a:bodyPr/>
                    <a:lstStyle/>
                    <a:p>
                      <a:pPr algn="r" rtl="1"/>
                      <a:endParaRPr lang="en-US" dirty="0">
                        <a:cs typeface="Nazanin" panose="00000400000000000000" pitchFamily="2" charset="-78"/>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dirty="0">
                          <a:cs typeface="Nazanin" panose="00000400000000000000" pitchFamily="2" charset="-78"/>
                        </a:rPr>
                        <a:t>اطمینان حاصل کنید که ظروف گاز قابل حمل در موقعیت ایستاده قرار دارند و برای جلوگیری از واژگون شدن ایمن هستند.</a:t>
                      </a:r>
                      <a:endParaRPr lang="en-US" dirty="0">
                        <a:cs typeface="Nazanin" panose="00000400000000000000" pitchFamily="2" charset="-78"/>
                      </a:endParaRPr>
                    </a:p>
                  </a:txBody>
                  <a:tcPr/>
                </a:tc>
                <a:extLst>
                  <a:ext uri="{0D108BD9-81ED-4DB2-BD59-A6C34878D82A}">
                    <a16:rowId xmlns:a16="http://schemas.microsoft.com/office/drawing/2014/main" val="153243133"/>
                  </a:ext>
                </a:extLst>
              </a:tr>
              <a:tr h="452653">
                <a:tc>
                  <a:txBody>
                    <a:bodyPr/>
                    <a:lstStyle/>
                    <a:p>
                      <a:pPr algn="r" rtl="1"/>
                      <a:endParaRPr lang="en-US">
                        <a:cs typeface="Nazanin" panose="00000400000000000000" pitchFamily="2" charset="-78"/>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dirty="0">
                          <a:cs typeface="Nazanin" panose="00000400000000000000" pitchFamily="2" charset="-78"/>
                        </a:rPr>
                        <a:t>تست نشت را در تمام اتصالات گاز جدید از سیستم گازانجام دهید.</a:t>
                      </a:r>
                      <a:endParaRPr lang="en-US" dirty="0">
                        <a:cs typeface="Nazanin" panose="00000400000000000000" pitchFamily="2" charset="-78"/>
                      </a:endParaRPr>
                    </a:p>
                  </a:txBody>
                  <a:tcPr/>
                </a:tc>
                <a:extLst>
                  <a:ext uri="{0D108BD9-81ED-4DB2-BD59-A6C34878D82A}">
                    <a16:rowId xmlns:a16="http://schemas.microsoft.com/office/drawing/2014/main" val="1401200447"/>
                  </a:ext>
                </a:extLst>
              </a:tr>
              <a:tr h="781292">
                <a:tc>
                  <a:txBody>
                    <a:bodyPr/>
                    <a:lstStyle/>
                    <a:p>
                      <a:pPr algn="r" rtl="1"/>
                      <a:endParaRPr lang="en-US">
                        <a:cs typeface="Nazanin" panose="00000400000000000000" pitchFamily="2" charset="-78"/>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dirty="0">
                          <a:cs typeface="Nazanin" panose="00000400000000000000" pitchFamily="2" charset="-78"/>
                        </a:rPr>
                        <a:t>بر روی تمام اتصالات گازی که توسط تعویض یک ظرف قابل تعویض تحت تأثیر قرار گرفته‌اند، آزمایش نشت انجام دهید.</a:t>
                      </a:r>
                    </a:p>
                  </a:txBody>
                  <a:tcPr/>
                </a:tc>
                <a:extLst>
                  <a:ext uri="{0D108BD9-81ED-4DB2-BD59-A6C34878D82A}">
                    <a16:rowId xmlns:a16="http://schemas.microsoft.com/office/drawing/2014/main" val="4139542600"/>
                  </a:ext>
                </a:extLst>
              </a:tr>
              <a:tr h="452653">
                <a:tc>
                  <a:txBody>
                    <a:bodyPr/>
                    <a:lstStyle/>
                    <a:p>
                      <a:pPr algn="r" rtl="1"/>
                      <a:endParaRPr lang="en-US" dirty="0">
                        <a:cs typeface="Nazanin" panose="00000400000000000000" pitchFamily="2" charset="-78"/>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dirty="0">
                          <a:cs typeface="Nazanin" panose="00000400000000000000" pitchFamily="2" charset="-78"/>
                        </a:rPr>
                        <a:t>آزمایش نشت را ثبت کنید و مستندات را برای بررسی توسط مقام مجاز در دسترس قرار دهید.</a:t>
                      </a:r>
                    </a:p>
                  </a:txBody>
                  <a:tcPr/>
                </a:tc>
                <a:extLst>
                  <a:ext uri="{0D108BD9-81ED-4DB2-BD59-A6C34878D82A}">
                    <a16:rowId xmlns:a16="http://schemas.microsoft.com/office/drawing/2014/main" val="3195801201"/>
                  </a:ext>
                </a:extLst>
              </a:tr>
              <a:tr h="728255">
                <a:tc>
                  <a:txBody>
                    <a:bodyPr/>
                    <a:lstStyle/>
                    <a:p>
                      <a:pPr algn="r" rtl="1"/>
                      <a:endParaRPr lang="en-US">
                        <a:cs typeface="Nazanin" panose="00000400000000000000" pitchFamily="2" charset="-78"/>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dirty="0">
                          <a:cs typeface="Nazanin" panose="00000400000000000000" pitchFamily="2" charset="-78"/>
                        </a:rPr>
                        <a:t>اطمینان حاصل کنید که در لوله‌کشی سیستم گاز، یک اتصالگر انعطاف پذیر بین خروجی رگولاتور و سیستم لوله‌کشی ثابت نصب شده است.</a:t>
                      </a:r>
                    </a:p>
                  </a:txBody>
                  <a:tcPr/>
                </a:tc>
                <a:extLst>
                  <a:ext uri="{0D108BD9-81ED-4DB2-BD59-A6C34878D82A}">
                    <a16:rowId xmlns:a16="http://schemas.microsoft.com/office/drawing/2014/main" val="1966143935"/>
                  </a:ext>
                </a:extLst>
              </a:tr>
            </a:tbl>
          </a:graphicData>
        </a:graphic>
      </p:graphicFrame>
      <p:pic>
        <p:nvPicPr>
          <p:cNvPr id="5" name="Picture 4" descr="20 Gallon Propane Tank 8kb jpg">
            <a:extLst>
              <a:ext uri="{FF2B5EF4-FFF2-40B4-BE49-F238E27FC236}">
                <a16:creationId xmlns:a16="http://schemas.microsoft.com/office/drawing/2014/main" id="{DDAECFD1-CF72-FD82-71C9-B3304811AF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9461" y="346545"/>
            <a:ext cx="1663700" cy="2387600"/>
          </a:xfrm>
          <a:prstGeom prst="rect">
            <a:avLst/>
          </a:prstGeom>
        </p:spPr>
      </p:pic>
      <p:pic>
        <p:nvPicPr>
          <p:cNvPr id="3" name="Picture 2" descr="Two Propane Tanks on Hitch 89kb jpg&#10;">
            <a:extLst>
              <a:ext uri="{FF2B5EF4-FFF2-40B4-BE49-F238E27FC236}">
                <a16:creationId xmlns:a16="http://schemas.microsoft.com/office/drawing/2014/main" id="{2C0769F4-34BD-294E-8E08-E94F4B614F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784" y="2957476"/>
            <a:ext cx="2855055" cy="3806740"/>
          </a:xfrm>
          <a:prstGeom prst="rect">
            <a:avLst/>
          </a:prstGeom>
        </p:spPr>
      </p:pic>
    </p:spTree>
    <p:extLst>
      <p:ext uri="{BB962C8B-B14F-4D97-AF65-F5344CB8AC3E}">
        <p14:creationId xmlns:p14="http://schemas.microsoft.com/office/powerpoint/2010/main" val="20649686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14605</TotalTime>
  <Words>2291</Words>
  <Application>Microsoft Office PowerPoint</Application>
  <PresentationFormat>Widescreen</PresentationFormat>
  <Paragraphs>196</Paragraphs>
  <Slides>15</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Nazanin</vt:lpstr>
      <vt:lpstr>Segoe UI</vt:lpstr>
      <vt:lpstr>Office Theme</vt:lpstr>
      <vt:lpstr> آموزش ایمنی  خودروهای غذای سیار</vt:lpstr>
      <vt:lpstr>اهداف</vt:lpstr>
      <vt:lpstr>ایمنی مخزن پروپان</vt:lpstr>
      <vt:lpstr>چه چیزی مخزن پروپان را خطرناک می کند؟</vt:lpstr>
      <vt:lpstr>چه چیزی باعث حادثه فیلادلفیا در سال 2014 شد؟</vt:lpstr>
      <vt:lpstr>چه چیزی پروپان را خطرناک می کند؟</vt:lpstr>
      <vt:lpstr>چک لیست عمومی ایمنی مخزن پروپان</vt:lpstr>
      <vt:lpstr>مخزن پروپان محل/نصب</vt:lpstr>
      <vt:lpstr>خطوط / سیستم های لوله کشی پروپان</vt:lpstr>
      <vt:lpstr>خطوط / سیستم های لوله کشی پروپان(ادامه)</vt:lpstr>
      <vt:lpstr>پرکردن مجدد مخازن: قاعده 80 درصد پر کردن</vt:lpstr>
      <vt:lpstr>پر کردن مجدد مخازن- شیر سرریز</vt:lpstr>
      <vt:lpstr>پر کردن مجدد- چگونه می توانم بفهمم که یک مخزن 80 درصد پر است؟</vt:lpstr>
      <vt:lpstr>پر کردن مجدد مخازن پروپان - بحث در مورد چالش ها</vt:lpstr>
      <vt:lpstr>خلاصه</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b</dc:creator>
  <cp:lastModifiedBy>Omid Shoghli</cp:lastModifiedBy>
  <cp:revision>59</cp:revision>
  <cp:lastPrinted>2023-03-01T14:58:42Z</cp:lastPrinted>
  <dcterms:created xsi:type="dcterms:W3CDTF">2023-01-01T03:33:26Z</dcterms:created>
  <dcterms:modified xsi:type="dcterms:W3CDTF">2023-09-15T17:01:25Z</dcterms:modified>
</cp:coreProperties>
</file>