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8" r:id="rId3"/>
    <p:sldId id="259" r:id="rId4"/>
    <p:sldId id="274" r:id="rId5"/>
    <p:sldId id="276" r:id="rId6"/>
    <p:sldId id="261" r:id="rId7"/>
    <p:sldId id="262" r:id="rId8"/>
    <p:sldId id="265" r:id="rId9"/>
    <p:sldId id="277" r:id="rId10"/>
    <p:sldId id="257" r:id="rId11"/>
    <p:sldId id="278" r:id="rId12"/>
    <p:sldId id="263" r:id="rId13"/>
    <p:sldId id="264" r:id="rId14"/>
    <p:sldId id="279" r:id="rId15"/>
    <p:sldId id="27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7BB8B9-7BF3-A9AC-4D14-2DB16B9D6335}" name="Arghavan Azarbayjani" initials="AA" userId="S::aazarbay@uncc.edu::e10d318c-670b-429b-8afd-36344cd7809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2CD"/>
    <a:srgbClr val="A3A29D"/>
    <a:srgbClr val="D9D9D9"/>
    <a:srgbClr val="EDDE1B"/>
    <a:srgbClr val="FF656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19" autoAdjust="0"/>
    <p:restoredTop sz="93428" autoAdjust="0"/>
  </p:normalViewPr>
  <p:slideViewPr>
    <p:cSldViewPr snapToGrid="0">
      <p:cViewPr varScale="1">
        <p:scale>
          <a:sx n="76" d="100"/>
          <a:sy n="76" d="100"/>
        </p:scale>
        <p:origin x="72" y="4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BFF7162-BE60-43B9-9AA3-17468B5ED8A7}" type="datetimeFigureOut">
              <a:rPr lang="en-US" smtClean="0"/>
              <a:t>9/15/2023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78CE62-1EDD-494B-9E6C-AE91DE55A278}" type="slidenum">
              <a:rPr lang="en-US" smtClean="0"/>
              <a:t>‹#›</a:t>
            </a:fld>
            <a:endParaRPr lang="en-US"/>
          </a:p>
        </p:txBody>
      </p:sp>
    </p:spTree>
    <p:extLst>
      <p:ext uri="{BB962C8B-B14F-4D97-AF65-F5344CB8AC3E}">
        <p14:creationId xmlns:p14="http://schemas.microsoft.com/office/powerpoint/2010/main" val="24252302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https://www.osha.gov/etools/evacuation-plans-procedures/emergency-standards/fire-prevention</a:t>
            </a:r>
          </a:p>
        </p:txBody>
      </p:sp>
      <p:sp>
        <p:nvSpPr>
          <p:cNvPr id="4" name="Slide Number Placeholder 3"/>
          <p:cNvSpPr>
            <a:spLocks noGrp="1"/>
          </p:cNvSpPr>
          <p:nvPr>
            <p:ph type="sldNum" sz="quarter" idx="5"/>
          </p:nvPr>
        </p:nvSpPr>
        <p:spPr/>
        <p:txBody>
          <a:bodyPr/>
          <a:lstStyle/>
          <a:p>
            <a:fld id="{C578CE62-1EDD-494B-9E6C-AE91DE55A278}" type="slidenum">
              <a:rPr lang="en-US" smtClean="0"/>
              <a:t>5</a:t>
            </a:fld>
            <a:endParaRPr lang="en-US"/>
          </a:p>
        </p:txBody>
      </p:sp>
    </p:spTree>
    <p:extLst>
      <p:ext uri="{BB962C8B-B14F-4D97-AF65-F5344CB8AC3E}">
        <p14:creationId xmlns:p14="http://schemas.microsoft.com/office/powerpoint/2010/main" val="507055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5"/>
          </p:nvPr>
        </p:nvSpPr>
        <p:spPr/>
        <p:txBody>
          <a:bodyPr/>
          <a:lstStyle/>
          <a:p>
            <a:fld id="{C578CE62-1EDD-494B-9E6C-AE91DE55A278}" type="slidenum">
              <a:rPr lang="en-US" smtClean="0"/>
              <a:t>10</a:t>
            </a:fld>
            <a:endParaRPr lang="en-US"/>
          </a:p>
        </p:txBody>
      </p:sp>
    </p:spTree>
    <p:extLst>
      <p:ext uri="{BB962C8B-B14F-4D97-AF65-F5344CB8AC3E}">
        <p14:creationId xmlns:p14="http://schemas.microsoft.com/office/powerpoint/2010/main" val="1333682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https://www.osha.gov/etools/evacuation-plans-procedures/emergency-standards/fixed-extinguishing</a:t>
            </a:r>
          </a:p>
          <a:p>
            <a:endParaRPr lang="en-US" dirty="0"/>
          </a:p>
        </p:txBody>
      </p:sp>
      <p:sp>
        <p:nvSpPr>
          <p:cNvPr id="4" name="Slide Number Placeholder 3"/>
          <p:cNvSpPr>
            <a:spLocks noGrp="1"/>
          </p:cNvSpPr>
          <p:nvPr>
            <p:ph type="sldNum" sz="quarter" idx="5"/>
          </p:nvPr>
        </p:nvSpPr>
        <p:spPr/>
        <p:txBody>
          <a:bodyPr/>
          <a:lstStyle/>
          <a:p>
            <a:fld id="{C578CE62-1EDD-494B-9E6C-AE91DE55A278}" type="slidenum">
              <a:rPr lang="en-US" smtClean="0"/>
              <a:t>14</a:t>
            </a:fld>
            <a:endParaRPr lang="en-US"/>
          </a:p>
        </p:txBody>
      </p:sp>
    </p:spTree>
    <p:extLst>
      <p:ext uri="{BB962C8B-B14F-4D97-AF65-F5344CB8AC3E}">
        <p14:creationId xmlns:p14="http://schemas.microsoft.com/office/powerpoint/2010/main" val="34199299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7E80-DD92-40E8-EBFC-12FAE58666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B3895-A9A0-1B79-6269-1083178389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3C7388-96F3-2072-3B27-F78A147D259F}"/>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5" name="Footer Placeholder 4">
            <a:extLst>
              <a:ext uri="{FF2B5EF4-FFF2-40B4-BE49-F238E27FC236}">
                <a16:creationId xmlns:a16="http://schemas.microsoft.com/office/drawing/2014/main" id="{0B0AA8CE-6AB1-4ED5-F57D-47940D5AA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4CC4C-FB59-EB7F-FF5B-6288706F8674}"/>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90540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03356-B205-ED50-70BB-665B9A0102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12C806-6067-C1E1-D2AE-69C8EFC4E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E67A1-D1D8-4F48-6D11-41312423AFEC}"/>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5" name="Footer Placeholder 4">
            <a:extLst>
              <a:ext uri="{FF2B5EF4-FFF2-40B4-BE49-F238E27FC236}">
                <a16:creationId xmlns:a16="http://schemas.microsoft.com/office/drawing/2014/main" id="{933D09DC-5E5E-8D53-344B-D66C6D090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D0B71-F204-FA5D-4639-3C20BCD028A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421172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6F0297-7DA6-CAEF-12D7-4244A135D2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5C0F1E-7145-7E9B-FC19-F142776AE8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26052-AFBC-866C-A5D3-7A6ECBC00CE1}"/>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5" name="Footer Placeholder 4">
            <a:extLst>
              <a:ext uri="{FF2B5EF4-FFF2-40B4-BE49-F238E27FC236}">
                <a16:creationId xmlns:a16="http://schemas.microsoft.com/office/drawing/2014/main" id="{17C90670-53D7-7C86-6F6E-6D3CF9E15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608FD-313C-700B-1977-1D69C647B85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74227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C4571-95F5-9093-A4D7-A29EBEE4C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BBCF5-6788-676B-CA76-7DDE6CC5E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61CE8-A449-BC80-EC54-741419A46CE0}"/>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5" name="Footer Placeholder 4">
            <a:extLst>
              <a:ext uri="{FF2B5EF4-FFF2-40B4-BE49-F238E27FC236}">
                <a16:creationId xmlns:a16="http://schemas.microsoft.com/office/drawing/2014/main" id="{04B6A763-003C-23A9-C65C-5CCF98DB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2944A-0984-4832-CF4D-D648B79A41FC}"/>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02048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AD22-2B29-27F5-1916-9DF88AC581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EABB1E-9DAB-5AA1-5DAC-93F98F1115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6D5C5-4122-6DE4-FC8D-75F3A70D9CBB}"/>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5" name="Footer Placeholder 4">
            <a:extLst>
              <a:ext uri="{FF2B5EF4-FFF2-40B4-BE49-F238E27FC236}">
                <a16:creationId xmlns:a16="http://schemas.microsoft.com/office/drawing/2014/main" id="{338EB160-0182-DEEB-A11C-9EDC48054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B18EA-B442-A29B-FA6F-430900EC2CE1}"/>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4753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D65B3-64CC-2EFA-FCCF-EE398B1A88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EB94B1-53C8-507A-D688-807B9266DF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82ADFD-BA2F-3029-7652-4C85EC2BB4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502B9D-3552-6C8E-5084-05C011E30499}"/>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6" name="Footer Placeholder 5">
            <a:extLst>
              <a:ext uri="{FF2B5EF4-FFF2-40B4-BE49-F238E27FC236}">
                <a16:creationId xmlns:a16="http://schemas.microsoft.com/office/drawing/2014/main" id="{C51F4737-4BC5-8EB9-2C14-B4191A4417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5E1687-D255-B503-42FF-FA8EF0DB658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696264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59983-3415-636A-7001-384D1D13F6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E30FB2-0B7A-1119-98CB-5499C0F4A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7BC35-9E0F-044C-ABC4-81E2F78AD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656EF1-1FC8-FBFD-BFA0-F0DE16F42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E359DB-8252-C546-EFA2-0FBBD1A699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B95430-256C-D310-CC13-057485233D8C}"/>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8" name="Footer Placeholder 7">
            <a:extLst>
              <a:ext uri="{FF2B5EF4-FFF2-40B4-BE49-F238E27FC236}">
                <a16:creationId xmlns:a16="http://schemas.microsoft.com/office/drawing/2014/main" id="{F2C68B41-8071-F8C7-C958-B1A33AD41C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B4AC73-A0D8-0DFE-1812-9F8301C77309}"/>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6144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F10-0176-C956-7C4B-68F7C84795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A2F42-930B-2B16-12F2-263FD835917C}"/>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4" name="Footer Placeholder 3">
            <a:extLst>
              <a:ext uri="{FF2B5EF4-FFF2-40B4-BE49-F238E27FC236}">
                <a16:creationId xmlns:a16="http://schemas.microsoft.com/office/drawing/2014/main" id="{82A74212-4E55-960E-4728-3C84DC3E1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C9EFE8-9CCC-C998-7166-23A09ABCD83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11566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A8688-C12D-627C-1533-2348ECD3FEE3}"/>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3" name="Footer Placeholder 2">
            <a:extLst>
              <a:ext uri="{FF2B5EF4-FFF2-40B4-BE49-F238E27FC236}">
                <a16:creationId xmlns:a16="http://schemas.microsoft.com/office/drawing/2014/main" id="{A1642180-2C8F-2334-644F-4BB6B50485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2CF94C-50A4-245C-E281-CF01B80B00C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96608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6EA64-249D-F4D4-110A-EB058DD40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AAF030-C71D-39AC-E534-3FBAEBCED6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558F98-E64C-CC0B-DB83-BB7AC4450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7D5BB5-CF0A-4146-B678-1D8F116CB428}"/>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6" name="Footer Placeholder 5">
            <a:extLst>
              <a:ext uri="{FF2B5EF4-FFF2-40B4-BE49-F238E27FC236}">
                <a16:creationId xmlns:a16="http://schemas.microsoft.com/office/drawing/2014/main" id="{10687796-86BE-9D40-D498-BC9C507E47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0B0D6-D49B-8C6E-FE1E-09F353868D0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65155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1C87-6515-CB06-EBC6-BA02211782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110563-58D7-9297-9FA4-D73649BF7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578DCF-8EF1-33AB-8A17-045D0F41C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B59ED1-EC5B-C7F2-6B16-9D434194ECED}"/>
              </a:ext>
            </a:extLst>
          </p:cNvPr>
          <p:cNvSpPr>
            <a:spLocks noGrp="1"/>
          </p:cNvSpPr>
          <p:nvPr>
            <p:ph type="dt" sz="half" idx="10"/>
          </p:nvPr>
        </p:nvSpPr>
        <p:spPr/>
        <p:txBody>
          <a:bodyPr/>
          <a:lstStyle/>
          <a:p>
            <a:fld id="{75C2B1A7-68F2-49FE-AECA-89B6ABE078A2}" type="datetimeFigureOut">
              <a:rPr lang="en-US" smtClean="0"/>
              <a:t>9/15/2023</a:t>
            </a:fld>
            <a:endParaRPr lang="en-US"/>
          </a:p>
        </p:txBody>
      </p:sp>
      <p:sp>
        <p:nvSpPr>
          <p:cNvPr id="6" name="Footer Placeholder 5">
            <a:extLst>
              <a:ext uri="{FF2B5EF4-FFF2-40B4-BE49-F238E27FC236}">
                <a16:creationId xmlns:a16="http://schemas.microsoft.com/office/drawing/2014/main" id="{FA4422B7-CD3B-6A82-2FB7-A422A8372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EDE2B-FA9D-F732-BA14-B6F79C6DFEE8}"/>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71468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27AFB-DC2F-1D0C-38CD-CFA98D94A2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DC81E1-AF72-13F8-C6FE-3A29E0D8A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6C5A7-F817-6E42-0B13-4C3B4DB92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B1A7-68F2-49FE-AECA-89B6ABE078A2}" type="datetimeFigureOut">
              <a:rPr lang="en-US" smtClean="0"/>
              <a:t>9/15/2023</a:t>
            </a:fld>
            <a:endParaRPr lang="en-US"/>
          </a:p>
        </p:txBody>
      </p:sp>
      <p:sp>
        <p:nvSpPr>
          <p:cNvPr id="5" name="Footer Placeholder 4">
            <a:extLst>
              <a:ext uri="{FF2B5EF4-FFF2-40B4-BE49-F238E27FC236}">
                <a16:creationId xmlns:a16="http://schemas.microsoft.com/office/drawing/2014/main" id="{21ABF3E5-6211-BEC5-AD45-A6DF8526BA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471C36-EC65-2E05-0DE5-C264BF7CE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0684E-C0AD-4F03-9336-CDEF12133AAD}" type="slidenum">
              <a:rPr lang="en-US" smtClean="0"/>
              <a:t>‹#›</a:t>
            </a:fld>
            <a:endParaRPr lang="en-US"/>
          </a:p>
        </p:txBody>
      </p:sp>
    </p:spTree>
    <p:extLst>
      <p:ext uri="{BB962C8B-B14F-4D97-AF65-F5344CB8AC3E}">
        <p14:creationId xmlns:p14="http://schemas.microsoft.com/office/powerpoint/2010/main" val="3748729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www.osha.gov/etools/evacuation-plans-procedures/emergency-standards/fire-prevention"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restorationnewsmedia.com/articles/local-news/business-cited-fined-after-workers-electrocution/?pub=wilsontim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E9A3-6807-1586-0C5E-086CCAEAFF69}"/>
              </a:ext>
            </a:extLst>
          </p:cNvPr>
          <p:cNvSpPr>
            <a:spLocks noGrp="1"/>
          </p:cNvSpPr>
          <p:nvPr>
            <p:ph type="ctrTitle"/>
          </p:nvPr>
        </p:nvSpPr>
        <p:spPr/>
        <p:txBody>
          <a:bodyPr/>
          <a:lstStyle/>
          <a:p>
            <a:r>
              <a:rPr lang="fa-IR" b="1" dirty="0">
                <a:latin typeface="Tahoma" panose="020B0604030504040204" pitchFamily="34" charset="0"/>
                <a:ea typeface="Tahoma" panose="020B0604030504040204" pitchFamily="34" charset="0"/>
                <a:cs typeface="Nazanin" panose="00000400000000000000" pitchFamily="2" charset="-78"/>
              </a:rPr>
              <a:t> آموزش ایمنی</a:t>
            </a:r>
            <a:br>
              <a:rPr lang="fa-IR" b="1" dirty="0">
                <a:latin typeface="Tahoma" panose="020B0604030504040204" pitchFamily="34" charset="0"/>
                <a:ea typeface="Tahoma" panose="020B0604030504040204" pitchFamily="34" charset="0"/>
                <a:cs typeface="Nazanin" panose="00000400000000000000" pitchFamily="2" charset="-78"/>
              </a:rPr>
            </a:br>
            <a:r>
              <a:rPr lang="fa-IR" b="1" dirty="0">
                <a:latin typeface="Tahoma" panose="020B0604030504040204" pitchFamily="34" charset="0"/>
                <a:ea typeface="Tahoma" panose="020B0604030504040204" pitchFamily="34" charset="0"/>
                <a:cs typeface="Nazanin" panose="00000400000000000000" pitchFamily="2" charset="-78"/>
              </a:rPr>
              <a:t> خودروهای غذای سیار</a:t>
            </a:r>
            <a:endParaRPr lang="en-US" dirty="0"/>
          </a:p>
        </p:txBody>
      </p:sp>
      <p:sp>
        <p:nvSpPr>
          <p:cNvPr id="3" name="Subtitle 2">
            <a:extLst>
              <a:ext uri="{FF2B5EF4-FFF2-40B4-BE49-F238E27FC236}">
                <a16:creationId xmlns:a16="http://schemas.microsoft.com/office/drawing/2014/main" id="{7CFEF0DD-E633-7D0E-175F-A5DD6204FD39}"/>
              </a:ext>
            </a:extLst>
          </p:cNvPr>
          <p:cNvSpPr>
            <a:spLocks noGrp="1"/>
          </p:cNvSpPr>
          <p:nvPr>
            <p:ph type="subTitle" idx="1"/>
          </p:nvPr>
        </p:nvSpPr>
        <p:spPr/>
        <p:txBody>
          <a:bodyPr>
            <a:normAutofit/>
          </a:bodyPr>
          <a:lstStyle/>
          <a:p>
            <a:pPr rtl="1"/>
            <a:r>
              <a:rPr lang="fa-IR" sz="2800" dirty="0">
                <a:cs typeface="Nazanin" panose="00000400000000000000" pitchFamily="2" charset="-78"/>
              </a:rPr>
              <a:t>بخش سوم: ایمنی آتش سوزی در عملیات پخت و پز</a:t>
            </a:r>
            <a:endParaRPr lang="en-US" sz="2800" dirty="0">
              <a:cs typeface="Nazanin" panose="00000400000000000000" pitchFamily="2" charset="-78"/>
            </a:endParaRPr>
          </a:p>
        </p:txBody>
      </p:sp>
      <p:sp>
        <p:nvSpPr>
          <p:cNvPr id="5" name="TextBox 4">
            <a:extLst>
              <a:ext uri="{FF2B5EF4-FFF2-40B4-BE49-F238E27FC236}">
                <a16:creationId xmlns:a16="http://schemas.microsoft.com/office/drawing/2014/main" id="{DC1E7D87-DD98-6617-6348-2DD76B1236AC}"/>
              </a:ext>
            </a:extLst>
          </p:cNvPr>
          <p:cNvSpPr txBox="1"/>
          <p:nvPr/>
        </p:nvSpPr>
        <p:spPr>
          <a:xfrm>
            <a:off x="1175063" y="4977816"/>
            <a:ext cx="10237498" cy="1200329"/>
          </a:xfrm>
          <a:prstGeom prst="rect">
            <a:avLst/>
          </a:prstGeom>
          <a:noFill/>
        </p:spPr>
        <p:txBody>
          <a:bodyPr wrap="square" rtlCol="0">
            <a:spAutoFit/>
          </a:bodyPr>
          <a:lstStyle/>
          <a:p>
            <a:pPr algn="r" rtl="1"/>
            <a:br>
              <a:rPr lang="en-US" sz="1800" i="1" dirty="0">
                <a:effectLst/>
                <a:latin typeface="Calibri" panose="020F0502020204030204" pitchFamily="34" charset="0"/>
                <a:ea typeface="Calibri" panose="020F0502020204030204" pitchFamily="34" charset="0"/>
                <a:cs typeface="Nazanin" panose="00000400000000000000" pitchFamily="2" charset="-78"/>
              </a:rPr>
            </a:br>
            <a:r>
              <a:rPr lang="fa-IR" sz="1800" i="1" dirty="0">
                <a:effectLst/>
                <a:latin typeface="Calibri" panose="020F0502020204030204" pitchFamily="34" charset="0"/>
                <a:ea typeface="Calibri" panose="020F0502020204030204" pitchFamily="34" charset="0"/>
                <a:cs typeface="Nazanin" panose="00000400000000000000" pitchFamily="2" charset="-78"/>
              </a:rPr>
              <a:t>این مط</a:t>
            </a:r>
            <a:r>
              <a:rPr lang="fa-IR" i="1" dirty="0">
                <a:latin typeface="Calibri" panose="020F0502020204030204" pitchFamily="34" charset="0"/>
                <a:ea typeface="Calibri" panose="020F0502020204030204" pitchFamily="34" charset="0"/>
                <a:cs typeface="Nazanin" panose="00000400000000000000" pitchFamily="2" charset="-78"/>
              </a:rPr>
              <a:t>ا</a:t>
            </a:r>
            <a:r>
              <a:rPr lang="fa-IR" sz="1800" i="1" dirty="0">
                <a:effectLst/>
                <a:latin typeface="Calibri" panose="020F0502020204030204" pitchFamily="34" charset="0"/>
                <a:ea typeface="Calibri" panose="020F0502020204030204" pitchFamily="34" charset="0"/>
                <a:cs typeface="Nazanin" panose="00000400000000000000" pitchFamily="2" charset="-78"/>
              </a:rPr>
              <a:t>لب تحت </a:t>
            </a:r>
            <a:r>
              <a:rPr lang="fa-IR" i="1" dirty="0">
                <a:latin typeface="Calibri" panose="020F0502020204030204" pitchFamily="34" charset="0"/>
                <a:ea typeface="Calibri" panose="020F0502020204030204" pitchFamily="34" charset="0"/>
                <a:cs typeface="Nazanin" panose="00000400000000000000" pitchFamily="2" charset="-78"/>
              </a:rPr>
              <a:t>بودجه شماره </a:t>
            </a:r>
            <a:r>
              <a:rPr lang="en-US" sz="1800" i="1" dirty="0">
                <a:effectLst/>
                <a:latin typeface="Calibri" panose="020F0502020204030204" pitchFamily="34" charset="0"/>
                <a:ea typeface="Calibri" panose="020F0502020204030204" pitchFamily="34" charset="0"/>
                <a:cs typeface="Nazanin" panose="00000400000000000000" pitchFamily="2" charset="-78"/>
              </a:rPr>
              <a:t>SH-39170-SH2</a:t>
            </a:r>
            <a:r>
              <a:rPr lang="fa-IR" sz="1800" i="1" dirty="0">
                <a:effectLst/>
                <a:latin typeface="Calibri" panose="020F0502020204030204" pitchFamily="34" charset="0"/>
                <a:ea typeface="Calibri" panose="020F0502020204030204" pitchFamily="34" charset="0"/>
                <a:cs typeface="Nazanin" panose="00000400000000000000" pitchFamily="2" charset="-78"/>
              </a:rPr>
              <a:t> </a:t>
            </a:r>
            <a:r>
              <a:rPr lang="en-US" sz="1800" i="1" dirty="0">
                <a:effectLst/>
                <a:latin typeface="Calibri" panose="020F0502020204030204" pitchFamily="34" charset="0"/>
                <a:ea typeface="Calibri" panose="020F0502020204030204" pitchFamily="34" charset="0"/>
                <a:cs typeface="Nazanin" panose="00000400000000000000" pitchFamily="2" charset="-78"/>
              </a:rPr>
              <a:t> </a:t>
            </a:r>
            <a:r>
              <a:rPr lang="fa-IR" sz="1800" i="1" dirty="0">
                <a:effectLst/>
                <a:latin typeface="Calibri" panose="020F0502020204030204" pitchFamily="34" charset="0"/>
                <a:ea typeface="Calibri" panose="020F0502020204030204" pitchFamily="34" charset="0"/>
                <a:cs typeface="Nazanin" panose="00000400000000000000" pitchFamily="2" charset="-78"/>
              </a:rPr>
              <a:t>توسط اداره ایمنی و بهداشت شغلی وزارت کار ایالات متحده آمریکا تولید شده است.</a:t>
            </a:r>
            <a:r>
              <a:rPr lang="en-US" sz="1800" i="1" dirty="0">
                <a:effectLst/>
                <a:latin typeface="Calibri" panose="020F0502020204030204" pitchFamily="34" charset="0"/>
                <a:ea typeface="Calibri" panose="020F0502020204030204" pitchFamily="34" charset="0"/>
                <a:cs typeface="Nazanin" panose="00000400000000000000" pitchFamily="2" charset="-78"/>
              </a:rPr>
              <a:t> </a:t>
            </a:r>
            <a:r>
              <a:rPr lang="fa-IR" i="1" dirty="0">
                <a:latin typeface="Calibri" panose="020F0502020204030204" pitchFamily="34" charset="0"/>
                <a:ea typeface="Calibri" panose="020F0502020204030204" pitchFamily="34" charset="0"/>
                <a:cs typeface="Nazanin" panose="00000400000000000000" pitchFamily="2" charset="-78"/>
              </a:rPr>
              <a:t>محتویات</a:t>
            </a:r>
            <a:r>
              <a:rPr lang="fa-IR" sz="1800" i="1" dirty="0">
                <a:effectLst/>
                <a:latin typeface="Calibri" panose="020F0502020204030204" pitchFamily="34" charset="0"/>
                <a:ea typeface="Calibri" panose="020F0502020204030204" pitchFamily="34" charset="0"/>
                <a:cs typeface="Nazanin" panose="00000400000000000000" pitchFamily="2" charset="-78"/>
              </a:rPr>
              <a:t> لزوماً نظرات یا سیاست های وزارت کار ایالات متحده آمریکا را منعکس نمی کند، همچنین اشاره </a:t>
            </a:r>
            <a:r>
              <a:rPr lang="fa-IR" i="1" dirty="0">
                <a:latin typeface="Calibri" panose="020F0502020204030204" pitchFamily="34" charset="0"/>
                <a:ea typeface="Calibri" panose="020F0502020204030204" pitchFamily="34" charset="0"/>
                <a:cs typeface="Nazanin" panose="00000400000000000000" pitchFamily="2" charset="-78"/>
              </a:rPr>
              <a:t>به</a:t>
            </a:r>
            <a:r>
              <a:rPr lang="fa-IR" sz="1800" i="1" dirty="0">
                <a:effectLst/>
                <a:latin typeface="Calibri" panose="020F0502020204030204" pitchFamily="34" charset="0"/>
                <a:ea typeface="Calibri" panose="020F0502020204030204" pitchFamily="34" charset="0"/>
                <a:cs typeface="Nazanin" panose="00000400000000000000" pitchFamily="2" charset="-78"/>
              </a:rPr>
              <a:t> نام تجاری، محصولات تجاری، یا سازمان ها بیانگر تأیید دولت آمریکا </a:t>
            </a:r>
            <a:r>
              <a:rPr lang="fa-IR" i="1" dirty="0">
                <a:latin typeface="Calibri" panose="020F0502020204030204" pitchFamily="34" charset="0"/>
                <a:ea typeface="Calibri" panose="020F0502020204030204" pitchFamily="34" charset="0"/>
                <a:cs typeface="Nazanin" panose="00000400000000000000" pitchFamily="2" charset="-78"/>
              </a:rPr>
              <a:t>نمی باشد</a:t>
            </a:r>
            <a:r>
              <a:rPr lang="fa-IR" sz="1800" i="1" dirty="0">
                <a:effectLst/>
                <a:latin typeface="Calibri" panose="020F0502020204030204" pitchFamily="34" charset="0"/>
                <a:ea typeface="Calibri" panose="020F0502020204030204" pitchFamily="34" charset="0"/>
                <a:cs typeface="Nazanin" panose="00000400000000000000" pitchFamily="2" charset="-78"/>
              </a:rPr>
              <a:t>.</a:t>
            </a:r>
            <a:endParaRPr lang="en-US" sz="1800" i="1" dirty="0">
              <a:effectLst/>
              <a:latin typeface="Calibri" panose="020F0502020204030204" pitchFamily="34" charset="0"/>
              <a:ea typeface="Calibri" panose="020F0502020204030204" pitchFamily="34" charset="0"/>
              <a:cs typeface="Nazanin" panose="00000400000000000000" pitchFamily="2" charset="-78"/>
            </a:endParaRPr>
          </a:p>
        </p:txBody>
      </p:sp>
    </p:spTree>
    <p:extLst>
      <p:ext uri="{BB962C8B-B14F-4D97-AF65-F5344CB8AC3E}">
        <p14:creationId xmlns:p14="http://schemas.microsoft.com/office/powerpoint/2010/main" val="191610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DB848-B181-3F18-7768-565836319C77}"/>
              </a:ext>
            </a:extLst>
          </p:cNvPr>
          <p:cNvSpPr>
            <a:spLocks noGrp="1"/>
          </p:cNvSpPr>
          <p:nvPr>
            <p:ph type="title"/>
          </p:nvPr>
        </p:nvSpPr>
        <p:spPr>
          <a:xfrm>
            <a:off x="838200" y="87313"/>
            <a:ext cx="10515600" cy="1325563"/>
          </a:xfrm>
        </p:spPr>
        <p:txBody>
          <a:bodyPr/>
          <a:lstStyle/>
          <a:p>
            <a:pPr algn="r" rtl="1"/>
            <a:r>
              <a:rPr lang="fa-IR" dirty="0">
                <a:cs typeface="Nazanin" panose="00000400000000000000" pitchFamily="2" charset="-78"/>
              </a:rPr>
              <a:t>ایمنی ژنراتور</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3BDB1E11-4497-6393-0058-E34F5C445256}"/>
              </a:ext>
            </a:extLst>
          </p:cNvPr>
          <p:cNvSpPr>
            <a:spLocks noGrp="1"/>
          </p:cNvSpPr>
          <p:nvPr>
            <p:ph idx="1"/>
          </p:nvPr>
        </p:nvSpPr>
        <p:spPr>
          <a:xfrm>
            <a:off x="3686176" y="1241426"/>
            <a:ext cx="8049202" cy="5616574"/>
          </a:xfrm>
        </p:spPr>
        <p:txBody>
          <a:bodyPr>
            <a:normAutofit/>
          </a:bodyPr>
          <a:lstStyle/>
          <a:p>
            <a:pPr algn="r" rtl="1">
              <a:lnSpc>
                <a:spcPct val="110000"/>
              </a:lnSpc>
            </a:pPr>
            <a:r>
              <a:rPr lang="fa-IR" dirty="0">
                <a:cs typeface="Nazanin" panose="00000400000000000000" pitchFamily="2" charset="-78"/>
              </a:rPr>
              <a:t>ژنراتورهای برق قابل حمل تأمین</a:t>
            </a:r>
            <a:r>
              <a:rPr lang="en-US" dirty="0">
                <a:cs typeface="Nazanin" panose="00000400000000000000" pitchFamily="2" charset="-78"/>
              </a:rPr>
              <a:t> </a:t>
            </a:r>
            <a:r>
              <a:rPr lang="fa-IR" dirty="0">
                <a:cs typeface="Nazanin" panose="00000400000000000000" pitchFamily="2" charset="-78"/>
              </a:rPr>
              <a:t>کننده برق بسیاری از خودروهای سیار مواد غذایی هستند اما باید به درستی نصب و به کار گرفته شوند</a:t>
            </a:r>
          </a:p>
          <a:p>
            <a:pPr lvl="1" algn="r" rtl="1">
              <a:lnSpc>
                <a:spcPct val="110000"/>
              </a:lnSpc>
            </a:pPr>
            <a:r>
              <a:rPr lang="fa-IR" dirty="0">
                <a:cs typeface="Nazanin" panose="00000400000000000000" pitchFamily="2" charset="-78"/>
              </a:rPr>
              <a:t>برای نصب ژنراتور خود و اطمینان از اینکه با کدهای محلی مطابقت دارد، با یک برقکار مجاز(</a:t>
            </a:r>
            <a:r>
              <a:rPr lang="en-US" sz="2000" dirty="0"/>
              <a:t>licensed electrician</a:t>
            </a:r>
            <a:r>
              <a:rPr lang="fa-IR" dirty="0">
                <a:cs typeface="Nazanin" panose="00000400000000000000" pitchFamily="2" charset="-78"/>
              </a:rPr>
              <a:t>) تماس بگیرید</a:t>
            </a:r>
          </a:p>
          <a:p>
            <a:pPr lvl="1" algn="r" rtl="1">
              <a:lnSpc>
                <a:spcPct val="110000"/>
              </a:lnSpc>
            </a:pPr>
            <a:r>
              <a:rPr lang="fa-IR" dirty="0">
                <a:cs typeface="Nazanin" panose="00000400000000000000" pitchFamily="2" charset="-78"/>
              </a:rPr>
              <a:t>مطمئن شوید ژنراتور به درستی ارت شده (</a:t>
            </a:r>
            <a:r>
              <a:rPr lang="en-US" sz="2000" dirty="0"/>
              <a:t>grounded</a:t>
            </a:r>
            <a:r>
              <a:rPr lang="fa-IR" dirty="0">
                <a:cs typeface="Nazanin" panose="00000400000000000000" pitchFamily="2" charset="-78"/>
              </a:rPr>
              <a:t>) است و یک سویچ انتقال مناسب برای اتصال ژنراتور به آشپزخانه متحرک استفاده ‌شود</a:t>
            </a:r>
          </a:p>
          <a:p>
            <a:pPr lvl="1" algn="r" rtl="1">
              <a:lnSpc>
                <a:spcPct val="110000"/>
              </a:lnSpc>
            </a:pPr>
            <a:r>
              <a:rPr lang="fa-IR" dirty="0">
                <a:cs typeface="Nazanin" panose="00000400000000000000" pitchFamily="2" charset="-78"/>
              </a:rPr>
              <a:t>ژنراتور را بیش از حد بارگذاری نکنید</a:t>
            </a:r>
          </a:p>
          <a:p>
            <a:pPr lvl="1" algn="r" rtl="1">
              <a:lnSpc>
                <a:spcPct val="110000"/>
              </a:lnSpc>
            </a:pPr>
            <a:r>
              <a:rPr lang="fa-IR" dirty="0">
                <a:cs typeface="Nazanin" panose="00000400000000000000" pitchFamily="2" charset="-78"/>
              </a:rPr>
              <a:t>قبل از اینکه برای سوخت‌رسانی از ظرف قابل حمل استفاده کنید، مطمئن شوید که ژنراتور خاموش و خنک شده است </a:t>
            </a:r>
          </a:p>
          <a:p>
            <a:pPr lvl="1" algn="r" rtl="1">
              <a:lnSpc>
                <a:spcPct val="110000"/>
              </a:lnSpc>
            </a:pPr>
            <a:r>
              <a:rPr lang="fa-IR" dirty="0">
                <a:cs typeface="Nazanin" panose="00000400000000000000" pitchFamily="2" charset="-78"/>
              </a:rPr>
              <a:t>برای جلوگیری از برق گرفتگی و آسیب‌های ناشی ازشوک، از مدار قطع کننده با تشخیص اختلاف جریان زمین (</a:t>
            </a:r>
            <a:r>
              <a:rPr lang="en-US" dirty="0">
                <a:cs typeface="Nazanin" panose="00000400000000000000" pitchFamily="2" charset="-78"/>
              </a:rPr>
              <a:t>GFCI</a:t>
            </a:r>
            <a:r>
              <a:rPr lang="fa-IR" dirty="0">
                <a:cs typeface="Nazanin" panose="00000400000000000000" pitchFamily="2" charset="-78"/>
              </a:rPr>
              <a:t>)</a:t>
            </a:r>
            <a:r>
              <a:rPr lang="en-US" dirty="0">
                <a:cs typeface="Nazanin" panose="00000400000000000000" pitchFamily="2" charset="-78"/>
              </a:rPr>
              <a:t> </a:t>
            </a:r>
            <a:r>
              <a:rPr lang="fa-IR" dirty="0">
                <a:cs typeface="Nazanin" panose="00000400000000000000" pitchFamily="2" charset="-78"/>
              </a:rPr>
              <a:t>استفاده کنید.</a:t>
            </a:r>
          </a:p>
          <a:p>
            <a:pPr lvl="1" algn="r" rtl="1">
              <a:lnSpc>
                <a:spcPct val="110000"/>
              </a:lnSpc>
            </a:pPr>
            <a:r>
              <a:rPr lang="en-US" dirty="0">
                <a:sym typeface="Wingdings" panose="05000000000000000000" pitchFamily="2" charset="2"/>
              </a:rPr>
              <a:t>GFCI=Ground Fault Circuit Interrupters</a:t>
            </a:r>
            <a:endParaRPr lang="fa-IR" dirty="0">
              <a:cs typeface="Nazanin" panose="00000400000000000000" pitchFamily="2" charset="-78"/>
            </a:endParaRPr>
          </a:p>
        </p:txBody>
      </p:sp>
      <p:pic>
        <p:nvPicPr>
          <p:cNvPr id="7" name="Picture 6" descr="Portable generator jpg 26kb">
            <a:extLst>
              <a:ext uri="{FF2B5EF4-FFF2-40B4-BE49-F238E27FC236}">
                <a16:creationId xmlns:a16="http://schemas.microsoft.com/office/drawing/2014/main" id="{03225A8A-332A-3627-1D95-183A75ACE5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576" y="258763"/>
            <a:ext cx="3530600" cy="2578100"/>
          </a:xfrm>
          <a:prstGeom prst="rect">
            <a:avLst/>
          </a:prstGeom>
        </p:spPr>
      </p:pic>
    </p:spTree>
    <p:extLst>
      <p:ext uri="{BB962C8B-B14F-4D97-AF65-F5344CB8AC3E}">
        <p14:creationId xmlns:p14="http://schemas.microsoft.com/office/powerpoint/2010/main" val="184640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DB848-B181-3F18-7768-565836319C77}"/>
              </a:ext>
            </a:extLst>
          </p:cNvPr>
          <p:cNvSpPr>
            <a:spLocks noGrp="1"/>
          </p:cNvSpPr>
          <p:nvPr>
            <p:ph type="title"/>
          </p:nvPr>
        </p:nvSpPr>
        <p:spPr/>
        <p:txBody>
          <a:bodyPr/>
          <a:lstStyle/>
          <a:p>
            <a:pPr algn="r" rtl="1"/>
            <a:r>
              <a:rPr lang="fa-IR" dirty="0">
                <a:cs typeface="Nazanin" panose="00000400000000000000" pitchFamily="2" charset="-78"/>
              </a:rPr>
              <a:t>ایمنی ژنراتور - ادامه</a:t>
            </a:r>
            <a:endParaRPr lang="en-US" dirty="0"/>
          </a:p>
        </p:txBody>
      </p:sp>
      <p:sp>
        <p:nvSpPr>
          <p:cNvPr id="3" name="Content Placeholder 2">
            <a:extLst>
              <a:ext uri="{FF2B5EF4-FFF2-40B4-BE49-F238E27FC236}">
                <a16:creationId xmlns:a16="http://schemas.microsoft.com/office/drawing/2014/main" id="{3BDB1E11-4497-6393-0058-E34F5C445256}"/>
              </a:ext>
            </a:extLst>
          </p:cNvPr>
          <p:cNvSpPr>
            <a:spLocks noGrp="1"/>
          </p:cNvSpPr>
          <p:nvPr>
            <p:ph idx="1"/>
          </p:nvPr>
        </p:nvSpPr>
        <p:spPr>
          <a:xfrm>
            <a:off x="3647089" y="2141537"/>
            <a:ext cx="7889129" cy="4351338"/>
          </a:xfrm>
        </p:spPr>
        <p:txBody>
          <a:bodyPr>
            <a:normAutofit/>
          </a:bodyPr>
          <a:lstStyle/>
          <a:p>
            <a:pPr algn="r" rtl="1"/>
            <a:r>
              <a:rPr lang="fa-IR" sz="3200" dirty="0">
                <a:cs typeface="Nazanin" panose="00000400000000000000" pitchFamily="2" charset="-78"/>
              </a:rPr>
              <a:t>دستورالعمل های تکمیلی</a:t>
            </a:r>
          </a:p>
          <a:p>
            <a:pPr lvl="1" algn="r" rtl="1"/>
            <a:r>
              <a:rPr lang="fa-IR" sz="2800" dirty="0">
                <a:cs typeface="Nazanin" panose="00000400000000000000" pitchFamily="2" charset="-78"/>
              </a:rPr>
              <a:t>ژنراتورها باید حداقل 12 فوت از بازشوها و ورودی های هوا به تریلر/کامیون ها (و هر مسیر خروج) فاصله داشته باشند.</a:t>
            </a:r>
            <a:endParaRPr lang="en-US" sz="2800" dirty="0">
              <a:cs typeface="Nazanin" panose="00000400000000000000" pitchFamily="2" charset="-78"/>
            </a:endParaRPr>
          </a:p>
          <a:p>
            <a:pPr lvl="1" algn="r" rtl="1"/>
            <a:r>
              <a:rPr lang="fa-IR" sz="2800" dirty="0">
                <a:cs typeface="Nazanin" panose="00000400000000000000" pitchFamily="2" charset="-78"/>
              </a:rPr>
              <a:t>ژنراتور را در فضاهای بسته یا نیمه بسته به کار نگیرید </a:t>
            </a:r>
            <a:r>
              <a:rPr lang="fa-IR" sz="2800" dirty="0">
                <a:cs typeface="Nazanin" panose="00000400000000000000" pitchFamily="2" charset="-78"/>
                <a:sym typeface="Wingdings" panose="05000000000000000000" pitchFamily="2" charset="2"/>
              </a:rPr>
              <a:t>--&gt;</a:t>
            </a:r>
            <a:r>
              <a:rPr lang="fa-IR" sz="2800" dirty="0">
                <a:cs typeface="Nazanin" panose="00000400000000000000" pitchFamily="2" charset="-78"/>
              </a:rPr>
              <a:t> مونوکسید کربن</a:t>
            </a:r>
          </a:p>
          <a:p>
            <a:pPr lvl="1" algn="r" rtl="1"/>
            <a:r>
              <a:rPr lang="fa-IR" sz="2800" dirty="0">
                <a:cs typeface="Nazanin" panose="00000400000000000000" pitchFamily="2" charset="-78"/>
                <a:sym typeface="Wingdings" panose="05000000000000000000" pitchFamily="2" charset="2"/>
              </a:rPr>
              <a:t>ژنراتور را به سمت دور از همه ساختمان ها و دیگر خودروها و عملیات پخت و پز هدایت کنید/ قرار دهید</a:t>
            </a:r>
          </a:p>
          <a:p>
            <a:pPr lvl="1" algn="r" rtl="1"/>
            <a:r>
              <a:rPr lang="fa-IR" sz="2800" dirty="0">
                <a:cs typeface="Nazanin" panose="00000400000000000000" pitchFamily="2" charset="-78"/>
                <a:sym typeface="Wingdings" panose="05000000000000000000" pitchFamily="2" charset="2"/>
              </a:rPr>
              <a:t>از سنجنده های مونوکسید کربن در فضاهای تقریبا بسته برای مشاهده و پیگیری سطح مونوکسید کربن استفاده کنید</a:t>
            </a:r>
            <a:endParaRPr lang="en-US" sz="2800" dirty="0">
              <a:cs typeface="Nazanin" panose="00000400000000000000" pitchFamily="2" charset="-78"/>
            </a:endParaRPr>
          </a:p>
        </p:txBody>
      </p:sp>
      <p:pic>
        <p:nvPicPr>
          <p:cNvPr id="7" name="Picture 6" descr="Portable generator jpg 26kb">
            <a:extLst>
              <a:ext uri="{FF2B5EF4-FFF2-40B4-BE49-F238E27FC236}">
                <a16:creationId xmlns:a16="http://schemas.microsoft.com/office/drawing/2014/main" id="{03225A8A-332A-3627-1D95-183A75ACE53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173" y="401638"/>
            <a:ext cx="3530600" cy="2578100"/>
          </a:xfrm>
          <a:prstGeom prst="rect">
            <a:avLst/>
          </a:prstGeom>
        </p:spPr>
      </p:pic>
    </p:spTree>
    <p:extLst>
      <p:ext uri="{BB962C8B-B14F-4D97-AF65-F5344CB8AC3E}">
        <p14:creationId xmlns:p14="http://schemas.microsoft.com/office/powerpoint/2010/main" val="2927315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CCE56E-FF10-916C-BA45-CE5BA04585C6}"/>
              </a:ext>
            </a:extLst>
          </p:cNvPr>
          <p:cNvSpPr>
            <a:spLocks noGrp="1"/>
          </p:cNvSpPr>
          <p:nvPr>
            <p:ph type="title"/>
          </p:nvPr>
        </p:nvSpPr>
        <p:spPr/>
        <p:txBody>
          <a:bodyPr>
            <a:normAutofit/>
          </a:bodyPr>
          <a:lstStyle/>
          <a:p>
            <a:pPr algn="r" rtl="1"/>
            <a:r>
              <a:rPr lang="fa-IR" dirty="0">
                <a:cs typeface="Nazanin" panose="00000400000000000000" pitchFamily="2" charset="-78"/>
              </a:rPr>
              <a:t>آشکارساز گاز داخل تریلر/کامیون</a:t>
            </a:r>
          </a:p>
        </p:txBody>
      </p:sp>
      <p:sp>
        <p:nvSpPr>
          <p:cNvPr id="3" name="Content Placeholder 2">
            <a:extLst>
              <a:ext uri="{FF2B5EF4-FFF2-40B4-BE49-F238E27FC236}">
                <a16:creationId xmlns:a16="http://schemas.microsoft.com/office/drawing/2014/main" id="{5E26CC24-8A4B-9112-CBE6-F1E1137FF83D}"/>
              </a:ext>
            </a:extLst>
          </p:cNvPr>
          <p:cNvSpPr>
            <a:spLocks noGrp="1"/>
          </p:cNvSpPr>
          <p:nvPr>
            <p:ph idx="1"/>
          </p:nvPr>
        </p:nvSpPr>
        <p:spPr>
          <a:xfrm>
            <a:off x="3558988" y="1825625"/>
            <a:ext cx="7794809" cy="4667250"/>
          </a:xfrm>
        </p:spPr>
        <p:txBody>
          <a:bodyPr>
            <a:normAutofit fontScale="77500" lnSpcReduction="20000"/>
          </a:bodyPr>
          <a:lstStyle/>
          <a:p>
            <a:pPr marL="0" indent="0" algn="r" rtl="1">
              <a:lnSpc>
                <a:spcPct val="120000"/>
              </a:lnSpc>
              <a:buNone/>
            </a:pPr>
            <a:r>
              <a:rPr lang="fa-IR" dirty="0">
                <a:cs typeface="Nazanin" panose="00000400000000000000" pitchFamily="2" charset="-78"/>
              </a:rPr>
              <a:t>گازها می‌توانند در فضاهای بسته مانند کامیون‌های غذا و کشتی‌ها جمع شوند</a:t>
            </a:r>
          </a:p>
          <a:p>
            <a:pPr algn="r" rtl="1">
              <a:lnSpc>
                <a:spcPct val="120000"/>
              </a:lnSpc>
            </a:pPr>
            <a:r>
              <a:rPr lang="fa-IR" dirty="0">
                <a:cs typeface="Nazanin" panose="00000400000000000000" pitchFamily="2" charset="-78"/>
              </a:rPr>
              <a:t>مونوکسید کربن(</a:t>
            </a:r>
            <a:r>
              <a:rPr lang="en-US" sz="2600" dirty="0">
                <a:cs typeface="Nazanin" panose="00000400000000000000" pitchFamily="2" charset="-78"/>
              </a:rPr>
              <a:t>CO</a:t>
            </a:r>
            <a:r>
              <a:rPr lang="fa-IR" dirty="0">
                <a:cs typeface="Nazanin" panose="00000400000000000000" pitchFamily="2" charset="-78"/>
              </a:rPr>
              <a:t>)</a:t>
            </a:r>
            <a:endParaRPr lang="en-US" dirty="0">
              <a:cs typeface="Nazanin" panose="00000400000000000000" pitchFamily="2" charset="-78"/>
            </a:endParaRPr>
          </a:p>
          <a:p>
            <a:pPr lvl="1" algn="r" rtl="1">
              <a:lnSpc>
                <a:spcPct val="120000"/>
              </a:lnSpc>
            </a:pPr>
            <a:r>
              <a:rPr lang="fa-IR" dirty="0">
                <a:cs typeface="Nazanin" panose="00000400000000000000" pitchFamily="2" charset="-78"/>
              </a:rPr>
              <a:t>گاز بی رنگ و بی بویی که می‌تواند باعث مسمومیت با مونوکسید کربن و مرگ شود</a:t>
            </a:r>
          </a:p>
          <a:p>
            <a:pPr lvl="1" algn="r" rtl="1">
              <a:lnSpc>
                <a:spcPct val="120000"/>
              </a:lnSpc>
            </a:pPr>
            <a:r>
              <a:rPr lang="fa-IR" dirty="0">
                <a:cs typeface="Nazanin" panose="00000400000000000000" pitchFamily="2" charset="-78"/>
              </a:rPr>
              <a:t>می‌تواند از ژنراتورها یا موتورهای دیگر تولید شود</a:t>
            </a:r>
          </a:p>
          <a:p>
            <a:pPr algn="r" rtl="1">
              <a:lnSpc>
                <a:spcPct val="120000"/>
              </a:lnSpc>
            </a:pPr>
            <a:r>
              <a:rPr lang="fa-IR" dirty="0">
                <a:cs typeface="Nazanin" panose="00000400000000000000" pitchFamily="2" charset="-78"/>
              </a:rPr>
              <a:t>پروپان، گازهای قابل اشتعال دیگر</a:t>
            </a:r>
          </a:p>
          <a:p>
            <a:pPr lvl="1" algn="r" rtl="1">
              <a:lnSpc>
                <a:spcPct val="120000"/>
              </a:lnSpc>
            </a:pPr>
            <a:r>
              <a:rPr lang="fa-IR" dirty="0">
                <a:cs typeface="Nazanin" panose="00000400000000000000" pitchFamily="2" charset="-78"/>
              </a:rPr>
              <a:t>می‌تواند منجر به انفجار شود</a:t>
            </a:r>
          </a:p>
          <a:p>
            <a:pPr lvl="1" algn="r" rtl="1">
              <a:lnSpc>
                <a:spcPct val="120000"/>
              </a:lnSpc>
            </a:pPr>
            <a:r>
              <a:rPr lang="fa-IR" dirty="0">
                <a:cs typeface="Nazanin" panose="00000400000000000000" pitchFamily="2" charset="-78"/>
              </a:rPr>
              <a:t>می‌تواند از نشت در لوله‌ها بین تانک‌ها، مشعل‌ها سرچشمه گیرد</a:t>
            </a:r>
          </a:p>
          <a:p>
            <a:pPr algn="r" rtl="1">
              <a:lnSpc>
                <a:spcPct val="120000"/>
              </a:lnSpc>
            </a:pPr>
            <a:r>
              <a:rPr lang="fa-IR" dirty="0">
                <a:cs typeface="Nazanin" panose="00000400000000000000" pitchFamily="2" charset="-78"/>
              </a:rPr>
              <a:t>آشکارسازهای گاز می‌توانند نجات دهنده جان باشند!</a:t>
            </a:r>
          </a:p>
          <a:p>
            <a:pPr marL="0" indent="0" algn="r" rtl="1">
              <a:lnSpc>
                <a:spcPct val="120000"/>
              </a:lnSpc>
              <a:buNone/>
            </a:pPr>
            <a:endParaRPr lang="fa-IR" dirty="0">
              <a:cs typeface="Nazanin" panose="00000400000000000000" pitchFamily="2" charset="-78"/>
            </a:endParaRPr>
          </a:p>
          <a:p>
            <a:pPr marL="0" indent="0" algn="r" rtl="1">
              <a:lnSpc>
                <a:spcPct val="120000"/>
              </a:lnSpc>
              <a:buNone/>
            </a:pPr>
            <a:r>
              <a:rPr lang="fa-IR" dirty="0">
                <a:cs typeface="Nazanin" panose="00000400000000000000" pitchFamily="2" charset="-78"/>
              </a:rPr>
              <a:t>توجه: این موارد ممکن است در مورد واگن های غذا (</a:t>
            </a:r>
            <a:r>
              <a:rPr lang="en-US" dirty="0">
                <a:cs typeface="Nazanin" panose="00000400000000000000" pitchFamily="2" charset="-78"/>
              </a:rPr>
              <a:t>carts</a:t>
            </a:r>
            <a:r>
              <a:rPr lang="fa-IR" dirty="0">
                <a:cs typeface="Nazanin" panose="00000400000000000000" pitchFamily="2" charset="-78"/>
              </a:rPr>
              <a:t>)/چادرها که در هوا باز هستند کارآمد نباشد. </a:t>
            </a:r>
          </a:p>
        </p:txBody>
      </p:sp>
      <p:pic>
        <p:nvPicPr>
          <p:cNvPr id="7" name="Picture 6" descr="Explosive Gas and Carbon Monoxide Detector  17kb jpg">
            <a:extLst>
              <a:ext uri="{FF2B5EF4-FFF2-40B4-BE49-F238E27FC236}">
                <a16:creationId xmlns:a16="http://schemas.microsoft.com/office/drawing/2014/main" id="{031E7BBA-0F2D-920C-809B-D626D50E18A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8283" y="3429000"/>
            <a:ext cx="3390705" cy="3251994"/>
          </a:xfrm>
          <a:prstGeom prst="rect">
            <a:avLst/>
          </a:prstGeom>
        </p:spPr>
      </p:pic>
    </p:spTree>
    <p:extLst>
      <p:ext uri="{BB962C8B-B14F-4D97-AF65-F5344CB8AC3E}">
        <p14:creationId xmlns:p14="http://schemas.microsoft.com/office/powerpoint/2010/main" val="467183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AD1F2-2A1F-D55A-2F52-3484A4392FAB}"/>
              </a:ext>
            </a:extLst>
          </p:cNvPr>
          <p:cNvSpPr>
            <a:spLocks noGrp="1"/>
          </p:cNvSpPr>
          <p:nvPr>
            <p:ph type="title"/>
          </p:nvPr>
        </p:nvSpPr>
        <p:spPr/>
        <p:txBody>
          <a:bodyPr/>
          <a:lstStyle/>
          <a:p>
            <a:pPr algn="r" rtl="1"/>
            <a:r>
              <a:rPr lang="fa-IR" dirty="0">
                <a:cs typeface="Nazanin" panose="00000400000000000000" pitchFamily="2" charset="-78"/>
              </a:rPr>
              <a:t>سطوح پخت و پز</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C3A24533-C7D4-C619-9622-986DBDEF5D13}"/>
              </a:ext>
            </a:extLst>
          </p:cNvPr>
          <p:cNvSpPr>
            <a:spLocks noGrp="1"/>
          </p:cNvSpPr>
          <p:nvPr>
            <p:ph idx="1"/>
          </p:nvPr>
        </p:nvSpPr>
        <p:spPr/>
        <p:txBody>
          <a:bodyPr>
            <a:normAutofit/>
          </a:bodyPr>
          <a:lstStyle/>
          <a:p>
            <a:pPr algn="r" rtl="1"/>
            <a:r>
              <a:rPr lang="fa-IR" dirty="0">
                <a:cs typeface="Nazanin" panose="00000400000000000000" pitchFamily="2" charset="-78"/>
              </a:rPr>
              <a:t>در فعالیت‌های تجاری فیزیکی و غیر آنلاین، آتش‌های پخت و پز یک منبع عمده زیان می باشد</a:t>
            </a:r>
          </a:p>
          <a:p>
            <a:pPr lvl="1" algn="r" rtl="1"/>
            <a:r>
              <a:rPr lang="fa-IR" dirty="0">
                <a:cs typeface="Nazanin" panose="00000400000000000000" pitchFamily="2" charset="-78"/>
              </a:rPr>
              <a:t>چندین حادثه آتش‌سوزی خودروهای غذای سیار پس از اینکه مشعل‌ها بدون نظارت روشن مانده اند رخ داده است.</a:t>
            </a:r>
          </a:p>
          <a:p>
            <a:pPr algn="r" rtl="1"/>
            <a:r>
              <a:rPr lang="fa-IR" dirty="0">
                <a:cs typeface="Nazanin" panose="00000400000000000000" pitchFamily="2" charset="-78"/>
              </a:rPr>
              <a:t>چک لیست:</a:t>
            </a:r>
            <a:endParaRPr lang="en-US" dirty="0">
              <a:cs typeface="Nazanin" panose="00000400000000000000" pitchFamily="2" charset="-78"/>
            </a:endParaRPr>
          </a:p>
          <a:p>
            <a:pPr lvl="1" algn="r" rtl="1"/>
            <a:r>
              <a:rPr lang="fa-IR" dirty="0">
                <a:cs typeface="Nazanin" panose="00000400000000000000" pitchFamily="2" charset="-78"/>
              </a:rPr>
              <a:t>هنگامی که تجهیزات پخت و پز هنوز داغ است، آن‌ها را بدون نظارت رها نکنید</a:t>
            </a:r>
          </a:p>
          <a:p>
            <a:pPr lvl="1" algn="r" rtl="1"/>
            <a:r>
              <a:rPr lang="fa-IR" dirty="0">
                <a:cs typeface="Nazanin" panose="00000400000000000000" pitchFamily="2" charset="-78"/>
              </a:rPr>
              <a:t>تنها زمانی که تمام پنجره ها و منابع تهویه به طور کامل بازاست با تجهیزات پخت و پزکارکنید</a:t>
            </a:r>
          </a:p>
          <a:p>
            <a:pPr lvl="1" algn="r" rtl="1"/>
            <a:r>
              <a:rPr lang="fa-IR" dirty="0">
                <a:cs typeface="Nazanin" panose="00000400000000000000" pitchFamily="2" charset="-78"/>
              </a:rPr>
              <a:t>وقتی تجهیزات استفاده نمی‌شوند، شیرهای تامین گاز را ببندید</a:t>
            </a:r>
          </a:p>
          <a:p>
            <a:pPr lvl="1" algn="r" rtl="1"/>
            <a:r>
              <a:rPr lang="fa-IR" dirty="0">
                <a:cs typeface="Nazanin" panose="00000400000000000000" pitchFamily="2" charset="-78"/>
              </a:rPr>
              <a:t>تجهیزات پخت و پز را از جمله سیستم تهویه را با پاکسازی و حذف منظم چربی تمیز نگه دارید.</a:t>
            </a:r>
          </a:p>
        </p:txBody>
      </p:sp>
    </p:spTree>
    <p:extLst>
      <p:ext uri="{BB962C8B-B14F-4D97-AF65-F5344CB8AC3E}">
        <p14:creationId xmlns:p14="http://schemas.microsoft.com/office/powerpoint/2010/main" val="2122711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B134FF-F361-0F93-DD76-F4A844D88DBA}"/>
              </a:ext>
            </a:extLst>
          </p:cNvPr>
          <p:cNvSpPr>
            <a:spLocks noGrp="1"/>
          </p:cNvSpPr>
          <p:nvPr>
            <p:ph type="title"/>
          </p:nvPr>
        </p:nvSpPr>
        <p:spPr/>
        <p:txBody>
          <a:bodyPr/>
          <a:lstStyle/>
          <a:p>
            <a:pPr algn="r" rtl="1"/>
            <a:r>
              <a:rPr lang="fa-IR" dirty="0">
                <a:cs typeface="Nazanin" panose="00000400000000000000" pitchFamily="2" charset="-78"/>
              </a:rPr>
              <a:t>سیستم‌های خاموش کننده آتش و هودها</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24D408B5-91F7-A056-AF89-35AF52A4E8F7}"/>
              </a:ext>
            </a:extLst>
          </p:cNvPr>
          <p:cNvSpPr>
            <a:spLocks noGrp="1"/>
          </p:cNvSpPr>
          <p:nvPr>
            <p:ph idx="1"/>
          </p:nvPr>
        </p:nvSpPr>
        <p:spPr>
          <a:xfrm>
            <a:off x="3389169" y="1468193"/>
            <a:ext cx="8072725" cy="5267902"/>
          </a:xfrm>
        </p:spPr>
        <p:txBody>
          <a:bodyPr>
            <a:normAutofit fontScale="92500"/>
          </a:bodyPr>
          <a:lstStyle/>
          <a:p>
            <a:pPr algn="r" rtl="1">
              <a:lnSpc>
                <a:spcPct val="110000"/>
              </a:lnSpc>
            </a:pPr>
            <a:r>
              <a:rPr lang="fa-IR" sz="2600" dirty="0">
                <a:cs typeface="Nazanin" panose="00000400000000000000" pitchFamily="2" charset="-78"/>
              </a:rPr>
              <a:t>سیستم های خاموش کننده/مهارکننده آتش معمولا</a:t>
            </a:r>
            <a:r>
              <a:rPr lang="en-US" sz="2600" dirty="0">
                <a:cs typeface="Nazanin" panose="00000400000000000000" pitchFamily="2" charset="-78"/>
              </a:rPr>
              <a:t> </a:t>
            </a:r>
            <a:r>
              <a:rPr lang="fa-IR" sz="2600" dirty="0">
                <a:cs typeface="Nazanin" panose="00000400000000000000" pitchFamily="2" charset="-78"/>
              </a:rPr>
              <a:t>برای حفاظت از مناطق پخت و پز که ممکن است آتش سریعا شروع و گسترش یابد، استفاده می شوند.</a:t>
            </a:r>
          </a:p>
          <a:p>
            <a:pPr algn="r" rtl="1">
              <a:lnSpc>
                <a:spcPct val="110000"/>
              </a:lnSpc>
            </a:pPr>
            <a:r>
              <a:rPr lang="fa-IR" sz="2600" dirty="0">
                <a:cs typeface="Nazanin" panose="00000400000000000000" pitchFamily="2" charset="-78"/>
              </a:rPr>
              <a:t>هدف: خاموش کردن سریع آتش در حال توسعه و هشدار به کارکنان/ساکنین قبل از اینکه خسارت گسترده ای وارد شود.</a:t>
            </a:r>
          </a:p>
          <a:p>
            <a:pPr algn="r" rtl="1">
              <a:lnSpc>
                <a:spcPct val="110000"/>
              </a:lnSpc>
            </a:pPr>
            <a:r>
              <a:rPr lang="fa-IR" sz="2600" dirty="0">
                <a:cs typeface="Nazanin" panose="00000400000000000000" pitchFamily="2" charset="-78"/>
              </a:rPr>
              <a:t>راهنمایی:</a:t>
            </a:r>
          </a:p>
          <a:p>
            <a:pPr lvl="1" algn="r" rtl="1">
              <a:lnSpc>
                <a:spcPct val="110000"/>
              </a:lnSpc>
            </a:pPr>
            <a:r>
              <a:rPr lang="fa-IR" dirty="0">
                <a:cs typeface="Nazanin" panose="00000400000000000000" pitchFamily="2" charset="-78"/>
              </a:rPr>
              <a:t>برای نصب خدمات حرفه ای را استخدام کنید - بهترین سیستم برای محل کار شما ممکن است بستگی به چندین عامل داشته باشد که نصب کننده بررسی خواهد کرد.</a:t>
            </a:r>
          </a:p>
          <a:p>
            <a:pPr lvl="1" algn="r" rtl="1">
              <a:lnSpc>
                <a:spcPct val="110000"/>
              </a:lnSpc>
            </a:pPr>
            <a:r>
              <a:rPr lang="fa-IR" dirty="0">
                <a:cs typeface="Nazanin" panose="00000400000000000000" pitchFamily="2" charset="-78"/>
              </a:rPr>
              <a:t>این سیستم باید سالانه بازرسی شود و درحالتی کارا مورد استفاده/نگهداری و تعمیر قرار گیرد.</a:t>
            </a:r>
          </a:p>
          <a:p>
            <a:pPr lvl="1" algn="r" rtl="1">
              <a:lnSpc>
                <a:spcPct val="110000"/>
              </a:lnSpc>
            </a:pPr>
            <a:r>
              <a:rPr lang="fa-IR" dirty="0">
                <a:cs typeface="Nazanin" panose="00000400000000000000" pitchFamily="2" charset="-78"/>
              </a:rPr>
              <a:t>کارکنان را در مورد نحوه کار سیستم مطلع کنید. اگر سیستم به گونه ای است که احتمالا کارگری را در معرض مواد شیمیایی قرار می دهد، توضیح درمورد خطرات شیمیایی برای او مورد نیاز است</a:t>
            </a:r>
            <a:endParaRPr lang="fa-IR" sz="2800" dirty="0">
              <a:cs typeface="Nazanin" panose="00000400000000000000" pitchFamily="2" charset="-78"/>
            </a:endParaRPr>
          </a:p>
        </p:txBody>
      </p:sp>
      <p:grpSp>
        <p:nvGrpSpPr>
          <p:cNvPr id="4" name="Group 3" descr="Food Truck Diagram">
            <a:extLst>
              <a:ext uri="{FF2B5EF4-FFF2-40B4-BE49-F238E27FC236}">
                <a16:creationId xmlns:a16="http://schemas.microsoft.com/office/drawing/2014/main" id="{4C8FDE17-FD13-E789-AFD6-C78CE97FC9C1}"/>
              </a:ext>
            </a:extLst>
          </p:cNvPr>
          <p:cNvGrpSpPr/>
          <p:nvPr/>
        </p:nvGrpSpPr>
        <p:grpSpPr>
          <a:xfrm>
            <a:off x="148025" y="4535904"/>
            <a:ext cx="3425354" cy="2200191"/>
            <a:chOff x="4136878" y="2506663"/>
            <a:chExt cx="7887955" cy="4351337"/>
          </a:xfrm>
        </p:grpSpPr>
        <p:pic>
          <p:nvPicPr>
            <p:cNvPr id="5" name="Picture 4" descr="Food Truck Diagram 69kb jpg&#10;">
              <a:extLst>
                <a:ext uri="{FF2B5EF4-FFF2-40B4-BE49-F238E27FC236}">
                  <a16:creationId xmlns:a16="http://schemas.microsoft.com/office/drawing/2014/main" id="{5493CE1D-B74A-8795-92DC-0B19FA6611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6878" y="2506663"/>
              <a:ext cx="7887955" cy="4351337"/>
            </a:xfrm>
            <a:prstGeom prst="rect">
              <a:avLst/>
            </a:prstGeom>
          </p:spPr>
        </p:pic>
        <p:pic>
          <p:nvPicPr>
            <p:cNvPr id="6" name="Picture 5" descr="Class K Fire Extinguisher 9.6kb jpg">
              <a:extLst>
                <a:ext uri="{FF2B5EF4-FFF2-40B4-BE49-F238E27FC236}">
                  <a16:creationId xmlns:a16="http://schemas.microsoft.com/office/drawing/2014/main" id="{8FECA128-EFA2-D433-7B70-A3B4F94E636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48087" y="4110830"/>
              <a:ext cx="566929" cy="1143002"/>
            </a:xfrm>
            <a:prstGeom prst="rect">
              <a:avLst/>
            </a:prstGeom>
          </p:spPr>
        </p:pic>
      </p:grpSp>
    </p:spTree>
    <p:extLst>
      <p:ext uri="{BB962C8B-B14F-4D97-AF65-F5344CB8AC3E}">
        <p14:creationId xmlns:p14="http://schemas.microsoft.com/office/powerpoint/2010/main" val="38907788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2455C-A924-F516-76E2-73D7BF52A0E7}"/>
              </a:ext>
            </a:extLst>
          </p:cNvPr>
          <p:cNvSpPr>
            <a:spLocks noGrp="1"/>
          </p:cNvSpPr>
          <p:nvPr>
            <p:ph type="title"/>
          </p:nvPr>
        </p:nvSpPr>
        <p:spPr/>
        <p:txBody>
          <a:bodyPr/>
          <a:lstStyle/>
          <a:p>
            <a:pPr algn="r" rtl="1"/>
            <a:r>
              <a:rPr lang="fa-IR" dirty="0">
                <a:cs typeface="Nazanin" panose="00000400000000000000" pitchFamily="2" charset="-78"/>
              </a:rPr>
              <a:t>خلاصه</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BDFB4FEE-8FFC-FEE8-B4BA-82271CEC6CB5}"/>
              </a:ext>
            </a:extLst>
          </p:cNvPr>
          <p:cNvSpPr>
            <a:spLocks noGrp="1"/>
          </p:cNvSpPr>
          <p:nvPr>
            <p:ph idx="1"/>
          </p:nvPr>
        </p:nvSpPr>
        <p:spPr>
          <a:xfrm>
            <a:off x="838200" y="1825625"/>
            <a:ext cx="10994136" cy="4351338"/>
          </a:xfrm>
        </p:spPr>
        <p:txBody>
          <a:bodyPr/>
          <a:lstStyle/>
          <a:p>
            <a:pPr algn="r" rtl="1"/>
            <a:r>
              <a:rPr lang="fa-IR" dirty="0">
                <a:cs typeface="Nazanin" panose="00000400000000000000" pitchFamily="2" charset="-78"/>
              </a:rPr>
              <a:t>خطرات متعددی برای عملیات تهیه مواد غذایی وجود دارد، از جمله خودروهای غذای سیار/تریلرها
یک برنامه پیشگیری از اتش سوزی باید برای لیست خطرات ایمنی اتش سوزی و راه های کنترل انها وجود داشته باشد.
ژنراتورها هم خطرات الکتریکی و هم خطر مونوکسید کربن را ایجاد می کنند- از کنترلهای ایمنی الکتریکی استفاده کنید و در فضاهای بسته، آشکارسازهای گاز را برای اطلاع از وجود گازهای خطرناک استفاده کنید.</a:t>
            </a:r>
          </a:p>
          <a:p>
            <a:pPr algn="r" rtl="1"/>
            <a:r>
              <a:rPr lang="fa-IR" dirty="0">
                <a:cs typeface="Nazanin" panose="00000400000000000000" pitchFamily="2" charset="-78"/>
              </a:rPr>
              <a:t>سیستم های خاموش کننده آتش در بیشتر حوزه ها مورد نیاز است تا سریعاً آتش های آشپزخانه را خاموش کند اما نیاز به بازرسی و نگهداری و تعمیر دارند.</a:t>
            </a:r>
          </a:p>
          <a:p>
            <a:pPr algn="r" rtl="1"/>
            <a:endParaRPr lang="fa-IR" dirty="0">
              <a:cs typeface="Nazanin" panose="00000400000000000000" pitchFamily="2" charset="-78"/>
            </a:endParaRPr>
          </a:p>
          <a:p>
            <a:pPr algn="r" rtl="1"/>
            <a:endParaRPr lang="fa-IR" dirty="0">
              <a:cs typeface="Nazanin" panose="00000400000000000000" pitchFamily="2" charset="-78"/>
            </a:endParaRPr>
          </a:p>
          <a:p>
            <a:pPr algn="r" rtl="1"/>
            <a:endParaRPr lang="fa-IR" dirty="0">
              <a:cs typeface="Nazanin" panose="00000400000000000000" pitchFamily="2" charset="-78"/>
            </a:endParaRPr>
          </a:p>
          <a:p>
            <a:pPr algn="r" rtl="1"/>
            <a:endParaRPr lang="fa-IR" dirty="0">
              <a:cs typeface="Nazanin" panose="00000400000000000000" pitchFamily="2" charset="-78"/>
            </a:endParaRPr>
          </a:p>
        </p:txBody>
      </p:sp>
    </p:spTree>
    <p:extLst>
      <p:ext uri="{BB962C8B-B14F-4D97-AF65-F5344CB8AC3E}">
        <p14:creationId xmlns:p14="http://schemas.microsoft.com/office/powerpoint/2010/main" val="2685413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lstStyle/>
          <a:p>
            <a:pPr algn="r" rtl="1"/>
            <a:r>
              <a:rPr lang="fa-IR" dirty="0">
                <a:cs typeface="Nazanin" panose="00000400000000000000" pitchFamily="2" charset="-78"/>
              </a:rPr>
              <a:t>اهداف</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D7705557-B19A-EF63-14A9-8F98F63B2B11}"/>
              </a:ext>
            </a:extLst>
          </p:cNvPr>
          <p:cNvSpPr>
            <a:spLocks noGrp="1"/>
          </p:cNvSpPr>
          <p:nvPr>
            <p:ph idx="1"/>
          </p:nvPr>
        </p:nvSpPr>
        <p:spPr>
          <a:xfrm>
            <a:off x="838200" y="1754185"/>
            <a:ext cx="10515600" cy="4351338"/>
          </a:xfrm>
        </p:spPr>
        <p:txBody>
          <a:bodyPr>
            <a:normAutofit fontScale="92500"/>
          </a:bodyPr>
          <a:lstStyle/>
          <a:p>
            <a:pPr marL="0" indent="0" algn="r" rtl="1">
              <a:lnSpc>
                <a:spcPct val="150000"/>
              </a:lnSpc>
              <a:buNone/>
            </a:pPr>
            <a:r>
              <a:rPr lang="fa-IR" dirty="0">
                <a:cs typeface="Nazanin" panose="00000400000000000000" pitchFamily="2" charset="-78"/>
              </a:rPr>
              <a:t>پس از این پایان این بخش، کارآموز قادر خواهد:</a:t>
            </a:r>
          </a:p>
          <a:p>
            <a:pPr algn="r" rtl="1">
              <a:lnSpc>
                <a:spcPct val="150000"/>
              </a:lnSpc>
            </a:pPr>
            <a:r>
              <a:rPr lang="fa-IR" dirty="0">
                <a:cs typeface="Nazanin" panose="00000400000000000000" pitchFamily="2" charset="-78"/>
              </a:rPr>
              <a:t>سه مورد از جدی ترين خطرهای شناخته شده برای برای خودروهای سیار مواد غذایی</a:t>
            </a:r>
            <a:r>
              <a:rPr lang="en-US" dirty="0">
                <a:cs typeface="Nazanin" panose="00000400000000000000" pitchFamily="2" charset="-78"/>
              </a:rPr>
              <a:t> </a:t>
            </a:r>
            <a:r>
              <a:rPr lang="fa-IR" dirty="0">
                <a:cs typeface="Nazanin" panose="00000400000000000000" pitchFamily="2" charset="-78"/>
              </a:rPr>
              <a:t>را شناسایی کند</a:t>
            </a:r>
            <a:endParaRPr lang="en-US" dirty="0">
              <a:cs typeface="Nazanin" panose="00000400000000000000" pitchFamily="2" charset="-78"/>
            </a:endParaRPr>
          </a:p>
          <a:p>
            <a:pPr algn="r" rtl="1">
              <a:lnSpc>
                <a:spcPct val="150000"/>
              </a:lnSpc>
            </a:pPr>
            <a:r>
              <a:rPr lang="fa-IR" dirty="0">
                <a:cs typeface="Nazanin" panose="00000400000000000000" pitchFamily="2" charset="-78"/>
              </a:rPr>
              <a:t>متوجه شود که شیوه کنترل خطر مورد نیاز، به نوع منابع گرمایشی و منابع انرژی موجود بستگی دارد
شناسایی راه هایی برای کنترل خطرات عمومی ایمنی اتش سوزی</a:t>
            </a:r>
            <a:endParaRPr lang="en-US" dirty="0">
              <a:cs typeface="Nazanin" panose="00000400000000000000" pitchFamily="2" charset="-78"/>
            </a:endParaRPr>
          </a:p>
          <a:p>
            <a:pPr algn="r" rtl="1">
              <a:lnSpc>
                <a:spcPct val="150000"/>
              </a:lnSpc>
            </a:pPr>
            <a:r>
              <a:rPr lang="fa-IR" dirty="0">
                <a:cs typeface="Nazanin" panose="00000400000000000000" pitchFamily="2" charset="-78"/>
              </a:rPr>
              <a:t>شناسایی راه‌های کنترل خطرهای مرتبط با استفاده از ژنراتور.</a:t>
            </a:r>
          </a:p>
          <a:p>
            <a:pPr algn="r" rtl="1">
              <a:lnSpc>
                <a:spcPct val="150000"/>
              </a:lnSpc>
            </a:pPr>
            <a:r>
              <a:rPr lang="fa-IR" dirty="0">
                <a:cs typeface="Nazanin" panose="00000400000000000000" pitchFamily="2" charset="-78"/>
              </a:rPr>
              <a:t>شناسایی راه‌های کنترل خطرهای مرتبط با استفاده از سوخت جامد.</a:t>
            </a:r>
          </a:p>
        </p:txBody>
      </p:sp>
    </p:spTree>
    <p:extLst>
      <p:ext uri="{BB962C8B-B14F-4D97-AF65-F5344CB8AC3E}">
        <p14:creationId xmlns:p14="http://schemas.microsoft.com/office/powerpoint/2010/main" val="4097850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a:xfrm>
            <a:off x="1083129" y="0"/>
            <a:ext cx="10515600" cy="1325563"/>
          </a:xfrm>
        </p:spPr>
        <p:txBody>
          <a:bodyPr/>
          <a:lstStyle/>
          <a:p>
            <a:pPr algn="r" rtl="1"/>
            <a:r>
              <a:rPr lang="fa-IR" dirty="0">
                <a:cs typeface="Nazanin" panose="00000400000000000000" pitchFamily="2" charset="-78"/>
              </a:rPr>
              <a:t>چه منابع انرژی/ گرمایشی ای دارید؟</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4D5090F9-32BD-1639-6BF5-1BA6E44200D0}"/>
              </a:ext>
            </a:extLst>
          </p:cNvPr>
          <p:cNvSpPr>
            <a:spLocks noGrp="1"/>
          </p:cNvSpPr>
          <p:nvPr>
            <p:ph sz="half" idx="1"/>
          </p:nvPr>
        </p:nvSpPr>
        <p:spPr>
          <a:xfrm>
            <a:off x="6326162" y="1487456"/>
            <a:ext cx="5181600" cy="2411281"/>
          </a:xfrm>
        </p:spPr>
        <p:txBody>
          <a:bodyPr>
            <a:normAutofit/>
          </a:bodyPr>
          <a:lstStyle/>
          <a:p>
            <a:pPr marL="0" indent="0" algn="r" rtl="1">
              <a:buNone/>
            </a:pPr>
            <a:r>
              <a:rPr lang="fa-IR" u="sng" dirty="0">
                <a:cs typeface="Nazanin" panose="00000400000000000000" pitchFamily="2" charset="-78"/>
              </a:rPr>
              <a:t>نوع توزیع کننده</a:t>
            </a:r>
            <a:endParaRPr lang="en-US" u="sng" dirty="0">
              <a:cs typeface="Nazanin" panose="00000400000000000000" pitchFamily="2" charset="-78"/>
            </a:endParaRPr>
          </a:p>
          <a:p>
            <a:pPr algn="r" rtl="1"/>
            <a:r>
              <a:rPr lang="fa-IR" dirty="0">
                <a:cs typeface="Nazanin" panose="00000400000000000000" pitchFamily="2" charset="-78"/>
              </a:rPr>
              <a:t>خودرو سیار مواد غذایی</a:t>
            </a:r>
            <a:endParaRPr lang="en-US" dirty="0">
              <a:cs typeface="Nazanin" panose="00000400000000000000" pitchFamily="2" charset="-78"/>
            </a:endParaRPr>
          </a:p>
          <a:p>
            <a:pPr algn="r" rtl="1"/>
            <a:r>
              <a:rPr lang="fa-IR" dirty="0">
                <a:cs typeface="Nazanin" panose="00000400000000000000" pitchFamily="2" charset="-78"/>
              </a:rPr>
              <a:t>تریلر مواد غذایی
واگن غذا (</a:t>
            </a:r>
            <a:r>
              <a:rPr lang="en-US" dirty="0">
                <a:cs typeface="Nazanin" panose="00000400000000000000" pitchFamily="2" charset="-78"/>
              </a:rPr>
              <a:t>cart</a:t>
            </a:r>
            <a:r>
              <a:rPr lang="fa-IR" dirty="0">
                <a:cs typeface="Nazanin" panose="00000400000000000000" pitchFamily="2" charset="-78"/>
              </a:rPr>
              <a:t>) یا چادر</a:t>
            </a:r>
            <a:endParaRPr lang="en-US" dirty="0">
              <a:cs typeface="Nazanin" panose="00000400000000000000" pitchFamily="2" charset="-78"/>
            </a:endParaRPr>
          </a:p>
        </p:txBody>
      </p:sp>
      <p:pic>
        <p:nvPicPr>
          <p:cNvPr id="62" name="Picture 61" descr="Food Truck Diagram 69kb jpg&#10;">
            <a:extLst>
              <a:ext uri="{FF2B5EF4-FFF2-40B4-BE49-F238E27FC236}">
                <a16:creationId xmlns:a16="http://schemas.microsoft.com/office/drawing/2014/main" id="{DB625907-3A73-65FC-4449-FBEFBE638A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27641" y="3975254"/>
            <a:ext cx="4371088" cy="2411281"/>
          </a:xfrm>
          <a:prstGeom prst="rect">
            <a:avLst/>
          </a:prstGeom>
        </p:spPr>
      </p:pic>
      <p:sp>
        <p:nvSpPr>
          <p:cNvPr id="4" name="Content Placeholder 3">
            <a:extLst>
              <a:ext uri="{FF2B5EF4-FFF2-40B4-BE49-F238E27FC236}">
                <a16:creationId xmlns:a16="http://schemas.microsoft.com/office/drawing/2014/main" id="{36C522B5-4FF3-5A84-DEC7-CCF1FFAC5C20}"/>
              </a:ext>
            </a:extLst>
          </p:cNvPr>
          <p:cNvSpPr>
            <a:spLocks noGrp="1"/>
          </p:cNvSpPr>
          <p:nvPr>
            <p:ph sz="half" idx="2"/>
          </p:nvPr>
        </p:nvSpPr>
        <p:spPr>
          <a:xfrm>
            <a:off x="-370510" y="1563973"/>
            <a:ext cx="5772397" cy="2411281"/>
          </a:xfrm>
        </p:spPr>
        <p:txBody>
          <a:bodyPr>
            <a:normAutofit/>
          </a:bodyPr>
          <a:lstStyle/>
          <a:p>
            <a:pPr marL="0" indent="0" algn="r" rtl="1">
              <a:buNone/>
            </a:pPr>
            <a:r>
              <a:rPr lang="fa-IR" u="sng" dirty="0">
                <a:cs typeface="Nazanin" panose="00000400000000000000" pitchFamily="2" charset="-78"/>
              </a:rPr>
              <a:t>منابع گرمایش و انرژی</a:t>
            </a:r>
          </a:p>
          <a:p>
            <a:pPr algn="r" rtl="1"/>
            <a:r>
              <a:rPr lang="fa-IR" dirty="0">
                <a:cs typeface="Nazanin" panose="00000400000000000000" pitchFamily="2" charset="-78"/>
              </a:rPr>
              <a:t>پروپان</a:t>
            </a:r>
            <a:r>
              <a:rPr lang="en-US" dirty="0">
                <a:cs typeface="Nazanin" panose="00000400000000000000" pitchFamily="2" charset="-78"/>
              </a:rPr>
              <a:t> </a:t>
            </a:r>
          </a:p>
          <a:p>
            <a:pPr algn="r" rtl="1"/>
            <a:r>
              <a:rPr lang="fa-IR" dirty="0">
                <a:cs typeface="Nazanin" panose="00000400000000000000" pitchFamily="2" charset="-78"/>
              </a:rPr>
              <a:t>سوخت جامد (چوب، زغال چوب و غیره)
برق (ژنراتور)</a:t>
            </a:r>
            <a:endParaRPr lang="en-US" dirty="0">
              <a:cs typeface="Nazanin" panose="00000400000000000000" pitchFamily="2" charset="-78"/>
            </a:endParaRPr>
          </a:p>
        </p:txBody>
      </p:sp>
      <p:pic>
        <p:nvPicPr>
          <p:cNvPr id="58" name="Picture 57" descr="Diagram of Barbeque Grill and Wood, Charcoal Fuel">
            <a:extLst>
              <a:ext uri="{FF2B5EF4-FFF2-40B4-BE49-F238E27FC236}">
                <a16:creationId xmlns:a16="http://schemas.microsoft.com/office/drawing/2014/main" id="{29ACCD73-08DD-1CC4-3BE9-CEF2BDE04E9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0263" y="4213664"/>
            <a:ext cx="4531624" cy="1787927"/>
          </a:xfrm>
          <a:prstGeom prst="rect">
            <a:avLst/>
          </a:prstGeom>
        </p:spPr>
      </p:pic>
    </p:spTree>
    <p:extLst>
      <p:ext uri="{BB962C8B-B14F-4D97-AF65-F5344CB8AC3E}">
        <p14:creationId xmlns:p14="http://schemas.microsoft.com/office/powerpoint/2010/main" val="550473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6E339-EA8B-4A7F-8D04-9837CABCF588}"/>
              </a:ext>
            </a:extLst>
          </p:cNvPr>
          <p:cNvSpPr>
            <a:spLocks noGrp="1"/>
          </p:cNvSpPr>
          <p:nvPr>
            <p:ph type="title"/>
          </p:nvPr>
        </p:nvSpPr>
        <p:spPr>
          <a:xfrm>
            <a:off x="1126671" y="167640"/>
            <a:ext cx="10515600" cy="1325563"/>
          </a:xfrm>
        </p:spPr>
        <p:txBody>
          <a:bodyPr/>
          <a:lstStyle/>
          <a:p>
            <a:pPr algn="r" rtl="1"/>
            <a:r>
              <a:rPr lang="fa-IR" dirty="0">
                <a:cs typeface="Nazanin" panose="00000400000000000000" pitchFamily="2" charset="-78"/>
              </a:rPr>
              <a:t>نواحی تمرکز در ایمنی خودروهای سیار مواد غذایی</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4E748063-B514-F9F6-09BF-457FA1B7C0ED}"/>
              </a:ext>
            </a:extLst>
          </p:cNvPr>
          <p:cNvSpPr>
            <a:spLocks noGrp="1"/>
          </p:cNvSpPr>
          <p:nvPr>
            <p:ph sz="half" idx="1"/>
          </p:nvPr>
        </p:nvSpPr>
        <p:spPr>
          <a:xfrm>
            <a:off x="555171" y="1477328"/>
            <a:ext cx="11087100" cy="5213032"/>
          </a:xfrm>
        </p:spPr>
        <p:txBody>
          <a:bodyPr>
            <a:normAutofit lnSpcReduction="10000"/>
          </a:bodyPr>
          <a:lstStyle/>
          <a:p>
            <a:pPr marL="0" indent="0" algn="r" rtl="1">
              <a:buNone/>
            </a:pPr>
            <a:r>
              <a:rPr lang="fa-IR" b="1" u="sng" dirty="0">
                <a:cs typeface="Nazanin" panose="00000400000000000000" pitchFamily="2" charset="-78"/>
              </a:rPr>
              <a:t>پروپان:</a:t>
            </a:r>
          </a:p>
          <a:p>
            <a:pPr algn="r" rtl="1"/>
            <a:r>
              <a:rPr lang="fa-IR" dirty="0">
                <a:cs typeface="Nazanin" panose="00000400000000000000" pitchFamily="2" charset="-78"/>
              </a:rPr>
              <a:t>آمار </a:t>
            </a:r>
            <a:r>
              <a:rPr lang="en-US" dirty="0">
                <a:cs typeface="Nazanin" panose="00000400000000000000" pitchFamily="2" charset="-78"/>
              </a:rPr>
              <a:t> NFPA </a:t>
            </a:r>
            <a:r>
              <a:rPr lang="fa-IR" dirty="0">
                <a:cs typeface="Nazanin" panose="00000400000000000000" pitchFamily="2" charset="-78"/>
              </a:rPr>
              <a:t>نشان می‌دهد که حدود 60% از آتش‌سوزی‌های خودروهای سیار مواد غذایی به پروپان مربوط هستند و بیشتر صدمات/مرگ‌ها ناشی از انفجار پروپان است.</a:t>
            </a:r>
          </a:p>
          <a:p>
            <a:pPr marL="0" indent="0" algn="r" rtl="1">
              <a:buNone/>
            </a:pPr>
            <a:r>
              <a:rPr lang="fa-IR" b="1" u="sng" dirty="0">
                <a:cs typeface="Nazanin" panose="00000400000000000000" pitchFamily="2" charset="-78"/>
              </a:rPr>
              <a:t>ژنراتورها:</a:t>
            </a:r>
          </a:p>
          <a:p>
            <a:pPr algn="r" rtl="1"/>
            <a:r>
              <a:rPr lang="fa-IR" dirty="0">
                <a:cs typeface="Nazanin" panose="00000400000000000000" pitchFamily="2" charset="-78"/>
              </a:rPr>
              <a:t>دو موضوع موجود هستند: خطرات الکتریکی و منوکسید کربن، هر دو می‌توانند در صورت عدم پیشگیری مرگبار باشند.</a:t>
            </a:r>
          </a:p>
          <a:p>
            <a:pPr marL="0" indent="0" algn="r" rtl="1">
              <a:buNone/>
            </a:pPr>
            <a:r>
              <a:rPr lang="fa-IR" b="1" u="sng" dirty="0">
                <a:cs typeface="Nazanin" panose="00000400000000000000" pitchFamily="2" charset="-78"/>
              </a:rPr>
              <a:t>لوازم آشپزی/ سیستم‌های خاموش کننده‌ی هود:</a:t>
            </a:r>
          </a:p>
          <a:p>
            <a:pPr algn="r" rtl="1"/>
            <a:r>
              <a:rPr lang="fa-IR" dirty="0">
                <a:cs typeface="Nazanin" panose="00000400000000000000" pitchFamily="2" charset="-78"/>
              </a:rPr>
              <a:t>ممکن است انواع مختلفی از وسایل آشپزی وجود داشته باشد و می بایست روش‌های خاموش کردن آتش برای هر یک موجود باشد.</a:t>
            </a:r>
          </a:p>
          <a:p>
            <a:pPr marL="0" indent="0" algn="r" rtl="1">
              <a:buNone/>
            </a:pPr>
            <a:endParaRPr lang="fa-IR" sz="1900" b="1" u="sng" dirty="0">
              <a:cs typeface="Nazanin" panose="00000400000000000000" pitchFamily="2" charset="-78"/>
            </a:endParaRPr>
          </a:p>
          <a:p>
            <a:pPr algn="r" rtl="1"/>
            <a:r>
              <a:rPr lang="fa-IR" dirty="0">
                <a:cs typeface="Nazanin" panose="00000400000000000000" pitchFamily="2" charset="-78"/>
              </a:rPr>
              <a:t>در یک برنامه پیشگیری از آتش‌سوزی محل کار، تمام این موارد ممکن است نیاز به در نظر گرفتن داشته باشند.</a:t>
            </a:r>
            <a:endParaRPr lang="fa-IR" b="1" u="sng" dirty="0">
              <a:cs typeface="Nazanin" panose="00000400000000000000" pitchFamily="2" charset="-78"/>
            </a:endParaRPr>
          </a:p>
        </p:txBody>
      </p:sp>
    </p:spTree>
    <p:extLst>
      <p:ext uri="{BB962C8B-B14F-4D97-AF65-F5344CB8AC3E}">
        <p14:creationId xmlns:p14="http://schemas.microsoft.com/office/powerpoint/2010/main" val="4029179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E1C88-7A65-C68F-5E5B-D93C34AA8D61}"/>
              </a:ext>
            </a:extLst>
          </p:cNvPr>
          <p:cNvSpPr>
            <a:spLocks noGrp="1"/>
          </p:cNvSpPr>
          <p:nvPr>
            <p:ph type="title"/>
          </p:nvPr>
        </p:nvSpPr>
        <p:spPr/>
        <p:txBody>
          <a:bodyPr/>
          <a:lstStyle/>
          <a:p>
            <a:pPr algn="r" rtl="1"/>
            <a:r>
              <a:rPr lang="fa-IR" dirty="0">
                <a:cs typeface="Nazanin" panose="00000400000000000000" pitchFamily="2" charset="-78"/>
              </a:rPr>
              <a:t>برنامه های پیشگیری از آتش سوزی</a:t>
            </a:r>
            <a:endParaRPr lang="en-US" dirty="0">
              <a:cs typeface="Nazanin" panose="00000400000000000000" pitchFamily="2" charset="-78"/>
            </a:endParaRPr>
          </a:p>
        </p:txBody>
      </p:sp>
      <p:sp>
        <p:nvSpPr>
          <p:cNvPr id="5" name="Content Placeholder 4">
            <a:extLst>
              <a:ext uri="{FF2B5EF4-FFF2-40B4-BE49-F238E27FC236}">
                <a16:creationId xmlns:a16="http://schemas.microsoft.com/office/drawing/2014/main" id="{F9F27B9C-E827-EBC5-593D-FA9B1F0F2E4C}"/>
              </a:ext>
            </a:extLst>
          </p:cNvPr>
          <p:cNvSpPr>
            <a:spLocks noGrp="1"/>
          </p:cNvSpPr>
          <p:nvPr>
            <p:ph idx="1"/>
          </p:nvPr>
        </p:nvSpPr>
        <p:spPr>
          <a:xfrm>
            <a:off x="838199" y="1733292"/>
            <a:ext cx="10515601" cy="4653653"/>
          </a:xfrm>
        </p:spPr>
        <p:txBody>
          <a:bodyPr>
            <a:normAutofit/>
          </a:bodyPr>
          <a:lstStyle/>
          <a:p>
            <a:pPr marL="0" indent="0" algn="r" rtl="1">
              <a:lnSpc>
                <a:spcPct val="100000"/>
              </a:lnSpc>
              <a:buNone/>
            </a:pPr>
            <a:r>
              <a:rPr lang="fa-IR" b="1" dirty="0">
                <a:cs typeface="Nazanin" panose="00000400000000000000" pitchFamily="2" charset="-78"/>
              </a:rPr>
              <a:t>هدف: </a:t>
            </a:r>
            <a:r>
              <a:rPr lang="fa-IR" dirty="0">
                <a:cs typeface="Nazanin" panose="00000400000000000000" pitchFamily="2" charset="-78"/>
              </a:rPr>
              <a:t>جلوگیری از وقوع اتش سوزی در محل کار</a:t>
            </a:r>
          </a:p>
          <a:p>
            <a:pPr algn="r" rtl="1">
              <a:lnSpc>
                <a:spcPct val="100000"/>
              </a:lnSpc>
            </a:pPr>
            <a:r>
              <a:rPr lang="fa-IR" dirty="0">
                <a:cs typeface="Nazanin" panose="00000400000000000000" pitchFamily="2" charset="-78"/>
              </a:rPr>
              <a:t>برنامه پیشگیری از آتش‌سوزی باید کتبی باشد، در محل کار نگه داشته شود و برای دوره کردن کارمندان در دسترس باشد.</a:t>
            </a:r>
          </a:p>
          <a:p>
            <a:pPr algn="r" rtl="1">
              <a:lnSpc>
                <a:spcPct val="100000"/>
              </a:lnSpc>
            </a:pPr>
            <a:r>
              <a:rPr lang="fa-IR" dirty="0">
                <a:cs typeface="Nazanin" panose="00000400000000000000" pitchFamily="2" charset="-78"/>
              </a:rPr>
              <a:t>الزامات:</a:t>
            </a:r>
          </a:p>
          <a:p>
            <a:pPr lvl="1" algn="r" rtl="1">
              <a:lnSpc>
                <a:spcPct val="100000"/>
              </a:lnSpc>
            </a:pPr>
            <a:r>
              <a:rPr lang="fa-IR" dirty="0">
                <a:cs typeface="Nazanin" panose="00000400000000000000" pitchFamily="2" charset="-78"/>
              </a:rPr>
              <a:t>فهرستی از تمام خطرات اصلی آتش‌سوزی، روش‌های مناسب برای اداره/ انبارداری مواد خطرناک، منابع احتمالی اشتعال و کنترل‌ها و نوع تجهیزات محافظت دربرابر آتش مورد نیاز برای هر خطر.</a:t>
            </a:r>
          </a:p>
          <a:p>
            <a:pPr lvl="1" algn="r" rtl="1">
              <a:lnSpc>
                <a:spcPct val="100000"/>
              </a:lnSpc>
            </a:pPr>
            <a:r>
              <a:rPr lang="fa-IR" dirty="0">
                <a:cs typeface="Nazanin" panose="00000400000000000000" pitchFamily="2" charset="-78"/>
              </a:rPr>
              <a:t>رویه ها برای کنترل تجمیع زباله قابل اشتعال/سوختن.</a:t>
            </a:r>
          </a:p>
          <a:p>
            <a:pPr lvl="1" algn="r" rtl="1">
              <a:lnSpc>
                <a:spcPct val="100000"/>
              </a:lnSpc>
            </a:pPr>
            <a:r>
              <a:rPr lang="fa-IR" dirty="0">
                <a:cs typeface="Nazanin" panose="00000400000000000000" pitchFamily="2" charset="-78"/>
              </a:rPr>
              <a:t>رویه ها برای تعمیر و نگهداری منظم از سیستم‌های ایمنی در تجهیزات.</a:t>
            </a:r>
          </a:p>
          <a:p>
            <a:pPr lvl="1" algn="r" rtl="1">
              <a:lnSpc>
                <a:spcPct val="100000"/>
              </a:lnSpc>
            </a:pPr>
            <a:r>
              <a:rPr lang="fa-IR" dirty="0">
                <a:cs typeface="Nazanin" panose="00000400000000000000" pitchFamily="2" charset="-78"/>
              </a:rPr>
              <a:t>نام کارمندان مسئول نگهداری و تعمیر تجهیزات برای جلوگیری از آتش‌سوزی و کنترل خطرات منبع سوخت.</a:t>
            </a:r>
            <a:endParaRPr lang="en-US" dirty="0">
              <a:cs typeface="Nazanin" panose="00000400000000000000" pitchFamily="2" charset="-78"/>
            </a:endParaRPr>
          </a:p>
        </p:txBody>
      </p:sp>
      <p:sp>
        <p:nvSpPr>
          <p:cNvPr id="6" name="TextBox 5">
            <a:extLst>
              <a:ext uri="{FF2B5EF4-FFF2-40B4-BE49-F238E27FC236}">
                <a16:creationId xmlns:a16="http://schemas.microsoft.com/office/drawing/2014/main" id="{71F80D6E-A765-3FE4-D157-4DB24E446708}"/>
              </a:ext>
            </a:extLst>
          </p:cNvPr>
          <p:cNvSpPr txBox="1"/>
          <p:nvPr/>
        </p:nvSpPr>
        <p:spPr>
          <a:xfrm>
            <a:off x="1413660" y="6337216"/>
            <a:ext cx="9364680" cy="369332"/>
          </a:xfrm>
          <a:prstGeom prst="rect">
            <a:avLst/>
          </a:prstGeom>
          <a:noFill/>
        </p:spPr>
        <p:txBody>
          <a:bodyPr wrap="none" rtlCol="0">
            <a:spAutoFit/>
          </a:bodyPr>
          <a:lstStyle/>
          <a:p>
            <a:r>
              <a:rPr lang="en-US" dirty="0">
                <a:hlinkClick r:id="rId3"/>
              </a:rPr>
              <a:t>https://www.osha.gov/etools/evacuation-plans-procedures/emergency-standards/fire-prevention</a:t>
            </a:r>
            <a:r>
              <a:rPr lang="en-US" dirty="0"/>
              <a:t> </a:t>
            </a:r>
          </a:p>
        </p:txBody>
      </p:sp>
    </p:spTree>
    <p:extLst>
      <p:ext uri="{BB962C8B-B14F-4D97-AF65-F5344CB8AC3E}">
        <p14:creationId xmlns:p14="http://schemas.microsoft.com/office/powerpoint/2010/main" val="3485686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p:txBody>
          <a:bodyPr/>
          <a:lstStyle/>
          <a:p>
            <a:pPr algn="r" rtl="1"/>
            <a:r>
              <a:rPr lang="fa-IR" dirty="0">
                <a:cs typeface="Nazanin" panose="00000400000000000000" pitchFamily="2" charset="-78"/>
              </a:rPr>
              <a:t>دستورالعمل های عمومی ایمنی آتش سوزی</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3DF96A42-DE70-99DB-CCC0-5995D99DEF1E}"/>
              </a:ext>
            </a:extLst>
          </p:cNvPr>
          <p:cNvSpPr>
            <a:spLocks noGrp="1"/>
          </p:cNvSpPr>
          <p:nvPr>
            <p:ph idx="1"/>
          </p:nvPr>
        </p:nvSpPr>
        <p:spPr>
          <a:xfrm>
            <a:off x="4008120" y="1690687"/>
            <a:ext cx="7345680" cy="4802187"/>
          </a:xfrm>
        </p:spPr>
        <p:txBody>
          <a:bodyPr/>
          <a:lstStyle/>
          <a:p>
            <a:pPr algn="r" rtl="1"/>
            <a:r>
              <a:rPr lang="fa-IR" dirty="0">
                <a:cs typeface="Nazanin" panose="00000400000000000000" pitchFamily="2" charset="-78"/>
              </a:rPr>
              <a:t>به دست آوردن مجوز یا اجازه (</a:t>
            </a:r>
            <a:r>
              <a:rPr lang="en-US" sz="2400" dirty="0">
                <a:cs typeface="Nazanin" panose="00000400000000000000" pitchFamily="2" charset="-78"/>
              </a:rPr>
              <a:t>license or permit</a:t>
            </a:r>
            <a:r>
              <a:rPr lang="fa-IR" dirty="0">
                <a:cs typeface="Nazanin" panose="00000400000000000000" pitchFamily="2" charset="-78"/>
              </a:rPr>
              <a:t>) از مقامات محلی</a:t>
            </a:r>
          </a:p>
          <a:p>
            <a:pPr algn="r" rtl="1"/>
            <a:r>
              <a:rPr lang="fa-IR" dirty="0">
                <a:cs typeface="Nazanin" panose="00000400000000000000" pitchFamily="2" charset="-78"/>
              </a:rPr>
              <a:t>اطمینان حاصل کنید حداقل 10 فوت فاصله از ساختمان ها، سازه ها، خودروها، و هر ماده احتراقی وجود دارد</a:t>
            </a:r>
          </a:p>
          <a:p>
            <a:pPr algn="r" rtl="1"/>
            <a:r>
              <a:rPr lang="fa-IR" dirty="0">
                <a:cs typeface="Nazanin" panose="00000400000000000000" pitchFamily="2" charset="-78"/>
              </a:rPr>
              <a:t>اطمینان حاصل کنید که دسترسی به خودروی آتش نشانی برای خطوط آتشنشانی و جاده های دسترسی فراهم شده است</a:t>
            </a:r>
          </a:p>
          <a:p>
            <a:pPr algn="r" rtl="1"/>
            <a:r>
              <a:rPr lang="fa-IR" dirty="0">
                <a:cs typeface="Nazanin" panose="00000400000000000000" pitchFamily="2" charset="-78"/>
              </a:rPr>
              <a:t>اطمینان حاصل کنید دسترسی به شیرآب آتش نشانی وجود دارد</a:t>
            </a:r>
          </a:p>
          <a:p>
            <a:pPr algn="r" rtl="1"/>
            <a:r>
              <a:rPr lang="fa-IR" dirty="0">
                <a:cs typeface="Nazanin" panose="00000400000000000000" pitchFamily="2" charset="-78"/>
              </a:rPr>
              <a:t>اطمینان حاصل کنید که منابع برق از دسترس عموم با استفاده از موانع، حفاظ های  فیزیکی، حصار جدا شده اند.</a:t>
            </a:r>
          </a:p>
          <a:p>
            <a:pPr algn="r" rtl="1"/>
            <a:endParaRPr lang="fa-IR" dirty="0">
              <a:cs typeface="Nazanin" panose="00000400000000000000" pitchFamily="2" charset="-78"/>
            </a:endParaRPr>
          </a:p>
          <a:p>
            <a:pPr algn="r" rtl="1"/>
            <a:endParaRPr lang="fa-IR" dirty="0">
              <a:cs typeface="Nazanin" panose="00000400000000000000" pitchFamily="2" charset="-78"/>
            </a:endParaRPr>
          </a:p>
          <a:p>
            <a:pPr algn="r" rtl="1"/>
            <a:endParaRPr lang="fa-IR" dirty="0">
              <a:cs typeface="Nazanin" panose="00000400000000000000" pitchFamily="2" charset="-78"/>
            </a:endParaRPr>
          </a:p>
        </p:txBody>
      </p:sp>
      <p:pic>
        <p:nvPicPr>
          <p:cNvPr id="7" name="Picture 6" descr="Vehicle Spacing Diagram 21kb jpg">
            <a:extLst>
              <a:ext uri="{FF2B5EF4-FFF2-40B4-BE49-F238E27FC236}">
                <a16:creationId xmlns:a16="http://schemas.microsoft.com/office/drawing/2014/main" id="{9E0F1278-8396-2858-C7E9-60E697FC3A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244" y="2514997"/>
            <a:ext cx="3478876" cy="2561082"/>
          </a:xfrm>
          <a:prstGeom prst="rect">
            <a:avLst/>
          </a:prstGeom>
        </p:spPr>
      </p:pic>
      <p:sp>
        <p:nvSpPr>
          <p:cNvPr id="4" name="TextBox 3">
            <a:extLst>
              <a:ext uri="{FF2B5EF4-FFF2-40B4-BE49-F238E27FC236}">
                <a16:creationId xmlns:a16="http://schemas.microsoft.com/office/drawing/2014/main" id="{28A71D47-698E-8819-082B-2988E5DD3B40}"/>
              </a:ext>
            </a:extLst>
          </p:cNvPr>
          <p:cNvSpPr txBox="1"/>
          <p:nvPr/>
        </p:nvSpPr>
        <p:spPr>
          <a:xfrm rot="16200000">
            <a:off x="2427809" y="3678091"/>
            <a:ext cx="2169409" cy="400110"/>
          </a:xfrm>
          <a:prstGeom prst="rect">
            <a:avLst/>
          </a:prstGeom>
          <a:solidFill>
            <a:srgbClr val="D9D9D9"/>
          </a:solidFill>
        </p:spPr>
        <p:txBody>
          <a:bodyPr wrap="square" rtlCol="0">
            <a:spAutoFit/>
          </a:bodyPr>
          <a:lstStyle/>
          <a:p>
            <a:r>
              <a:rPr lang="fa-IR" sz="2000" dirty="0">
                <a:cs typeface="Nazanin" panose="00000400000000000000" pitchFamily="2" charset="-78"/>
              </a:rPr>
              <a:t>خط دسترسی آتش نشانی</a:t>
            </a:r>
            <a:endParaRPr lang="en-US" sz="2000" dirty="0">
              <a:cs typeface="Nazanin" panose="00000400000000000000" pitchFamily="2" charset="-78"/>
            </a:endParaRPr>
          </a:p>
        </p:txBody>
      </p:sp>
      <p:sp>
        <p:nvSpPr>
          <p:cNvPr id="5" name="TextBox 4">
            <a:extLst>
              <a:ext uri="{FF2B5EF4-FFF2-40B4-BE49-F238E27FC236}">
                <a16:creationId xmlns:a16="http://schemas.microsoft.com/office/drawing/2014/main" id="{D436AA72-62BF-973B-8365-69931FC47DB9}"/>
              </a:ext>
            </a:extLst>
          </p:cNvPr>
          <p:cNvSpPr txBox="1"/>
          <p:nvPr/>
        </p:nvSpPr>
        <p:spPr>
          <a:xfrm rot="16200000">
            <a:off x="8499" y="3506006"/>
            <a:ext cx="2169409" cy="523220"/>
          </a:xfrm>
          <a:prstGeom prst="rect">
            <a:avLst/>
          </a:prstGeom>
          <a:solidFill>
            <a:srgbClr val="FFF2CD"/>
          </a:solidFill>
        </p:spPr>
        <p:txBody>
          <a:bodyPr wrap="square" rtlCol="0">
            <a:spAutoFit/>
          </a:bodyPr>
          <a:lstStyle/>
          <a:p>
            <a:pPr algn="ctr"/>
            <a:r>
              <a:rPr lang="fa-IR" sz="2800" dirty="0">
                <a:cs typeface="Nazanin" panose="00000400000000000000" pitchFamily="2" charset="-78"/>
              </a:rPr>
              <a:t>ساختمان</a:t>
            </a:r>
            <a:endParaRPr lang="en-US" sz="2800" dirty="0">
              <a:cs typeface="Nazanin" panose="00000400000000000000" pitchFamily="2" charset="-78"/>
            </a:endParaRPr>
          </a:p>
        </p:txBody>
      </p:sp>
      <p:sp>
        <p:nvSpPr>
          <p:cNvPr id="6" name="TextBox 5">
            <a:extLst>
              <a:ext uri="{FF2B5EF4-FFF2-40B4-BE49-F238E27FC236}">
                <a16:creationId xmlns:a16="http://schemas.microsoft.com/office/drawing/2014/main" id="{62505CF6-DD0E-5C74-6FB0-B5C3B179F7D6}"/>
              </a:ext>
            </a:extLst>
          </p:cNvPr>
          <p:cNvSpPr txBox="1"/>
          <p:nvPr/>
        </p:nvSpPr>
        <p:spPr>
          <a:xfrm>
            <a:off x="1515839" y="3795538"/>
            <a:ext cx="604881" cy="646331"/>
          </a:xfrm>
          <a:prstGeom prst="rect">
            <a:avLst/>
          </a:prstGeom>
          <a:noFill/>
        </p:spPr>
        <p:txBody>
          <a:bodyPr wrap="square" rtlCol="0">
            <a:spAutoFit/>
          </a:bodyPr>
          <a:lstStyle/>
          <a:p>
            <a:r>
              <a:rPr lang="fa-IR" dirty="0">
                <a:cs typeface="Nazanin" panose="00000400000000000000" pitchFamily="2" charset="-78"/>
              </a:rPr>
              <a:t>تقریبا3 متر</a:t>
            </a:r>
            <a:endParaRPr lang="en-US" dirty="0">
              <a:cs typeface="Nazanin" panose="00000400000000000000" pitchFamily="2" charset="-78"/>
            </a:endParaRPr>
          </a:p>
        </p:txBody>
      </p:sp>
      <p:sp>
        <p:nvSpPr>
          <p:cNvPr id="8" name="TextBox 7">
            <a:extLst>
              <a:ext uri="{FF2B5EF4-FFF2-40B4-BE49-F238E27FC236}">
                <a16:creationId xmlns:a16="http://schemas.microsoft.com/office/drawing/2014/main" id="{B25D1206-A803-EA4B-A03F-AB7A779C6FC4}"/>
              </a:ext>
            </a:extLst>
          </p:cNvPr>
          <p:cNvSpPr txBox="1"/>
          <p:nvPr/>
        </p:nvSpPr>
        <p:spPr>
          <a:xfrm rot="16200000">
            <a:off x="1763658" y="3626261"/>
            <a:ext cx="1139956" cy="338554"/>
          </a:xfrm>
          <a:prstGeom prst="rect">
            <a:avLst/>
          </a:prstGeom>
          <a:noFill/>
        </p:spPr>
        <p:txBody>
          <a:bodyPr wrap="square" rtlCol="0">
            <a:spAutoFit/>
          </a:bodyPr>
          <a:lstStyle/>
          <a:p>
            <a:pPr algn="r" rtl="1"/>
            <a:r>
              <a:rPr lang="fa-IR" sz="1600" dirty="0">
                <a:cs typeface="Nazanin" panose="00000400000000000000" pitchFamily="2" charset="-78"/>
              </a:rPr>
              <a:t>تقریبا 3 متر</a:t>
            </a:r>
            <a:endParaRPr lang="en-US" sz="1600" dirty="0">
              <a:cs typeface="Nazanin" panose="00000400000000000000" pitchFamily="2" charset="-78"/>
            </a:endParaRPr>
          </a:p>
        </p:txBody>
      </p:sp>
    </p:spTree>
    <p:extLst>
      <p:ext uri="{BB962C8B-B14F-4D97-AF65-F5344CB8AC3E}">
        <p14:creationId xmlns:p14="http://schemas.microsoft.com/office/powerpoint/2010/main" val="3048152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51C75-97F0-A2A6-AA46-3805205606DF}"/>
              </a:ext>
            </a:extLst>
          </p:cNvPr>
          <p:cNvSpPr>
            <a:spLocks noGrp="1"/>
          </p:cNvSpPr>
          <p:nvPr>
            <p:ph type="title"/>
          </p:nvPr>
        </p:nvSpPr>
        <p:spPr/>
        <p:txBody>
          <a:bodyPr/>
          <a:lstStyle/>
          <a:p>
            <a:pPr algn="r" rtl="1"/>
            <a:r>
              <a:rPr lang="fa-IR" dirty="0">
                <a:cs typeface="Nazanin" panose="00000400000000000000" pitchFamily="2" charset="-78"/>
              </a:rPr>
              <a:t>دستورالعمل های عمومی ایمنی اتش سوزی (ادامه)</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F4BEAB42-B0E1-CDA8-658B-F5BA4E333A42}"/>
              </a:ext>
            </a:extLst>
          </p:cNvPr>
          <p:cNvSpPr>
            <a:spLocks noGrp="1"/>
          </p:cNvSpPr>
          <p:nvPr>
            <p:ph idx="1"/>
          </p:nvPr>
        </p:nvSpPr>
        <p:spPr>
          <a:xfrm>
            <a:off x="658585" y="1607440"/>
            <a:ext cx="10515600" cy="2344450"/>
          </a:xfrm>
        </p:spPr>
        <p:txBody>
          <a:bodyPr/>
          <a:lstStyle/>
          <a:p>
            <a:pPr algn="r" rtl="1"/>
            <a:r>
              <a:rPr lang="fa-IR" dirty="0">
                <a:cs typeface="Nazanin" panose="00000400000000000000" pitchFamily="2" charset="-78"/>
              </a:rPr>
              <a:t>چک کنید که دستگاه‌هایی که از مواد قابل احتراق استفاده می‌کنند، توسط یک سیستم خاموش کننده آتش تایید شده محافظت می‌شوند.</a:t>
            </a:r>
          </a:p>
          <a:p>
            <a:pPr algn="r" rtl="1"/>
            <a:r>
              <a:rPr lang="fa-IR" dirty="0">
                <a:cs typeface="Nazanin" panose="00000400000000000000" pitchFamily="2" charset="-78"/>
              </a:rPr>
              <a:t>اطمینان حاصل کنید که خاموش کننده‌های آتش قابل حمل انتخاب و در مناطق پخت و پز نصب شده‌اند.</a:t>
            </a:r>
          </a:p>
          <a:p>
            <a:pPr algn="r" rtl="1"/>
            <a:r>
              <a:rPr lang="fa-IR" b="1" dirty="0">
                <a:cs typeface="Nazanin" panose="00000400000000000000" pitchFamily="2" charset="-78"/>
              </a:rPr>
              <a:t>توجه</a:t>
            </a:r>
            <a:r>
              <a:rPr lang="fa-IR" dirty="0">
                <a:cs typeface="Nazanin" panose="00000400000000000000" pitchFamily="2" charset="-78"/>
              </a:rPr>
              <a:t>: ایمنی پروپان به طور جداگانه در بخش 4 پوشش داده خواهد شد.</a:t>
            </a:r>
            <a:endParaRPr lang="en-US" dirty="0">
              <a:cs typeface="Nazanin" panose="00000400000000000000" pitchFamily="2" charset="-78"/>
            </a:endParaRPr>
          </a:p>
        </p:txBody>
      </p:sp>
      <p:grpSp>
        <p:nvGrpSpPr>
          <p:cNvPr id="6" name="Group 5" descr="Food truck Diagram">
            <a:extLst>
              <a:ext uri="{FF2B5EF4-FFF2-40B4-BE49-F238E27FC236}">
                <a16:creationId xmlns:a16="http://schemas.microsoft.com/office/drawing/2014/main" id="{890BAE96-4B29-1414-AB66-6F101686B7DF}"/>
              </a:ext>
            </a:extLst>
          </p:cNvPr>
          <p:cNvGrpSpPr/>
          <p:nvPr/>
        </p:nvGrpSpPr>
        <p:grpSpPr>
          <a:xfrm>
            <a:off x="658585" y="4249868"/>
            <a:ext cx="3905592" cy="2270234"/>
            <a:chOff x="4136878" y="2506663"/>
            <a:chExt cx="7887955" cy="4351337"/>
          </a:xfrm>
        </p:grpSpPr>
        <p:pic>
          <p:nvPicPr>
            <p:cNvPr id="7" name="Picture 6" descr="Food Truck Diagram 69kb jpg&#10;">
              <a:extLst>
                <a:ext uri="{FF2B5EF4-FFF2-40B4-BE49-F238E27FC236}">
                  <a16:creationId xmlns:a16="http://schemas.microsoft.com/office/drawing/2014/main" id="{B73EB7C6-5A4E-06CD-BFE5-8B2768BE4F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6878" y="2506663"/>
              <a:ext cx="7887955" cy="4351337"/>
            </a:xfrm>
            <a:prstGeom prst="rect">
              <a:avLst/>
            </a:prstGeom>
          </p:spPr>
        </p:pic>
        <p:pic>
          <p:nvPicPr>
            <p:cNvPr id="8" name="Picture 7" descr="Class K Fire Extinguisher 9.6kb jpg">
              <a:extLst>
                <a:ext uri="{FF2B5EF4-FFF2-40B4-BE49-F238E27FC236}">
                  <a16:creationId xmlns:a16="http://schemas.microsoft.com/office/drawing/2014/main" id="{1CE3F432-29B1-53E6-7F39-FAFCCA94A2D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8087" y="4110830"/>
              <a:ext cx="566929" cy="1143002"/>
            </a:xfrm>
            <a:prstGeom prst="rect">
              <a:avLst/>
            </a:prstGeom>
          </p:spPr>
        </p:pic>
      </p:grpSp>
      <p:grpSp>
        <p:nvGrpSpPr>
          <p:cNvPr id="9" name="Group 8" descr="Barbecue Trailer Diagram&#10;">
            <a:extLst>
              <a:ext uri="{FF2B5EF4-FFF2-40B4-BE49-F238E27FC236}">
                <a16:creationId xmlns:a16="http://schemas.microsoft.com/office/drawing/2014/main" id="{952C43F0-DF8A-B671-6390-5040BAB644CA}"/>
              </a:ext>
            </a:extLst>
          </p:cNvPr>
          <p:cNvGrpSpPr/>
          <p:nvPr/>
        </p:nvGrpSpPr>
        <p:grpSpPr>
          <a:xfrm>
            <a:off x="7031421" y="4435388"/>
            <a:ext cx="3905592" cy="2084714"/>
            <a:chOff x="6270065" y="365125"/>
            <a:chExt cx="5581348" cy="3144277"/>
          </a:xfrm>
        </p:grpSpPr>
        <p:pic>
          <p:nvPicPr>
            <p:cNvPr id="10" name="Picture 9" descr="Diagram of Barbeque Grill and Wood, Charcoal Fuel">
              <a:extLst>
                <a:ext uri="{FF2B5EF4-FFF2-40B4-BE49-F238E27FC236}">
                  <a16:creationId xmlns:a16="http://schemas.microsoft.com/office/drawing/2014/main" id="{5E58C6D9-194B-7DBD-1DB8-7D3D7D68B035}"/>
                </a:ext>
              </a:extLst>
            </p:cNvPr>
            <p:cNvPicPr>
              <a:picLocks noChangeAspect="1"/>
            </p:cNvPicPr>
            <p:nvPr/>
          </p:nvPicPr>
          <p:blipFill rotWithShape="1">
            <a:blip r:embed="rId4">
              <a:extLst>
                <a:ext uri="{28A0092B-C50C-407E-A947-70E740481C1C}">
                  <a14:useLocalDpi xmlns:a14="http://schemas.microsoft.com/office/drawing/2010/main" val="0"/>
                </a:ext>
              </a:extLst>
            </a:blip>
            <a:srcRect l="29965"/>
            <a:stretch/>
          </p:blipFill>
          <p:spPr>
            <a:xfrm>
              <a:off x="6270065" y="365125"/>
              <a:ext cx="5581348" cy="3144277"/>
            </a:xfrm>
            <a:prstGeom prst="rect">
              <a:avLst/>
            </a:prstGeom>
          </p:spPr>
        </p:pic>
        <p:pic>
          <p:nvPicPr>
            <p:cNvPr id="11" name="Picture 10" descr="A fire extinguisher on a wall jpg 28KB">
              <a:extLst>
                <a:ext uri="{FF2B5EF4-FFF2-40B4-BE49-F238E27FC236}">
                  <a16:creationId xmlns:a16="http://schemas.microsoft.com/office/drawing/2014/main" id="{49F4D524-A960-6E1D-FDA2-B0EE91E564D4}"/>
                </a:ext>
              </a:extLst>
            </p:cNvPr>
            <p:cNvPicPr>
              <a:picLocks noChangeAspect="1"/>
            </p:cNvPicPr>
            <p:nvPr/>
          </p:nvPicPr>
          <p:blipFill rotWithShape="1">
            <a:blip r:embed="rId5">
              <a:extLst>
                <a:ext uri="{28A0092B-C50C-407E-A947-70E740481C1C}">
                  <a14:useLocalDpi xmlns:a14="http://schemas.microsoft.com/office/drawing/2010/main" val="0"/>
                </a:ext>
              </a:extLst>
            </a:blip>
            <a:srcRect l="21430" t="41467" r="26678" b="7469"/>
            <a:stretch/>
          </p:blipFill>
          <p:spPr>
            <a:xfrm>
              <a:off x="7371375" y="1564829"/>
              <a:ext cx="357436" cy="744868"/>
            </a:xfrm>
            <a:prstGeom prst="rect">
              <a:avLst/>
            </a:prstGeom>
          </p:spPr>
        </p:pic>
      </p:grpSp>
      <p:pic>
        <p:nvPicPr>
          <p:cNvPr id="12" name="Picture 11" descr="A barbeque trailer with solid fuel (wood, charcoal) jpg 116kb">
            <a:extLst>
              <a:ext uri="{FF2B5EF4-FFF2-40B4-BE49-F238E27FC236}">
                <a16:creationId xmlns:a16="http://schemas.microsoft.com/office/drawing/2014/main" id="{268361E5-8CBE-21AE-8A71-D98A7FDA728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342334" y="4446478"/>
            <a:ext cx="5688676" cy="2244436"/>
          </a:xfrm>
          <a:prstGeom prst="rect">
            <a:avLst/>
          </a:prstGeom>
        </p:spPr>
      </p:pic>
    </p:spTree>
    <p:extLst>
      <p:ext uri="{BB962C8B-B14F-4D97-AF65-F5344CB8AC3E}">
        <p14:creationId xmlns:p14="http://schemas.microsoft.com/office/powerpoint/2010/main" val="390716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5BBFF-DBD6-36EC-14AB-67FA976B383B}"/>
              </a:ext>
            </a:extLst>
          </p:cNvPr>
          <p:cNvSpPr>
            <a:spLocks noGrp="1"/>
          </p:cNvSpPr>
          <p:nvPr>
            <p:ph type="title"/>
          </p:nvPr>
        </p:nvSpPr>
        <p:spPr/>
        <p:txBody>
          <a:bodyPr/>
          <a:lstStyle/>
          <a:p>
            <a:pPr algn="r" rtl="1"/>
            <a:r>
              <a:rPr lang="fa-IR" dirty="0">
                <a:cs typeface="Nazanin" panose="00000400000000000000" pitchFamily="2" charset="-78"/>
              </a:rPr>
              <a:t>چک لیست ایمنی سوخت جامد (چوب، زغال چوب)</a:t>
            </a:r>
            <a:endParaRPr lang="en-US" dirty="0">
              <a:cs typeface="Nazanin" panose="00000400000000000000" pitchFamily="2" charset="-78"/>
            </a:endParaRPr>
          </a:p>
        </p:txBody>
      </p:sp>
      <p:sp>
        <p:nvSpPr>
          <p:cNvPr id="3" name="Content Placeholder 2">
            <a:extLst>
              <a:ext uri="{FF2B5EF4-FFF2-40B4-BE49-F238E27FC236}">
                <a16:creationId xmlns:a16="http://schemas.microsoft.com/office/drawing/2014/main" id="{1435B081-CE96-BF85-2B19-F1D481306C8E}"/>
              </a:ext>
            </a:extLst>
          </p:cNvPr>
          <p:cNvSpPr>
            <a:spLocks noGrp="1"/>
          </p:cNvSpPr>
          <p:nvPr>
            <p:ph idx="1"/>
          </p:nvPr>
        </p:nvSpPr>
        <p:spPr>
          <a:xfrm>
            <a:off x="3304032" y="1690688"/>
            <a:ext cx="8049768" cy="5167312"/>
          </a:xfrm>
        </p:spPr>
        <p:txBody>
          <a:bodyPr>
            <a:normAutofit/>
          </a:bodyPr>
          <a:lstStyle/>
          <a:p>
            <a:pPr algn="r" rtl="1"/>
            <a:r>
              <a:rPr lang="fa-IR" sz="2800" b="0" i="0" u="none" strike="noStrike" baseline="0" dirty="0">
                <a:solidFill>
                  <a:srgbClr val="000000"/>
                </a:solidFill>
                <a:cs typeface="Nazanin" panose="00000400000000000000" pitchFamily="2" charset="-78"/>
              </a:rPr>
              <a:t>سوخت را بالای هیچ دستگاه تولید گرما یا </a:t>
            </a:r>
            <a:r>
              <a:rPr lang="fa-IR" dirty="0">
                <a:solidFill>
                  <a:srgbClr val="000000"/>
                </a:solidFill>
                <a:cs typeface="Nazanin" panose="00000400000000000000" pitchFamily="2" charset="-78"/>
              </a:rPr>
              <a:t>تهویه</a:t>
            </a:r>
            <a:r>
              <a:rPr lang="fa-IR" sz="2800" b="0" i="0" u="none" strike="noStrike" baseline="0" dirty="0">
                <a:solidFill>
                  <a:srgbClr val="000000"/>
                </a:solidFill>
                <a:cs typeface="Nazanin" panose="00000400000000000000" pitchFamily="2" charset="-78"/>
              </a:rPr>
              <a:t> نگهداری نکنید.</a:t>
            </a:r>
          </a:p>
          <a:p>
            <a:pPr algn="r" rtl="1"/>
            <a:r>
              <a:rPr lang="fa-IR" sz="2800" b="0" i="0" u="none" strike="noStrike" baseline="0" dirty="0">
                <a:solidFill>
                  <a:srgbClr val="000000"/>
                </a:solidFill>
                <a:cs typeface="Nazanin" panose="00000400000000000000" pitchFamily="2" charset="-78"/>
              </a:rPr>
              <a:t>سوخت را با فاصله کمتر از سه فوت از هر دستگاه پخت و پز نگهداری نکنید.</a:t>
            </a:r>
          </a:p>
          <a:p>
            <a:pPr algn="r" rtl="1"/>
            <a:r>
              <a:rPr lang="fa-IR" sz="2800" b="0" i="0" u="none" strike="noStrike" baseline="0" dirty="0">
                <a:solidFill>
                  <a:srgbClr val="000000"/>
                </a:solidFill>
                <a:cs typeface="Nazanin" panose="00000400000000000000" pitchFamily="2" charset="-78"/>
              </a:rPr>
              <a:t>سوخت را در نزدیکی مایعات قابل اشتعال، منابع احتراق، مواد شیمیایی و مواد غذایی یا کالاهای بسته بندی شده نگهداری نکنید.</a:t>
            </a:r>
          </a:p>
          <a:p>
            <a:pPr algn="r" rtl="1"/>
            <a:r>
              <a:rPr lang="fa-IR" sz="2800" b="0" i="0" u="none" strike="noStrike" baseline="0" dirty="0">
                <a:solidFill>
                  <a:srgbClr val="000000"/>
                </a:solidFill>
                <a:cs typeface="Nazanin" panose="00000400000000000000" pitchFamily="2" charset="-78"/>
              </a:rPr>
              <a:t>سوخت را در مسیر خارج کردن خاکستر یا نزدیک خاکسترهای برداشت شده نگهداری نکنید.</a:t>
            </a:r>
          </a:p>
          <a:p>
            <a:pPr algn="r" rtl="1"/>
            <a:r>
              <a:rPr lang="fa-IR" sz="2800" b="0" i="0" u="none" strike="noStrike" baseline="0" dirty="0">
                <a:solidFill>
                  <a:srgbClr val="000000"/>
                </a:solidFill>
                <a:cs typeface="Nazanin" panose="00000400000000000000" pitchFamily="2" charset="-78"/>
              </a:rPr>
              <a:t>خاکستر، زغال و سایر بقایای آتش را در فواصل منظم و حداقل یک بار در روز از جعبه آتش بیرون بیاورید.</a:t>
            </a:r>
          </a:p>
          <a:p>
            <a:pPr algn="r" rtl="1"/>
            <a:r>
              <a:rPr lang="fa-IR" sz="2800" b="0" i="0" u="none" strike="noStrike" baseline="0" dirty="0">
                <a:solidFill>
                  <a:srgbClr val="000000"/>
                </a:solidFill>
                <a:cs typeface="Nazanin" panose="00000400000000000000" pitchFamily="2" charset="-78"/>
              </a:rPr>
              <a:t>خاکستر، زغال و سایر بقایای آتش را بیرون بیاورید، در یک ظرف فلزی بسته قرار دهید.</a:t>
            </a:r>
          </a:p>
        </p:txBody>
      </p:sp>
      <p:pic>
        <p:nvPicPr>
          <p:cNvPr id="32" name="Picture 31" descr="A barbeque trailer with solid fuel (wood, charcoal) jpg 116kb">
            <a:extLst>
              <a:ext uri="{FF2B5EF4-FFF2-40B4-BE49-F238E27FC236}">
                <a16:creationId xmlns:a16="http://schemas.microsoft.com/office/drawing/2014/main" id="{3DB3A9BA-0DC0-6FC2-DF8C-B24CD677BFBA}"/>
              </a:ext>
            </a:extLst>
          </p:cNvPr>
          <p:cNvPicPr>
            <a:picLocks noChangeAspect="1"/>
          </p:cNvPicPr>
          <p:nvPr/>
        </p:nvPicPr>
        <p:blipFill rotWithShape="1">
          <a:blip r:embed="rId2">
            <a:extLst>
              <a:ext uri="{28A0092B-C50C-407E-A947-70E740481C1C}">
                <a14:useLocalDpi xmlns:a14="http://schemas.microsoft.com/office/drawing/2010/main" val="0"/>
              </a:ext>
            </a:extLst>
          </a:blip>
          <a:srcRect l="33575"/>
          <a:stretch/>
        </p:blipFill>
        <p:spPr>
          <a:xfrm>
            <a:off x="0" y="4613564"/>
            <a:ext cx="3581954" cy="2244436"/>
          </a:xfrm>
          <a:prstGeom prst="rect">
            <a:avLst/>
          </a:prstGeom>
        </p:spPr>
      </p:pic>
    </p:spTree>
    <p:extLst>
      <p:ext uri="{BB962C8B-B14F-4D97-AF65-F5344CB8AC3E}">
        <p14:creationId xmlns:p14="http://schemas.microsoft.com/office/powerpoint/2010/main" val="1163430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2846D-3556-EECA-1E5B-02341BC2A781}"/>
              </a:ext>
            </a:extLst>
          </p:cNvPr>
          <p:cNvSpPr>
            <a:spLocks noGrp="1"/>
          </p:cNvSpPr>
          <p:nvPr>
            <p:ph type="title"/>
          </p:nvPr>
        </p:nvSpPr>
        <p:spPr>
          <a:xfrm>
            <a:off x="838200" y="121285"/>
            <a:ext cx="10515600" cy="1325563"/>
          </a:xfrm>
        </p:spPr>
        <p:txBody>
          <a:bodyPr>
            <a:normAutofit/>
          </a:bodyPr>
          <a:lstStyle/>
          <a:p>
            <a:pPr algn="r" rtl="1"/>
            <a:r>
              <a:rPr lang="fa-IR" dirty="0">
                <a:cs typeface="Nazanin" panose="00000400000000000000" pitchFamily="2" charset="-78"/>
              </a:rPr>
              <a:t>ایمنی</a:t>
            </a:r>
            <a:r>
              <a:rPr lang="en-US" dirty="0">
                <a:cs typeface="Nazanin" panose="00000400000000000000" pitchFamily="2" charset="-78"/>
              </a:rPr>
              <a:t> </a:t>
            </a:r>
            <a:r>
              <a:rPr lang="fa-IR" dirty="0">
                <a:cs typeface="Nazanin" panose="00000400000000000000" pitchFamily="2" charset="-78"/>
              </a:rPr>
              <a:t>الکتریکی</a:t>
            </a:r>
            <a:r>
              <a:rPr lang="en-US" dirty="0">
                <a:cs typeface="Nazanin" panose="00000400000000000000" pitchFamily="2" charset="-78"/>
              </a:rPr>
              <a:t> </a:t>
            </a:r>
            <a:r>
              <a:rPr lang="fa-IR" dirty="0">
                <a:cs typeface="Nazanin" panose="00000400000000000000" pitchFamily="2" charset="-78"/>
              </a:rPr>
              <a:t>و</a:t>
            </a:r>
            <a:r>
              <a:rPr lang="en-US" dirty="0">
                <a:cs typeface="Nazanin" panose="00000400000000000000" pitchFamily="2" charset="-78"/>
              </a:rPr>
              <a:t> </a:t>
            </a:r>
            <a:r>
              <a:rPr lang="fa-IR" dirty="0">
                <a:cs typeface="Nazanin" panose="00000400000000000000" pitchFamily="2" charset="-78"/>
              </a:rPr>
              <a:t>ژنراتورها</a:t>
            </a:r>
          </a:p>
        </p:txBody>
      </p:sp>
      <p:sp>
        <p:nvSpPr>
          <p:cNvPr id="3" name="Content Placeholder 2">
            <a:extLst>
              <a:ext uri="{FF2B5EF4-FFF2-40B4-BE49-F238E27FC236}">
                <a16:creationId xmlns:a16="http://schemas.microsoft.com/office/drawing/2014/main" id="{CB2758DA-6F8E-4D90-FF5B-5E5AA58089E5}"/>
              </a:ext>
            </a:extLst>
          </p:cNvPr>
          <p:cNvSpPr>
            <a:spLocks noGrp="1"/>
          </p:cNvSpPr>
          <p:nvPr>
            <p:ph idx="1"/>
          </p:nvPr>
        </p:nvSpPr>
        <p:spPr>
          <a:xfrm>
            <a:off x="838200" y="1264920"/>
            <a:ext cx="10515600" cy="5471795"/>
          </a:xfrm>
        </p:spPr>
        <p:txBody>
          <a:bodyPr>
            <a:normAutofit/>
          </a:bodyPr>
          <a:lstStyle/>
          <a:p>
            <a:pPr algn="r" rtl="1"/>
            <a:r>
              <a:rPr lang="fa-IR" dirty="0">
                <a:cs typeface="Nazanin" panose="00000400000000000000" pitchFamily="2" charset="-78"/>
              </a:rPr>
              <a:t>ویلسون، کارولینای شمالی، 17</a:t>
            </a:r>
            <a:r>
              <a:rPr lang="en-US" dirty="0">
                <a:cs typeface="Nazanin" panose="00000400000000000000" pitchFamily="2" charset="-78"/>
              </a:rPr>
              <a:t> </a:t>
            </a:r>
            <a:r>
              <a:rPr lang="fa-IR" dirty="0">
                <a:cs typeface="Nazanin" panose="00000400000000000000" pitchFamily="2" charset="-78"/>
              </a:rPr>
              <a:t>سپتامبر 2021</a:t>
            </a:r>
          </a:p>
          <a:p>
            <a:pPr algn="r" rtl="1"/>
            <a:r>
              <a:rPr lang="fa-IR" dirty="0">
                <a:cs typeface="Nazanin" panose="00000400000000000000" pitchFamily="2" charset="-78"/>
              </a:rPr>
              <a:t>یک کارگر 57 ساله در یک تریلر غذا دچار برق گرفتگی شد، ظاهرا به دلیل یک سیم رابط. عابری که او را پیدا کرد وقتی او را برگرداند دچار شوک شد. دفتر پزشک قانونی کارولینای شمالی علت مرگ را برق گرفتگی ذکر کرد.</a:t>
            </a:r>
          </a:p>
          <a:p>
            <a:pPr algn="r" rtl="1"/>
            <a:r>
              <a:rPr lang="en-US" sz="2400" dirty="0">
                <a:cs typeface="Nazanin" panose="00000400000000000000" pitchFamily="2" charset="-78"/>
              </a:rPr>
              <a:t>OSHA</a:t>
            </a:r>
            <a:r>
              <a:rPr lang="en-US" dirty="0">
                <a:cs typeface="Nazanin" panose="00000400000000000000" pitchFamily="2" charset="-78"/>
              </a:rPr>
              <a:t> </a:t>
            </a:r>
            <a:r>
              <a:rPr lang="fa-IR" dirty="0">
                <a:cs typeface="Nazanin" panose="00000400000000000000" pitchFamily="2" charset="-78"/>
              </a:rPr>
              <a:t> شرکت تراک غذا را برای 8 تخلف جریمه کرد</a:t>
            </a:r>
          </a:p>
          <a:p>
            <a:pPr lvl="1" algn="r" rtl="1"/>
            <a:r>
              <a:rPr lang="fa-IR" dirty="0">
                <a:cs typeface="Nazanin" panose="00000400000000000000" pitchFamily="2" charset="-78"/>
              </a:rPr>
              <a:t>خودرو سیار مواد غذایی با لوازم/تدارکات و وسایل/تجهیزات شلوغ و درهم ریخته شده بود</a:t>
            </a:r>
          </a:p>
          <a:p>
            <a:pPr lvl="1" algn="r" rtl="1"/>
            <a:r>
              <a:rPr lang="fa-IR" dirty="0">
                <a:cs typeface="Nazanin" panose="00000400000000000000" pitchFamily="2" charset="-78"/>
              </a:rPr>
              <a:t>آب روی کف خودرو بود</a:t>
            </a:r>
          </a:p>
          <a:p>
            <a:pPr lvl="1" algn="r" rtl="1"/>
            <a:r>
              <a:rPr lang="fa-IR" dirty="0">
                <a:cs typeface="Nazanin" panose="00000400000000000000" pitchFamily="2" charset="-78"/>
              </a:rPr>
              <a:t>چندین سیم رابط افزایشی برای راندن برق از ساختمان به داخل خودرو استفاده شده بود</a:t>
            </a:r>
          </a:p>
          <a:p>
            <a:pPr lvl="1" algn="r" rtl="1"/>
            <a:r>
              <a:rPr lang="fa-IR" dirty="0">
                <a:cs typeface="Nazanin" panose="00000400000000000000" pitchFamily="2" charset="-78"/>
              </a:rPr>
              <a:t>هر دو سر سیم رابط افزایشی به نظر می‌رسید تعویض شده باشند</a:t>
            </a:r>
          </a:p>
          <a:p>
            <a:pPr algn="r" rtl="1"/>
            <a:r>
              <a:rPr lang="fa-IR" dirty="0">
                <a:cs typeface="Nazanin" panose="00000400000000000000" pitchFamily="2" charset="-78"/>
              </a:rPr>
              <a:t>قبلاً، یک مشکل برقی مربوط ژنراتور باعث آتش سوزی درون خودرو شده بود که داخل خودرو را در  آگوست 2020 سوزانده بود، و اکنون خودرو داشت تریلر مورد بحث را، به دنبال می‌کشید</a:t>
            </a:r>
            <a:endParaRPr lang="en-US" dirty="0">
              <a:cs typeface="Nazanin" panose="00000400000000000000" pitchFamily="2" charset="-78"/>
            </a:endParaRPr>
          </a:p>
          <a:p>
            <a:pPr marL="0" indent="0" algn="r" rtl="1">
              <a:buNone/>
            </a:pPr>
            <a:r>
              <a:rPr lang="en-US" sz="1600" dirty="0">
                <a:hlinkClick r:id="rId2"/>
              </a:rPr>
              <a:t>https://restorationnewsmedia.com/articles/local-news/business-cited-fined-after-workers-electrocution/?pub=wilsontimes</a:t>
            </a:r>
            <a:r>
              <a:rPr lang="en-US" sz="1600" dirty="0"/>
              <a:t> </a:t>
            </a:r>
          </a:p>
        </p:txBody>
      </p:sp>
    </p:spTree>
    <p:extLst>
      <p:ext uri="{BB962C8B-B14F-4D97-AF65-F5344CB8AC3E}">
        <p14:creationId xmlns:p14="http://schemas.microsoft.com/office/powerpoint/2010/main" val="21879258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12458</TotalTime>
  <Words>1623</Words>
  <Application>Microsoft Office PowerPoint</Application>
  <PresentationFormat>Widescreen</PresentationFormat>
  <Paragraphs>116</Paragraphs>
  <Slides>15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Tahoma</vt:lpstr>
      <vt:lpstr>Office Theme</vt:lpstr>
      <vt:lpstr> آموزش ایمنی  خودروهای غذای سیار</vt:lpstr>
      <vt:lpstr>اهداف</vt:lpstr>
      <vt:lpstr>چه منابع انرژی/ گرمایشی ای دارید؟</vt:lpstr>
      <vt:lpstr>نواحی تمرکز در ایمنی خودروهای سیار مواد غذایی</vt:lpstr>
      <vt:lpstr>برنامه های پیشگیری از آتش سوزی</vt:lpstr>
      <vt:lpstr>دستورالعمل های عمومی ایمنی آتش سوزی</vt:lpstr>
      <vt:lpstr>دستورالعمل های عمومی ایمنی اتش سوزی (ادامه)</vt:lpstr>
      <vt:lpstr>چک لیست ایمنی سوخت جامد (چوب، زغال چوب)</vt:lpstr>
      <vt:lpstr>ایمنی الکتریکی و ژنراتورها</vt:lpstr>
      <vt:lpstr>ایمنی ژنراتور</vt:lpstr>
      <vt:lpstr>ایمنی ژنراتور - ادامه</vt:lpstr>
      <vt:lpstr>آشکارساز گاز داخل تریلر/کامیون</vt:lpstr>
      <vt:lpstr>سطوح پخت و پز</vt:lpstr>
      <vt:lpstr>سیستم‌های خاموش کننده آتش و هودها</vt:lpstr>
      <vt:lpstr>خلاصه</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b</dc:creator>
  <cp:lastModifiedBy>Omid Shoghli</cp:lastModifiedBy>
  <cp:revision>45</cp:revision>
  <dcterms:created xsi:type="dcterms:W3CDTF">2023-01-01T03:33:26Z</dcterms:created>
  <dcterms:modified xsi:type="dcterms:W3CDTF">2023-09-15T17:19:15Z</dcterms:modified>
</cp:coreProperties>
</file>