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9" r:id="rId3"/>
    <p:sldId id="271" r:id="rId4"/>
    <p:sldId id="270" r:id="rId5"/>
    <p:sldId id="259" r:id="rId6"/>
    <p:sldId id="272" r:id="rId7"/>
    <p:sldId id="273" r:id="rId8"/>
    <p:sldId id="260" r:id="rId9"/>
    <p:sldId id="261" r:id="rId10"/>
    <p:sldId id="274" r:id="rId11"/>
    <p:sldId id="263" r:id="rId12"/>
    <p:sldId id="258" r:id="rId13"/>
    <p:sldId id="262" r:id="rId14"/>
    <p:sldId id="275"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97B0E45-8442-47B0-8BC7-41823B9E595D}" v="27" dt="2023-02-17T05:18:27.9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20" autoAdjust="0"/>
    <p:restoredTop sz="94900" autoAdjust="0"/>
  </p:normalViewPr>
  <p:slideViewPr>
    <p:cSldViewPr snapToGrid="0">
      <p:cViewPr varScale="1">
        <p:scale>
          <a:sx n="105" d="100"/>
          <a:sy n="105" d="100"/>
        </p:scale>
        <p:origin x="77"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639ece72d218a8ff" providerId="LiveId" clId="{197B0E45-8442-47B0-8BC7-41823B9E595D}"/>
    <pc:docChg chg="undo redo custSel addSld delSld modSld sldOrd">
      <pc:chgData name="m b" userId="639ece72d218a8ff" providerId="LiveId" clId="{197B0E45-8442-47B0-8BC7-41823B9E595D}" dt="2023-03-01T15:16:42.916" v="13488" actId="27636"/>
      <pc:docMkLst>
        <pc:docMk/>
      </pc:docMkLst>
      <pc:sldChg chg="addSp modSp mod modNotesTx">
        <pc:chgData name="m b" userId="639ece72d218a8ff" providerId="LiveId" clId="{197B0E45-8442-47B0-8BC7-41823B9E595D}" dt="2023-02-17T13:04:57.323" v="12827" actId="20577"/>
        <pc:sldMkLst>
          <pc:docMk/>
          <pc:sldMk cId="1916103630" sldId="256"/>
        </pc:sldMkLst>
        <pc:spChg chg="mod">
          <ac:chgData name="m b" userId="639ece72d218a8ff" providerId="LiveId" clId="{197B0E45-8442-47B0-8BC7-41823B9E595D}" dt="2023-01-01T03:41:41.913" v="54" actId="20577"/>
          <ac:spMkLst>
            <pc:docMk/>
            <pc:sldMk cId="1916103630" sldId="256"/>
            <ac:spMk id="2" creationId="{A443E9A3-6807-1586-0C5E-086CCAEAFF69}"/>
          </ac:spMkLst>
        </pc:spChg>
        <pc:spChg chg="mod">
          <ac:chgData name="m b" userId="639ece72d218a8ff" providerId="LiveId" clId="{197B0E45-8442-47B0-8BC7-41823B9E595D}" dt="2023-02-17T03:34:20.370" v="7322" actId="20577"/>
          <ac:spMkLst>
            <pc:docMk/>
            <pc:sldMk cId="1916103630" sldId="256"/>
            <ac:spMk id="3" creationId="{7CFEF0DD-E633-7D0E-175F-A5DD6204FD39}"/>
          </ac:spMkLst>
        </pc:spChg>
        <pc:spChg chg="add mod">
          <ac:chgData name="m b" userId="639ece72d218a8ff" providerId="LiveId" clId="{197B0E45-8442-47B0-8BC7-41823B9E595D}" dt="2023-01-01T03:40:42.504" v="20" actId="20577"/>
          <ac:spMkLst>
            <pc:docMk/>
            <pc:sldMk cId="1916103630" sldId="256"/>
            <ac:spMk id="4" creationId="{6784E2DF-30B9-4D29-1C58-E15F3A7CC501}"/>
          </ac:spMkLst>
        </pc:spChg>
      </pc:sldChg>
      <pc:sldChg chg="modSp new del mod">
        <pc:chgData name="m b" userId="639ece72d218a8ff" providerId="LiveId" clId="{197B0E45-8442-47B0-8BC7-41823B9E595D}" dt="2023-02-14T16:49:02.055" v="3294" actId="2696"/>
        <pc:sldMkLst>
          <pc:docMk/>
          <pc:sldMk cId="3006102308" sldId="257"/>
        </pc:sldMkLst>
        <pc:spChg chg="mod">
          <ac:chgData name="m b" userId="639ece72d218a8ff" providerId="LiveId" clId="{197B0E45-8442-47B0-8BC7-41823B9E595D}" dt="2023-02-04T18:41:47.559" v="98" actId="20577"/>
          <ac:spMkLst>
            <pc:docMk/>
            <pc:sldMk cId="3006102308" sldId="257"/>
            <ac:spMk id="3" creationId="{9843E30D-6B1D-7115-9B27-DD16CD870FD7}"/>
          </ac:spMkLst>
        </pc:spChg>
      </pc:sldChg>
      <pc:sldChg chg="addSp delSp modSp new mod ord">
        <pc:chgData name="m b" userId="639ece72d218a8ff" providerId="LiveId" clId="{197B0E45-8442-47B0-8BC7-41823B9E595D}" dt="2023-02-17T13:08:12.683" v="12870" actId="20577"/>
        <pc:sldMkLst>
          <pc:docMk/>
          <pc:sldMk cId="4097850286" sldId="258"/>
        </pc:sldMkLst>
        <pc:spChg chg="mod">
          <ac:chgData name="m b" userId="639ece72d218a8ff" providerId="LiveId" clId="{197B0E45-8442-47B0-8BC7-41823B9E595D}" dt="2023-02-13T10:21:24.539" v="1063" actId="20577"/>
          <ac:spMkLst>
            <pc:docMk/>
            <pc:sldMk cId="4097850286" sldId="258"/>
            <ac:spMk id="2" creationId="{B4180FF6-EE70-2944-5AAB-B3F0DDBCE827}"/>
          </ac:spMkLst>
        </pc:spChg>
        <pc:spChg chg="mod">
          <ac:chgData name="m b" userId="639ece72d218a8ff" providerId="LiveId" clId="{197B0E45-8442-47B0-8BC7-41823B9E595D}" dt="2023-02-17T13:08:12.683" v="12870" actId="20577"/>
          <ac:spMkLst>
            <pc:docMk/>
            <pc:sldMk cId="4097850286" sldId="258"/>
            <ac:spMk id="3" creationId="{D7705557-B19A-EF63-14A9-8F98F63B2B11}"/>
          </ac:spMkLst>
        </pc:spChg>
        <pc:picChg chg="add mod">
          <ac:chgData name="m b" userId="639ece72d218a8ff" providerId="LiveId" clId="{197B0E45-8442-47B0-8BC7-41823B9E595D}" dt="2023-02-17T05:40:32.502" v="12620" actId="1076"/>
          <ac:picMkLst>
            <pc:docMk/>
            <pc:sldMk cId="4097850286" sldId="258"/>
            <ac:picMk id="5" creationId="{C063AA37-DABA-3668-A189-9C120903D4EE}"/>
          </ac:picMkLst>
        </pc:picChg>
        <pc:picChg chg="add del mod">
          <ac:chgData name="m b" userId="639ece72d218a8ff" providerId="LiveId" clId="{197B0E45-8442-47B0-8BC7-41823B9E595D}" dt="2023-02-17T04:46:09.747" v="10725" actId="478"/>
          <ac:picMkLst>
            <pc:docMk/>
            <pc:sldMk cId="4097850286" sldId="258"/>
            <ac:picMk id="6" creationId="{2F96FB2D-564C-5386-CA3F-6A7BFF782B2A}"/>
          </ac:picMkLst>
        </pc:picChg>
        <pc:picChg chg="add del mod">
          <ac:chgData name="m b" userId="639ece72d218a8ff" providerId="LiveId" clId="{197B0E45-8442-47B0-8BC7-41823B9E595D}" dt="2023-02-14T16:47:48.393" v="3293" actId="478"/>
          <ac:picMkLst>
            <pc:docMk/>
            <pc:sldMk cId="4097850286" sldId="258"/>
            <ac:picMk id="7" creationId="{6B56F7C6-B343-487B-F593-3C1AE6F95281}"/>
          </ac:picMkLst>
        </pc:picChg>
        <pc:picChg chg="add del mod">
          <ac:chgData name="m b" userId="639ece72d218a8ff" providerId="LiveId" clId="{197B0E45-8442-47B0-8BC7-41823B9E595D}" dt="2023-02-17T04:46:46.474" v="10729" actId="478"/>
          <ac:picMkLst>
            <pc:docMk/>
            <pc:sldMk cId="4097850286" sldId="258"/>
            <ac:picMk id="8" creationId="{9169420A-8343-5BD6-F629-CC8996581BB1}"/>
          </ac:picMkLst>
        </pc:picChg>
      </pc:sldChg>
      <pc:sldChg chg="modSp new mod modNotesTx">
        <pc:chgData name="m b" userId="639ece72d218a8ff" providerId="LiveId" clId="{197B0E45-8442-47B0-8BC7-41823B9E595D}" dt="2023-02-17T13:05:17.790" v="12828" actId="113"/>
        <pc:sldMkLst>
          <pc:docMk/>
          <pc:sldMk cId="550473080" sldId="259"/>
        </pc:sldMkLst>
        <pc:spChg chg="mod">
          <ac:chgData name="m b" userId="639ece72d218a8ff" providerId="LiveId" clId="{197B0E45-8442-47B0-8BC7-41823B9E595D}" dt="2023-02-17T03:07:24.135" v="7127" actId="20577"/>
          <ac:spMkLst>
            <pc:docMk/>
            <pc:sldMk cId="550473080" sldId="259"/>
            <ac:spMk id="2" creationId="{26803F19-31A2-053C-A744-258387D1A523}"/>
          </ac:spMkLst>
        </pc:spChg>
        <pc:spChg chg="mod">
          <ac:chgData name="m b" userId="639ece72d218a8ff" providerId="LiveId" clId="{197B0E45-8442-47B0-8BC7-41823B9E595D}" dt="2023-02-17T13:05:17.790" v="12828" actId="113"/>
          <ac:spMkLst>
            <pc:docMk/>
            <pc:sldMk cId="550473080" sldId="259"/>
            <ac:spMk id="3" creationId="{4D5090F9-32BD-1639-6BF5-1BA6E44200D0}"/>
          </ac:spMkLst>
        </pc:spChg>
      </pc:sldChg>
      <pc:sldChg chg="modSp new mod modNotesTx">
        <pc:chgData name="m b" userId="639ece72d218a8ff" providerId="LiveId" clId="{197B0E45-8442-47B0-8BC7-41823B9E595D}" dt="2023-03-01T03:49:29.958" v="12898" actId="20577"/>
        <pc:sldMkLst>
          <pc:docMk/>
          <pc:sldMk cId="1509178575" sldId="260"/>
        </pc:sldMkLst>
        <pc:spChg chg="mod">
          <ac:chgData name="m b" userId="639ece72d218a8ff" providerId="LiveId" clId="{197B0E45-8442-47B0-8BC7-41823B9E595D}" dt="2023-03-01T03:49:29.958" v="12898" actId="20577"/>
          <ac:spMkLst>
            <pc:docMk/>
            <pc:sldMk cId="1509178575" sldId="260"/>
            <ac:spMk id="2" creationId="{79936CEB-7EE6-FF1E-7068-8890D5B22A8F}"/>
          </ac:spMkLst>
        </pc:spChg>
        <pc:spChg chg="mod">
          <ac:chgData name="m b" userId="639ece72d218a8ff" providerId="LiveId" clId="{197B0E45-8442-47B0-8BC7-41823B9E595D}" dt="2023-02-17T04:19:43.481" v="9442" actId="20577"/>
          <ac:spMkLst>
            <pc:docMk/>
            <pc:sldMk cId="1509178575" sldId="260"/>
            <ac:spMk id="3" creationId="{7FF9ED52-AF3F-70E8-EA1D-C62A23FFC2F8}"/>
          </ac:spMkLst>
        </pc:spChg>
      </pc:sldChg>
      <pc:sldChg chg="addSp delSp modSp new mod ord modNotesTx">
        <pc:chgData name="m b" userId="639ece72d218a8ff" providerId="LiveId" clId="{197B0E45-8442-47B0-8BC7-41823B9E595D}" dt="2023-03-01T03:49:55.368" v="12914" actId="255"/>
        <pc:sldMkLst>
          <pc:docMk/>
          <pc:sldMk cId="3048152476" sldId="261"/>
        </pc:sldMkLst>
        <pc:spChg chg="mod">
          <ac:chgData name="m b" userId="639ece72d218a8ff" providerId="LiveId" clId="{197B0E45-8442-47B0-8BC7-41823B9E595D}" dt="2023-03-01T03:49:55.368" v="12914" actId="255"/>
          <ac:spMkLst>
            <pc:docMk/>
            <pc:sldMk cId="3048152476" sldId="261"/>
            <ac:spMk id="2" creationId="{A4281AA4-0B08-972D-13CB-16420D21D4B6}"/>
          </ac:spMkLst>
        </pc:spChg>
        <pc:spChg chg="mod">
          <ac:chgData name="m b" userId="639ece72d218a8ff" providerId="LiveId" clId="{197B0E45-8442-47B0-8BC7-41823B9E595D}" dt="2023-02-17T04:54:45.540" v="10770" actId="1076"/>
          <ac:spMkLst>
            <pc:docMk/>
            <pc:sldMk cId="3048152476" sldId="261"/>
            <ac:spMk id="3" creationId="{3DF96A42-DE70-99DB-CCC0-5995D99DEF1E}"/>
          </ac:spMkLst>
        </pc:spChg>
        <pc:spChg chg="add del mod">
          <ac:chgData name="m b" userId="639ece72d218a8ff" providerId="LiveId" clId="{197B0E45-8442-47B0-8BC7-41823B9E595D}" dt="2023-02-17T04:01:30.836" v="8573" actId="478"/>
          <ac:spMkLst>
            <pc:docMk/>
            <pc:sldMk cId="3048152476" sldId="261"/>
            <ac:spMk id="4" creationId="{275CF6A4-A970-9030-47BF-F3FF8888AEA4}"/>
          </ac:spMkLst>
        </pc:spChg>
        <pc:spChg chg="add del mod">
          <ac:chgData name="m b" userId="639ece72d218a8ff" providerId="LiveId" clId="{197B0E45-8442-47B0-8BC7-41823B9E595D}" dt="2023-02-17T04:04:27.892" v="8795" actId="478"/>
          <ac:spMkLst>
            <pc:docMk/>
            <pc:sldMk cId="3048152476" sldId="261"/>
            <ac:spMk id="5" creationId="{E2031233-02D3-6290-1F4D-4E69FA056527}"/>
          </ac:spMkLst>
        </pc:spChg>
        <pc:graphicFrameChg chg="add mod modGraphic">
          <ac:chgData name="m b" userId="639ece72d218a8ff" providerId="LiveId" clId="{197B0E45-8442-47B0-8BC7-41823B9E595D}" dt="2023-02-17T05:46:03.814" v="12747" actId="122"/>
          <ac:graphicFrameMkLst>
            <pc:docMk/>
            <pc:sldMk cId="3048152476" sldId="261"/>
            <ac:graphicFrameMk id="6" creationId="{3F18EFEC-D44B-D1C9-AE75-56B9C846C2E1}"/>
          </ac:graphicFrameMkLst>
        </pc:graphicFrameChg>
        <pc:picChg chg="add mod modCrop">
          <ac:chgData name="m b" userId="639ece72d218a8ff" providerId="LiveId" clId="{197B0E45-8442-47B0-8BC7-41823B9E595D}" dt="2023-02-17T04:54:33.212" v="10769" actId="962"/>
          <ac:picMkLst>
            <pc:docMk/>
            <pc:sldMk cId="3048152476" sldId="261"/>
            <ac:picMk id="8" creationId="{ECBF78EA-7DAF-8C1D-1D49-7DA34BAEBEC2}"/>
          </ac:picMkLst>
        </pc:picChg>
      </pc:sldChg>
      <pc:sldChg chg="modSp new mod ord modNotesTx">
        <pc:chgData name="m b" userId="639ece72d218a8ff" providerId="LiveId" clId="{197B0E45-8442-47B0-8BC7-41823B9E595D}" dt="2023-02-17T13:08:34.036" v="12882" actId="20577"/>
        <pc:sldMkLst>
          <pc:docMk/>
          <pc:sldMk cId="390716212" sldId="262"/>
        </pc:sldMkLst>
        <pc:spChg chg="mod">
          <ac:chgData name="m b" userId="639ece72d218a8ff" providerId="LiveId" clId="{197B0E45-8442-47B0-8BC7-41823B9E595D}" dt="2023-02-17T05:49:48.423" v="12795" actId="1076"/>
          <ac:spMkLst>
            <pc:docMk/>
            <pc:sldMk cId="390716212" sldId="262"/>
            <ac:spMk id="2" creationId="{CAB51C75-97F0-A2A6-AA46-3805205606DF}"/>
          </ac:spMkLst>
        </pc:spChg>
        <pc:spChg chg="mod">
          <ac:chgData name="m b" userId="639ece72d218a8ff" providerId="LiveId" clId="{197B0E45-8442-47B0-8BC7-41823B9E595D}" dt="2023-02-17T13:08:34.036" v="12882" actId="20577"/>
          <ac:spMkLst>
            <pc:docMk/>
            <pc:sldMk cId="390716212" sldId="262"/>
            <ac:spMk id="3" creationId="{F4BEAB42-B0E1-CDA8-658B-F5BA4E333A42}"/>
          </ac:spMkLst>
        </pc:spChg>
      </pc:sldChg>
      <pc:sldChg chg="addSp modSp new mod modNotesTx">
        <pc:chgData name="m b" userId="639ece72d218a8ff" providerId="LiveId" clId="{197B0E45-8442-47B0-8BC7-41823B9E595D}" dt="2023-02-17T05:43:34.268" v="12711" actId="27636"/>
        <pc:sldMkLst>
          <pc:docMk/>
          <pc:sldMk cId="467183572" sldId="263"/>
        </pc:sldMkLst>
        <pc:spChg chg="mod">
          <ac:chgData name="m b" userId="639ece72d218a8ff" providerId="LiveId" clId="{197B0E45-8442-47B0-8BC7-41823B9E595D}" dt="2023-02-13T10:59:33.487" v="2489" actId="20577"/>
          <ac:spMkLst>
            <pc:docMk/>
            <pc:sldMk cId="467183572" sldId="263"/>
            <ac:spMk id="2" creationId="{0BCCE56E-FF10-916C-BA45-CE5BA04585C6}"/>
          </ac:spMkLst>
        </pc:spChg>
        <pc:spChg chg="mod">
          <ac:chgData name="m b" userId="639ece72d218a8ff" providerId="LiveId" clId="{197B0E45-8442-47B0-8BC7-41823B9E595D}" dt="2023-02-17T05:43:34.268" v="12711" actId="27636"/>
          <ac:spMkLst>
            <pc:docMk/>
            <pc:sldMk cId="467183572" sldId="263"/>
            <ac:spMk id="3" creationId="{5E26CC24-8A4B-9112-CBE6-F1E1137FF83D}"/>
          </ac:spMkLst>
        </pc:spChg>
        <pc:picChg chg="add mod modCrop">
          <ac:chgData name="m b" userId="639ece72d218a8ff" providerId="LiveId" clId="{197B0E45-8442-47B0-8BC7-41823B9E595D}" dt="2023-02-17T05:19:20.467" v="11622" actId="1076"/>
          <ac:picMkLst>
            <pc:docMk/>
            <pc:sldMk cId="467183572" sldId="263"/>
            <ac:picMk id="5" creationId="{0562B740-3752-0FD2-6E70-28B1B746408B}"/>
          </ac:picMkLst>
        </pc:picChg>
      </pc:sldChg>
      <pc:sldChg chg="modSp new mod ord">
        <pc:chgData name="m b" userId="639ece72d218a8ff" providerId="LiveId" clId="{197B0E45-8442-47B0-8BC7-41823B9E595D}" dt="2023-02-17T04:40:02.286" v="10714" actId="27636"/>
        <pc:sldMkLst>
          <pc:docMk/>
          <pc:sldMk cId="2122711597" sldId="264"/>
        </pc:sldMkLst>
        <pc:spChg chg="mod">
          <ac:chgData name="m b" userId="639ece72d218a8ff" providerId="LiveId" clId="{197B0E45-8442-47B0-8BC7-41823B9E595D}" dt="2023-02-14T15:27:24.720" v="3093" actId="20577"/>
          <ac:spMkLst>
            <pc:docMk/>
            <pc:sldMk cId="2122711597" sldId="264"/>
            <ac:spMk id="2" creationId="{CB6AD1F2-2A1F-D55A-2F52-3484A4392FAB}"/>
          </ac:spMkLst>
        </pc:spChg>
        <pc:spChg chg="mod">
          <ac:chgData name="m b" userId="639ece72d218a8ff" providerId="LiveId" clId="{197B0E45-8442-47B0-8BC7-41823B9E595D}" dt="2023-02-17T04:40:02.286" v="10714" actId="27636"/>
          <ac:spMkLst>
            <pc:docMk/>
            <pc:sldMk cId="2122711597" sldId="264"/>
            <ac:spMk id="3" creationId="{C3A24533-C7D4-C619-9622-986DBDEF5D13}"/>
          </ac:spMkLst>
        </pc:spChg>
      </pc:sldChg>
      <pc:sldChg chg="modSp new del mod">
        <pc:chgData name="m b" userId="639ece72d218a8ff" providerId="LiveId" clId="{197B0E45-8442-47B0-8BC7-41823B9E595D}" dt="2023-02-17T04:40:07.365" v="10715" actId="47"/>
        <pc:sldMkLst>
          <pc:docMk/>
          <pc:sldMk cId="1163430114" sldId="265"/>
        </pc:sldMkLst>
        <pc:spChg chg="mod">
          <ac:chgData name="m b" userId="639ece72d218a8ff" providerId="LiveId" clId="{197B0E45-8442-47B0-8BC7-41823B9E595D}" dt="2023-02-17T04:35:12.680" v="10508" actId="20577"/>
          <ac:spMkLst>
            <pc:docMk/>
            <pc:sldMk cId="1163430114" sldId="265"/>
            <ac:spMk id="2" creationId="{6B75BBFF-DBD6-36EC-14AB-67FA976B383B}"/>
          </ac:spMkLst>
        </pc:spChg>
        <pc:spChg chg="mod">
          <ac:chgData name="m b" userId="639ece72d218a8ff" providerId="LiveId" clId="{197B0E45-8442-47B0-8BC7-41823B9E595D}" dt="2023-02-17T04:39:29.080" v="10699" actId="21"/>
          <ac:spMkLst>
            <pc:docMk/>
            <pc:sldMk cId="1163430114" sldId="265"/>
            <ac:spMk id="3" creationId="{1435B081-CE96-BF85-2B19-F1D481306C8E}"/>
          </ac:spMkLst>
        </pc:spChg>
      </pc:sldChg>
      <pc:sldChg chg="modSp add mod modNotesTx">
        <pc:chgData name="m b" userId="639ece72d218a8ff" providerId="LiveId" clId="{197B0E45-8442-47B0-8BC7-41823B9E595D}" dt="2023-03-01T05:58:42.949" v="12934" actId="6549"/>
        <pc:sldMkLst>
          <pc:docMk/>
          <pc:sldMk cId="75195230" sldId="269"/>
        </pc:sldMkLst>
        <pc:spChg chg="mod">
          <ac:chgData name="m b" userId="639ece72d218a8ff" providerId="LiveId" clId="{197B0E45-8442-47B0-8BC7-41823B9E595D}" dt="2023-03-01T05:58:42.949" v="12934" actId="6549"/>
          <ac:spMkLst>
            <pc:docMk/>
            <pc:sldMk cId="75195230" sldId="269"/>
            <ac:spMk id="3" creationId="{C56A1FFE-EDB9-6A32-B2A9-3212AAC6478B}"/>
          </ac:spMkLst>
        </pc:spChg>
      </pc:sldChg>
      <pc:sldChg chg="addSp delSp modSp new mod modNotesTx">
        <pc:chgData name="m b" userId="639ece72d218a8ff" providerId="LiveId" clId="{197B0E45-8442-47B0-8BC7-41823B9E595D}" dt="2023-02-17T03:47:49.542" v="8035" actId="27636"/>
        <pc:sldMkLst>
          <pc:docMk/>
          <pc:sldMk cId="2728756483" sldId="270"/>
        </pc:sldMkLst>
        <pc:spChg chg="mod">
          <ac:chgData name="m b" userId="639ece72d218a8ff" providerId="LiveId" clId="{197B0E45-8442-47B0-8BC7-41823B9E595D}" dt="2023-02-14T17:59:16.200" v="4264" actId="1076"/>
          <ac:spMkLst>
            <pc:docMk/>
            <pc:sldMk cId="2728756483" sldId="270"/>
            <ac:spMk id="2" creationId="{355CB31E-E42A-A064-8CE7-0389DA37A2A7}"/>
          </ac:spMkLst>
        </pc:spChg>
        <pc:spChg chg="mod">
          <ac:chgData name="m b" userId="639ece72d218a8ff" providerId="LiveId" clId="{197B0E45-8442-47B0-8BC7-41823B9E595D}" dt="2023-02-17T03:47:49.542" v="8035" actId="27636"/>
          <ac:spMkLst>
            <pc:docMk/>
            <pc:sldMk cId="2728756483" sldId="270"/>
            <ac:spMk id="3" creationId="{6EA162E5-731D-4977-51D7-D7D834864EA3}"/>
          </ac:spMkLst>
        </pc:spChg>
        <pc:picChg chg="add del mod modCrop">
          <ac:chgData name="m b" userId="639ece72d218a8ff" providerId="LiveId" clId="{197B0E45-8442-47B0-8BC7-41823B9E595D}" dt="2023-02-14T18:01:05.412" v="4268" actId="478"/>
          <ac:picMkLst>
            <pc:docMk/>
            <pc:sldMk cId="2728756483" sldId="270"/>
            <ac:picMk id="5" creationId="{71E12AEC-6012-A21C-2F54-7B8E1180800B}"/>
          </ac:picMkLst>
        </pc:picChg>
        <pc:picChg chg="add mod">
          <ac:chgData name="m b" userId="639ece72d218a8ff" providerId="LiveId" clId="{197B0E45-8442-47B0-8BC7-41823B9E595D}" dt="2023-02-17T02:37:15.322" v="5649" actId="962"/>
          <ac:picMkLst>
            <pc:docMk/>
            <pc:sldMk cId="2728756483" sldId="270"/>
            <ac:picMk id="7" creationId="{761BE87E-C2E7-25E3-278C-D073DA954925}"/>
          </ac:picMkLst>
        </pc:picChg>
      </pc:sldChg>
      <pc:sldChg chg="addSp delSp modSp new mod modNotesTx">
        <pc:chgData name="m b" userId="639ece72d218a8ff" providerId="LiveId" clId="{197B0E45-8442-47B0-8BC7-41823B9E595D}" dt="2023-02-17T05:45:32.240" v="12745" actId="20577"/>
        <pc:sldMkLst>
          <pc:docMk/>
          <pc:sldMk cId="788421359" sldId="271"/>
        </pc:sldMkLst>
        <pc:spChg chg="mod">
          <ac:chgData name="m b" userId="639ece72d218a8ff" providerId="LiveId" clId="{197B0E45-8442-47B0-8BC7-41823B9E595D}" dt="2023-02-14T17:49:36.894" v="3837" actId="1076"/>
          <ac:spMkLst>
            <pc:docMk/>
            <pc:sldMk cId="788421359" sldId="271"/>
            <ac:spMk id="2" creationId="{73A73612-F4B7-225B-FA9A-80A458544558}"/>
          </ac:spMkLst>
        </pc:spChg>
        <pc:spChg chg="mod">
          <ac:chgData name="m b" userId="639ece72d218a8ff" providerId="LiveId" clId="{197B0E45-8442-47B0-8BC7-41823B9E595D}" dt="2023-02-17T05:45:32.240" v="12745" actId="20577"/>
          <ac:spMkLst>
            <pc:docMk/>
            <pc:sldMk cId="788421359" sldId="271"/>
            <ac:spMk id="3" creationId="{E5273FE3-CED0-593D-7CAB-08D11C543629}"/>
          </ac:spMkLst>
        </pc:spChg>
        <pc:spChg chg="add del mod">
          <ac:chgData name="m b" userId="639ece72d218a8ff" providerId="LiveId" clId="{197B0E45-8442-47B0-8BC7-41823B9E595D}" dt="2023-02-15T18:38:09.150" v="4311"/>
          <ac:spMkLst>
            <pc:docMk/>
            <pc:sldMk cId="788421359" sldId="271"/>
            <ac:spMk id="4" creationId="{E1F1379E-EDCB-FD6E-4A58-DE6F78CDD6A5}"/>
          </ac:spMkLst>
        </pc:spChg>
        <pc:picChg chg="add mod">
          <ac:chgData name="m b" userId="639ece72d218a8ff" providerId="LiveId" clId="{197B0E45-8442-47B0-8BC7-41823B9E595D}" dt="2023-02-17T02:16:21.180" v="4536" actId="1076"/>
          <ac:picMkLst>
            <pc:docMk/>
            <pc:sldMk cId="788421359" sldId="271"/>
            <ac:picMk id="4" creationId="{C99E8484-CB16-F1E1-00EF-FB871530C5A0}"/>
          </ac:picMkLst>
        </pc:picChg>
      </pc:sldChg>
      <pc:sldChg chg="modSp add mod modNotesTx">
        <pc:chgData name="m b" userId="639ece72d218a8ff" providerId="LiveId" clId="{197B0E45-8442-47B0-8BC7-41823B9E595D}" dt="2023-02-17T13:05:52.474" v="12833" actId="115"/>
        <pc:sldMkLst>
          <pc:docMk/>
          <pc:sldMk cId="2452343724" sldId="272"/>
        </pc:sldMkLst>
        <pc:spChg chg="mod">
          <ac:chgData name="m b" userId="639ece72d218a8ff" providerId="LiveId" clId="{197B0E45-8442-47B0-8BC7-41823B9E595D}" dt="2023-02-17T03:41:56.676" v="7863" actId="20577"/>
          <ac:spMkLst>
            <pc:docMk/>
            <pc:sldMk cId="2452343724" sldId="272"/>
            <ac:spMk id="2" creationId="{26803F19-31A2-053C-A744-258387D1A523}"/>
          </ac:spMkLst>
        </pc:spChg>
        <pc:spChg chg="mod">
          <ac:chgData name="m b" userId="639ece72d218a8ff" providerId="LiveId" clId="{197B0E45-8442-47B0-8BC7-41823B9E595D}" dt="2023-02-17T13:05:52.474" v="12833" actId="115"/>
          <ac:spMkLst>
            <pc:docMk/>
            <pc:sldMk cId="2452343724" sldId="272"/>
            <ac:spMk id="3" creationId="{4D5090F9-32BD-1639-6BF5-1BA6E44200D0}"/>
          </ac:spMkLst>
        </pc:spChg>
      </pc:sldChg>
      <pc:sldChg chg="modSp add mod modNotesTx">
        <pc:chgData name="m b" userId="639ece72d218a8ff" providerId="LiveId" clId="{197B0E45-8442-47B0-8BC7-41823B9E595D}" dt="2023-03-01T03:49:11.959" v="12888" actId="20577"/>
        <pc:sldMkLst>
          <pc:docMk/>
          <pc:sldMk cId="2033982096" sldId="273"/>
        </pc:sldMkLst>
        <pc:spChg chg="mod">
          <ac:chgData name="m b" userId="639ece72d218a8ff" providerId="LiveId" clId="{197B0E45-8442-47B0-8BC7-41823B9E595D}" dt="2023-03-01T03:49:11.959" v="12888" actId="20577"/>
          <ac:spMkLst>
            <pc:docMk/>
            <pc:sldMk cId="2033982096" sldId="273"/>
            <ac:spMk id="2" creationId="{26803F19-31A2-053C-A744-258387D1A523}"/>
          </ac:spMkLst>
        </pc:spChg>
        <pc:spChg chg="mod">
          <ac:chgData name="m b" userId="639ece72d218a8ff" providerId="LiveId" clId="{197B0E45-8442-47B0-8BC7-41823B9E595D}" dt="2023-02-17T04:31:13.404" v="10394" actId="20577"/>
          <ac:spMkLst>
            <pc:docMk/>
            <pc:sldMk cId="2033982096" sldId="273"/>
            <ac:spMk id="3" creationId="{4D5090F9-32BD-1639-6BF5-1BA6E44200D0}"/>
          </ac:spMkLst>
        </pc:spChg>
      </pc:sldChg>
      <pc:sldChg chg="addSp modSp new mod modNotesTx">
        <pc:chgData name="m b" userId="639ece72d218a8ff" providerId="LiveId" clId="{197B0E45-8442-47B0-8BC7-41823B9E595D}" dt="2023-02-17T05:47:25.199" v="12766" actId="948"/>
        <pc:sldMkLst>
          <pc:docMk/>
          <pc:sldMk cId="3492535665" sldId="274"/>
        </pc:sldMkLst>
        <pc:spChg chg="mod">
          <ac:chgData name="m b" userId="639ece72d218a8ff" providerId="LiveId" clId="{197B0E45-8442-47B0-8BC7-41823B9E595D}" dt="2023-02-17T04:23:41.039" v="9698" actId="1076"/>
          <ac:spMkLst>
            <pc:docMk/>
            <pc:sldMk cId="3492535665" sldId="274"/>
            <ac:spMk id="2" creationId="{2C74BC07-B862-0D88-8BF1-DFF486DD13C0}"/>
          </ac:spMkLst>
        </pc:spChg>
        <pc:spChg chg="mod">
          <ac:chgData name="m b" userId="639ece72d218a8ff" providerId="LiveId" clId="{197B0E45-8442-47B0-8BC7-41823B9E595D}" dt="2023-02-17T05:47:25.199" v="12766" actId="948"/>
          <ac:spMkLst>
            <pc:docMk/>
            <pc:sldMk cId="3492535665" sldId="274"/>
            <ac:spMk id="3" creationId="{CA4C3627-B13A-978F-A236-F2D00919DD21}"/>
          </ac:spMkLst>
        </pc:spChg>
        <pc:picChg chg="add mod">
          <ac:chgData name="m b" userId="639ece72d218a8ff" providerId="LiveId" clId="{197B0E45-8442-47B0-8BC7-41823B9E595D}" dt="2023-02-17T04:56:09.749" v="10775" actId="1076"/>
          <ac:picMkLst>
            <pc:docMk/>
            <pc:sldMk cId="3492535665" sldId="274"/>
            <ac:picMk id="4" creationId="{EAB96D05-4AE8-7EEC-2226-56E3C944C87D}"/>
          </ac:picMkLst>
        </pc:picChg>
        <pc:picChg chg="add mod modCrop">
          <ac:chgData name="m b" userId="639ece72d218a8ff" providerId="LiveId" clId="{197B0E45-8442-47B0-8BC7-41823B9E595D}" dt="2023-02-17T05:00:58.150" v="10829" actId="14100"/>
          <ac:picMkLst>
            <pc:docMk/>
            <pc:sldMk cId="3492535665" sldId="274"/>
            <ac:picMk id="6" creationId="{7B3FDF5E-6B8F-4BFF-6280-63DD88BD1960}"/>
          </ac:picMkLst>
        </pc:picChg>
      </pc:sldChg>
      <pc:sldChg chg="modSp new mod">
        <pc:chgData name="m b" userId="639ece72d218a8ff" providerId="LiveId" clId="{197B0E45-8442-47B0-8BC7-41823B9E595D}" dt="2023-03-01T15:16:42.916" v="13488" actId="27636"/>
        <pc:sldMkLst>
          <pc:docMk/>
          <pc:sldMk cId="3923189325" sldId="275"/>
        </pc:sldMkLst>
        <pc:spChg chg="mod">
          <ac:chgData name="m b" userId="639ece72d218a8ff" providerId="LiveId" clId="{197B0E45-8442-47B0-8BC7-41823B9E595D}" dt="2023-03-01T15:03:07.373" v="12965" actId="6549"/>
          <ac:spMkLst>
            <pc:docMk/>
            <pc:sldMk cId="3923189325" sldId="275"/>
            <ac:spMk id="2" creationId="{2A83F78A-E5E3-93E6-42B2-1803A943F210}"/>
          </ac:spMkLst>
        </pc:spChg>
        <pc:spChg chg="mod">
          <ac:chgData name="m b" userId="639ece72d218a8ff" providerId="LiveId" clId="{197B0E45-8442-47B0-8BC7-41823B9E595D}" dt="2023-03-01T15:16:42.916" v="13488" actId="27636"/>
          <ac:spMkLst>
            <pc:docMk/>
            <pc:sldMk cId="3923189325" sldId="275"/>
            <ac:spMk id="3" creationId="{AAC480E3-48F7-1D20-D4EC-B6700AC3710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4A2B3C-435F-47BC-9C1D-3F5603652898}" type="datetimeFigureOut">
              <a:rPr lang="en-US" smtClean="0"/>
              <a:t>9/22/2023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47ADC6-8A86-4F5F-8FD0-34B70812992D}" type="slidenum">
              <a:rPr lang="en-US" smtClean="0"/>
              <a:t>‹#›</a:t>
            </a:fld>
            <a:endParaRPr lang="en-US"/>
          </a:p>
        </p:txBody>
      </p:sp>
    </p:spTree>
    <p:extLst>
      <p:ext uri="{BB962C8B-B14F-4D97-AF65-F5344CB8AC3E}">
        <p14:creationId xmlns:p14="http://schemas.microsoft.com/office/powerpoint/2010/main" val="913078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osha.gov/laws-regs/regulations/standardnumber/1910/1910.39#1910.39(b)"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osha.gov/laws-regs/regulations/standardnumber/1910/1910.36#1910.36(a)(3)" TargetMode="External"/><Relationship Id="rId3" Type="http://schemas.openxmlformats.org/officeDocument/2006/relationships/hyperlink" Target="https://www.osha.gov/laws-regs/regulations/standardnumber/1910/1910.36#1910.36(a)(1)" TargetMode="External"/><Relationship Id="rId7" Type="http://schemas.openxmlformats.org/officeDocument/2006/relationships/hyperlink" Target="https://www.osha.gov/laws-regs/regulations/standardnumber/1910/1910.7" TargetMode="External"/><Relationship Id="rId12" Type="http://schemas.openxmlformats.org/officeDocument/2006/relationships/hyperlink" Target="https://www.osha.gov/laws-regs/regulations/standardnumber/1910/1910.36#1910.36(b)(3)"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www.osha.gov/laws-regs/regulations/standardnumber/1910/1910.7AppA" TargetMode="External"/><Relationship Id="rId11" Type="http://schemas.openxmlformats.org/officeDocument/2006/relationships/hyperlink" Target="https://www.osha.gov/laws-regs/regulations/standardnumber/1910/1910.36#1910.36(b)(2)" TargetMode="External"/><Relationship Id="rId5" Type="http://schemas.openxmlformats.org/officeDocument/2006/relationships/hyperlink" Target="https://www.osha.gov/laws-regs/regulations/standardnumber/1910/1910.155#1910.155(c)(3)(iv)(A)" TargetMode="External"/><Relationship Id="rId10" Type="http://schemas.openxmlformats.org/officeDocument/2006/relationships/hyperlink" Target="https://www.osha.gov/laws-regs/regulations/standardnumber/1910/1910.36#1910.36(b)(1)" TargetMode="External"/><Relationship Id="rId4" Type="http://schemas.openxmlformats.org/officeDocument/2006/relationships/hyperlink" Target="https://www.osha.gov/laws-regs/regulations/standardnumber/1910/1910.36#1910.36(a)(2)" TargetMode="External"/><Relationship Id="rId9" Type="http://schemas.openxmlformats.org/officeDocument/2006/relationships/hyperlink" Target="https://www.osha.gov/laws-regs/regulations/standardnumber/1910/1910.36#1910.36(b)"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این بخش بسته به سوالاتی که کاراموزان ممکن است در مورد شرایط فردی داشته باشند، حدود 20 تا 25 دقیقه طول می کشد.
</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a:t>
            </a:fld>
            <a:endParaRPr lang="en-US"/>
          </a:p>
        </p:txBody>
      </p:sp>
    </p:spTree>
    <p:extLst>
      <p:ext uri="{BB962C8B-B14F-4D97-AF65-F5344CB8AC3E}">
        <p14:creationId xmlns:p14="http://schemas.microsoft.com/office/powerpoint/2010/main" val="157029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اطلاعات مربوط به الزامات برنامه پیشگیری از اتش سوزی را می توان در اینجا یافت: </a:t>
            </a:r>
            <a:r>
              <a:rPr lang="en-US" dirty="0"/>
              <a:t>https://www.osha.gov/etools/evacuation-plans-procedures/emergency-standards/fire-prevention
</a:t>
            </a:r>
          </a:p>
          <a:p>
            <a:pPr algn="r" rtl="1"/>
            <a:r>
              <a:rPr lang="fa-IR" b="0" i="0" dirty="0">
                <a:solidFill>
                  <a:srgbClr val="333333"/>
                </a:solidFill>
                <a:effectLst/>
                <a:latin typeface="Helvetica Neue"/>
              </a:rPr>
              <a:t>طرح پیشگیری از اتش سوزی باید به صورت کتبی باشد، در محل کار نگهداری شود و برای بررسی در دسترس کارکنان قرار گیرد. با این حال، یک کارفرما با 10 کارمند یا کمتر ممکن است این طرح را به صورت شفاهی به کارکنان منتقل کند. </a:t>
            </a:r>
            <a:r>
              <a:rPr lang="en-US" b="0" i="0" dirty="0">
                <a:solidFill>
                  <a:srgbClr val="333333"/>
                </a:solidFill>
                <a:effectLst/>
                <a:latin typeface="Helvetica Neue"/>
              </a:rPr>
              <a:t> [</a:t>
            </a:r>
            <a:r>
              <a:rPr lang="en-US" b="0" i="0" u="none" strike="noStrike" dirty="0">
                <a:solidFill>
                  <a:srgbClr val="003399"/>
                </a:solidFill>
                <a:effectLst/>
                <a:latin typeface="Helvetica Neue"/>
                <a:hlinkClick r:id="rId3" tooltip="29 CFR 1910.39(b)"/>
              </a:rPr>
              <a:t>29 CFR 1910.39(b)</a:t>
            </a:r>
            <a:r>
              <a:rPr lang="en-US" b="0" i="0" dirty="0">
                <a:solidFill>
                  <a:srgbClr val="333333"/>
                </a:solidFill>
                <a:effectLst/>
                <a:latin typeface="Helvetica Neue"/>
              </a:rPr>
              <a:t>]</a:t>
            </a:r>
          </a:p>
          <a:p>
            <a:endParaRPr lang="en-US" dirty="0"/>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10</a:t>
            </a:fld>
            <a:endParaRPr lang="en-US"/>
          </a:p>
        </p:txBody>
      </p:sp>
    </p:spTree>
    <p:extLst>
      <p:ext uri="{BB962C8B-B14F-4D97-AF65-F5344CB8AC3E}">
        <p14:creationId xmlns:p14="http://schemas.microsoft.com/office/powerpoint/2010/main" val="150599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t>استانداردهای </a:t>
            </a:r>
            <a:r>
              <a:rPr lang="en-US" dirty="0"/>
              <a:t>OSHA </a:t>
            </a:r>
            <a:r>
              <a:rPr lang="fa-IR" dirty="0"/>
              <a:t>برای مسیرهای خروج را می توان در اینجا یافت: </a:t>
            </a:r>
            <a:r>
              <a:rPr lang="en-US" dirty="0"/>
              <a:t>https://www.osha.gov/etools/evacuation-plans-procedures/emergency-standards/maintenance-safeguards-features
</a:t>
            </a:r>
          </a:p>
          <a:p>
            <a:pPr algn="r" rtl="1"/>
            <a:r>
              <a:rPr lang="fa-IR" b="0" i="0" dirty="0">
                <a:solidFill>
                  <a:srgbClr val="333333"/>
                </a:solidFill>
                <a:effectLst/>
                <a:latin typeface="Helvetica Neue"/>
              </a:rPr>
              <a:t>مسیر خروج یک مسیر مداوم و بدون مانع از خروج است - سفر از هر نقطه در یک محل کار به یک مکان امن. یک مسیر خروجی شامل سه بخش است:
</a:t>
            </a:r>
            <a:r>
              <a:rPr lang="en-US" b="0" i="0" dirty="0">
                <a:solidFill>
                  <a:srgbClr val="333333"/>
                </a:solidFill>
                <a:effectLst/>
                <a:latin typeface="Helvetica Neue"/>
              </a:rPr>
              <a:t>Exit Access </a:t>
            </a:r>
            <a:r>
              <a:rPr lang="fa-IR" b="0" i="0" dirty="0">
                <a:solidFill>
                  <a:srgbClr val="333333"/>
                </a:solidFill>
                <a:effectLst/>
                <a:latin typeface="Helvetica Neue"/>
              </a:rPr>
              <a:t>بخشی از مسیر خروج است که منجر به خروج می شود. [29 </a:t>
            </a:r>
            <a:r>
              <a:rPr lang="en-US" b="0" i="0" dirty="0">
                <a:solidFill>
                  <a:srgbClr val="333333"/>
                </a:solidFill>
                <a:effectLst/>
                <a:latin typeface="Helvetica Neue"/>
              </a:rPr>
              <a:t>CFR 1910.36(a)(3)]
</a:t>
            </a:r>
            <a:r>
              <a:rPr lang="fa-IR" b="0" i="0" dirty="0">
                <a:solidFill>
                  <a:srgbClr val="333333"/>
                </a:solidFill>
                <a:effectLst/>
                <a:latin typeface="Helvetica Neue"/>
              </a:rPr>
              <a:t>خروج - بخشی از مسیر خروج است که به طور کلی از مناطق دیگر جدا به ارائه یک راه حفاظت شده از سفر به تخلیه خروج.
تخلیه خروج - بخشی از مسیر خروج است که منجر به طور مستقیم در خارج و یا به یک خیابان، پیاده رو، منطقه پناهگاه، راه عمومی، و یا فضای باز با دسترسی به خارج.
</a:t>
            </a:r>
            <a:endParaRPr lang="en-US" dirty="0"/>
          </a:p>
          <a:p>
            <a:r>
              <a:rPr lang="en-US" dirty="0"/>
              <a:t>Basic Requirements:</a:t>
            </a:r>
          </a:p>
          <a:p>
            <a:pPr algn="l"/>
            <a:r>
              <a:rPr lang="en-US" b="0" i="0" dirty="0">
                <a:solidFill>
                  <a:srgbClr val="333333"/>
                </a:solidFill>
                <a:effectLst/>
                <a:latin typeface="Helvetica Neue"/>
              </a:rPr>
              <a:t>An exit route must be permanent. Each exit route must be a permanent part of the workplace. [</a:t>
            </a:r>
            <a:r>
              <a:rPr lang="en-US" b="0" i="0" u="none" strike="noStrike" dirty="0">
                <a:solidFill>
                  <a:srgbClr val="003399"/>
                </a:solidFill>
                <a:effectLst/>
                <a:latin typeface="Helvetica Neue"/>
                <a:hlinkClick r:id="rId3" tooltip="29 CFR 1910.36(a)(1)"/>
              </a:rPr>
              <a:t>29 CFR 1910.36(a)(1)</a:t>
            </a:r>
            <a:r>
              <a:rPr lang="en-US" b="0" i="0" dirty="0">
                <a:solidFill>
                  <a:srgbClr val="333333"/>
                </a:solidFill>
                <a:effectLst/>
                <a:latin typeface="Helvetica Neue"/>
              </a:rPr>
              <a:t>]</a:t>
            </a:r>
          </a:p>
          <a:p>
            <a:pPr algn="l"/>
            <a:r>
              <a:rPr lang="en-US" b="0" i="0" dirty="0">
                <a:solidFill>
                  <a:srgbClr val="333333"/>
                </a:solidFill>
                <a:effectLst/>
                <a:latin typeface="Helvetica Neue"/>
              </a:rPr>
              <a:t>An exit must be separated by fire resistant materials. Construction materials used to separate an exit from other parts of the workplace must have a one-hour fire resistance-rating if the exit connects three or fewer stories and a two-hour fire resistance-rating if the exit connects four or more stories. [</a:t>
            </a:r>
            <a:r>
              <a:rPr lang="en-US" b="0" i="0" u="none" strike="noStrike" dirty="0">
                <a:solidFill>
                  <a:srgbClr val="003399"/>
                </a:solidFill>
                <a:effectLst/>
                <a:latin typeface="Helvetica Neue"/>
                <a:hlinkClick r:id="rId4" tooltip="29 CFR 1910.36(a)(2)"/>
              </a:rPr>
              <a:t>29 CFR 1910.36(a)(2)</a:t>
            </a:r>
            <a:r>
              <a:rPr lang="en-US" b="0" i="0" dirty="0">
                <a:solidFill>
                  <a:srgbClr val="333333"/>
                </a:solidFill>
                <a:effectLst/>
                <a:latin typeface="Helvetica Neue"/>
              </a:rPr>
              <a:t>]</a:t>
            </a:r>
          </a:p>
          <a:p>
            <a:pPr algn="l"/>
            <a:r>
              <a:rPr lang="en-US" b="0" i="0" dirty="0">
                <a:solidFill>
                  <a:srgbClr val="333333"/>
                </a:solidFill>
                <a:effectLst/>
                <a:latin typeface="Helvetica Neue"/>
              </a:rPr>
              <a:t>Openings into an exit must be limited. An exit is permitted to have only those openings necessary to allow access to the exit from occupied areas of the workplace, or to the exit discharge. An opening into an exit must be protected by a self-closing fire door that remains closed or automatically closes in an emergency upon the sounding of a fire alarm or employee alarm system. Each fire door, including its frame and hardware, must be listed or approved by a nationally recognized testing laboratory. Section </a:t>
            </a:r>
            <a:r>
              <a:rPr lang="en-US" b="0" i="0" u="none" strike="noStrike" dirty="0">
                <a:solidFill>
                  <a:srgbClr val="003399"/>
                </a:solidFill>
                <a:effectLst/>
                <a:latin typeface="Helvetica Neue"/>
                <a:hlinkClick r:id="rId5" tooltip="29 CFR 1910.155(c)(3)(iv)(A)"/>
              </a:rPr>
              <a:t>29 CFR 1910.155(c)(3)(iv)(A)</a:t>
            </a:r>
            <a:r>
              <a:rPr lang="en-US" b="0" i="0" dirty="0">
                <a:solidFill>
                  <a:srgbClr val="333333"/>
                </a:solidFill>
                <a:effectLst/>
                <a:latin typeface="Helvetica Neue"/>
              </a:rPr>
              <a:t> of this part defines "listed" and </a:t>
            </a:r>
            <a:r>
              <a:rPr lang="en-US" b="0" i="0" u="none" strike="noStrike" dirty="0">
                <a:solidFill>
                  <a:srgbClr val="003399"/>
                </a:solidFill>
                <a:effectLst/>
                <a:latin typeface="Helvetica Neue"/>
                <a:hlinkClick r:id="rId6" tooltip="Appendix A"/>
              </a:rPr>
              <a:t>Appendix A</a:t>
            </a:r>
            <a:r>
              <a:rPr lang="en-US" b="0" i="0" dirty="0">
                <a:solidFill>
                  <a:srgbClr val="333333"/>
                </a:solidFill>
                <a:effectLst/>
                <a:latin typeface="Helvetica Neue"/>
              </a:rPr>
              <a:t> of section </a:t>
            </a:r>
            <a:r>
              <a:rPr lang="en-US" b="0" i="0" u="none" strike="noStrike" dirty="0">
                <a:solidFill>
                  <a:srgbClr val="003399"/>
                </a:solidFill>
                <a:effectLst/>
                <a:latin typeface="Helvetica Neue"/>
                <a:hlinkClick r:id="rId7" tooltip="29 CFR 1910.7"/>
              </a:rPr>
              <a:t>29 CFR 1910.7</a:t>
            </a:r>
            <a:r>
              <a:rPr lang="en-US" b="0" i="0" dirty="0">
                <a:solidFill>
                  <a:srgbClr val="333333"/>
                </a:solidFill>
                <a:effectLst/>
                <a:latin typeface="Helvetica Neue"/>
              </a:rPr>
              <a:t> defines a "nationally recognized testing laboratory". [</a:t>
            </a:r>
            <a:r>
              <a:rPr lang="en-US" b="0" i="0" u="none" strike="noStrike" dirty="0">
                <a:solidFill>
                  <a:srgbClr val="003399"/>
                </a:solidFill>
                <a:effectLst/>
                <a:latin typeface="Helvetica Neue"/>
                <a:hlinkClick r:id="rId8" tooltip="29 CFR 1910.36(a)(3)"/>
              </a:rPr>
              <a:t>29 CFR 1910.36(a)(3)</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pPr algn="l"/>
            <a:r>
              <a:rPr lang="en-US" b="0" i="0" dirty="0">
                <a:solidFill>
                  <a:srgbClr val="333333"/>
                </a:solidFill>
                <a:effectLst/>
                <a:latin typeface="Helvetica Neue"/>
              </a:rPr>
              <a:t>The number of exit routes must be adequate.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r>
              <a:rPr lang="en-US" b="0" i="0" dirty="0">
                <a:solidFill>
                  <a:srgbClr val="333333"/>
                </a:solidFill>
                <a:effectLst/>
                <a:latin typeface="Helvetica Neue"/>
              </a:rPr>
              <a:t>At least two exit routes must be available in a workplace to permit prompt evacuation of employees and other building occupants during an emergency, except as allowed in paragraph (b)(3) of this section. The exit routes must be located as far away as practical from each other so that if one exit route is blocked by fire or smoke, employees can evacuate using the second exit route. [</a:t>
            </a:r>
            <a:r>
              <a:rPr lang="en-US" b="0" i="0" u="none" strike="noStrike" dirty="0">
                <a:solidFill>
                  <a:srgbClr val="003399"/>
                </a:solidFill>
                <a:effectLst/>
                <a:latin typeface="Helvetica Neue"/>
                <a:hlinkClick r:id="rId10" tooltip="29 CFR 1910.36(b)(1)"/>
              </a:rPr>
              <a:t>29 CFR 1910.36(b)(1)</a:t>
            </a:r>
            <a:r>
              <a:rPr lang="en-US" b="0" i="0" dirty="0">
                <a:solidFill>
                  <a:srgbClr val="333333"/>
                </a:solidFill>
                <a:effectLst/>
                <a:latin typeface="Helvetica Neue"/>
              </a:rPr>
              <a:t>]</a:t>
            </a:r>
          </a:p>
          <a:p>
            <a:pPr algn="l"/>
            <a:r>
              <a:rPr lang="en-US" b="0" i="0" dirty="0">
                <a:solidFill>
                  <a:srgbClr val="333333"/>
                </a:solidFill>
                <a:effectLst/>
                <a:latin typeface="Helvetica Neue"/>
              </a:rPr>
              <a:t>More than two exit routes must be available in a workplace if the number of employees, the size of the building, its occupancy, or the arrangement of the workplace is such that all employees would not be able to evacuate safely during an emergency. [</a:t>
            </a:r>
            <a:r>
              <a:rPr lang="en-US" b="0" i="0" u="none" strike="noStrike" dirty="0">
                <a:solidFill>
                  <a:srgbClr val="003399"/>
                </a:solidFill>
                <a:effectLst/>
                <a:latin typeface="Helvetica Neue"/>
                <a:hlinkClick r:id="rId11" tooltip="29 CFR 1910.36(b)(2)"/>
              </a:rPr>
              <a:t>29 CFR 1910.36(b)(2)</a:t>
            </a:r>
            <a:r>
              <a:rPr lang="en-US" b="0" i="0" dirty="0">
                <a:solidFill>
                  <a:srgbClr val="333333"/>
                </a:solidFill>
                <a:effectLst/>
                <a:latin typeface="Helvetica Neue"/>
              </a:rPr>
              <a:t>]</a:t>
            </a:r>
          </a:p>
          <a:p>
            <a:pPr algn="l"/>
            <a:r>
              <a:rPr lang="en-US" b="0" i="0" dirty="0">
                <a:solidFill>
                  <a:srgbClr val="333333"/>
                </a:solidFill>
                <a:effectLst/>
                <a:latin typeface="Helvetica Neue"/>
              </a:rPr>
              <a:t>A single exit route is permitted where the number of employees, the size of the building, its occupancy, or the arrangement of the workplace is such that all employees would be able to evacuate safely during an emergency. [</a:t>
            </a:r>
            <a:r>
              <a:rPr lang="en-US" b="0" i="0" u="none" strike="noStrike" dirty="0">
                <a:solidFill>
                  <a:srgbClr val="003399"/>
                </a:solidFill>
                <a:effectLst/>
                <a:latin typeface="Helvetica Neue"/>
                <a:hlinkClick r:id="rId12" tooltip="29 CFR 1910.36(b)(3)"/>
              </a:rPr>
              <a:t>29 CFR 1910.36(b)(3)</a:t>
            </a:r>
            <a:r>
              <a:rPr lang="en-US" b="0" i="0" dirty="0">
                <a:solidFill>
                  <a:srgbClr val="333333"/>
                </a:solidFill>
                <a:effectLst/>
                <a:latin typeface="Helvetica Neue"/>
              </a:rPr>
              <a:t>]</a:t>
            </a:r>
          </a:p>
          <a:p>
            <a:pPr algn="l"/>
            <a:r>
              <a:rPr lang="en-US" b="0" i="0" dirty="0">
                <a:solidFill>
                  <a:srgbClr val="333333"/>
                </a:solidFill>
                <a:effectLst/>
                <a:latin typeface="Helvetica Neue"/>
              </a:rPr>
              <a:t>Note to paragraph: For assistance in determining the number of exit routes necessary for your workplace, consult NFPA 101-2009, Life Safety Code, or IFC-2009, International Fire Code (incorporated by reference, see 1910.6). [</a:t>
            </a:r>
            <a:r>
              <a:rPr lang="en-US" b="0" i="0" u="none" strike="noStrike" dirty="0">
                <a:solidFill>
                  <a:srgbClr val="003399"/>
                </a:solidFill>
                <a:effectLst/>
                <a:latin typeface="Helvetica Neue"/>
                <a:hlinkClick r:id="rId9" tooltip="29 CFR 1910.36(b)"/>
              </a:rPr>
              <a:t>29 CFR 1910.36(b)</a:t>
            </a:r>
            <a:r>
              <a:rPr lang="en-US" b="0" i="0" dirty="0">
                <a:solidFill>
                  <a:srgbClr val="333333"/>
                </a:solidFill>
                <a:effectLst/>
                <a:latin typeface="Helvetica Neue"/>
              </a:rPr>
              <a:t>]</a:t>
            </a:r>
          </a:p>
          <a:p>
            <a:pPr algn="l"/>
            <a:endParaRPr lang="en-US" b="0" i="0" dirty="0">
              <a:solidFill>
                <a:srgbClr val="333333"/>
              </a:solidFill>
              <a:effectLst/>
              <a:latin typeface="Helvetica Neue"/>
            </a:endParaRP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11</a:t>
            </a:fld>
            <a:endParaRPr lang="en-US"/>
          </a:p>
        </p:txBody>
      </p:sp>
    </p:spTree>
    <p:extLst>
      <p:ext uri="{BB962C8B-B14F-4D97-AF65-F5344CB8AC3E}">
        <p14:creationId xmlns:p14="http://schemas.microsoft.com/office/powerpoint/2010/main" val="29919914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ایمنی رستوران برای کارگران جوان نکات مفید زیادی دارد: </a:t>
            </a:r>
            <a:r>
              <a:rPr lang="en-US" dirty="0"/>
              <a:t>https://www.osha.gov/etools/young-workers-restaurant-safety/cooking
</a:t>
            </a:r>
          </a:p>
        </p:txBody>
      </p:sp>
      <p:sp>
        <p:nvSpPr>
          <p:cNvPr id="4" name="Slide Number Placeholder 3"/>
          <p:cNvSpPr>
            <a:spLocks noGrp="1"/>
          </p:cNvSpPr>
          <p:nvPr>
            <p:ph type="sldNum" sz="quarter" idx="5"/>
          </p:nvPr>
        </p:nvSpPr>
        <p:spPr/>
        <p:txBody>
          <a:bodyPr/>
          <a:lstStyle/>
          <a:p>
            <a:fld id="{F447ADC6-8A86-4F5F-8FD0-34B70812992D}" type="slidenum">
              <a:rPr lang="en-US" smtClean="0"/>
              <a:t>13</a:t>
            </a:fld>
            <a:endParaRPr lang="en-US"/>
          </a:p>
        </p:txBody>
      </p:sp>
    </p:spTree>
    <p:extLst>
      <p:ext uri="{BB962C8B-B14F-4D97-AF65-F5344CB8AC3E}">
        <p14:creationId xmlns:p14="http://schemas.microsoft.com/office/powerpoint/2010/main" val="3683704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2</a:t>
            </a:fld>
            <a:endParaRPr lang="en-US"/>
          </a:p>
        </p:txBody>
      </p:sp>
    </p:spTree>
    <p:extLst>
      <p:ext uri="{BB962C8B-B14F-4D97-AF65-F5344CB8AC3E}">
        <p14:creationId xmlns:p14="http://schemas.microsoft.com/office/powerpoint/2010/main" val="35607913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a-IR" dirty="0"/>
              <a:t>منبع: </a:t>
            </a:r>
            <a:r>
              <a:rPr lang="en-US" dirty="0"/>
              <a:t>https://hrdailyadvisor.blr.com/2023/01/18/workplace-emergency-preparedness-damar-hamlins-sudden-collapse/ 
</a:t>
            </a:r>
          </a:p>
        </p:txBody>
      </p:sp>
      <p:sp>
        <p:nvSpPr>
          <p:cNvPr id="4" name="Slide Number Placeholder 3"/>
          <p:cNvSpPr>
            <a:spLocks noGrp="1"/>
          </p:cNvSpPr>
          <p:nvPr>
            <p:ph type="sldNum" sz="quarter" idx="5"/>
          </p:nvPr>
        </p:nvSpPr>
        <p:spPr/>
        <p:txBody>
          <a:bodyPr/>
          <a:lstStyle/>
          <a:p>
            <a:fld id="{F447ADC6-8A86-4F5F-8FD0-34B70812992D}" type="slidenum">
              <a:rPr lang="en-US" smtClean="0"/>
              <a:t>3</a:t>
            </a:fld>
            <a:endParaRPr lang="en-US"/>
          </a:p>
        </p:txBody>
      </p:sp>
    </p:spTree>
    <p:extLst>
      <p:ext uri="{BB962C8B-B14F-4D97-AF65-F5344CB8AC3E}">
        <p14:creationId xmlns:p14="http://schemas.microsoft.com/office/powerpoint/2010/main" val="422390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در حالی که ما ممکن است اتش سوزی و اب و هوای شدید را به عنوان نگرانی های اصلی برای موارد اضطراری در نظر بگیریم، کسب و کارهای کامیون مواد غذایی نیز ممکن است بخواهند در نظر بگیرند که چگونه پاسخ دهند اگر مشتریان یا افراد در جامعه اطراف به طور غیر منتظره رفتار کنند.
</a:t>
            </a:r>
            <a:endParaRPr lang="en-US" dirty="0"/>
          </a:p>
          <a:p>
            <a:pPr algn="r" rtl="1"/>
            <a:r>
              <a:rPr lang="fa-IR" dirty="0"/>
              <a:t>نمونه:
ارائه غذا در رویدادهایی که الکل نیز سرو می شود (کنسرت ها، در بیرون ابجوسازی ها و غیره). یعنی اگر مشتریان در هنگام مستی بی نظم شوند
اگر خشونت رخ دهد - سرقت، تیراندازی جمعی، افراد مسلح
</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35904783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a:t>الزامات </a:t>
            </a:r>
            <a:r>
              <a:rPr lang="en-US" dirty="0" err="1"/>
              <a:t>EAP</a:t>
            </a:r>
            <a:r>
              <a:rPr lang="en-US" dirty="0"/>
              <a:t> OSHA </a:t>
            </a:r>
            <a:r>
              <a:rPr lang="fa-IR" dirty="0"/>
              <a:t>را می توان در موارد زیر یافت: </a:t>
            </a:r>
            <a:r>
              <a:rPr lang="en-US" dirty="0"/>
              <a:t>https://www.osha.gov/etools/evacuation-plans-procedures/eap/minimum-requirements
</a:t>
            </a:r>
          </a:p>
          <a:p>
            <a:r>
              <a:rPr lang="en-US" dirty="0">
                <a:highlight>
                  <a:srgbClr val="FFFF00"/>
                </a:highlight>
              </a:rPr>
              <a:t>Not all of the requirements apply to Food Trucks, such as procedures for employees who remain to operate critical plant operations before they evacuate. While not exactly the same, some expectations may still apply- for example, how will propane tanks or other equipment be turned off?</a:t>
            </a:r>
          </a:p>
        </p:txBody>
      </p:sp>
      <p:sp>
        <p:nvSpPr>
          <p:cNvPr id="4" name="Slide Number Placeholder 3"/>
          <p:cNvSpPr>
            <a:spLocks noGrp="1"/>
          </p:cNvSpPr>
          <p:nvPr>
            <p:ph type="sldNum" sz="quarter" idx="5"/>
          </p:nvPr>
        </p:nvSpPr>
        <p:spPr/>
        <p:txBody>
          <a:bodyPr/>
          <a:lstStyle/>
          <a:p>
            <a:fld id="{F447ADC6-8A86-4F5F-8FD0-34B70812992D}" type="slidenum">
              <a:rPr lang="en-US" smtClean="0"/>
              <a:t>5</a:t>
            </a:fld>
            <a:endParaRPr lang="en-US"/>
          </a:p>
        </p:txBody>
      </p:sp>
    </p:spTree>
    <p:extLst>
      <p:ext uri="{BB962C8B-B14F-4D97-AF65-F5344CB8AC3E}">
        <p14:creationId xmlns:p14="http://schemas.microsoft.com/office/powerpoint/2010/main" val="4108590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OSHA’s EAP Requirements can be found at: https://www.osha.gov/etools/evacuation-plans-procedures/eap/minimum-requirements</a:t>
            </a:r>
          </a:p>
          <a:p>
            <a:endParaRPr lang="en-US" dirty="0"/>
          </a:p>
          <a:p>
            <a:pPr marL="0" indent="0">
              <a:buFont typeface="Arial" panose="020B0604020202020204" pitchFamily="34" charset="0"/>
              <a:buNone/>
            </a:pPr>
            <a:r>
              <a:rPr lang="en-US" dirty="0"/>
              <a:t>Safe Distances</a:t>
            </a:r>
          </a:p>
          <a:p>
            <a:pPr marL="0" indent="0">
              <a:buFont typeface="Arial" panose="020B0604020202020204" pitchFamily="34" charset="0"/>
              <a:buNone/>
            </a:pPr>
            <a:r>
              <a:rPr lang="en-US" dirty="0"/>
              <a:t>The safe distances for a fire may depend on what materials are in your business. Flammable liquids such as gasoline (for generators) or use of propane tanks will mean much greater distances will be needed. If propane tanks are involved in a fire, the liquid propane inside the tanks can be heated, expand, and lead to an explosion. </a:t>
            </a:r>
          </a:p>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6</a:t>
            </a:fld>
            <a:endParaRPr lang="en-US"/>
          </a:p>
        </p:txBody>
      </p:sp>
    </p:spTree>
    <p:extLst>
      <p:ext uri="{BB962C8B-B14F-4D97-AF65-F5344CB8AC3E}">
        <p14:creationId xmlns:p14="http://schemas.microsoft.com/office/powerpoint/2010/main" val="3567039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الزامات </a:t>
            </a:r>
            <a:r>
              <a:rPr lang="en-US" dirty="0" err="1"/>
              <a:t>EAP</a:t>
            </a:r>
            <a:r>
              <a:rPr lang="en-US" dirty="0"/>
              <a:t> OSHA </a:t>
            </a:r>
            <a:r>
              <a:rPr lang="fa-IR" dirty="0"/>
              <a:t>را می توان در موارد زیر یافت: </a:t>
            </a:r>
            <a:r>
              <a:rPr lang="en-US" dirty="0"/>
              <a:t>https://www.osha.gov/etools/evacuation-plans-procedures/eap/minimum-requirements
</a:t>
            </a:r>
          </a:p>
        </p:txBody>
      </p:sp>
      <p:sp>
        <p:nvSpPr>
          <p:cNvPr id="4" name="Slide Number Placeholder 3"/>
          <p:cNvSpPr>
            <a:spLocks noGrp="1"/>
          </p:cNvSpPr>
          <p:nvPr>
            <p:ph type="sldNum" sz="quarter" idx="5"/>
          </p:nvPr>
        </p:nvSpPr>
        <p:spPr/>
        <p:txBody>
          <a:bodyPr/>
          <a:lstStyle/>
          <a:p>
            <a:fld id="{F447ADC6-8A86-4F5F-8FD0-34B70812992D}" type="slidenum">
              <a:rPr lang="en-US" smtClean="0"/>
              <a:t>7</a:t>
            </a:fld>
            <a:endParaRPr lang="en-US"/>
          </a:p>
        </p:txBody>
      </p:sp>
    </p:spTree>
    <p:extLst>
      <p:ext uri="{BB962C8B-B14F-4D97-AF65-F5344CB8AC3E}">
        <p14:creationId xmlns:p14="http://schemas.microsoft.com/office/powerpoint/2010/main" val="563925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8</a:t>
            </a:fld>
            <a:endParaRPr lang="en-US"/>
          </a:p>
        </p:txBody>
      </p:sp>
    </p:spTree>
    <p:extLst>
      <p:ext uri="{BB962C8B-B14F-4D97-AF65-F5344CB8AC3E}">
        <p14:creationId xmlns:p14="http://schemas.microsoft.com/office/powerpoint/2010/main" val="3578398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fa-IR" dirty="0"/>
              <a:t>توصیه ها را می توان در اینجا یافت: </a:t>
            </a:r>
            <a:r>
              <a:rPr lang="en-US" dirty="0"/>
              <a:t>https://www.osha.gov/etools/evacuation-plans-procedures/eap/fight-or-flee
</a:t>
            </a:r>
          </a:p>
          <a:p>
            <a:pPr algn="r" rtl="1"/>
            <a:r>
              <a:rPr lang="fa-IR" dirty="0"/>
              <a:t>یک گزینه چهارم وجود دارد: خاموش کننده ها ارائه می شوند اما برای استفاده کارکنان در نظر گرفته نمی شوند. در حالی که این ممکن است به لیست گزینه ها اضافه شود، ممکن است فقط سردرگمی را به پاسخ مورد نیاز اضافه کند، به همین دلیل در اینجا گنجانده نشده است.
</a:t>
            </a:r>
            <a:endParaRPr lang="en-US" dirty="0"/>
          </a:p>
        </p:txBody>
      </p:sp>
      <p:sp>
        <p:nvSpPr>
          <p:cNvPr id="4" name="Slide Number Placeholder 3"/>
          <p:cNvSpPr>
            <a:spLocks noGrp="1"/>
          </p:cNvSpPr>
          <p:nvPr>
            <p:ph type="sldNum" sz="quarter" idx="5"/>
          </p:nvPr>
        </p:nvSpPr>
        <p:spPr/>
        <p:txBody>
          <a:bodyPr/>
          <a:lstStyle/>
          <a:p>
            <a:fld id="{F447ADC6-8A86-4F5F-8FD0-34B70812992D}" type="slidenum">
              <a:rPr lang="en-US" smtClean="0"/>
              <a:t>9</a:t>
            </a:fld>
            <a:endParaRPr lang="en-US"/>
          </a:p>
        </p:txBody>
      </p:sp>
    </p:spTree>
    <p:extLst>
      <p:ext uri="{BB962C8B-B14F-4D97-AF65-F5344CB8AC3E}">
        <p14:creationId xmlns:p14="http://schemas.microsoft.com/office/powerpoint/2010/main" val="1425704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9/22/2023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9/22/2023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osha.gov/etools/young-workers-restaurant-safety/posters" TargetMode="External"/><Relationship Id="rId2" Type="http://schemas.openxmlformats.org/officeDocument/2006/relationships/hyperlink" Target="https://www.osha.gov/etools/evacuation-plans-procedur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fa-IR" b="1" dirty="0">
                <a:latin typeface="Tahoma" panose="020B0604030504040204" pitchFamily="34" charset="0"/>
                <a:ea typeface="Tahoma" panose="020B0604030504040204" pitchFamily="34" charset="0"/>
                <a:cs typeface="Nazanin" panose="00000400000000000000" pitchFamily="2" charset="-78"/>
              </a:rPr>
              <a:t> آموزش ایمنی</a:t>
            </a:r>
            <a:br>
              <a:rPr lang="fa-IR" b="1" dirty="0">
                <a:latin typeface="Tahoma" panose="020B0604030504040204" pitchFamily="34" charset="0"/>
                <a:ea typeface="Tahoma" panose="020B0604030504040204" pitchFamily="34" charset="0"/>
                <a:cs typeface="Nazanin" panose="00000400000000000000" pitchFamily="2" charset="-78"/>
              </a:rPr>
            </a:br>
            <a:r>
              <a:rPr lang="fa-IR" b="1" dirty="0">
                <a:latin typeface="Tahoma" panose="020B0604030504040204" pitchFamily="34" charset="0"/>
                <a:ea typeface="Tahoma" panose="020B0604030504040204" pitchFamily="34" charset="0"/>
                <a:cs typeface="Nazanin" panose="00000400000000000000" pitchFamily="2" charset="-78"/>
              </a:rPr>
              <a:t> خودروهای غذای سیار</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a:xfrm>
            <a:off x="1524000" y="3602038"/>
            <a:ext cx="9144000" cy="1096086"/>
          </a:xfrm>
        </p:spPr>
        <p:txBody>
          <a:bodyPr/>
          <a:lstStyle/>
          <a:p>
            <a:pPr rtl="1"/>
            <a:r>
              <a:rPr lang="fa-IR" dirty="0">
                <a:cs typeface="Nazanin" panose="00000400000000000000" pitchFamily="2" charset="-78"/>
              </a:rPr>
              <a:t>بخش دوم: خطرات عمومی</a:t>
            </a:r>
            <a:r>
              <a:rPr lang="en-US" dirty="0">
                <a:cs typeface="Nazanin" panose="00000400000000000000" pitchFamily="2" charset="-78"/>
              </a:rPr>
              <a:t> </a:t>
            </a:r>
            <a:r>
              <a:rPr lang="fa-IR" dirty="0">
                <a:cs typeface="Nazanin" panose="00000400000000000000" pitchFamily="2" charset="-78"/>
              </a:rPr>
              <a:t>ایمنی </a:t>
            </a:r>
            <a:endParaRPr lang="en-US" dirty="0">
              <a:cs typeface="Nazanin" panose="00000400000000000000" pitchFamily="2" charset="-78"/>
            </a:endParaRPr>
          </a:p>
        </p:txBody>
      </p:sp>
      <p:sp>
        <p:nvSpPr>
          <p:cNvPr id="5" name="TextBox 4">
            <a:extLst>
              <a:ext uri="{FF2B5EF4-FFF2-40B4-BE49-F238E27FC236}">
                <a16:creationId xmlns:a16="http://schemas.microsoft.com/office/drawing/2014/main" id="{AC5DA2BD-D1DD-376E-D5D7-A6BF86118D35}"/>
              </a:ext>
            </a:extLst>
          </p:cNvPr>
          <p:cNvSpPr txBox="1"/>
          <p:nvPr/>
        </p:nvSpPr>
        <p:spPr>
          <a:xfrm>
            <a:off x="1175063" y="4977816"/>
            <a:ext cx="10237498" cy="1200329"/>
          </a:xfrm>
          <a:prstGeom prst="rect">
            <a:avLst/>
          </a:prstGeom>
          <a:noFill/>
        </p:spPr>
        <p:txBody>
          <a:bodyPr wrap="square" rtlCol="0">
            <a:spAutoFit/>
          </a:bodyPr>
          <a:lstStyle/>
          <a:p>
            <a:pPr algn="r" rtl="1"/>
            <a:br>
              <a:rPr lang="en-US" sz="1800" i="1" dirty="0">
                <a:effectLst/>
                <a:latin typeface="Calibri" panose="020F0502020204030204" pitchFamily="34" charset="0"/>
                <a:ea typeface="Calibri" panose="020F0502020204030204" pitchFamily="34" charset="0"/>
                <a:cs typeface="Nazanin" panose="00000400000000000000" pitchFamily="2" charset="-78"/>
              </a:rPr>
            </a:br>
            <a:r>
              <a:rPr lang="fa-IR" sz="1800" i="1" dirty="0">
                <a:effectLst/>
                <a:latin typeface="Calibri" panose="020F0502020204030204" pitchFamily="34" charset="0"/>
                <a:ea typeface="Calibri" panose="020F0502020204030204" pitchFamily="34" charset="0"/>
                <a:cs typeface="Nazanin" panose="00000400000000000000" pitchFamily="2" charset="-78"/>
              </a:rPr>
              <a:t>این مط</a:t>
            </a:r>
            <a:r>
              <a:rPr lang="fa-IR" i="1" dirty="0">
                <a:latin typeface="Calibri" panose="020F0502020204030204" pitchFamily="34" charset="0"/>
                <a:ea typeface="Calibri" panose="020F0502020204030204" pitchFamily="34" charset="0"/>
                <a:cs typeface="Nazanin" panose="00000400000000000000" pitchFamily="2" charset="-78"/>
              </a:rPr>
              <a:t>ا</a:t>
            </a:r>
            <a:r>
              <a:rPr lang="fa-IR" sz="1800" i="1" dirty="0">
                <a:effectLst/>
                <a:latin typeface="Calibri" panose="020F0502020204030204" pitchFamily="34" charset="0"/>
                <a:ea typeface="Calibri" panose="020F0502020204030204" pitchFamily="34" charset="0"/>
                <a:cs typeface="Nazanin" panose="00000400000000000000" pitchFamily="2" charset="-78"/>
              </a:rPr>
              <a:t>لب تحت </a:t>
            </a:r>
            <a:r>
              <a:rPr lang="fa-IR" i="1" dirty="0">
                <a:latin typeface="Calibri" panose="020F0502020204030204" pitchFamily="34" charset="0"/>
                <a:ea typeface="Calibri" panose="020F0502020204030204" pitchFamily="34" charset="0"/>
                <a:cs typeface="Nazanin" panose="00000400000000000000" pitchFamily="2" charset="-78"/>
              </a:rPr>
              <a:t>بودجه شماره </a:t>
            </a:r>
            <a:r>
              <a:rPr lang="en-US" sz="1800" i="1" dirty="0">
                <a:effectLst/>
                <a:latin typeface="Calibri" panose="020F0502020204030204" pitchFamily="34" charset="0"/>
                <a:ea typeface="Calibri" panose="020F0502020204030204" pitchFamily="34" charset="0"/>
                <a:cs typeface="Nazanin" panose="00000400000000000000" pitchFamily="2" charset="-78"/>
              </a:rPr>
              <a:t>SH-39170-SH2</a:t>
            </a:r>
            <a:r>
              <a:rPr lang="fa-IR" sz="1800" i="1" dirty="0">
                <a:effectLst/>
                <a:latin typeface="Calibri" panose="020F0502020204030204" pitchFamily="34" charset="0"/>
                <a:ea typeface="Calibri" panose="020F0502020204030204" pitchFamily="34" charset="0"/>
                <a:cs typeface="Nazanin" panose="00000400000000000000" pitchFamily="2" charset="-78"/>
              </a:rPr>
              <a:t> </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sz="1800" i="1" dirty="0">
                <a:effectLst/>
                <a:latin typeface="Calibri" panose="020F0502020204030204" pitchFamily="34" charset="0"/>
                <a:ea typeface="Calibri" panose="020F0502020204030204" pitchFamily="34" charset="0"/>
                <a:cs typeface="Nazanin" panose="00000400000000000000" pitchFamily="2" charset="-78"/>
              </a:rPr>
              <a:t>توسط اداره ایمنی و بهداشت شغلی وزارت کار ایالات متحده آمریکا تولید شده است.</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i="1" dirty="0">
                <a:latin typeface="Calibri" panose="020F0502020204030204" pitchFamily="34" charset="0"/>
                <a:ea typeface="Calibri" panose="020F0502020204030204" pitchFamily="34" charset="0"/>
                <a:cs typeface="Nazanin" panose="00000400000000000000" pitchFamily="2" charset="-78"/>
              </a:rPr>
              <a:t>محتویات</a:t>
            </a:r>
            <a:r>
              <a:rPr lang="fa-IR" sz="1800" i="1" dirty="0">
                <a:effectLst/>
                <a:latin typeface="Calibri" panose="020F0502020204030204" pitchFamily="34" charset="0"/>
                <a:ea typeface="Calibri" panose="020F0502020204030204" pitchFamily="34" charset="0"/>
                <a:cs typeface="Nazanin" panose="00000400000000000000" pitchFamily="2" charset="-78"/>
              </a:rPr>
              <a:t> لزوماً نظرات یا سیاست های وزارت کار ایالات متحده آمریکا را منعکس نمی کند، همچنین اشاره </a:t>
            </a:r>
            <a:r>
              <a:rPr lang="fa-IR" i="1" dirty="0">
                <a:latin typeface="Calibri" panose="020F0502020204030204" pitchFamily="34" charset="0"/>
                <a:ea typeface="Calibri" panose="020F0502020204030204" pitchFamily="34" charset="0"/>
                <a:cs typeface="Nazanin" panose="00000400000000000000" pitchFamily="2" charset="-78"/>
              </a:rPr>
              <a:t>به</a:t>
            </a:r>
            <a:r>
              <a:rPr lang="fa-IR" sz="1800" i="1" dirty="0">
                <a:effectLst/>
                <a:latin typeface="Calibri" panose="020F0502020204030204" pitchFamily="34" charset="0"/>
                <a:ea typeface="Calibri" panose="020F0502020204030204" pitchFamily="34" charset="0"/>
                <a:cs typeface="Nazanin" panose="00000400000000000000" pitchFamily="2" charset="-78"/>
              </a:rPr>
              <a:t> نام تجاری، محصولات تجاری، یا سازمان ها بیانگر تأیید دولت آمریکا </a:t>
            </a:r>
            <a:r>
              <a:rPr lang="fa-IR" i="1" dirty="0">
                <a:latin typeface="Calibri" panose="020F0502020204030204" pitchFamily="34" charset="0"/>
                <a:ea typeface="Calibri" panose="020F0502020204030204" pitchFamily="34" charset="0"/>
                <a:cs typeface="Nazanin" panose="00000400000000000000" pitchFamily="2" charset="-78"/>
              </a:rPr>
              <a:t>نمی باشد</a:t>
            </a:r>
            <a:r>
              <a:rPr lang="fa-IR" sz="1800" i="1" dirty="0">
                <a:effectLst/>
                <a:latin typeface="Calibri" panose="020F0502020204030204" pitchFamily="34" charset="0"/>
                <a:ea typeface="Calibri" panose="020F0502020204030204" pitchFamily="34" charset="0"/>
                <a:cs typeface="Nazanin" panose="00000400000000000000" pitchFamily="2" charset="-78"/>
              </a:rPr>
              <a:t>.</a:t>
            </a:r>
            <a:endParaRPr lang="en-US" sz="1800" i="1" dirty="0">
              <a:effectLst/>
              <a:latin typeface="Calibri" panose="020F0502020204030204" pitchFamily="34" charset="0"/>
              <a:ea typeface="Calibri" panose="020F0502020204030204" pitchFamily="34" charset="0"/>
              <a:cs typeface="Nazanin" panose="00000400000000000000" pitchFamily="2" charset="-78"/>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74BC07-B862-0D88-8BF1-DFF486DD13C0}"/>
              </a:ext>
            </a:extLst>
          </p:cNvPr>
          <p:cNvSpPr>
            <a:spLocks noGrp="1"/>
          </p:cNvSpPr>
          <p:nvPr>
            <p:ph type="title"/>
          </p:nvPr>
        </p:nvSpPr>
        <p:spPr>
          <a:xfrm>
            <a:off x="838200" y="18255"/>
            <a:ext cx="10515600" cy="1325563"/>
          </a:xfrm>
        </p:spPr>
        <p:txBody>
          <a:bodyPr>
            <a:normAutofit/>
          </a:bodyPr>
          <a:lstStyle/>
          <a:p>
            <a:pPr algn="r" rtl="1"/>
            <a:r>
              <a:rPr lang="fa-IR" dirty="0">
                <a:cs typeface="Nazanin" panose="00000400000000000000" pitchFamily="2" charset="-78"/>
              </a:rPr>
              <a:t>خطرات اتش سوزی و برنامه های پیشگیری از اتش سوزی</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CA4C3627-B13A-978F-A236-F2D00919DD21}"/>
              </a:ext>
            </a:extLst>
          </p:cNvPr>
          <p:cNvSpPr>
            <a:spLocks noGrp="1"/>
          </p:cNvSpPr>
          <p:nvPr>
            <p:ph idx="1"/>
          </p:nvPr>
        </p:nvSpPr>
        <p:spPr>
          <a:xfrm>
            <a:off x="1783080" y="1230712"/>
            <a:ext cx="9570720" cy="5545060"/>
          </a:xfrm>
        </p:spPr>
        <p:txBody>
          <a:bodyPr>
            <a:normAutofit lnSpcReduction="10000"/>
          </a:bodyPr>
          <a:lstStyle/>
          <a:p>
            <a:pPr marL="0" indent="0" algn="r" rtl="1">
              <a:lnSpc>
                <a:spcPct val="120000"/>
              </a:lnSpc>
              <a:spcBef>
                <a:spcPts val="0"/>
              </a:spcBef>
              <a:spcAft>
                <a:spcPts val="600"/>
              </a:spcAft>
              <a:buNone/>
            </a:pPr>
            <a:r>
              <a:rPr lang="fa-IR" sz="2400" b="1" u="sng" dirty="0">
                <a:cs typeface="Nazanin" panose="00000400000000000000" pitchFamily="2" charset="-78"/>
              </a:rPr>
              <a:t>هدف</a:t>
            </a:r>
            <a:r>
              <a:rPr lang="fa-IR" sz="2400" b="1" dirty="0">
                <a:cs typeface="Nazanin" panose="00000400000000000000" pitchFamily="2" charset="-78"/>
              </a:rPr>
              <a:t>: </a:t>
            </a:r>
            <a:r>
              <a:rPr lang="fa-IR" sz="2400" dirty="0">
                <a:cs typeface="Nazanin" panose="00000400000000000000" pitchFamily="2" charset="-78"/>
              </a:rPr>
              <a:t>جلوگیری از وقوع اتش سوزی در محل کار</a:t>
            </a:r>
            <a:endParaRPr lang="fa-IR" sz="2400" u="sng" dirty="0">
              <a:cs typeface="Nazanin" panose="00000400000000000000" pitchFamily="2" charset="-78"/>
            </a:endParaRPr>
          </a:p>
          <a:p>
            <a:pPr algn="r" rtl="1">
              <a:lnSpc>
                <a:spcPct val="120000"/>
              </a:lnSpc>
              <a:spcBef>
                <a:spcPts val="0"/>
              </a:spcBef>
              <a:spcAft>
                <a:spcPts val="600"/>
              </a:spcAft>
            </a:pPr>
            <a:r>
              <a:rPr lang="fa-IR" sz="2400" dirty="0">
                <a:cs typeface="Nazanin" panose="00000400000000000000" pitchFamily="2" charset="-78"/>
              </a:rPr>
              <a:t>توضیح می دهد منابع سوختی که ممکن است شروع کننده یا مشارکت کننده در گسترش آتش باشند و تجهیزاتی که در محل برای کنترل آتش قرار داده شده است (هشدارها، سیستم های خاموش کننده)</a:t>
            </a:r>
          </a:p>
          <a:p>
            <a:pPr marL="0" indent="0" algn="r" rtl="1">
              <a:lnSpc>
                <a:spcPct val="120000"/>
              </a:lnSpc>
              <a:spcBef>
                <a:spcPts val="0"/>
              </a:spcBef>
              <a:spcAft>
                <a:spcPts val="600"/>
              </a:spcAft>
              <a:buNone/>
            </a:pPr>
            <a:r>
              <a:rPr lang="fa-IR" sz="2400" b="1" u="sng" dirty="0">
                <a:cs typeface="Nazanin" panose="00000400000000000000" pitchFamily="2" charset="-78"/>
              </a:rPr>
              <a:t>الزامات:</a:t>
            </a:r>
            <a:endParaRPr lang="en-US" sz="2400" b="1" u="sng" dirty="0">
              <a:cs typeface="Nazanin" panose="00000400000000000000" pitchFamily="2" charset="-78"/>
            </a:endParaRPr>
          </a:p>
          <a:p>
            <a:pPr algn="r" rtl="1">
              <a:lnSpc>
                <a:spcPct val="120000"/>
              </a:lnSpc>
              <a:spcBef>
                <a:spcPts val="0"/>
              </a:spcBef>
              <a:spcAft>
                <a:spcPts val="600"/>
              </a:spcAft>
            </a:pPr>
            <a:r>
              <a:rPr lang="fa-IR" sz="2400" dirty="0">
                <a:cs typeface="Nazanin" panose="00000400000000000000" pitchFamily="2" charset="-78"/>
              </a:rPr>
              <a:t>فهرستی از همه خطرات آتش سوزی، منابع احتمالی اشتعال، و تجهیزات محافظت از آتش</a:t>
            </a:r>
          </a:p>
          <a:p>
            <a:pPr algn="r" rtl="1">
              <a:lnSpc>
                <a:spcPct val="120000"/>
              </a:lnSpc>
              <a:spcBef>
                <a:spcPts val="0"/>
              </a:spcBef>
              <a:spcAft>
                <a:spcPts val="600"/>
              </a:spcAft>
            </a:pPr>
            <a:r>
              <a:rPr lang="fa-IR" sz="2400" dirty="0">
                <a:cs typeface="Nazanin" panose="00000400000000000000" pitchFamily="2" charset="-78"/>
              </a:rPr>
              <a:t>رویه های کنترل تجمیع مواد زباله قابل اشتعال/سوختن</a:t>
            </a:r>
          </a:p>
          <a:p>
            <a:pPr algn="r" rtl="1">
              <a:lnSpc>
                <a:spcPct val="120000"/>
              </a:lnSpc>
              <a:spcBef>
                <a:spcPts val="0"/>
              </a:spcBef>
              <a:spcAft>
                <a:spcPts val="600"/>
              </a:spcAft>
            </a:pPr>
            <a:r>
              <a:rPr lang="fa-IR" sz="2400" dirty="0">
                <a:cs typeface="Nazanin" panose="00000400000000000000" pitchFamily="2" charset="-78"/>
              </a:rPr>
              <a:t>تعمیر و نگهداری منظم از محافظت کننده ها بر روی تجهیزات تولید حرارت</a:t>
            </a:r>
          </a:p>
          <a:p>
            <a:pPr algn="r" rtl="1">
              <a:lnSpc>
                <a:spcPct val="120000"/>
              </a:lnSpc>
              <a:spcBef>
                <a:spcPts val="0"/>
              </a:spcBef>
              <a:spcAft>
                <a:spcPts val="600"/>
              </a:spcAft>
            </a:pPr>
            <a:r>
              <a:rPr lang="fa-IR" sz="2400" dirty="0">
                <a:cs typeface="Nazanin" panose="00000400000000000000" pitchFamily="2" charset="-78"/>
              </a:rPr>
              <a:t>نام / عنوان شغلی فرد مسئول منابع سوخت، تعمیر و نگهداری تجهیزات
کارکنان باید از خطرات اتش سوزی که در معرض ان قرار دارند و روش های حفاظت از خود مطلع شوند.</a:t>
            </a:r>
            <a:endParaRPr lang="en-US" sz="2400" dirty="0">
              <a:cs typeface="Nazanin" panose="00000400000000000000" pitchFamily="2" charset="-78"/>
            </a:endParaRPr>
          </a:p>
          <a:p>
            <a:pPr marL="0" indent="0" algn="r" rtl="1">
              <a:lnSpc>
                <a:spcPct val="120000"/>
              </a:lnSpc>
              <a:spcBef>
                <a:spcPts val="0"/>
              </a:spcBef>
              <a:buNone/>
            </a:pPr>
            <a:r>
              <a:rPr lang="fa-IR" sz="2400" dirty="0">
                <a:cs typeface="Nazanin" panose="00000400000000000000" pitchFamily="2" charset="-78"/>
              </a:rPr>
              <a:t>* اطلاعات بیشتر در طول مطالب آموزشی ایمنی اتش *</a:t>
            </a:r>
            <a:endParaRPr lang="en-US" sz="2400" dirty="0">
              <a:cs typeface="Nazanin" panose="00000400000000000000" pitchFamily="2" charset="-78"/>
            </a:endParaRPr>
          </a:p>
        </p:txBody>
      </p:sp>
      <p:pic>
        <p:nvPicPr>
          <p:cNvPr id="4" name="Picture 3" descr="A fire extinguisher on a wall jpg 28KB">
            <a:extLst>
              <a:ext uri="{FF2B5EF4-FFF2-40B4-BE49-F238E27FC236}">
                <a16:creationId xmlns:a16="http://schemas.microsoft.com/office/drawing/2014/main" id="{EAB96D05-4AE8-7EEC-2226-56E3C944C87D}"/>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217714" y="4470859"/>
            <a:ext cx="1240971" cy="2150264"/>
          </a:xfrm>
          <a:prstGeom prst="rect">
            <a:avLst/>
          </a:prstGeom>
        </p:spPr>
      </p:pic>
      <p:pic>
        <p:nvPicPr>
          <p:cNvPr id="6" name="Picture 5" descr="Fire Alarm 29.5 KB jpg">
            <a:extLst>
              <a:ext uri="{FF2B5EF4-FFF2-40B4-BE49-F238E27FC236}">
                <a16:creationId xmlns:a16="http://schemas.microsoft.com/office/drawing/2014/main" id="{7B3FDF5E-6B8F-4BFF-6280-63DD88BD1960}"/>
              </a:ext>
            </a:extLst>
          </p:cNvPr>
          <p:cNvPicPr>
            <a:picLocks noChangeAspect="1"/>
          </p:cNvPicPr>
          <p:nvPr/>
        </p:nvPicPr>
        <p:blipFill rotWithShape="1">
          <a:blip r:embed="rId4">
            <a:extLst>
              <a:ext uri="{28A0092B-C50C-407E-A947-70E740481C1C}">
                <a14:useLocalDpi xmlns:a14="http://schemas.microsoft.com/office/drawing/2010/main" val="0"/>
              </a:ext>
            </a:extLst>
          </a:blip>
          <a:srcRect l="14429" t="11643" r="20321" b="6499"/>
          <a:stretch/>
        </p:blipFill>
        <p:spPr>
          <a:xfrm>
            <a:off x="18209" y="2556275"/>
            <a:ext cx="1764871" cy="1660543"/>
          </a:xfrm>
          <a:prstGeom prst="rect">
            <a:avLst/>
          </a:prstGeom>
        </p:spPr>
      </p:pic>
    </p:spTree>
    <p:extLst>
      <p:ext uri="{BB962C8B-B14F-4D97-AF65-F5344CB8AC3E}">
        <p14:creationId xmlns:p14="http://schemas.microsoft.com/office/powerpoint/2010/main" val="34925356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lstStyle/>
          <a:p>
            <a:pPr algn="r" rtl="1"/>
            <a:r>
              <a:rPr lang="fa-IR" dirty="0">
                <a:cs typeface="Nazanin" panose="00000400000000000000" pitchFamily="2" charset="-78"/>
              </a:rPr>
              <a:t>خروجی ها (</a:t>
            </a:r>
            <a:r>
              <a:rPr lang="en-US" sz="4000" dirty="0">
                <a:cs typeface="Nazanin" panose="00000400000000000000" pitchFamily="2" charset="-78"/>
              </a:rPr>
              <a:t>Exits</a:t>
            </a:r>
            <a:r>
              <a:rPr lang="fa-IR" dirty="0">
                <a:cs typeface="Nazanin" panose="00000400000000000000" pitchFamily="2" charset="-78"/>
              </a:rPr>
              <a:t>)</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838200" y="1825625"/>
            <a:ext cx="10515600" cy="4836432"/>
          </a:xfrm>
        </p:spPr>
        <p:txBody>
          <a:bodyPr>
            <a:normAutofit/>
          </a:bodyPr>
          <a:lstStyle/>
          <a:p>
            <a:pPr marL="0" indent="0" algn="r" rtl="1">
              <a:buNone/>
            </a:pPr>
            <a:r>
              <a:rPr lang="fa-IR" u="sng" dirty="0">
                <a:cs typeface="Nazanin" panose="00000400000000000000" pitchFamily="2" charset="-78"/>
              </a:rPr>
              <a:t>الزامات:</a:t>
            </a:r>
            <a:endParaRPr lang="en-US" u="sng" dirty="0">
              <a:cs typeface="Nazanin" panose="00000400000000000000" pitchFamily="2" charset="-78"/>
            </a:endParaRPr>
          </a:p>
          <a:p>
            <a:pPr algn="r" rtl="1">
              <a:lnSpc>
                <a:spcPct val="100000"/>
              </a:lnSpc>
              <a:spcAft>
                <a:spcPts val="600"/>
              </a:spcAft>
            </a:pPr>
            <a:r>
              <a:rPr lang="fa-IR" dirty="0">
                <a:cs typeface="Nazanin" panose="00000400000000000000" pitchFamily="2" charset="-78"/>
              </a:rPr>
              <a:t>خروجی ها باید دائمی، علامت گذاری شده، قفل نشده، و بدون مانع باشند</a:t>
            </a:r>
          </a:p>
          <a:p>
            <a:pPr algn="r" rtl="1">
              <a:lnSpc>
                <a:spcPct val="100000"/>
              </a:lnSpc>
              <a:spcAft>
                <a:spcPts val="600"/>
              </a:spcAft>
            </a:pPr>
            <a:r>
              <a:rPr lang="fa-IR" dirty="0">
                <a:cs typeface="Nazanin" panose="00000400000000000000" pitchFamily="2" charset="-78"/>
              </a:rPr>
              <a:t>هیچ ماده یا تجهیزاتی نمی توانند (به طور دائمی یا موقت) در مسیر خروج قرار گیرند.</a:t>
            </a:r>
          </a:p>
          <a:p>
            <a:pPr algn="r" rtl="1">
              <a:lnSpc>
                <a:spcPct val="100000"/>
              </a:lnSpc>
              <a:spcAft>
                <a:spcPts val="600"/>
              </a:spcAft>
            </a:pPr>
            <a:r>
              <a:rPr lang="fa-IR" dirty="0">
                <a:cs typeface="Nazanin" panose="00000400000000000000" pitchFamily="2" charset="-78"/>
              </a:rPr>
              <a:t>درها باید از داخل باز شوند و کارمندان باید در هر زمان بتوانند درب خروج را بدون کلید، ابزار، یا دانش خاصی باز کنند.</a:t>
            </a:r>
          </a:p>
          <a:p>
            <a:pPr algn="r" rtl="1">
              <a:lnSpc>
                <a:spcPct val="100000"/>
              </a:lnSpc>
              <a:spcAft>
                <a:spcPts val="600"/>
              </a:spcAft>
            </a:pPr>
            <a:r>
              <a:rPr lang="fa-IR" dirty="0">
                <a:cs typeface="Nazanin" panose="00000400000000000000" pitchFamily="2" charset="-78"/>
              </a:rPr>
              <a:t>یک درب خروج با مفصل کناری باید استفاده شود و باید به به سمت بیرون در جهت خروج بچرخد</a:t>
            </a:r>
            <a:endParaRPr lang="en-US" dirty="0"/>
          </a:p>
        </p:txBody>
      </p:sp>
      <p:pic>
        <p:nvPicPr>
          <p:cNvPr id="5" name="Picture 4" descr="Arrow to Designate Emergency Exit jpg 27KB">
            <a:extLst>
              <a:ext uri="{FF2B5EF4-FFF2-40B4-BE49-F238E27FC236}">
                <a16:creationId xmlns:a16="http://schemas.microsoft.com/office/drawing/2014/main" id="{0562B740-3752-0FD2-6E70-28B1B746408B}"/>
              </a:ext>
            </a:extLst>
          </p:cNvPr>
          <p:cNvPicPr>
            <a:picLocks noChangeAspect="1"/>
          </p:cNvPicPr>
          <p:nvPr/>
        </p:nvPicPr>
        <p:blipFill rotWithShape="1">
          <a:blip r:embed="rId3">
            <a:extLst>
              <a:ext uri="{28A0092B-C50C-407E-A947-70E740481C1C}">
                <a14:useLocalDpi xmlns:a14="http://schemas.microsoft.com/office/drawing/2010/main" val="0"/>
              </a:ext>
            </a:extLst>
          </a:blip>
          <a:srcRect t="27461" b="19397"/>
          <a:stretch/>
        </p:blipFill>
        <p:spPr>
          <a:xfrm>
            <a:off x="968103" y="230188"/>
            <a:ext cx="3603897" cy="1436412"/>
          </a:xfrm>
          <a:prstGeom prst="rect">
            <a:avLst/>
          </a:prstGeom>
        </p:spPr>
      </p:pic>
    </p:spTree>
    <p:extLst>
      <p:ext uri="{BB962C8B-B14F-4D97-AF65-F5344CB8AC3E}">
        <p14:creationId xmlns:p14="http://schemas.microsoft.com/office/powerpoint/2010/main" val="467183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fa-IR" dirty="0">
                <a:cs typeface="Nazanin" panose="00000400000000000000" pitchFamily="2" charset="-78"/>
              </a:rPr>
              <a:t>خدمات پزشکی، کیت کمک های اولیه</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463138" y="1825625"/>
            <a:ext cx="10772552" cy="4836432"/>
          </a:xfrm>
        </p:spPr>
        <p:txBody>
          <a:bodyPr>
            <a:normAutofit fontScale="92500" lnSpcReduction="10000"/>
          </a:bodyPr>
          <a:lstStyle/>
          <a:p>
            <a:pPr marL="0" indent="0" algn="r" rtl="1">
              <a:buNone/>
            </a:pPr>
            <a:r>
              <a:rPr lang="fa-IR" sz="2600" u="sng" dirty="0">
                <a:cs typeface="Nazanin" panose="00000400000000000000" pitchFamily="2" charset="-78"/>
              </a:rPr>
              <a:t>الزامات:</a:t>
            </a:r>
            <a:endParaRPr lang="en-US" sz="2600" u="sng" dirty="0">
              <a:cs typeface="Nazanin" panose="00000400000000000000" pitchFamily="2" charset="-78"/>
            </a:endParaRPr>
          </a:p>
          <a:p>
            <a:pPr algn="r" rtl="1">
              <a:lnSpc>
                <a:spcPct val="120000"/>
              </a:lnSpc>
              <a:spcAft>
                <a:spcPts val="600"/>
              </a:spcAft>
            </a:pPr>
            <a:r>
              <a:rPr lang="fa-IR" sz="2600" dirty="0">
                <a:cs typeface="Nazanin" panose="00000400000000000000" pitchFamily="2" charset="-78"/>
              </a:rPr>
              <a:t>امکان دسترسی به تسهیلات پزشکی و یا فردی آموزش دیده در امر کمک های اولیه در محل کار</a:t>
            </a:r>
          </a:p>
          <a:p>
            <a:pPr algn="r" rtl="1">
              <a:lnSpc>
                <a:spcPct val="120000"/>
              </a:lnSpc>
              <a:spcAft>
                <a:spcPts val="600"/>
              </a:spcAft>
            </a:pPr>
            <a:r>
              <a:rPr lang="fa-IR" sz="2600" dirty="0">
                <a:cs typeface="Nazanin" panose="00000400000000000000" pitchFamily="2" charset="-78"/>
              </a:rPr>
              <a:t>سیستم ارتباطی برای تماس با خدمات آمبولانس</a:t>
            </a:r>
          </a:p>
          <a:p>
            <a:pPr lvl="1" algn="r" rtl="1">
              <a:lnSpc>
                <a:spcPct val="120000"/>
              </a:lnSpc>
              <a:spcAft>
                <a:spcPts val="600"/>
              </a:spcAft>
            </a:pPr>
            <a:r>
              <a:rPr lang="fa-IR" sz="2200" dirty="0">
                <a:cs typeface="Nazanin" panose="00000400000000000000" pitchFamily="2" charset="-78"/>
              </a:rPr>
              <a:t>شماره های اضطراری باید نصب واعلام شوند</a:t>
            </a:r>
          </a:p>
          <a:p>
            <a:pPr lvl="1" algn="r" rtl="1">
              <a:lnSpc>
                <a:spcPct val="120000"/>
              </a:lnSpc>
              <a:spcAft>
                <a:spcPts val="600"/>
              </a:spcAft>
            </a:pPr>
            <a:r>
              <a:rPr lang="fa-IR" sz="2200" dirty="0">
                <a:cs typeface="Nazanin" panose="00000400000000000000" pitchFamily="2" charset="-78"/>
              </a:rPr>
              <a:t>باید شناسه مکانی (</a:t>
            </a:r>
            <a:r>
              <a:rPr lang="en-US" sz="2200" dirty="0">
                <a:cs typeface="Nazanin" panose="00000400000000000000" pitchFamily="2" charset="-78"/>
              </a:rPr>
              <a:t>Location ID</a:t>
            </a:r>
            <a:r>
              <a:rPr lang="fa-IR" sz="2200" dirty="0">
                <a:cs typeface="Nazanin" panose="00000400000000000000" pitchFamily="2" charset="-78"/>
              </a:rPr>
              <a:t>) محل کار نصب واعلام شود</a:t>
            </a:r>
          </a:p>
          <a:p>
            <a:pPr algn="r" rtl="1">
              <a:lnSpc>
                <a:spcPct val="120000"/>
              </a:lnSpc>
              <a:spcAft>
                <a:spcPts val="600"/>
              </a:spcAft>
            </a:pPr>
            <a:r>
              <a:rPr lang="fa-IR" sz="2600" dirty="0">
                <a:cs typeface="Nazanin" panose="00000400000000000000" pitchFamily="2" charset="-78"/>
              </a:rPr>
              <a:t>تجهیزات و لوازم کمک های اولیه</a:t>
            </a:r>
          </a:p>
          <a:p>
            <a:pPr lvl="1" algn="r" rtl="1">
              <a:lnSpc>
                <a:spcPct val="120000"/>
              </a:lnSpc>
              <a:spcAft>
                <a:spcPts val="600"/>
              </a:spcAft>
            </a:pPr>
            <a:r>
              <a:rPr lang="fa-IR" sz="2200" dirty="0">
                <a:cs typeface="Nazanin" panose="00000400000000000000" pitchFamily="2" charset="-78"/>
              </a:rPr>
              <a:t>مواد تأیید شده توسط یک پزشک مشاور</a:t>
            </a:r>
          </a:p>
          <a:p>
            <a:pPr lvl="1" algn="r" rtl="1">
              <a:lnSpc>
                <a:spcPct val="120000"/>
              </a:lnSpc>
              <a:spcAft>
                <a:spcPts val="600"/>
              </a:spcAft>
            </a:pPr>
            <a:r>
              <a:rPr lang="fa-IR" sz="2200" dirty="0">
                <a:cs typeface="Nazanin" panose="00000400000000000000" pitchFamily="2" charset="-78"/>
              </a:rPr>
              <a:t>در یک ظرف مقاوم به هوا با بسته های مهر و موم شده جداگانه برای هر مورد</a:t>
            </a:r>
          </a:p>
          <a:p>
            <a:pPr lvl="1" algn="r" rtl="1">
              <a:lnSpc>
                <a:spcPct val="120000"/>
              </a:lnSpc>
              <a:spcAft>
                <a:spcPts val="600"/>
              </a:spcAft>
            </a:pPr>
            <a:r>
              <a:rPr lang="fa-IR" sz="2200" dirty="0">
                <a:cs typeface="Nazanin" panose="00000400000000000000" pitchFamily="2" charset="-78"/>
              </a:rPr>
              <a:t>بررسی دوره ای برای اطمینان از اینکه مواد پس از استفاده جایگزین می شوند</a:t>
            </a:r>
          </a:p>
          <a:p>
            <a:pPr algn="r" rtl="1">
              <a:lnSpc>
                <a:spcPct val="120000"/>
              </a:lnSpc>
              <a:spcAft>
                <a:spcPts val="600"/>
              </a:spcAft>
            </a:pPr>
            <a:endParaRPr lang="fa-IR" sz="2600" dirty="0">
              <a:cs typeface="Nazanin" panose="00000400000000000000" pitchFamily="2" charset="-78"/>
            </a:endParaRPr>
          </a:p>
          <a:p>
            <a:pPr algn="r" rtl="1">
              <a:lnSpc>
                <a:spcPct val="120000"/>
              </a:lnSpc>
              <a:spcAft>
                <a:spcPts val="600"/>
              </a:spcAft>
            </a:pPr>
            <a:endParaRPr lang="fa-IR" sz="2600" dirty="0">
              <a:cs typeface="Nazanin" panose="00000400000000000000" pitchFamily="2" charset="-78"/>
            </a:endParaRPr>
          </a:p>
          <a:p>
            <a:pPr algn="r" rtl="1">
              <a:lnSpc>
                <a:spcPct val="120000"/>
              </a:lnSpc>
              <a:spcAft>
                <a:spcPts val="600"/>
              </a:spcAft>
            </a:pPr>
            <a:endParaRPr lang="fa-IR" sz="2600" dirty="0">
              <a:cs typeface="Nazanin" panose="00000400000000000000" pitchFamily="2" charset="-78"/>
            </a:endParaRPr>
          </a:p>
          <a:p>
            <a:pPr algn="r" rtl="1">
              <a:lnSpc>
                <a:spcPct val="120000"/>
              </a:lnSpc>
              <a:spcAft>
                <a:spcPts val="600"/>
              </a:spcAft>
            </a:pPr>
            <a:endParaRPr lang="fa-IR" sz="2600" dirty="0">
              <a:cs typeface="Nazanin" panose="00000400000000000000" pitchFamily="2" charset="-78"/>
            </a:endParaRPr>
          </a:p>
        </p:txBody>
      </p:sp>
      <p:pic>
        <p:nvPicPr>
          <p:cNvPr id="5" name="Picture 4" descr="Portable First Aid Kit- JPEG 11KB">
            <a:extLst>
              <a:ext uri="{FF2B5EF4-FFF2-40B4-BE49-F238E27FC236}">
                <a16:creationId xmlns:a16="http://schemas.microsoft.com/office/drawing/2014/main" id="{C063AA37-DABA-3668-A189-9C120903D4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3118" y="45720"/>
            <a:ext cx="2761671" cy="2071254"/>
          </a:xfrm>
          <a:prstGeom prst="rect">
            <a:avLst/>
          </a:prstGeom>
        </p:spPr>
      </p:pic>
    </p:spTree>
    <p:extLst>
      <p:ext uri="{BB962C8B-B14F-4D97-AF65-F5344CB8AC3E}">
        <p14:creationId xmlns:p14="http://schemas.microsoft.com/office/powerpoint/2010/main" val="40978502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0"/>
            <a:ext cx="10515600" cy="1325563"/>
          </a:xfrm>
        </p:spPr>
        <p:txBody>
          <a:bodyPr/>
          <a:lstStyle/>
          <a:p>
            <a:pPr algn="r" rtl="1"/>
            <a:r>
              <a:rPr lang="fa-IR" dirty="0">
                <a:cs typeface="Nazanin" panose="00000400000000000000" pitchFamily="2" charset="-78"/>
              </a:rPr>
              <a:t>لغزش، سر خوردن و سقوط</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1943100" y="1325563"/>
            <a:ext cx="9281160" cy="5269717"/>
          </a:xfrm>
        </p:spPr>
        <p:txBody>
          <a:bodyPr>
            <a:normAutofit fontScale="85000" lnSpcReduction="20000"/>
          </a:bodyPr>
          <a:lstStyle/>
          <a:p>
            <a:pPr algn="r" rtl="1">
              <a:lnSpc>
                <a:spcPct val="110000"/>
              </a:lnSpc>
              <a:spcBef>
                <a:spcPts val="600"/>
              </a:spcBef>
              <a:spcAft>
                <a:spcPts val="600"/>
              </a:spcAft>
            </a:pPr>
            <a:r>
              <a:rPr lang="fa-IR" dirty="0">
                <a:cs typeface="Nazanin" panose="00000400000000000000" pitchFamily="2" charset="-78"/>
              </a:rPr>
              <a:t>اغلب شایع ترین خطرات در بسیاری از محل های کار هستند.</a:t>
            </a:r>
            <a:endParaRPr lang="en-US" dirty="0">
              <a:cs typeface="Nazanin" panose="00000400000000000000" pitchFamily="2" charset="-78"/>
            </a:endParaRPr>
          </a:p>
          <a:p>
            <a:pPr lvl="1" algn="r" rtl="1">
              <a:lnSpc>
                <a:spcPct val="110000"/>
              </a:lnSpc>
              <a:spcBef>
                <a:spcPts val="600"/>
              </a:spcBef>
              <a:spcAft>
                <a:spcPts val="600"/>
              </a:spcAft>
            </a:pPr>
            <a:r>
              <a:rPr lang="fa-IR" dirty="0">
                <a:cs typeface="Nazanin" panose="00000400000000000000" pitchFamily="2" charset="-78"/>
              </a:rPr>
              <a:t>ممکن است مناطق پخت و پز شلوغ </a:t>
            </a:r>
            <a:r>
              <a:rPr lang="en-US" dirty="0">
                <a:cs typeface="Nazanin" panose="00000400000000000000" pitchFamily="2" charset="-78"/>
              </a:rPr>
              <a:t>,</a:t>
            </a:r>
            <a:r>
              <a:rPr lang="fa-IR" dirty="0">
                <a:cs typeface="Nazanin" panose="00000400000000000000" pitchFamily="2" charset="-78"/>
              </a:rPr>
              <a:t>به هم ربخته باشند (سر خوردن) یا کف زمین به علت روغن، آب، یا غذا روی آنها لغزنده باشند (لغزش)</a:t>
            </a:r>
          </a:p>
          <a:p>
            <a:pPr algn="r" rtl="1">
              <a:lnSpc>
                <a:spcPct val="110000"/>
              </a:lnSpc>
              <a:spcBef>
                <a:spcPts val="600"/>
              </a:spcBef>
              <a:spcAft>
                <a:spcPts val="600"/>
              </a:spcAft>
            </a:pPr>
            <a:r>
              <a:rPr lang="fa-IR" dirty="0">
                <a:cs typeface="Nazanin" panose="00000400000000000000" pitchFamily="2" charset="-78"/>
              </a:rPr>
              <a:t>شدت نتیجه ممکن است به چیزهای دیگر موجود بستگی داشته باشد:</a:t>
            </a:r>
          </a:p>
          <a:p>
            <a:pPr lvl="1" algn="r" rtl="1">
              <a:lnSpc>
                <a:spcPct val="110000"/>
              </a:lnSpc>
              <a:spcBef>
                <a:spcPts val="600"/>
              </a:spcBef>
              <a:spcAft>
                <a:spcPts val="600"/>
              </a:spcAft>
            </a:pPr>
            <a:r>
              <a:rPr lang="fa-IR" dirty="0">
                <a:cs typeface="Nazanin" panose="00000400000000000000" pitchFamily="2" charset="-78"/>
              </a:rPr>
              <a:t>سطوح داغ که ممکن است در هنگام سقوط با انها تماس برقرار شود
اشیاء تیزی که شخص ممکن است با آنها تماس داشته باشد</a:t>
            </a:r>
          </a:p>
          <a:p>
            <a:pPr algn="r" rtl="1">
              <a:lnSpc>
                <a:spcPct val="110000"/>
              </a:lnSpc>
              <a:spcBef>
                <a:spcPts val="600"/>
              </a:spcBef>
              <a:spcAft>
                <a:spcPts val="600"/>
              </a:spcAft>
            </a:pPr>
            <a:r>
              <a:rPr lang="fa-IR" dirty="0">
                <a:cs typeface="Nazanin" panose="00000400000000000000" pitchFamily="2" charset="-78"/>
              </a:rPr>
              <a:t>راه حل ها:</a:t>
            </a:r>
          </a:p>
          <a:p>
            <a:pPr lvl="1" algn="r" rtl="1">
              <a:lnSpc>
                <a:spcPct val="110000"/>
              </a:lnSpc>
              <a:spcBef>
                <a:spcPts val="600"/>
              </a:spcBef>
              <a:spcAft>
                <a:spcPts val="600"/>
              </a:spcAft>
            </a:pPr>
            <a:r>
              <a:rPr lang="fa-IR" dirty="0">
                <a:cs typeface="Nazanin" panose="00000400000000000000" pitchFamily="2" charset="-78"/>
              </a:rPr>
              <a:t>همه ریزش های مواد را فورا پاک کنید</a:t>
            </a:r>
          </a:p>
          <a:p>
            <a:pPr lvl="1" algn="r" rtl="1">
              <a:lnSpc>
                <a:spcPct val="110000"/>
              </a:lnSpc>
              <a:spcBef>
                <a:spcPts val="600"/>
              </a:spcBef>
              <a:spcAft>
                <a:spcPts val="600"/>
              </a:spcAft>
            </a:pPr>
            <a:r>
              <a:rPr lang="fa-IR" dirty="0">
                <a:cs typeface="Nazanin" panose="00000400000000000000" pitchFamily="2" charset="-78"/>
              </a:rPr>
              <a:t>روغن پخت و پز را روی کف زمین نگهداری نکنید</a:t>
            </a:r>
          </a:p>
          <a:p>
            <a:pPr lvl="1" algn="r" rtl="1">
              <a:lnSpc>
                <a:spcPct val="110000"/>
              </a:lnSpc>
              <a:spcBef>
                <a:spcPts val="600"/>
              </a:spcBef>
              <a:spcAft>
                <a:spcPts val="600"/>
              </a:spcAft>
            </a:pPr>
            <a:r>
              <a:rPr lang="fa-IR" dirty="0">
                <a:cs typeface="Nazanin" panose="00000400000000000000" pitchFamily="2" charset="-78"/>
              </a:rPr>
              <a:t>مناطق کاری شلوغ یا مسدود را از بین ببرید (هیچ مسیر خروجی شلوغ و درهم ریخته نباشد!)</a:t>
            </a:r>
          </a:p>
          <a:p>
            <a:pPr lvl="1" algn="r" rtl="1">
              <a:lnSpc>
                <a:spcPct val="110000"/>
              </a:lnSpc>
              <a:spcBef>
                <a:spcPts val="600"/>
              </a:spcBef>
              <a:spcAft>
                <a:spcPts val="600"/>
              </a:spcAft>
            </a:pPr>
            <a:r>
              <a:rPr lang="fa-IR" dirty="0">
                <a:cs typeface="Nazanin" panose="00000400000000000000" pitchFamily="2" charset="-78"/>
              </a:rPr>
              <a:t>استفاده از کفپوشهای ضد لغزش</a:t>
            </a:r>
          </a:p>
          <a:p>
            <a:pPr lvl="1" algn="r" rtl="1">
              <a:lnSpc>
                <a:spcPct val="110000"/>
              </a:lnSpc>
              <a:spcBef>
                <a:spcPts val="600"/>
              </a:spcBef>
              <a:spcAft>
                <a:spcPts val="600"/>
              </a:spcAft>
            </a:pPr>
            <a:r>
              <a:rPr lang="fa-IR" dirty="0">
                <a:cs typeface="Nazanin" panose="00000400000000000000" pitchFamily="2" charset="-78"/>
              </a:rPr>
              <a:t>تعمیر هر سطح کف ناهموار و غیر همسطح</a:t>
            </a:r>
          </a:p>
          <a:p>
            <a:pPr lvl="1" algn="r" rtl="1">
              <a:lnSpc>
                <a:spcPct val="110000"/>
              </a:lnSpc>
              <a:spcBef>
                <a:spcPts val="600"/>
              </a:spcBef>
              <a:spcAft>
                <a:spcPts val="600"/>
              </a:spcAft>
            </a:pPr>
            <a:endParaRPr lang="fa-IR" dirty="0">
              <a:cs typeface="Nazanin" panose="00000400000000000000" pitchFamily="2" charset="-78"/>
            </a:endParaRPr>
          </a:p>
          <a:p>
            <a:pPr lvl="1" algn="r" rtl="1">
              <a:lnSpc>
                <a:spcPct val="110000"/>
              </a:lnSpc>
              <a:spcBef>
                <a:spcPts val="600"/>
              </a:spcBef>
              <a:spcAft>
                <a:spcPts val="600"/>
              </a:spcAft>
            </a:pPr>
            <a:endParaRPr lang="fa-IR" dirty="0">
              <a:cs typeface="Nazanin" panose="00000400000000000000" pitchFamily="2" charset="-78"/>
            </a:endParaRPr>
          </a:p>
          <a:p>
            <a:pPr lvl="1" algn="r" rtl="1">
              <a:lnSpc>
                <a:spcPct val="110000"/>
              </a:lnSpc>
              <a:spcBef>
                <a:spcPts val="600"/>
              </a:spcBef>
              <a:spcAft>
                <a:spcPts val="600"/>
              </a:spcAft>
            </a:pPr>
            <a:endParaRPr lang="fa-IR" dirty="0">
              <a:cs typeface="Nazanin" panose="00000400000000000000" pitchFamily="2" charset="-78"/>
            </a:endParaRPr>
          </a:p>
          <a:p>
            <a:pPr lvl="1" algn="r" rtl="1">
              <a:lnSpc>
                <a:spcPct val="110000"/>
              </a:lnSpc>
              <a:spcBef>
                <a:spcPts val="600"/>
              </a:spcBef>
              <a:spcAft>
                <a:spcPts val="600"/>
              </a:spcAft>
            </a:pPr>
            <a:endParaRPr lang="fa-IR" dirty="0">
              <a:cs typeface="Nazanin" panose="00000400000000000000" pitchFamily="2" charset="-78"/>
            </a:endParaRPr>
          </a:p>
        </p:txBody>
      </p:sp>
    </p:spTree>
    <p:extLst>
      <p:ext uri="{BB962C8B-B14F-4D97-AF65-F5344CB8AC3E}">
        <p14:creationId xmlns:p14="http://schemas.microsoft.com/office/powerpoint/2010/main" val="3907162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83F78A-E5E3-93E6-42B2-1803A943F210}"/>
              </a:ext>
            </a:extLst>
          </p:cNvPr>
          <p:cNvSpPr>
            <a:spLocks noGrp="1"/>
          </p:cNvSpPr>
          <p:nvPr>
            <p:ph type="title"/>
          </p:nvPr>
        </p:nvSpPr>
        <p:spPr/>
        <p:txBody>
          <a:bodyPr/>
          <a:lstStyle/>
          <a:p>
            <a:pPr algn="r" rtl="1"/>
            <a:r>
              <a:rPr lang="fa-IR" dirty="0">
                <a:cs typeface="Nazanin" panose="00000400000000000000" pitchFamily="2" charset="-78"/>
              </a:rPr>
              <a:t>خلاصه</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AAC480E3-48F7-1D20-D4EC-B6700AC37106}"/>
              </a:ext>
            </a:extLst>
          </p:cNvPr>
          <p:cNvSpPr>
            <a:spLocks noGrp="1"/>
          </p:cNvSpPr>
          <p:nvPr>
            <p:ph idx="1"/>
          </p:nvPr>
        </p:nvSpPr>
        <p:spPr>
          <a:xfrm>
            <a:off x="838200" y="1554480"/>
            <a:ext cx="10515600" cy="5018405"/>
          </a:xfrm>
        </p:spPr>
        <p:txBody>
          <a:bodyPr>
            <a:normAutofit/>
          </a:bodyPr>
          <a:lstStyle/>
          <a:p>
            <a:pPr algn="r" rtl="1">
              <a:lnSpc>
                <a:spcPct val="100000"/>
              </a:lnSpc>
            </a:pPr>
            <a:r>
              <a:rPr lang="fa-IR" dirty="0">
                <a:cs typeface="Nazanin" panose="00000400000000000000" pitchFamily="2" charset="-78"/>
              </a:rPr>
              <a:t>انواع خطرات ایمنی عمومی ممکن است در خودروهای سیار مواد غذایی وجود داشته باشد، برخی جهان شمول تر، برخی دیگر به محیط‌های کاری خاص بستگی دارند.
برنامه‌های اقدام اضطراری (</a:t>
            </a:r>
            <a:r>
              <a:rPr lang="en-US" sz="2400" dirty="0" err="1">
                <a:cs typeface="Nazanin" panose="00000400000000000000" pitchFamily="2" charset="-78"/>
              </a:rPr>
              <a:t>EAPs</a:t>
            </a:r>
            <a:r>
              <a:rPr lang="fa-IR" dirty="0">
                <a:cs typeface="Nazanin" panose="00000400000000000000" pitchFamily="2" charset="-78"/>
              </a:rPr>
              <a:t>)</a:t>
            </a:r>
            <a:r>
              <a:rPr lang="en-US" dirty="0">
                <a:cs typeface="Nazanin" panose="00000400000000000000" pitchFamily="2" charset="-78"/>
              </a:rPr>
              <a:t> </a:t>
            </a:r>
            <a:r>
              <a:rPr lang="fa-IR" dirty="0">
                <a:cs typeface="Nazanin" panose="00000400000000000000" pitchFamily="2" charset="-78"/>
              </a:rPr>
              <a:t>برای هر محل کاری لازم هستند تا کارکنان بدانند چگونه در مواقع اضطراری عمل کنند.</a:t>
            </a:r>
          </a:p>
          <a:p>
            <a:pPr algn="r" rtl="1">
              <a:lnSpc>
                <a:spcPct val="100000"/>
              </a:lnSpc>
            </a:pPr>
            <a:r>
              <a:rPr lang="fa-IR" dirty="0">
                <a:cs typeface="Nazanin" panose="00000400000000000000" pitchFamily="2" charset="-78"/>
              </a:rPr>
              <a:t>مسیرهای خروج باید همیشه برای خروج سریع در مواقع اضطراری مانند آتش‌سوزی آزاد و در دسترس نگه داشته شوند.</a:t>
            </a:r>
          </a:p>
          <a:p>
            <a:pPr algn="r" rtl="1">
              <a:lnSpc>
                <a:spcPct val="100000"/>
              </a:lnSpc>
            </a:pPr>
            <a:r>
              <a:rPr lang="fa-IR" dirty="0">
                <a:cs typeface="Nazanin" panose="00000400000000000000" pitchFamily="2" charset="-78"/>
              </a:rPr>
              <a:t>خدمات پزشکی و کمک های اولیه باید برای موارد اضطراری برنامه ریزی شود
لغزش، سرخوردن و سقوط منشا متداولی از آسیب هستند و باید با استفاده از انواع کنترل خطر به آنها پرداخته شود.</a:t>
            </a:r>
            <a:endParaRPr lang="en-US" dirty="0">
              <a:cs typeface="Nazanin" panose="00000400000000000000" pitchFamily="2" charset="-78"/>
            </a:endParaRPr>
          </a:p>
        </p:txBody>
      </p:sp>
    </p:spTree>
    <p:extLst>
      <p:ext uri="{BB962C8B-B14F-4D97-AF65-F5344CB8AC3E}">
        <p14:creationId xmlns:p14="http://schemas.microsoft.com/office/powerpoint/2010/main" val="3923189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lstStyle/>
          <a:p>
            <a:pPr algn="r" rtl="1"/>
            <a:r>
              <a:rPr lang="fa-IR" dirty="0">
                <a:cs typeface="Nazanin" panose="00000400000000000000" pitchFamily="2" charset="-78"/>
              </a:rPr>
              <a:t>اطلاعات ایمنی اضافی در دسترس </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a:xfrm>
            <a:off x="838200" y="1825624"/>
            <a:ext cx="10374630" cy="4784181"/>
          </a:xfrm>
        </p:spPr>
        <p:txBody>
          <a:bodyPr>
            <a:normAutofit fontScale="77500" lnSpcReduction="20000"/>
          </a:bodyPr>
          <a:lstStyle/>
          <a:p>
            <a:pPr marL="0" indent="0" algn="r" rtl="1">
              <a:buNone/>
            </a:pPr>
            <a:r>
              <a:rPr lang="fa-IR" dirty="0">
                <a:cs typeface="Nazanin" panose="00000400000000000000" pitchFamily="2" charset="-78"/>
              </a:rPr>
              <a:t>وب سایت </a:t>
            </a:r>
            <a:r>
              <a:rPr lang="en-US" dirty="0">
                <a:cs typeface="Nazanin" panose="00000400000000000000" pitchFamily="2" charset="-78"/>
              </a:rPr>
              <a:t>OSHA </a:t>
            </a:r>
            <a:r>
              <a:rPr lang="fa-IR" dirty="0">
                <a:cs typeface="Nazanin" panose="00000400000000000000" pitchFamily="2" charset="-78"/>
              </a:rPr>
              <a:t> منابع زیادی را در دسترس گذاشته است، به ویژه برای</a:t>
            </a:r>
            <a:r>
              <a:rPr lang="en-US" dirty="0" err="1">
                <a:cs typeface="Nazanin" panose="00000400000000000000" pitchFamily="2" charset="-78"/>
              </a:rPr>
              <a:t>EAP</a:t>
            </a:r>
            <a:r>
              <a:rPr lang="en-US" dirty="0">
                <a:cs typeface="Nazanin" panose="00000400000000000000" pitchFamily="2" charset="-78"/>
              </a:rPr>
              <a:t> </a:t>
            </a:r>
            <a:r>
              <a:rPr lang="fa-IR" dirty="0">
                <a:cs typeface="Nazanin" panose="00000400000000000000" pitchFamily="2" charset="-78"/>
              </a:rPr>
              <a:t>ها و موضوعات مرتبط: 
</a:t>
            </a:r>
            <a:r>
              <a:rPr lang="en-US" dirty="0">
                <a:cs typeface="Nazanin" panose="00000400000000000000" pitchFamily="2" charset="-78"/>
                <a:hlinkClick r:id="rId2"/>
              </a:rPr>
              <a:t>https://www.osha.gov/etools/evacuation-plans-procedures</a:t>
            </a:r>
            <a:r>
              <a:rPr lang="en-US" dirty="0">
                <a:cs typeface="Nazanin" panose="00000400000000000000" pitchFamily="2" charset="-78"/>
              </a:rPr>
              <a:t> </a:t>
            </a:r>
          </a:p>
          <a:p>
            <a:pPr marL="0" indent="0" algn="r" rtl="1">
              <a:buNone/>
            </a:pPr>
            <a:endParaRPr lang="en-US" dirty="0">
              <a:cs typeface="Nazanin" panose="00000400000000000000" pitchFamily="2" charset="-78"/>
            </a:endParaRPr>
          </a:p>
          <a:p>
            <a:pPr marL="0" indent="0" algn="r" rtl="1">
              <a:buNone/>
            </a:pPr>
            <a:r>
              <a:rPr lang="en-US" dirty="0">
                <a:cs typeface="Nazanin" panose="00000400000000000000" pitchFamily="2" charset="-78"/>
              </a:rPr>
              <a:t> OSHA </a:t>
            </a:r>
            <a:r>
              <a:rPr lang="fa-IR" dirty="0">
                <a:cs typeface="Nazanin" panose="00000400000000000000" pitchFamily="2" charset="-78"/>
              </a:rPr>
              <a:t>مطالب ایمنی تکمیلی برای ایمنی کارکنان رستوران (جوانان) دارد.
</a:t>
            </a:r>
            <a:r>
              <a:rPr lang="en-US" dirty="0">
                <a:cs typeface="Nazanin" panose="00000400000000000000" pitchFamily="2" charset="-78"/>
                <a:hlinkClick r:id="rId3"/>
              </a:rPr>
              <a:t>https://www.osha.gov/etools/young-workers-restaurant-safety/posters</a:t>
            </a:r>
            <a:endParaRPr lang="en-US" dirty="0">
              <a:cs typeface="Nazanin" panose="00000400000000000000" pitchFamily="2" charset="-78"/>
            </a:endParaRPr>
          </a:p>
          <a:p>
            <a:pPr algn="r" rtl="1"/>
            <a:r>
              <a:rPr lang="fa-IR" dirty="0">
                <a:cs typeface="Nazanin" panose="00000400000000000000" pitchFamily="2" charset="-78"/>
              </a:rPr>
              <a:t>ایمنی در پاکسازی</a:t>
            </a:r>
          </a:p>
          <a:p>
            <a:pPr algn="r" rtl="1"/>
            <a:r>
              <a:rPr lang="fa-IR" dirty="0">
                <a:cs typeface="Nazanin" panose="00000400000000000000" pitchFamily="2" charset="-78"/>
              </a:rPr>
              <a:t>کار با چاقو به صورت ایمن</a:t>
            </a:r>
          </a:p>
          <a:p>
            <a:pPr algn="r" rtl="1"/>
            <a:r>
              <a:rPr lang="fa-IR" dirty="0">
                <a:cs typeface="Nazanin" panose="00000400000000000000" pitchFamily="2" charset="-78"/>
              </a:rPr>
              <a:t>جلوگیری از سوختگی‌ها</a:t>
            </a:r>
          </a:p>
          <a:p>
            <a:pPr algn="r" rtl="1"/>
            <a:r>
              <a:rPr lang="fa-IR" dirty="0">
                <a:cs typeface="Nazanin" panose="00000400000000000000" pitchFamily="2" charset="-78"/>
              </a:rPr>
              <a:t>بلند کردن ایمن‌تر</a:t>
            </a:r>
          </a:p>
          <a:p>
            <a:pPr algn="r" rtl="1"/>
            <a:r>
              <a:rPr lang="fa-IR" dirty="0">
                <a:cs typeface="Nazanin" panose="00000400000000000000" pitchFamily="2" charset="-78"/>
              </a:rPr>
              <a:t>درایو-ترو (رانندگی از طریق برای سفارش با خودرو)</a:t>
            </a:r>
          </a:p>
          <a:p>
            <a:pPr algn="r" rtl="1"/>
            <a:r>
              <a:rPr lang="fa-IR" dirty="0">
                <a:cs typeface="Nazanin" panose="00000400000000000000" pitchFamily="2" charset="-78"/>
              </a:rPr>
              <a:t>قوانین کودکان کارگر</a:t>
            </a:r>
          </a:p>
          <a:p>
            <a:pPr algn="r" rtl="1"/>
            <a:endParaRPr lang="en-US" dirty="0">
              <a:cs typeface="Nazanin" panose="00000400000000000000" pitchFamily="2" charset="-78"/>
            </a:endParaRPr>
          </a:p>
          <a:p>
            <a:pPr marL="0" indent="0" algn="r" rtl="1">
              <a:buNone/>
            </a:pPr>
            <a:r>
              <a:rPr lang="fa-IR" dirty="0">
                <a:cs typeface="Nazanin" panose="00000400000000000000" pitchFamily="2" charset="-78"/>
              </a:rPr>
              <a:t>همچنین می‌توانید به منابع اضافی در جزوه ارائه‌شده مراجعه کنید.</a:t>
            </a:r>
          </a:p>
          <a:p>
            <a:pPr algn="r" rtl="1"/>
            <a:endParaRPr lang="fa-IR" dirty="0">
              <a:cs typeface="Nazanin" panose="00000400000000000000" pitchFamily="2" charset="-78"/>
            </a:endParaRPr>
          </a:p>
          <a:p>
            <a:endParaRPr lang="en-US" dirty="0">
              <a:cs typeface="Nazanin" panose="00000400000000000000" pitchFamily="2" charset="-78"/>
            </a:endParaRPr>
          </a:p>
        </p:txBody>
      </p:sp>
    </p:spTree>
    <p:extLst>
      <p:ext uri="{BB962C8B-B14F-4D97-AF65-F5344CB8AC3E}">
        <p14:creationId xmlns:p14="http://schemas.microsoft.com/office/powerpoint/2010/main" val="2122711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58999-6D0D-3373-896D-8FD1AF27F90F}"/>
              </a:ext>
            </a:extLst>
          </p:cNvPr>
          <p:cNvSpPr>
            <a:spLocks noGrp="1"/>
          </p:cNvSpPr>
          <p:nvPr>
            <p:ph type="title"/>
          </p:nvPr>
        </p:nvSpPr>
        <p:spPr/>
        <p:txBody>
          <a:bodyPr/>
          <a:lstStyle/>
          <a:p>
            <a:pPr algn="r" rtl="1"/>
            <a:r>
              <a:rPr lang="fa-IR" dirty="0">
                <a:cs typeface="Nazanin" panose="00000400000000000000" pitchFamily="2" charset="-78"/>
              </a:rPr>
              <a:t>ایمنی عمومی کارگران</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C56A1FFE-EDB9-6A32-B2A9-3212AAC6478B}"/>
              </a:ext>
            </a:extLst>
          </p:cNvPr>
          <p:cNvSpPr>
            <a:spLocks noGrp="1"/>
          </p:cNvSpPr>
          <p:nvPr>
            <p:ph idx="1"/>
          </p:nvPr>
        </p:nvSpPr>
        <p:spPr/>
        <p:txBody>
          <a:bodyPr/>
          <a:lstStyle/>
          <a:p>
            <a:pPr algn="r" rtl="1">
              <a:lnSpc>
                <a:spcPct val="150000"/>
              </a:lnSpc>
            </a:pPr>
            <a:r>
              <a:rPr lang="fa-IR" dirty="0">
                <a:cs typeface="Nazanin" panose="00000400000000000000" pitchFamily="2" charset="-78"/>
              </a:rPr>
              <a:t>طرح های اقدام اضطراری</a:t>
            </a:r>
          </a:p>
          <a:p>
            <a:pPr algn="r" rtl="1">
              <a:lnSpc>
                <a:spcPct val="150000"/>
              </a:lnSpc>
            </a:pPr>
            <a:r>
              <a:rPr lang="fa-IR" dirty="0">
                <a:cs typeface="Nazanin" panose="00000400000000000000" pitchFamily="2" charset="-78"/>
              </a:rPr>
              <a:t>روش های خروج</a:t>
            </a:r>
          </a:p>
          <a:p>
            <a:pPr algn="r" rtl="1">
              <a:lnSpc>
                <a:spcPct val="150000"/>
              </a:lnSpc>
            </a:pPr>
            <a:r>
              <a:rPr lang="fa-IR" dirty="0">
                <a:cs typeface="Nazanin" panose="00000400000000000000" pitchFamily="2" charset="-78"/>
              </a:rPr>
              <a:t>خدمات پزشکی، کمک های اولیه</a:t>
            </a:r>
          </a:p>
          <a:p>
            <a:pPr algn="r" rtl="1">
              <a:lnSpc>
                <a:spcPct val="150000"/>
              </a:lnSpc>
            </a:pPr>
            <a:r>
              <a:rPr lang="fa-IR" dirty="0">
                <a:cs typeface="Nazanin" panose="00000400000000000000" pitchFamily="2" charset="-78"/>
              </a:rPr>
              <a:t>لغزش، سر خوردن و سقوط</a:t>
            </a:r>
          </a:p>
          <a:p>
            <a:pPr algn="r" rtl="1">
              <a:lnSpc>
                <a:spcPct val="150000"/>
              </a:lnSpc>
            </a:pPr>
            <a:r>
              <a:rPr lang="fa-IR" dirty="0">
                <a:cs typeface="Nazanin" panose="00000400000000000000" pitchFamily="2" charset="-78"/>
              </a:rPr>
              <a:t>یافتن منابع اضافی که ممکن است به کسب و کار غذای تراک شما اعمال شود</a:t>
            </a:r>
          </a:p>
        </p:txBody>
      </p:sp>
    </p:spTree>
    <p:extLst>
      <p:ext uri="{BB962C8B-B14F-4D97-AF65-F5344CB8AC3E}">
        <p14:creationId xmlns:p14="http://schemas.microsoft.com/office/powerpoint/2010/main" val="75195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73612-F4B7-225B-FA9A-80A458544558}"/>
              </a:ext>
            </a:extLst>
          </p:cNvPr>
          <p:cNvSpPr>
            <a:spLocks noGrp="1"/>
          </p:cNvSpPr>
          <p:nvPr>
            <p:ph type="title"/>
          </p:nvPr>
        </p:nvSpPr>
        <p:spPr>
          <a:xfrm>
            <a:off x="838200" y="-9051"/>
            <a:ext cx="10515600" cy="1325563"/>
          </a:xfrm>
        </p:spPr>
        <p:txBody>
          <a:bodyPr/>
          <a:lstStyle/>
          <a:p>
            <a:pPr algn="r" rtl="1"/>
            <a:r>
              <a:rPr lang="fa-IR" dirty="0">
                <a:cs typeface="Nazanin" panose="00000400000000000000" pitchFamily="2" charset="-78"/>
              </a:rPr>
              <a:t>چرا برنامه ریزی و اماده سازی مهم است؟</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E5273FE3-CED0-593D-7CAB-08D11C543629}"/>
              </a:ext>
            </a:extLst>
          </p:cNvPr>
          <p:cNvSpPr>
            <a:spLocks noGrp="1"/>
          </p:cNvSpPr>
          <p:nvPr>
            <p:ph idx="1"/>
          </p:nvPr>
        </p:nvSpPr>
        <p:spPr>
          <a:xfrm>
            <a:off x="514807" y="1234440"/>
            <a:ext cx="10838994" cy="5623560"/>
          </a:xfrm>
        </p:spPr>
        <p:txBody>
          <a:bodyPr>
            <a:normAutofit/>
          </a:bodyPr>
          <a:lstStyle/>
          <a:p>
            <a:pPr marL="0" indent="0" algn="r" rtl="1">
              <a:buNone/>
            </a:pPr>
            <a:r>
              <a:rPr lang="fa-IR" u="sng" dirty="0">
                <a:cs typeface="Nazanin" panose="00000400000000000000" pitchFamily="2" charset="-78"/>
              </a:rPr>
              <a:t>برنامه ریزی برای غیر منتظره</a:t>
            </a:r>
          </a:p>
          <a:p>
            <a:pPr algn="r" rtl="1"/>
            <a:r>
              <a:rPr lang="fa-IR" sz="2600" dirty="0">
                <a:cs typeface="Nazanin" panose="00000400000000000000" pitchFamily="2" charset="-78"/>
              </a:rPr>
              <a:t>ژانویه 2، 2023 - بازی</a:t>
            </a:r>
            <a:r>
              <a:rPr lang="en-US" sz="2600" dirty="0">
                <a:cs typeface="Nazanin" panose="00000400000000000000" pitchFamily="2" charset="-78"/>
              </a:rPr>
              <a:t>NFL </a:t>
            </a:r>
            <a:r>
              <a:rPr lang="fa-IR" sz="2600" dirty="0">
                <a:cs typeface="Nazanin" panose="00000400000000000000" pitchFamily="2" charset="-78"/>
              </a:rPr>
              <a:t> بین سینسیناتی بنگالز/ بوفالو بیلز
دامار هملین تکل زد، ایستاد، تلو تلو خورد، و از عقب به زمین افتاد</a:t>
            </a:r>
            <a:endParaRPr lang="en-US" sz="2600" dirty="0">
              <a:cs typeface="Nazanin" panose="00000400000000000000" pitchFamily="2" charset="-78"/>
            </a:endParaRPr>
          </a:p>
          <a:p>
            <a:pPr lvl="1" algn="r" rtl="1">
              <a:spcAft>
                <a:spcPts val="600"/>
              </a:spcAft>
            </a:pPr>
            <a:r>
              <a:rPr lang="fa-IR" dirty="0">
                <a:cs typeface="Nazanin" panose="00000400000000000000" pitchFamily="2" charset="-78"/>
              </a:rPr>
              <a:t>پرسنل پزشکی با عجله وارد زمین شدند، وضعیت را ارزیابی کردند، از </a:t>
            </a:r>
            <a:r>
              <a:rPr lang="en-US" dirty="0">
                <a:cs typeface="Nazanin" panose="00000400000000000000" pitchFamily="2" charset="-78"/>
              </a:rPr>
              <a:t>CPR</a:t>
            </a:r>
            <a:r>
              <a:rPr lang="fa-IR" dirty="0">
                <a:cs typeface="Nazanin" panose="00000400000000000000" pitchFamily="2" charset="-78"/>
              </a:rPr>
              <a:t> و دفیبریلاتور برای راه اندازی مجدد قلب استفاده کردند</a:t>
            </a:r>
          </a:p>
          <a:p>
            <a:pPr lvl="1" algn="r" rtl="1">
              <a:spcAft>
                <a:spcPts val="600"/>
              </a:spcAft>
            </a:pPr>
            <a:r>
              <a:rPr lang="fa-IR" dirty="0">
                <a:cs typeface="Nazanin" panose="00000400000000000000" pitchFamily="2" charset="-78"/>
              </a:rPr>
              <a:t>در عرض چند دقیقه مراقبت های پزشکی لازم را دریافت کرد، که شانس زنده ماندن و بازیابی را افزایش داد</a:t>
            </a:r>
          </a:p>
          <a:p>
            <a:pPr algn="r" rtl="1"/>
            <a:r>
              <a:rPr lang="en-US" sz="2400" dirty="0">
                <a:cs typeface="Nazanin" panose="00000400000000000000" pitchFamily="2" charset="-78"/>
              </a:rPr>
              <a:t>NFL</a:t>
            </a:r>
            <a:r>
              <a:rPr lang="fa-IR" sz="2600" dirty="0">
                <a:cs typeface="Nazanin" panose="00000400000000000000" pitchFamily="2" charset="-78"/>
              </a:rPr>
              <a:t> یک برنامه اقدام اضطراری(</a:t>
            </a:r>
            <a:r>
              <a:rPr lang="en-US" sz="2400" dirty="0" err="1">
                <a:cs typeface="Nazanin" panose="00000400000000000000" pitchFamily="2" charset="-78"/>
              </a:rPr>
              <a:t>EAP</a:t>
            </a:r>
            <a:r>
              <a:rPr lang="fa-IR" sz="2600" dirty="0">
                <a:cs typeface="Nazanin" panose="00000400000000000000" pitchFamily="2" charset="-78"/>
              </a:rPr>
              <a:t>) داشت - که قبل از هر فصل تمرین می کرد</a:t>
            </a:r>
          </a:p>
          <a:p>
            <a:pPr algn="r" rtl="1"/>
            <a:r>
              <a:rPr lang="fa-IR" sz="2600" dirty="0">
                <a:cs typeface="Nazanin" panose="00000400000000000000" pitchFamily="2" charset="-78"/>
              </a:rPr>
              <a:t>تیم / پرسنل پزشکی قبل از هر بازی برای بحث در مورد رویه های بهداشت / ایمنی ملاقات می کنند</a:t>
            </a:r>
          </a:p>
          <a:p>
            <a:pPr algn="r" rtl="1"/>
            <a:r>
              <a:rPr lang="en-US" sz="2400" dirty="0" err="1">
                <a:cs typeface="Nazanin" panose="00000400000000000000" pitchFamily="2" charset="-78"/>
              </a:rPr>
              <a:t>EAP</a:t>
            </a:r>
            <a:r>
              <a:rPr lang="en-US" sz="2600" dirty="0">
                <a:cs typeface="Nazanin" panose="00000400000000000000" pitchFamily="2" charset="-78"/>
              </a:rPr>
              <a:t> </a:t>
            </a:r>
            <a:r>
              <a:rPr lang="fa-IR" sz="2600" dirty="0">
                <a:cs typeface="Nazanin" panose="00000400000000000000" pitchFamily="2" charset="-78"/>
              </a:rPr>
              <a:t> ممکن است در هر بازی، لازم نباشد - اما در زمان نیاز ضروري است</a:t>
            </a:r>
          </a:p>
          <a:p>
            <a:pPr algn="r" rtl="1"/>
            <a:endParaRPr lang="fa-IR" sz="1800" dirty="0">
              <a:cs typeface="Nazanin" panose="00000400000000000000" pitchFamily="2" charset="-78"/>
            </a:endParaRPr>
          </a:p>
          <a:p>
            <a:pPr algn="r" rtl="1"/>
            <a:r>
              <a:rPr lang="fa-IR" sz="2400" dirty="0">
                <a:cs typeface="Nazanin" panose="00000400000000000000" pitchFamily="2" charset="-78"/>
              </a:rPr>
              <a:t>آیا شما آماده هستید اگر یک اتفاق اضطراری رخ دهد؟ آیا برای کسب و کار خود طرح های اضطراری دارید؟</a:t>
            </a:r>
          </a:p>
        </p:txBody>
      </p:sp>
      <p:pic>
        <p:nvPicPr>
          <p:cNvPr id="4" name="Picture 3" descr="Portable First Aid Kit- JPEG 11KB">
            <a:extLst>
              <a:ext uri="{FF2B5EF4-FFF2-40B4-BE49-F238E27FC236}">
                <a16:creationId xmlns:a16="http://schemas.microsoft.com/office/drawing/2014/main" id="{C99E8484-CB16-F1E1-00EF-FB871530C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199" y="785447"/>
            <a:ext cx="1932528" cy="1449397"/>
          </a:xfrm>
          <a:prstGeom prst="rect">
            <a:avLst/>
          </a:prstGeom>
        </p:spPr>
      </p:pic>
    </p:spTree>
    <p:extLst>
      <p:ext uri="{BB962C8B-B14F-4D97-AF65-F5344CB8AC3E}">
        <p14:creationId xmlns:p14="http://schemas.microsoft.com/office/powerpoint/2010/main" val="78842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CB31E-E42A-A064-8CE7-0389DA37A2A7}"/>
              </a:ext>
            </a:extLst>
          </p:cNvPr>
          <p:cNvSpPr>
            <a:spLocks noGrp="1"/>
          </p:cNvSpPr>
          <p:nvPr>
            <p:ph type="title"/>
          </p:nvPr>
        </p:nvSpPr>
        <p:spPr>
          <a:xfrm>
            <a:off x="938683" y="3384"/>
            <a:ext cx="10515600" cy="1325563"/>
          </a:xfrm>
        </p:spPr>
        <p:txBody>
          <a:bodyPr/>
          <a:lstStyle/>
          <a:p>
            <a:pPr algn="r" rtl="1"/>
            <a:r>
              <a:rPr lang="fa-IR" dirty="0">
                <a:cs typeface="Nazanin" panose="00000400000000000000" pitchFamily="2" charset="-78"/>
              </a:rPr>
              <a:t>برنامه های اقدام اضطراری (</a:t>
            </a:r>
            <a:r>
              <a:rPr lang="en-US" dirty="0" err="1">
                <a:cs typeface="Nazanin" panose="00000400000000000000" pitchFamily="2" charset="-78"/>
              </a:rPr>
              <a:t>EAP</a:t>
            </a:r>
            <a:r>
              <a:rPr lang="fa-IR" dirty="0">
                <a:cs typeface="Nazanin" panose="00000400000000000000" pitchFamily="2" charset="-78"/>
              </a:rPr>
              <a:t>)</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6EA162E5-731D-4977-51D7-D7D834864EA3}"/>
              </a:ext>
            </a:extLst>
          </p:cNvPr>
          <p:cNvSpPr>
            <a:spLocks noGrp="1"/>
          </p:cNvSpPr>
          <p:nvPr>
            <p:ph idx="1"/>
          </p:nvPr>
        </p:nvSpPr>
        <p:spPr>
          <a:xfrm>
            <a:off x="4519246" y="1328948"/>
            <a:ext cx="6935037" cy="5529052"/>
          </a:xfrm>
        </p:spPr>
        <p:txBody>
          <a:bodyPr>
            <a:normAutofit fontScale="92500" lnSpcReduction="10000"/>
          </a:bodyPr>
          <a:lstStyle/>
          <a:p>
            <a:pPr algn="r" rtl="1">
              <a:lnSpc>
                <a:spcPct val="110000"/>
              </a:lnSpc>
              <a:spcAft>
                <a:spcPts val="600"/>
              </a:spcAft>
            </a:pPr>
            <a:r>
              <a:rPr lang="fa-IR" u="sng" dirty="0">
                <a:cs typeface="Nazanin" panose="00000400000000000000" pitchFamily="2" charset="-78"/>
              </a:rPr>
              <a:t>هدف:</a:t>
            </a:r>
            <a:r>
              <a:rPr lang="fa-IR" dirty="0">
                <a:cs typeface="Nazanin" panose="00000400000000000000" pitchFamily="2" charset="-78"/>
              </a:rPr>
              <a:t> توصیف اقداماتی که باید برای اطمینان از ایمنی کارکنان در مواقع اضطراری انجام شود</a:t>
            </a:r>
            <a:r>
              <a:rPr lang="fa-IR" u="sng" dirty="0">
                <a:cs typeface="Nazanin" panose="00000400000000000000" pitchFamily="2" charset="-78"/>
              </a:rPr>
              <a:t>
مزایا</a:t>
            </a:r>
            <a:r>
              <a:rPr lang="en-US" u="sng" dirty="0">
                <a:cs typeface="Nazanin" panose="00000400000000000000" pitchFamily="2" charset="-78"/>
              </a:rPr>
              <a:t>:</a:t>
            </a:r>
          </a:p>
          <a:p>
            <a:pPr lvl="1" algn="r" rtl="1">
              <a:lnSpc>
                <a:spcPct val="110000"/>
              </a:lnSpc>
              <a:spcAft>
                <a:spcPts val="600"/>
              </a:spcAft>
            </a:pPr>
            <a:r>
              <a:rPr lang="fa-IR" dirty="0">
                <a:cs typeface="Nazanin" panose="00000400000000000000" pitchFamily="2" charset="-78"/>
              </a:rPr>
              <a:t>سردرگمی زمانی که سند کتبی اقدامات را سازماندهی می کند، کمتر خواهد بود </a:t>
            </a:r>
          </a:p>
          <a:p>
            <a:pPr lvl="1" algn="r" rtl="1">
              <a:lnSpc>
                <a:spcPct val="110000"/>
              </a:lnSpc>
              <a:spcAft>
                <a:spcPts val="600"/>
              </a:spcAft>
            </a:pPr>
            <a:r>
              <a:rPr lang="fa-IR" dirty="0">
                <a:cs typeface="Nazanin" panose="00000400000000000000" pitchFamily="2" charset="-78"/>
              </a:rPr>
              <a:t>اسیب های کمتر و خفیف تر
اسیب سازه ای کمتر</a:t>
            </a:r>
            <a:endParaRPr lang="en-US" sz="1000" dirty="0">
              <a:cs typeface="Nazanin" panose="00000400000000000000" pitchFamily="2" charset="-78"/>
            </a:endParaRPr>
          </a:p>
          <a:p>
            <a:pPr algn="r" rtl="1">
              <a:lnSpc>
                <a:spcPct val="110000"/>
              </a:lnSpc>
              <a:spcAft>
                <a:spcPts val="600"/>
              </a:spcAft>
            </a:pPr>
            <a:r>
              <a:rPr lang="fa-IR" u="sng" dirty="0">
                <a:cs typeface="Nazanin" panose="00000400000000000000" pitchFamily="2" charset="-78"/>
              </a:rPr>
              <a:t>شرایط اضطراری مرتبط به کسب و کار شما چیست</a:t>
            </a:r>
            <a:r>
              <a:rPr lang="fa-IR" dirty="0">
                <a:cs typeface="Nazanin" panose="00000400000000000000" pitchFamily="2" charset="-78"/>
              </a:rPr>
              <a:t>؟</a:t>
            </a:r>
          </a:p>
          <a:p>
            <a:pPr lvl="1" algn="r" rtl="1">
              <a:lnSpc>
                <a:spcPct val="110000"/>
              </a:lnSpc>
              <a:spcAft>
                <a:spcPts val="600"/>
              </a:spcAft>
            </a:pPr>
            <a:r>
              <a:rPr lang="fa-IR" dirty="0">
                <a:cs typeface="Nazanin" panose="00000400000000000000" pitchFamily="2" charset="-78"/>
              </a:rPr>
              <a:t>آتش سوزی؟ گردباد یا سایر شرایط حاد آب و هوایی؟</a:t>
            </a:r>
          </a:p>
          <a:p>
            <a:pPr lvl="1" algn="r" rtl="1">
              <a:lnSpc>
                <a:spcPct val="110000"/>
              </a:lnSpc>
              <a:spcAft>
                <a:spcPts val="600"/>
              </a:spcAft>
            </a:pPr>
            <a:r>
              <a:rPr lang="fa-IR" dirty="0">
                <a:cs typeface="Nazanin" panose="00000400000000000000" pitchFamily="2" charset="-78"/>
              </a:rPr>
              <a:t>خشونت مشتری؟ اغتشاشات مدنی؟</a:t>
            </a:r>
            <a:endParaRPr lang="en-US" dirty="0">
              <a:cs typeface="Nazanin" panose="00000400000000000000" pitchFamily="2" charset="-78"/>
            </a:endParaRPr>
          </a:p>
          <a:p>
            <a:pPr lvl="1" algn="r" rtl="1">
              <a:lnSpc>
                <a:spcPct val="110000"/>
              </a:lnSpc>
              <a:spcAft>
                <a:spcPts val="600"/>
              </a:spcAft>
            </a:pPr>
            <a:r>
              <a:rPr lang="fa-IR" dirty="0">
                <a:cs typeface="Nazanin" panose="00000400000000000000" pitchFamily="2" charset="-78"/>
              </a:rPr>
              <a:t>موارد دیگر؟</a:t>
            </a:r>
            <a:endParaRPr lang="en-US" dirty="0">
              <a:cs typeface="Nazanin" panose="00000400000000000000" pitchFamily="2" charset="-78"/>
            </a:endParaRPr>
          </a:p>
        </p:txBody>
      </p:sp>
      <p:pic>
        <p:nvPicPr>
          <p:cNvPr id="7" name="Picture 6" descr="Emergency Evacuation Route Maps are useful for building emergencies but may need modified for food truck wrkers (19.5 KB-JPEG)">
            <a:extLst>
              <a:ext uri="{FF2B5EF4-FFF2-40B4-BE49-F238E27FC236}">
                <a16:creationId xmlns:a16="http://schemas.microsoft.com/office/drawing/2014/main" id="{761BE87E-C2E7-25E3-278C-D073DA95492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269" y="2159000"/>
            <a:ext cx="3759200" cy="2540000"/>
          </a:xfrm>
          <a:prstGeom prst="rect">
            <a:avLst/>
          </a:prstGeom>
        </p:spPr>
      </p:pic>
    </p:spTree>
    <p:extLst>
      <p:ext uri="{BB962C8B-B14F-4D97-AF65-F5344CB8AC3E}">
        <p14:creationId xmlns:p14="http://schemas.microsoft.com/office/powerpoint/2010/main" val="2728756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pPr algn="r" rtl="1"/>
            <a:r>
              <a:rPr lang="fa-IR" dirty="0">
                <a:cs typeface="Nazanin" panose="00000400000000000000" pitchFamily="2" charset="-78"/>
              </a:rPr>
              <a:t>برنامه های اقدام اضطراری (</a:t>
            </a:r>
            <a:r>
              <a:rPr lang="en-US" sz="4000" dirty="0" err="1">
                <a:cs typeface="Nazanin" panose="00000400000000000000" pitchFamily="2" charset="-78"/>
              </a:rPr>
              <a:t>EAP</a:t>
            </a:r>
            <a:r>
              <a:rPr lang="fa-IR" dirty="0">
                <a:cs typeface="Nazanin" panose="00000400000000000000" pitchFamily="2" charset="-78"/>
              </a:rPr>
              <a:t>) - الزامات</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825624"/>
            <a:ext cx="10515600" cy="4769139"/>
          </a:xfrm>
        </p:spPr>
        <p:txBody>
          <a:bodyPr>
            <a:normAutofit/>
          </a:bodyPr>
          <a:lstStyle/>
          <a:p>
            <a:pPr marL="0" indent="0" algn="r" rtl="1">
              <a:buNone/>
            </a:pPr>
            <a:r>
              <a:rPr lang="fa-IR" u="sng" dirty="0">
                <a:cs typeface="Nazanin" panose="00000400000000000000" pitchFamily="2" charset="-78"/>
              </a:rPr>
              <a:t>الزامات اصلی:</a:t>
            </a:r>
          </a:p>
          <a:p>
            <a:pPr algn="r" rtl="1"/>
            <a:r>
              <a:rPr lang="fa-IR" dirty="0">
                <a:cs typeface="Nazanin" panose="00000400000000000000" pitchFamily="2" charset="-78"/>
              </a:rPr>
              <a:t>راه های گزارش اتش سوزی و سایر موارد اضطراری
روش های تخلیه (اتش سوزی در قیاس با تورنادو در قیاس با سایر موارد اضطراری)
وظایف نجات و پزشکی برای کارمندان</a:t>
            </a:r>
          </a:p>
          <a:p>
            <a:pPr algn="r" rtl="1"/>
            <a:r>
              <a:rPr lang="fa-IR" dirty="0">
                <a:cs typeface="Nazanin" panose="00000400000000000000" pitchFamily="2" charset="-78"/>
              </a:rPr>
              <a:t>محاسبه و تایید حضور برای</a:t>
            </a:r>
            <a:r>
              <a:rPr lang="en-US" dirty="0">
                <a:cs typeface="Nazanin" panose="00000400000000000000" pitchFamily="2" charset="-78"/>
              </a:rPr>
              <a:t> </a:t>
            </a:r>
            <a:r>
              <a:rPr lang="fa-IR" dirty="0">
                <a:cs typeface="Nazanin" panose="00000400000000000000" pitchFamily="2" charset="-78"/>
              </a:rPr>
              <a:t>همه کارمندان پس از تخلیه اضطراری</a:t>
            </a:r>
            <a:endParaRPr lang="en-US" dirty="0">
              <a:cs typeface="Nazanin" panose="00000400000000000000" pitchFamily="2" charset="-78"/>
            </a:endParaRPr>
          </a:p>
          <a:p>
            <a:pPr algn="r" rtl="1"/>
            <a:r>
              <a:rPr lang="fa-IR" dirty="0">
                <a:cs typeface="Nazanin" panose="00000400000000000000" pitchFamily="2" charset="-78"/>
              </a:rPr>
              <a:t>اطلاعات تماس اضطراری</a:t>
            </a:r>
          </a:p>
          <a:p>
            <a:pPr algn="r" rtl="1"/>
            <a:endParaRPr lang="en-US" sz="1800" dirty="0">
              <a:cs typeface="Nazanin" panose="00000400000000000000" pitchFamily="2" charset="-78"/>
            </a:endParaRPr>
          </a:p>
          <a:p>
            <a:pPr marL="0" indent="0" algn="r" rtl="1">
              <a:buNone/>
            </a:pPr>
            <a:r>
              <a:rPr lang="fa-IR" u="sng" dirty="0">
                <a:cs typeface="Nazanin" panose="00000400000000000000" pitchFamily="2" charset="-78"/>
              </a:rPr>
              <a:t>مورد نیاز نیست، اما میتواند مفید باشد:</a:t>
            </a:r>
          </a:p>
          <a:p>
            <a:pPr algn="r" rtl="1"/>
            <a:r>
              <a:rPr lang="fa-IR" dirty="0">
                <a:cs typeface="Nazanin" panose="00000400000000000000" pitchFamily="2" charset="-78"/>
              </a:rPr>
              <a:t>یک محل خارج از سایت برای نگهداری اصل یا کپی از سوابق ضروری</a:t>
            </a:r>
            <a:endParaRPr lang="en-US" dirty="0">
              <a:cs typeface="Nazanin" panose="00000400000000000000" pitchFamily="2" charset="-78"/>
            </a:endParaRPr>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56119"/>
            <a:ext cx="10515600" cy="1325563"/>
          </a:xfrm>
        </p:spPr>
        <p:txBody>
          <a:bodyPr/>
          <a:lstStyle/>
          <a:p>
            <a:pPr algn="r" rtl="1"/>
            <a:r>
              <a:rPr lang="fa-IR" dirty="0">
                <a:latin typeface="+mn-lt"/>
                <a:cs typeface="Nazanin" panose="00000400000000000000" pitchFamily="2" charset="-78"/>
              </a:rPr>
              <a:t>برنامه های اقدام اضطراری (</a:t>
            </a:r>
            <a:r>
              <a:rPr lang="en-US" sz="4000" dirty="0" err="1">
                <a:latin typeface="+mn-lt"/>
                <a:cs typeface="Nazanin" panose="00000400000000000000" pitchFamily="2" charset="-78"/>
              </a:rPr>
              <a:t>EAP</a:t>
            </a:r>
            <a:r>
              <a:rPr lang="fa-IR" dirty="0">
                <a:latin typeface="+mn-lt"/>
                <a:cs typeface="Nazanin" panose="00000400000000000000" pitchFamily="2" charset="-78"/>
              </a:rPr>
              <a:t>) – الزامات (ادامه)</a:t>
            </a:r>
            <a:endParaRPr lang="en-US" dirty="0">
              <a:latin typeface="+mn-lt"/>
              <a:cs typeface="Nazanin" panose="00000400000000000000" pitchFamily="2" charset="-78"/>
            </a:endParaRP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627017" y="1481682"/>
            <a:ext cx="10726783" cy="5376318"/>
          </a:xfrm>
        </p:spPr>
        <p:txBody>
          <a:bodyPr>
            <a:normAutofit fontScale="92500" lnSpcReduction="20000"/>
          </a:bodyPr>
          <a:lstStyle/>
          <a:p>
            <a:pPr algn="r" rtl="1">
              <a:spcAft>
                <a:spcPts val="600"/>
              </a:spcAft>
            </a:pPr>
            <a:r>
              <a:rPr lang="fa-IR" b="1" u="sng" dirty="0">
                <a:cs typeface="Nazanin" panose="00000400000000000000" pitchFamily="2" charset="-78"/>
              </a:rPr>
              <a:t>گزارش اتش سوزی و سایر موارد اضطراری:</a:t>
            </a:r>
            <a:r>
              <a:rPr lang="en-US" dirty="0">
                <a:cs typeface="Nazanin" panose="00000400000000000000" pitchFamily="2" charset="-78"/>
              </a:rPr>
              <a:t>	</a:t>
            </a:r>
            <a:r>
              <a:rPr lang="fa-IR" dirty="0">
                <a:cs typeface="Nazanin" panose="00000400000000000000" pitchFamily="2" charset="-78"/>
              </a:rPr>
              <a:t>911، و احتمالا دیگر شماره ها</a:t>
            </a:r>
            <a:endParaRPr lang="en-US" dirty="0">
              <a:cs typeface="Nazanin" panose="00000400000000000000" pitchFamily="2" charset="-78"/>
            </a:endParaRPr>
          </a:p>
          <a:p>
            <a:pPr lvl="1" algn="r" rtl="1">
              <a:spcAft>
                <a:spcPts val="600"/>
              </a:spcAft>
            </a:pPr>
            <a:r>
              <a:rPr lang="fa-IR" dirty="0">
                <a:cs typeface="Nazanin" panose="00000400000000000000" pitchFamily="2" charset="-78"/>
              </a:rPr>
              <a:t>پاسخ دهندگان اول چگونه مکان شما را می دانند؟ 
</a:t>
            </a:r>
            <a:r>
              <a:rPr lang="fa-IR" b="1" dirty="0">
                <a:cs typeface="Nazanin" panose="00000400000000000000" pitchFamily="2" charset="-78"/>
              </a:rPr>
              <a:t>توصیه:</a:t>
            </a:r>
            <a:r>
              <a:rPr lang="fa-IR" dirty="0">
                <a:cs typeface="Nazanin" panose="00000400000000000000" pitchFamily="2" charset="-78"/>
              </a:rPr>
              <a:t> یک پوشه جیبی را بر روی درب خروج نصب کنید، هنگام خروج به راحتی برداشته می شود</a:t>
            </a:r>
          </a:p>
          <a:p>
            <a:pPr lvl="2" algn="r" rtl="1">
              <a:spcAft>
                <a:spcPts val="600"/>
              </a:spcAft>
            </a:pPr>
            <a:r>
              <a:rPr lang="fa-IR" sz="2400" dirty="0">
                <a:cs typeface="Nazanin" panose="00000400000000000000" pitchFamily="2" charset="-78"/>
              </a:rPr>
              <a:t>صفحه اول: </a:t>
            </a:r>
            <a:r>
              <a:rPr lang="fa-IR" sz="2400" b="1" dirty="0">
                <a:cs typeface="Nazanin" panose="00000400000000000000" pitchFamily="2" charset="-78"/>
              </a:rPr>
              <a:t>مکان دقیق</a:t>
            </a:r>
            <a:r>
              <a:rPr lang="fa-IR" sz="2400" dirty="0">
                <a:cs typeface="Nazanin" panose="00000400000000000000" pitchFamily="2" charset="-78"/>
              </a:rPr>
              <a:t> کامیون/تریلر/چادر/کارت برای شیفت</a:t>
            </a:r>
            <a:r>
              <a:rPr lang="en-US" sz="2400" dirty="0">
                <a:cs typeface="Nazanin" panose="00000400000000000000" pitchFamily="2" charset="-78"/>
              </a:rPr>
              <a:t> </a:t>
            </a:r>
            <a:r>
              <a:rPr lang="fa-IR" sz="2400" dirty="0">
                <a:cs typeface="Nazanin" panose="00000400000000000000" pitchFamily="2" charset="-78"/>
              </a:rPr>
              <a:t>جاری</a:t>
            </a:r>
          </a:p>
          <a:p>
            <a:pPr lvl="2" algn="r" rtl="1">
              <a:spcAft>
                <a:spcPts val="600"/>
              </a:spcAft>
            </a:pPr>
            <a:r>
              <a:rPr lang="fa-IR" sz="2400" dirty="0">
                <a:cs typeface="Nazanin" panose="00000400000000000000" pitchFamily="2" charset="-78"/>
              </a:rPr>
              <a:t>اطلاعات تماس برای آتش نشانی، پلیس، آمبولانس، مالک/مدیر</a:t>
            </a:r>
          </a:p>
          <a:p>
            <a:pPr lvl="2" algn="r" rtl="1">
              <a:spcAft>
                <a:spcPts val="600"/>
              </a:spcAft>
            </a:pPr>
            <a:r>
              <a:rPr lang="fa-IR" sz="2400" dirty="0">
                <a:cs typeface="Nazanin" panose="00000400000000000000" pitchFamily="2" charset="-78"/>
              </a:rPr>
              <a:t>رویه ها ها برای همه رویدادهای اضطراری (آتش سوزی، گردباد، خشونت)</a:t>
            </a:r>
          </a:p>
          <a:p>
            <a:pPr algn="r" rtl="1">
              <a:spcAft>
                <a:spcPts val="600"/>
              </a:spcAft>
            </a:pPr>
            <a:r>
              <a:rPr lang="fa-IR" b="1" u="sng" dirty="0">
                <a:cs typeface="Nazanin" panose="00000400000000000000" pitchFamily="2" charset="-78"/>
              </a:rPr>
              <a:t>روش های تخلیه (اتش سوزی، تورنادو، سایر موارد اضطراری)</a:t>
            </a:r>
          </a:p>
          <a:p>
            <a:pPr lvl="1" algn="r" rtl="1">
              <a:spcAft>
                <a:spcPts val="600"/>
              </a:spcAft>
            </a:pPr>
            <a:r>
              <a:rPr lang="fa-IR" dirty="0">
                <a:cs typeface="Nazanin" panose="00000400000000000000" pitchFamily="2" charset="-78"/>
              </a:rPr>
              <a:t>آتش سوزی - کی باید تخلیه شود، به کجا باید تخلیه شود/ فاصله ایمن چه مقدار است؟</a:t>
            </a:r>
          </a:p>
          <a:p>
            <a:pPr lvl="1" algn="r" rtl="1">
              <a:spcAft>
                <a:spcPts val="600"/>
              </a:spcAft>
            </a:pPr>
            <a:r>
              <a:rPr lang="fa-IR" dirty="0">
                <a:cs typeface="Nazanin" panose="00000400000000000000" pitchFamily="2" charset="-78"/>
              </a:rPr>
              <a:t>گردباد/ سیل/ آب و هوای حاد - پناه در محل؟ تخلیه؟
اعمال خشونت امیز - پناه در محل؟ تخلیه؟</a:t>
            </a:r>
            <a:endParaRPr lang="en-US" dirty="0">
              <a:cs typeface="Nazanin" panose="00000400000000000000" pitchFamily="2" charset="-78"/>
            </a:endParaRPr>
          </a:p>
          <a:p>
            <a:pPr lvl="1" algn="r" rtl="1">
              <a:spcAft>
                <a:spcPts val="600"/>
              </a:spcAft>
            </a:pPr>
            <a:r>
              <a:rPr lang="fa-IR" dirty="0">
                <a:cs typeface="Nazanin" panose="00000400000000000000" pitchFamily="2" charset="-78"/>
              </a:rPr>
              <a:t>آیا شما به بازدید کنندگان / مشتریان کمک خواهید کرد؟</a:t>
            </a:r>
          </a:p>
          <a:p>
            <a:pPr lvl="1" algn="r" rtl="1">
              <a:spcAft>
                <a:spcPts val="600"/>
              </a:spcAft>
            </a:pPr>
            <a:endParaRPr lang="en-US" sz="1200" dirty="0">
              <a:cs typeface="Nazanin" panose="00000400000000000000" pitchFamily="2" charset="-78"/>
            </a:endParaRPr>
          </a:p>
          <a:p>
            <a:pPr marL="457200" lvl="1" indent="0" algn="r" rtl="1">
              <a:spcAft>
                <a:spcPts val="600"/>
              </a:spcAft>
              <a:buNone/>
            </a:pPr>
            <a:r>
              <a:rPr lang="fa-IR" dirty="0">
                <a:cs typeface="Nazanin" panose="00000400000000000000" pitchFamily="2" charset="-78"/>
              </a:rPr>
              <a:t>*روش ها ممکن است بسته به مکان و شرایط شما تغییر کنند*
</a:t>
            </a:r>
            <a:endParaRPr lang="en-US" dirty="0">
              <a:cs typeface="Nazanin" panose="00000400000000000000" pitchFamily="2" charset="-78"/>
            </a:endParaRPr>
          </a:p>
        </p:txBody>
      </p:sp>
    </p:spTree>
    <p:extLst>
      <p:ext uri="{BB962C8B-B14F-4D97-AF65-F5344CB8AC3E}">
        <p14:creationId xmlns:p14="http://schemas.microsoft.com/office/powerpoint/2010/main" val="2452343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838200" y="103868"/>
            <a:ext cx="10515600" cy="1325563"/>
          </a:xfrm>
        </p:spPr>
        <p:txBody>
          <a:bodyPr/>
          <a:lstStyle/>
          <a:p>
            <a:pPr algn="r" rtl="1"/>
            <a:r>
              <a:rPr lang="fa-IR" dirty="0">
                <a:cs typeface="Nazanin" panose="00000400000000000000" pitchFamily="2" charset="-78"/>
              </a:rPr>
              <a:t>برنامه های اقدام اضطراری - الزامات (ادامه)</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idx="1"/>
          </p:nvPr>
        </p:nvSpPr>
        <p:spPr>
          <a:xfrm>
            <a:off x="838200" y="1348740"/>
            <a:ext cx="10515600" cy="5246023"/>
          </a:xfrm>
        </p:spPr>
        <p:txBody>
          <a:bodyPr>
            <a:normAutofit fontScale="92500"/>
          </a:bodyPr>
          <a:lstStyle/>
          <a:p>
            <a:pPr algn="r" rtl="1">
              <a:spcAft>
                <a:spcPts val="600"/>
              </a:spcAft>
            </a:pPr>
            <a:r>
              <a:rPr lang="fa-IR" b="1" u="sng" dirty="0">
                <a:cs typeface="Nazanin" panose="00000400000000000000" pitchFamily="2" charset="-78"/>
              </a:rPr>
              <a:t>وظایف نجات و پزشکی برای کارمندان</a:t>
            </a:r>
          </a:p>
          <a:p>
            <a:pPr lvl="1" algn="r" rtl="1">
              <a:spcAft>
                <a:spcPts val="600"/>
              </a:spcAft>
            </a:pPr>
            <a:r>
              <a:rPr lang="fa-IR" dirty="0">
                <a:cs typeface="Nazanin" panose="00000400000000000000" pitchFamily="2" charset="-78"/>
              </a:rPr>
              <a:t>از خطر اصلی و آنی دور کنید، برای کمک با پرسنل اورژانس تماس بگیرید
اگر کسی مجروح شده است، چه کسی به آنها کمک خواهد کرد؟</a:t>
            </a:r>
          </a:p>
          <a:p>
            <a:pPr lvl="1" algn="r" rtl="1">
              <a:spcAft>
                <a:spcPts val="600"/>
              </a:spcAft>
            </a:pPr>
            <a:r>
              <a:rPr lang="fa-IR" dirty="0">
                <a:cs typeface="Nazanin" panose="00000400000000000000" pitchFamily="2" charset="-78"/>
              </a:rPr>
              <a:t>اموزش برای کمک های اولیه خفگی؟ </a:t>
            </a:r>
            <a:r>
              <a:rPr lang="en-US" dirty="0">
                <a:cs typeface="Nazanin" panose="00000400000000000000" pitchFamily="2" charset="-78"/>
              </a:rPr>
              <a:t>CPR؟</a:t>
            </a:r>
          </a:p>
          <a:p>
            <a:pPr algn="r" rtl="1">
              <a:spcAft>
                <a:spcPts val="600"/>
              </a:spcAft>
            </a:pPr>
            <a:r>
              <a:rPr lang="fa-IR" b="1" u="sng" dirty="0">
                <a:cs typeface="Nazanin" panose="00000400000000000000" pitchFamily="2" charset="-78"/>
              </a:rPr>
              <a:t>محاسبه و تایید حضور برای همه کارمندان پس از تخلیه اضطراری</a:t>
            </a:r>
          </a:p>
          <a:p>
            <a:pPr lvl="1" algn="r" rtl="1">
              <a:spcAft>
                <a:spcPts val="600"/>
              </a:spcAft>
            </a:pPr>
            <a:r>
              <a:rPr lang="fa-IR" dirty="0">
                <a:cs typeface="Nazanin" panose="00000400000000000000" pitchFamily="2" charset="-78"/>
              </a:rPr>
              <a:t>محل ملاقات مرکزی؟ تماس تلفنی/</a:t>
            </a:r>
            <a:r>
              <a:rPr lang="en-US" dirty="0">
                <a:cs typeface="Nazanin" panose="00000400000000000000" pitchFamily="2" charset="-78"/>
              </a:rPr>
              <a:t> </a:t>
            </a:r>
            <a:r>
              <a:rPr lang="fa-IR" dirty="0">
                <a:cs typeface="Nazanin" panose="00000400000000000000" pitchFamily="2" charset="-78"/>
              </a:rPr>
              <a:t>پیام متنی؟</a:t>
            </a:r>
          </a:p>
          <a:p>
            <a:pPr lvl="1" algn="r" rtl="1">
              <a:spcAft>
                <a:spcPts val="600"/>
              </a:spcAft>
            </a:pPr>
            <a:r>
              <a:rPr lang="fa-IR" dirty="0">
                <a:cs typeface="Nazanin" panose="00000400000000000000" pitchFamily="2" charset="-78"/>
              </a:rPr>
              <a:t>چه کسی مسئول بررسی و تایید است؟
</a:t>
            </a:r>
            <a:r>
              <a:rPr lang="fa-IR" b="1" dirty="0">
                <a:cs typeface="Nazanin" panose="00000400000000000000" pitchFamily="2" charset="-78"/>
              </a:rPr>
              <a:t>موارد مورد نیاز</a:t>
            </a:r>
            <a:r>
              <a:rPr lang="fa-IR" dirty="0">
                <a:cs typeface="Nazanin" panose="00000400000000000000" pitchFamily="2" charset="-78"/>
              </a:rPr>
              <a:t>: لیست کارگران در سایت، اطلاعات تماس برای همه کارگران</a:t>
            </a:r>
            <a:endParaRPr lang="en-US" dirty="0">
              <a:cs typeface="Nazanin" panose="00000400000000000000" pitchFamily="2" charset="-78"/>
            </a:endParaRPr>
          </a:p>
          <a:p>
            <a:pPr algn="r" rtl="1">
              <a:spcAft>
                <a:spcPts val="600"/>
              </a:spcAft>
            </a:pPr>
            <a:r>
              <a:rPr lang="fa-IR" b="1" u="sng" dirty="0">
                <a:cs typeface="Nazanin" panose="00000400000000000000" pitchFamily="2" charset="-78"/>
              </a:rPr>
              <a:t>اطلاعات تماس اضطراری</a:t>
            </a:r>
          </a:p>
          <a:p>
            <a:pPr lvl="1" algn="r" rtl="1">
              <a:spcAft>
                <a:spcPts val="600"/>
              </a:spcAft>
            </a:pPr>
            <a:r>
              <a:rPr lang="fa-IR" dirty="0">
                <a:cs typeface="Nazanin" panose="00000400000000000000" pitchFamily="2" charset="-78"/>
              </a:rPr>
              <a:t>اگر کسی به بیمارستان منتقل شود، چگونه با خانواده او تماس خواهید گرفت؟
</a:t>
            </a:r>
            <a:r>
              <a:rPr lang="fa-IR" b="1" dirty="0">
                <a:cs typeface="Nazanin" panose="00000400000000000000" pitchFamily="2" charset="-78"/>
              </a:rPr>
              <a:t>موارد مورد نیاز</a:t>
            </a:r>
            <a:r>
              <a:rPr lang="fa-IR" dirty="0">
                <a:cs typeface="Nazanin" panose="00000400000000000000" pitchFamily="2" charset="-78"/>
              </a:rPr>
              <a:t>: اطلاعات</a:t>
            </a:r>
            <a:r>
              <a:rPr lang="en-US" dirty="0">
                <a:cs typeface="Nazanin" panose="00000400000000000000" pitchFamily="2" charset="-78"/>
              </a:rPr>
              <a:t>ICE </a:t>
            </a:r>
            <a:r>
              <a:rPr lang="fa-IR" dirty="0">
                <a:cs typeface="Nazanin" panose="00000400000000000000" pitchFamily="2" charset="-78"/>
              </a:rPr>
              <a:t> برای همه کارگران (</a:t>
            </a:r>
            <a:r>
              <a:rPr lang="en-US" dirty="0">
                <a:cs typeface="Nazanin" panose="00000400000000000000" pitchFamily="2" charset="-78"/>
              </a:rPr>
              <a:t>ICE</a:t>
            </a:r>
            <a:r>
              <a:rPr lang="fa-IR" dirty="0">
                <a:cs typeface="Nazanin" panose="00000400000000000000" pitchFamily="2" charset="-78"/>
              </a:rPr>
              <a:t> = </a:t>
            </a:r>
            <a:r>
              <a:rPr lang="en-US" dirty="0">
                <a:cs typeface="Nazanin" panose="00000400000000000000" pitchFamily="2" charset="-78"/>
              </a:rPr>
              <a:t> In Case of Emergency</a:t>
            </a:r>
            <a:r>
              <a:rPr lang="fa-IR" dirty="0">
                <a:cs typeface="Nazanin" panose="00000400000000000000" pitchFamily="2" charset="-78"/>
              </a:rPr>
              <a:t>در موارد اضطراری)</a:t>
            </a:r>
            <a:endParaRPr lang="en-US" dirty="0">
              <a:cs typeface="Nazanin" panose="00000400000000000000" pitchFamily="2" charset="-78"/>
            </a:endParaRPr>
          </a:p>
        </p:txBody>
      </p:sp>
    </p:spTree>
    <p:extLst>
      <p:ext uri="{BB962C8B-B14F-4D97-AF65-F5344CB8AC3E}">
        <p14:creationId xmlns:p14="http://schemas.microsoft.com/office/powerpoint/2010/main" val="20339820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36CEB-7EE6-FF1E-7068-8890D5B22A8F}"/>
              </a:ext>
            </a:extLst>
          </p:cNvPr>
          <p:cNvSpPr>
            <a:spLocks noGrp="1"/>
          </p:cNvSpPr>
          <p:nvPr>
            <p:ph type="title"/>
          </p:nvPr>
        </p:nvSpPr>
        <p:spPr/>
        <p:txBody>
          <a:bodyPr/>
          <a:lstStyle/>
          <a:p>
            <a:pPr algn="r" rtl="1"/>
            <a:r>
              <a:rPr lang="fa-IR" dirty="0">
                <a:cs typeface="Nazanin" panose="00000400000000000000" pitchFamily="2" charset="-78"/>
              </a:rPr>
              <a:t>برنامه های اقدام اضطراری (</a:t>
            </a:r>
            <a:r>
              <a:rPr lang="en-US" sz="3600" dirty="0" err="1">
                <a:cs typeface="Nazanin" panose="00000400000000000000" pitchFamily="2" charset="-78"/>
              </a:rPr>
              <a:t>EAP</a:t>
            </a:r>
            <a:r>
              <a:rPr lang="fa-IR" dirty="0">
                <a:cs typeface="Nazanin" panose="00000400000000000000" pitchFamily="2" charset="-78"/>
              </a:rPr>
              <a:t>) </a:t>
            </a:r>
            <a:r>
              <a:rPr lang="en-US" dirty="0">
                <a:cs typeface="Nazanin" panose="00000400000000000000" pitchFamily="2" charset="-78"/>
              </a:rPr>
              <a:t>- </a:t>
            </a:r>
            <a:r>
              <a:rPr lang="fa-IR" dirty="0">
                <a:cs typeface="Nazanin" panose="00000400000000000000" pitchFamily="2" charset="-78"/>
              </a:rPr>
              <a:t> آموزش
</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7FF9ED52-AF3F-70E8-EA1D-C62A23FFC2F8}"/>
              </a:ext>
            </a:extLst>
          </p:cNvPr>
          <p:cNvSpPr>
            <a:spLocks noGrp="1"/>
          </p:cNvSpPr>
          <p:nvPr>
            <p:ph idx="1"/>
          </p:nvPr>
        </p:nvSpPr>
        <p:spPr>
          <a:xfrm>
            <a:off x="838200" y="1690688"/>
            <a:ext cx="10515600" cy="4917929"/>
          </a:xfrm>
        </p:spPr>
        <p:txBody>
          <a:bodyPr>
            <a:normAutofit/>
          </a:bodyPr>
          <a:lstStyle/>
          <a:p>
            <a:pPr marL="0" indent="0" algn="r" rtl="1">
              <a:buNone/>
            </a:pPr>
            <a:r>
              <a:rPr lang="fa-IR" b="1" u="sng" dirty="0">
                <a:cs typeface="Nazanin" panose="00000400000000000000" pitchFamily="2" charset="-78"/>
              </a:rPr>
              <a:t>اموزش کارکنان:
</a:t>
            </a:r>
            <a:r>
              <a:rPr lang="fa-IR" dirty="0">
                <a:cs typeface="Nazanin" panose="00000400000000000000" pitchFamily="2" charset="-78"/>
              </a:rPr>
              <a:t>برنامه را با هر کارمند مرور کنید</a:t>
            </a:r>
            <a:endParaRPr lang="en-US" dirty="0">
              <a:cs typeface="Nazanin" panose="00000400000000000000" pitchFamily="2" charset="-78"/>
            </a:endParaRPr>
          </a:p>
          <a:p>
            <a:pPr lvl="1" algn="r" rtl="1"/>
            <a:r>
              <a:rPr lang="fa-IR" dirty="0">
                <a:cs typeface="Nazanin" panose="00000400000000000000" pitchFamily="2" charset="-78"/>
              </a:rPr>
              <a:t>در همان ابتداء استخدام </a:t>
            </a:r>
            <a:br>
              <a:rPr lang="fa-IR" dirty="0"/>
            </a:br>
            <a:r>
              <a:rPr lang="fa-IR" dirty="0">
                <a:cs typeface="Nazanin" panose="00000400000000000000" pitchFamily="2" charset="-78"/>
              </a:rPr>
              <a:t>در صورت تغییر در برنامه یا اقدامات / مسئولیت های کارکنان</a:t>
            </a:r>
            <a:endParaRPr lang="en-US" dirty="0">
              <a:cs typeface="Nazanin" panose="00000400000000000000" pitchFamily="2" charset="-78"/>
            </a:endParaRPr>
          </a:p>
          <a:p>
            <a:pPr algn="r" rtl="1"/>
            <a:r>
              <a:rPr lang="fa-IR" dirty="0">
                <a:cs typeface="Nazanin" panose="00000400000000000000" pitchFamily="2" charset="-78"/>
              </a:rPr>
              <a:t>آموزش/تربیت:</a:t>
            </a:r>
            <a:endParaRPr lang="en-US" dirty="0">
              <a:cs typeface="Nazanin" panose="00000400000000000000" pitchFamily="2" charset="-78"/>
            </a:endParaRPr>
          </a:p>
          <a:p>
            <a:pPr lvl="1" algn="r" rtl="1"/>
            <a:r>
              <a:rPr lang="fa-IR" dirty="0">
                <a:cs typeface="Nazanin" panose="00000400000000000000" pitchFamily="2" charset="-78"/>
              </a:rPr>
              <a:t>انواع موارد اضطراری
روند اقدام (تخلیه یا پناه در محل)</a:t>
            </a:r>
            <a:endParaRPr lang="en-US" dirty="0">
              <a:cs typeface="Nazanin" panose="00000400000000000000" pitchFamily="2" charset="-78"/>
            </a:endParaRPr>
          </a:p>
          <a:p>
            <a:pPr lvl="1" algn="r" rtl="1"/>
            <a:r>
              <a:rPr lang="fa-IR" dirty="0">
                <a:cs typeface="Nazanin" panose="00000400000000000000" pitchFamily="2" charset="-78"/>
              </a:rPr>
              <a:t>مکان / استفاده از تجهیزات اضطراری
خطرات ویژه (ژنراتور، پروپان)
خطرات اتش سوزی و طرح پیشگیری از اتش سوزی
قطع کامل سیستم ها در شرایط اضطراری</a:t>
            </a:r>
            <a:endParaRPr lang="en-US" dirty="0">
              <a:cs typeface="Nazanin" panose="00000400000000000000" pitchFamily="2" charset="-78"/>
            </a:endParaRPr>
          </a:p>
        </p:txBody>
      </p:sp>
    </p:spTree>
    <p:extLst>
      <p:ext uri="{BB962C8B-B14F-4D97-AF65-F5344CB8AC3E}">
        <p14:creationId xmlns:p14="http://schemas.microsoft.com/office/powerpoint/2010/main" val="15091785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1611630" y="217351"/>
            <a:ext cx="9742170" cy="1325563"/>
          </a:xfrm>
        </p:spPr>
        <p:txBody>
          <a:bodyPr>
            <a:normAutofit/>
          </a:bodyPr>
          <a:lstStyle/>
          <a:p>
            <a:pPr algn="r" rtl="1"/>
            <a:r>
              <a:rPr lang="fa-IR" sz="4000" dirty="0">
                <a:cs typeface="Nazanin" panose="00000400000000000000" pitchFamily="2" charset="-78"/>
              </a:rPr>
              <a:t>برنامه های اقدام اضطراری (</a:t>
            </a:r>
            <a:r>
              <a:rPr lang="en-US" sz="3200" dirty="0" err="1">
                <a:cs typeface="Nazanin" panose="00000400000000000000" pitchFamily="2" charset="-78"/>
              </a:rPr>
              <a:t>EAP</a:t>
            </a:r>
            <a:r>
              <a:rPr lang="fa-IR" sz="4000" dirty="0">
                <a:cs typeface="Nazanin" panose="00000400000000000000" pitchFamily="2" charset="-78"/>
              </a:rPr>
              <a:t>) </a:t>
            </a:r>
            <a:r>
              <a:rPr lang="en-US" sz="4000" dirty="0">
                <a:cs typeface="Nazanin" panose="00000400000000000000" pitchFamily="2" charset="-78"/>
              </a:rPr>
              <a:t>–</a:t>
            </a:r>
            <a:r>
              <a:rPr lang="fa-IR" sz="4000" dirty="0">
                <a:cs typeface="Nazanin" panose="00000400000000000000" pitchFamily="2" charset="-78"/>
              </a:rPr>
              <a:t>پاسخ به آتش سوزی</a:t>
            </a:r>
            <a:endParaRPr lang="en-US" sz="4000" dirty="0">
              <a:cs typeface="Nazanin" panose="00000400000000000000" pitchFamily="2" charset="-78"/>
            </a:endParaRP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401683" y="1412467"/>
            <a:ext cx="10792097" cy="1137512"/>
          </a:xfrm>
        </p:spPr>
        <p:txBody>
          <a:bodyPr/>
          <a:lstStyle/>
          <a:p>
            <a:pPr marL="0" indent="0" algn="r" rtl="1">
              <a:buNone/>
            </a:pPr>
            <a:r>
              <a:rPr lang="fa-IR" dirty="0">
                <a:cs typeface="Nazanin" panose="00000400000000000000" pitchFamily="2" charset="-78"/>
              </a:rPr>
              <a:t>معمول ترین نوع رویداد اضطراری برای بیشتر کسب و کارها </a:t>
            </a:r>
            <a:r>
              <a:rPr lang="fa-IR" u="sng" dirty="0">
                <a:cs typeface="Nazanin" panose="00000400000000000000" pitchFamily="2" charset="-78"/>
              </a:rPr>
              <a:t>آتش سوزی</a:t>
            </a:r>
            <a:r>
              <a:rPr lang="fa-IR" dirty="0">
                <a:cs typeface="Nazanin" panose="00000400000000000000" pitchFamily="2" charset="-78"/>
              </a:rPr>
              <a:t> است.</a:t>
            </a:r>
          </a:p>
          <a:p>
            <a:pPr marL="0" indent="0" algn="r" rtl="1">
              <a:buNone/>
            </a:pPr>
            <a:r>
              <a:rPr lang="fa-IR" b="1" u="sng" dirty="0">
                <a:cs typeface="Nazanin" panose="00000400000000000000" pitchFamily="2" charset="-78"/>
              </a:rPr>
              <a:t>تصمیم</a:t>
            </a:r>
            <a:r>
              <a:rPr lang="fa-IR" b="1" dirty="0">
                <a:cs typeface="Nazanin" panose="00000400000000000000" pitchFamily="2" charset="-78"/>
              </a:rPr>
              <a:t>: </a:t>
            </a:r>
            <a:r>
              <a:rPr lang="fa-IR" dirty="0">
                <a:cs typeface="Nazanin" panose="00000400000000000000" pitchFamily="2" charset="-78"/>
              </a:rPr>
              <a:t>آیا کارمندان باید خلاء شوند یا آماده مبارزه با آتش سوزی های کوچک باشند؟</a:t>
            </a:r>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3369082192"/>
              </p:ext>
            </p:extLst>
          </p:nvPr>
        </p:nvGraphicFramePr>
        <p:xfrm>
          <a:off x="401683" y="2731566"/>
          <a:ext cx="11211199" cy="3791449"/>
        </p:xfrm>
        <a:graphic>
          <a:graphicData uri="http://schemas.openxmlformats.org/drawingml/2006/table">
            <a:tbl>
              <a:tblPr rtl="1" firstRow="1" bandRow="1">
                <a:tableStyleId>{073A0DAA-6AF3-43AB-8588-CEC1D06C72B9}</a:tableStyleId>
              </a:tblPr>
              <a:tblGrid>
                <a:gridCol w="3301639">
                  <a:extLst>
                    <a:ext uri="{9D8B030D-6E8A-4147-A177-3AD203B41FA5}">
                      <a16:colId xmlns:a16="http://schemas.microsoft.com/office/drawing/2014/main" val="2685140335"/>
                    </a:ext>
                  </a:extLst>
                </a:gridCol>
                <a:gridCol w="1611630">
                  <a:extLst>
                    <a:ext uri="{9D8B030D-6E8A-4147-A177-3AD203B41FA5}">
                      <a16:colId xmlns:a16="http://schemas.microsoft.com/office/drawing/2014/main" val="2687867278"/>
                    </a:ext>
                  </a:extLst>
                </a:gridCol>
                <a:gridCol w="3081201">
                  <a:extLst>
                    <a:ext uri="{9D8B030D-6E8A-4147-A177-3AD203B41FA5}">
                      <a16:colId xmlns:a16="http://schemas.microsoft.com/office/drawing/2014/main" val="134297466"/>
                    </a:ext>
                  </a:extLst>
                </a:gridCol>
                <a:gridCol w="3216729">
                  <a:extLst>
                    <a:ext uri="{9D8B030D-6E8A-4147-A177-3AD203B41FA5}">
                      <a16:colId xmlns:a16="http://schemas.microsoft.com/office/drawing/2014/main" val="1822887774"/>
                    </a:ext>
                  </a:extLst>
                </a:gridCol>
              </a:tblGrid>
              <a:tr h="408169">
                <a:tc>
                  <a:txBody>
                    <a:bodyPr/>
                    <a:lstStyle/>
                    <a:p>
                      <a:endParaRPr lang="en-US" sz="2000" dirty="0">
                        <a:cs typeface="Nazanin" panose="00000400000000000000" pitchFamily="2" charset="-78"/>
                      </a:endParaRPr>
                    </a:p>
                  </a:txBody>
                  <a:tcPr/>
                </a:tc>
                <a:tc>
                  <a:txBody>
                    <a:bodyPr/>
                    <a:lstStyle/>
                    <a:p>
                      <a:pPr algn="ctr"/>
                      <a:r>
                        <a:rPr lang="fa-IR" sz="2000" dirty="0">
                          <a:cs typeface="Nazanin" panose="00000400000000000000" pitchFamily="2" charset="-78"/>
                        </a:rPr>
                        <a:t>گزینه 1</a:t>
                      </a:r>
                      <a:endParaRPr lang="en-US" sz="2000" dirty="0">
                        <a:cs typeface="Nazanin" panose="00000400000000000000" pitchFamily="2" charset="-78"/>
                      </a:endParaRPr>
                    </a:p>
                  </a:txBody>
                  <a:tcPr/>
                </a:tc>
                <a:tc>
                  <a:txBody>
                    <a:bodyPr/>
                    <a:lstStyle/>
                    <a:p>
                      <a:pPr algn="ctr"/>
                      <a:r>
                        <a:rPr lang="fa-IR" sz="2000" dirty="0">
                          <a:cs typeface="Nazanin" panose="00000400000000000000" pitchFamily="2" charset="-78"/>
                        </a:rPr>
                        <a:t>گزینه 2</a:t>
                      </a:r>
                      <a:endParaRPr lang="en-US" sz="2000" dirty="0">
                        <a:cs typeface="Nazanin" panose="00000400000000000000" pitchFamily="2" charset="-78"/>
                      </a:endParaRPr>
                    </a:p>
                  </a:txBody>
                  <a:tcPr/>
                </a:tc>
                <a:tc>
                  <a:txBody>
                    <a:bodyPr/>
                    <a:lstStyle/>
                    <a:p>
                      <a:pPr algn="ctr"/>
                      <a:r>
                        <a:rPr lang="fa-IR" sz="2000" dirty="0">
                          <a:cs typeface="Nazanin" panose="00000400000000000000" pitchFamily="2" charset="-78"/>
                        </a:rPr>
                        <a:t>گزینه 3</a:t>
                      </a:r>
                      <a:endParaRPr lang="en-US" sz="2000" dirty="0">
                        <a:cs typeface="Nazanin" panose="00000400000000000000" pitchFamily="2" charset="-78"/>
                      </a:endParaRPr>
                    </a:p>
                  </a:txBody>
                  <a:tcPr/>
                </a:tc>
                <a:extLst>
                  <a:ext uri="{0D108BD9-81ED-4DB2-BD59-A6C34878D82A}">
                    <a16:rowId xmlns:a16="http://schemas.microsoft.com/office/drawing/2014/main" val="1575357139"/>
                  </a:ext>
                </a:extLst>
              </a:tr>
              <a:tr h="491490">
                <a:tc>
                  <a:txBody>
                    <a:bodyPr/>
                    <a:lstStyle/>
                    <a:p>
                      <a:pPr algn="r" rtl="1"/>
                      <a:r>
                        <a:rPr lang="fa-IR" sz="2000" dirty="0">
                          <a:cs typeface="Nazanin" panose="00000400000000000000" pitchFamily="2" charset="-78"/>
                        </a:rPr>
                        <a:t>چه کسانی از کپسول های اتش نشانی استفاده می کنند؟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هیچکس</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فقط کارگران تعیین شده می توانند استفاده کنند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همه کارکنان مجاز به استفاده هستند</a:t>
                      </a:r>
                      <a:endParaRPr lang="en-US" sz="2000" dirty="0">
                        <a:cs typeface="Nazanin" panose="00000400000000000000" pitchFamily="2" charset="-78"/>
                      </a:endParaRPr>
                    </a:p>
                  </a:txBody>
                  <a:tcPr/>
                </a:tc>
                <a:extLst>
                  <a:ext uri="{0D108BD9-81ED-4DB2-BD59-A6C34878D82A}">
                    <a16:rowId xmlns:a16="http://schemas.microsoft.com/office/drawing/2014/main" val="1255699995"/>
                  </a:ext>
                </a:extLst>
              </a:tr>
              <a:tr h="370840">
                <a:tc>
                  <a:txBody>
                    <a:bodyPr/>
                    <a:lstStyle/>
                    <a:p>
                      <a:pPr algn="r" rtl="1"/>
                      <a:r>
                        <a:rPr lang="fa-IR" sz="2000" dirty="0">
                          <a:cs typeface="Nazanin" panose="00000400000000000000" pitchFamily="2" charset="-78"/>
                        </a:rPr>
                        <a:t>چه کسانی تخلیه می کنند؟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همه</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همه کسانی که مجاز به استفاده از کپسول آتش نشانی نیستند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هر کسی که مجاز نیست</a:t>
                      </a:r>
                      <a:endParaRPr lang="en-US" sz="2000" dirty="0">
                        <a:cs typeface="Nazanin" panose="00000400000000000000" pitchFamily="2" charset="-78"/>
                      </a:endParaRPr>
                    </a:p>
                  </a:txBody>
                  <a:tcPr/>
                </a:tc>
                <a:extLst>
                  <a:ext uri="{0D108BD9-81ED-4DB2-BD59-A6C34878D82A}">
                    <a16:rowId xmlns:a16="http://schemas.microsoft.com/office/drawing/2014/main" val="3559181219"/>
                  </a:ext>
                </a:extLst>
              </a:tr>
              <a:tr h="137523">
                <a:tc>
                  <a:txBody>
                    <a:bodyPr/>
                    <a:lstStyle/>
                    <a:p>
                      <a:endParaRPr lang="en-US" sz="600" dirty="0">
                        <a:cs typeface="Nazanin" panose="00000400000000000000" pitchFamily="2" charset="-78"/>
                      </a:endParaRPr>
                    </a:p>
                  </a:txBody>
                  <a:tcPr>
                    <a:solidFill>
                      <a:schemeClr val="bg1">
                        <a:lumMod val="50000"/>
                      </a:schemeClr>
                    </a:solidFill>
                  </a:tcPr>
                </a:tc>
                <a:tc>
                  <a:txBody>
                    <a:bodyPr/>
                    <a:lstStyle/>
                    <a:p>
                      <a:pPr algn="ctr" rtl="1"/>
                      <a:endParaRPr lang="en-US" sz="600" dirty="0">
                        <a:cs typeface="Nazanin" panose="00000400000000000000" pitchFamily="2" charset="-78"/>
                      </a:endParaRPr>
                    </a:p>
                  </a:txBody>
                  <a:tcPr>
                    <a:solidFill>
                      <a:schemeClr val="bg1">
                        <a:lumMod val="50000"/>
                      </a:schemeClr>
                    </a:solidFill>
                  </a:tcPr>
                </a:tc>
                <a:tc>
                  <a:txBody>
                    <a:bodyPr/>
                    <a:lstStyle/>
                    <a:p>
                      <a:pPr algn="ctr" rtl="1"/>
                      <a:endParaRPr lang="en-US" sz="600" dirty="0">
                        <a:cs typeface="Nazanin" panose="00000400000000000000" pitchFamily="2" charset="-78"/>
                      </a:endParaRPr>
                    </a:p>
                  </a:txBody>
                  <a:tcPr>
                    <a:solidFill>
                      <a:schemeClr val="bg1">
                        <a:lumMod val="50000"/>
                      </a:schemeClr>
                    </a:solidFill>
                  </a:tcPr>
                </a:tc>
                <a:tc>
                  <a:txBody>
                    <a:bodyPr/>
                    <a:lstStyle/>
                    <a:p>
                      <a:pPr algn="ctr" rtl="1"/>
                      <a:endParaRPr lang="en-US" sz="600" dirty="0">
                        <a:cs typeface="Nazanin" panose="00000400000000000000" pitchFamily="2" charset="-78"/>
                      </a:endParaRPr>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pPr algn="r" rtl="1"/>
                      <a:r>
                        <a:rPr lang="fa-IR" sz="2000" dirty="0">
                          <a:cs typeface="Nazanin" panose="00000400000000000000" pitchFamily="2" charset="-78"/>
                        </a:rPr>
                        <a:t>آیا </a:t>
                      </a:r>
                      <a:r>
                        <a:rPr lang="en-US" sz="2000" dirty="0" err="1">
                          <a:cs typeface="Nazanin" panose="00000400000000000000" pitchFamily="2" charset="-78"/>
                        </a:rPr>
                        <a:t>EAP</a:t>
                      </a:r>
                      <a:r>
                        <a:rPr lang="en-US" sz="2000" dirty="0">
                          <a:cs typeface="Nazanin" panose="00000400000000000000" pitchFamily="2" charset="-78"/>
                        </a:rPr>
                        <a:t>، </a:t>
                      </a:r>
                      <a:r>
                        <a:rPr lang="fa-IR" sz="2000" dirty="0">
                          <a:cs typeface="Nazanin" panose="00000400000000000000" pitchFamily="2" charset="-78"/>
                        </a:rPr>
                        <a:t>پیشگیری از اتش سوزی و اموزش الزامی است؟</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بلی</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بلی</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بلی</a:t>
                      </a:r>
                      <a:endParaRPr lang="en-US" sz="2000" dirty="0">
                        <a:cs typeface="Nazanin" panose="00000400000000000000" pitchFamily="2" charset="-78"/>
                      </a:endParaRPr>
                    </a:p>
                  </a:txBody>
                  <a:tcPr/>
                </a:tc>
                <a:extLst>
                  <a:ext uri="{0D108BD9-81ED-4DB2-BD59-A6C34878D82A}">
                    <a16:rowId xmlns:a16="http://schemas.microsoft.com/office/drawing/2014/main" val="1009911745"/>
                  </a:ext>
                </a:extLst>
              </a:tr>
              <a:tr h="370840">
                <a:tc>
                  <a:txBody>
                    <a:bodyPr/>
                    <a:lstStyle/>
                    <a:p>
                      <a:pPr algn="r" rtl="1"/>
                      <a:r>
                        <a:rPr lang="fa-IR" sz="2000" dirty="0">
                          <a:cs typeface="Nazanin" panose="00000400000000000000" pitchFamily="2" charset="-78"/>
                        </a:rPr>
                        <a:t>آیا اموزش استفاده از کپسول اتش نشانی برای کارگران الزامی است؟</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خیر</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هر کارمند مجاز باید سالانه اموزش داده شود.</a:t>
                      </a:r>
                      <a:endParaRPr lang="en-US" sz="2000" dirty="0">
                        <a:cs typeface="Nazanin" panose="00000400000000000000" pitchFamily="2" charset="-78"/>
                      </a:endParaRPr>
                    </a:p>
                  </a:txBody>
                  <a:tcPr/>
                </a:tc>
                <a:tc>
                  <a:txBody>
                    <a:bodyPr/>
                    <a:lstStyle/>
                    <a:p>
                      <a:pPr algn="ctr" rtl="1"/>
                      <a:r>
                        <a:rPr lang="fa-IR" sz="2000" dirty="0">
                          <a:cs typeface="Nazanin" panose="00000400000000000000" pitchFamily="2" charset="-78"/>
                        </a:rPr>
                        <a:t>تمام کارکنان مجاز باید سالانه اموزش ببینند.</a:t>
                      </a:r>
                      <a:endParaRPr lang="en-US" sz="2000" dirty="0">
                        <a:cs typeface="Nazanin" panose="00000400000000000000" pitchFamily="2" charset="-78"/>
                      </a:endParaRPr>
                    </a:p>
                  </a:txBody>
                  <a:tcPr/>
                </a:tc>
                <a:extLst>
                  <a:ext uri="{0D108BD9-81ED-4DB2-BD59-A6C34878D82A}">
                    <a16:rowId xmlns:a16="http://schemas.microsoft.com/office/drawing/2014/main" val="2141489046"/>
                  </a:ext>
                </a:extLst>
              </a:tr>
              <a:tr h="370840">
                <a:tc>
                  <a:txBody>
                    <a:bodyPr/>
                    <a:lstStyle/>
                    <a:p>
                      <a:pPr algn="r" rtl="1"/>
                      <a:r>
                        <a:rPr lang="fa-IR" sz="2000" dirty="0">
                          <a:cs typeface="Nazanin" panose="00000400000000000000" pitchFamily="2" charset="-78"/>
                        </a:rPr>
                        <a:t>الزامات تکمیلی</a:t>
                      </a:r>
                      <a:endParaRPr lang="en-US" sz="2000" dirty="0">
                        <a:cs typeface="Nazanin" panose="00000400000000000000" pitchFamily="2" charset="-78"/>
                      </a:endParaRPr>
                    </a:p>
                  </a:txBody>
                  <a:tcPr/>
                </a:tc>
                <a:tc gridSpan="3">
                  <a:txBody>
                    <a:bodyPr/>
                    <a:lstStyle/>
                    <a:p>
                      <a:pPr algn="r" rtl="1"/>
                      <a:r>
                        <a:rPr lang="fa-IR" sz="2000" dirty="0">
                          <a:cs typeface="Nazanin" panose="00000400000000000000" pitchFamily="2" charset="-78"/>
                        </a:rPr>
                        <a:t>کپسول های اتش نشانی باید بازرسی، ازمایش و نگهداری و تعمیر شوند.</a:t>
                      </a:r>
                      <a:endParaRPr lang="en-US" sz="2000" dirty="0">
                        <a:cs typeface="Nazanin" panose="00000400000000000000" pitchFamily="2" charset="-78"/>
                      </a:endParaRP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290687" y="333330"/>
            <a:ext cx="1095025" cy="1897380"/>
          </a:xfrm>
          <a:prstGeom prst="rect">
            <a:avLst/>
          </a:prstGeom>
        </p:spPr>
      </p:pic>
    </p:spTree>
    <p:extLst>
      <p:ext uri="{BB962C8B-B14F-4D97-AF65-F5344CB8AC3E}">
        <p14:creationId xmlns:p14="http://schemas.microsoft.com/office/powerpoint/2010/main" val="304815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10012</TotalTime>
  <Words>2878</Words>
  <Application>Microsoft Office PowerPoint</Application>
  <PresentationFormat>Widescreen</PresentationFormat>
  <Paragraphs>182</Paragraphs>
  <Slides>15</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Helvetica Neue</vt:lpstr>
      <vt:lpstr>Nazanin</vt:lpstr>
      <vt:lpstr>Tahoma</vt:lpstr>
      <vt:lpstr>Office Theme</vt:lpstr>
      <vt:lpstr> آموزش ایمنی  خودروهای غذای سیار</vt:lpstr>
      <vt:lpstr>ایمنی عمومی کارگران</vt:lpstr>
      <vt:lpstr>چرا برنامه ریزی و اماده سازی مهم است؟</vt:lpstr>
      <vt:lpstr>برنامه های اقدام اضطراری (EAP)</vt:lpstr>
      <vt:lpstr>برنامه های اقدام اضطراری (EAP) - الزامات</vt:lpstr>
      <vt:lpstr>برنامه های اقدام اضطراری (EAP) – الزامات (ادامه)</vt:lpstr>
      <vt:lpstr>برنامه های اقدام اضطراری - الزامات (ادامه)</vt:lpstr>
      <vt:lpstr>برنامه های اقدام اضطراری (EAP) -  آموزش
</vt:lpstr>
      <vt:lpstr>برنامه های اقدام اضطراری (EAP) –پاسخ به آتش سوزی</vt:lpstr>
      <vt:lpstr>خطرات اتش سوزی و برنامه های پیشگیری از اتش سوزی</vt:lpstr>
      <vt:lpstr>خروجی ها (Exits)</vt:lpstr>
      <vt:lpstr>خدمات پزشکی، کیت کمک های اولیه</vt:lpstr>
      <vt:lpstr>لغزش، سر خوردن و سقوط</vt:lpstr>
      <vt:lpstr>خلاصه</vt:lpstr>
      <vt:lpstr>اطلاعات ایمنی اضافی در دسترس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Omid Shoghli</cp:lastModifiedBy>
  <cp:revision>34</cp:revision>
  <dcterms:created xsi:type="dcterms:W3CDTF">2023-01-01T03:33:26Z</dcterms:created>
  <dcterms:modified xsi:type="dcterms:W3CDTF">2023-09-22T14:01:32Z</dcterms:modified>
</cp:coreProperties>
</file>