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6" r:id="rId3"/>
    <p:sldId id="271" r:id="rId4"/>
    <p:sldId id="275" r:id="rId5"/>
    <p:sldId id="273" r:id="rId6"/>
    <p:sldId id="257" r:id="rId7"/>
    <p:sldId id="258" r:id="rId8"/>
    <p:sldId id="259" r:id="rId9"/>
    <p:sldId id="260" r:id="rId10"/>
    <p:sldId id="261" r:id="rId11"/>
    <p:sldId id="267" r:id="rId12"/>
    <p:sldId id="262" r:id="rId13"/>
    <p:sldId id="263" r:id="rId14"/>
    <p:sldId id="274" r:id="rId15"/>
    <p:sldId id="276" r:id="rId16"/>
    <p:sldId id="264"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722"/>
    <a:srgbClr val="FCBF17"/>
    <a:srgbClr val="FCFFFF"/>
    <a:srgbClr val="6AAB43"/>
    <a:srgbClr val="3D6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4" autoAdjust="0"/>
    <p:restoredTop sz="89024" autoAdjust="0"/>
  </p:normalViewPr>
  <p:slideViewPr>
    <p:cSldViewPr snapToGrid="0">
      <p:cViewPr varScale="1">
        <p:scale>
          <a:sx n="105" d="100"/>
          <a:sy n="105" d="100"/>
        </p:scale>
        <p:origin x="2083"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2CD8127-C7B8-4135-9709-61580F3AED4F}" type="datetimeFigureOut">
              <a:rPr lang="en-US" smtClean="0"/>
              <a:t>9/22/2023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3E45005-0BCA-4781-B1DC-7BCB14EBE3C5}" type="slidenum">
              <a:rPr lang="en-US" smtClean="0"/>
              <a:t>‹#›</a:t>
            </a:fld>
            <a:endParaRPr lang="en-US"/>
          </a:p>
        </p:txBody>
      </p:sp>
    </p:spTree>
    <p:extLst>
      <p:ext uri="{BB962C8B-B14F-4D97-AF65-F5344CB8AC3E}">
        <p14:creationId xmlns:p14="http://schemas.microsoft.com/office/powerpoint/2010/main" val="345135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smv.com/2022/11/17/clarksville-police-say-propane-gas-leak-caused-food-truck-explos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fpa.org/-/media/Files/News-and-Research/Fire-statistics-and-reports/Building-and-life-safety/oseating.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cs typeface="Nazanin" panose="00000400000000000000" pitchFamily="2" charset="-78"/>
              </a:rPr>
              <a:t>این بخش / معرفی بر مطالب اموزشی  20-25 دقیقه طول میکشد. 
</a:t>
            </a:r>
            <a:endParaRPr lang="en-US" dirty="0">
              <a:cs typeface="Nazanin" panose="00000400000000000000" pitchFamily="2" charset="-78"/>
            </a:endParaRPr>
          </a:p>
        </p:txBody>
      </p:sp>
      <p:sp>
        <p:nvSpPr>
          <p:cNvPr id="4" name="Slide Number Placeholder 3"/>
          <p:cNvSpPr>
            <a:spLocks noGrp="1"/>
          </p:cNvSpPr>
          <p:nvPr>
            <p:ph type="sldNum" sz="quarter" idx="5"/>
          </p:nvPr>
        </p:nvSpPr>
        <p:spPr/>
        <p:txBody>
          <a:bodyPr/>
          <a:lstStyle/>
          <a:p>
            <a:fld id="{63E45005-0BCA-4781-B1DC-7BCB14EBE3C5}" type="slidenum">
              <a:rPr lang="en-US" smtClean="0"/>
              <a:t>1</a:t>
            </a:fld>
            <a:endParaRPr lang="en-US"/>
          </a:p>
        </p:txBody>
      </p:sp>
    </p:spTree>
    <p:extLst>
      <p:ext uri="{BB962C8B-B14F-4D97-AF65-F5344CB8AC3E}">
        <p14:creationId xmlns:p14="http://schemas.microsoft.com/office/powerpoint/2010/main" val="1078987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این پوستر حقوق کارگران، مسئولیت های کارفرمایان را نشان می دهد و به صورت رایگان از وبسایت</a:t>
            </a:r>
            <a:r>
              <a:rPr lang="en-US" dirty="0"/>
              <a:t>OSHA </a:t>
            </a:r>
            <a:r>
              <a:rPr lang="fa-IR" dirty="0"/>
              <a:t> در دسترس است: </a:t>
            </a:r>
            <a:r>
              <a:rPr lang="en-US" dirty="0"/>
              <a:t>https://www.osha.gov/sites/default/files/publications/osha3165.pdf 
</a:t>
            </a:r>
          </a:p>
        </p:txBody>
      </p:sp>
      <p:sp>
        <p:nvSpPr>
          <p:cNvPr id="4" name="Slide Number Placeholder 3"/>
          <p:cNvSpPr>
            <a:spLocks noGrp="1"/>
          </p:cNvSpPr>
          <p:nvPr>
            <p:ph type="sldNum" sz="quarter" idx="5"/>
          </p:nvPr>
        </p:nvSpPr>
        <p:spPr/>
        <p:txBody>
          <a:bodyPr/>
          <a:lstStyle/>
          <a:p>
            <a:fld id="{63E45005-0BCA-4781-B1DC-7BCB14EBE3C5}" type="slidenum">
              <a:rPr lang="en-US" smtClean="0"/>
              <a:t>10</a:t>
            </a:fld>
            <a:endParaRPr lang="en-US"/>
          </a:p>
        </p:txBody>
      </p:sp>
    </p:spTree>
    <p:extLst>
      <p:ext uri="{BB962C8B-B14F-4D97-AF65-F5344CB8AC3E}">
        <p14:creationId xmlns:p14="http://schemas.microsoft.com/office/powerpoint/2010/main" val="282169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این پوستر حقوق کارگران، مسئولیت های کارفرمایان را نشان می دهد و به صورت رایگان از وبسایت</a:t>
            </a:r>
            <a:r>
              <a:rPr lang="en-US" dirty="0"/>
              <a:t>OSHA </a:t>
            </a:r>
            <a:r>
              <a:rPr lang="fa-IR" dirty="0"/>
              <a:t> در دسترس است: </a:t>
            </a:r>
            <a:r>
              <a:rPr lang="en-US" dirty="0"/>
              <a:t>https://www.osha.gov/sites/default/files/publications/osha3165.pdf 
</a:t>
            </a:r>
          </a:p>
        </p:txBody>
      </p:sp>
      <p:sp>
        <p:nvSpPr>
          <p:cNvPr id="4" name="Slide Number Placeholder 3"/>
          <p:cNvSpPr>
            <a:spLocks noGrp="1"/>
          </p:cNvSpPr>
          <p:nvPr>
            <p:ph type="sldNum" sz="quarter" idx="5"/>
          </p:nvPr>
        </p:nvSpPr>
        <p:spPr/>
        <p:txBody>
          <a:bodyPr/>
          <a:lstStyle/>
          <a:p>
            <a:fld id="{63E45005-0BCA-4781-B1DC-7BCB14EBE3C5}" type="slidenum">
              <a:rPr lang="en-US" smtClean="0"/>
              <a:t>11</a:t>
            </a:fld>
            <a:endParaRPr lang="en-US"/>
          </a:p>
        </p:txBody>
      </p:sp>
    </p:spTree>
    <p:extLst>
      <p:ext uri="{BB962C8B-B14F-4D97-AF65-F5344CB8AC3E}">
        <p14:creationId xmlns:p14="http://schemas.microsoft.com/office/powerpoint/2010/main" val="335452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IR" dirty="0"/>
              <a:t>تصویر بالا از وب سایت </a:t>
            </a:r>
            <a:r>
              <a:rPr lang="en-US" dirty="0"/>
              <a:t>OSHA، https://www.osha.gov/</a:t>
            </a:r>
            <a:r>
              <a:rPr lang="en-US" dirty="0" err="1"/>
              <a:t>smallbusiness</a:t>
            </a:r>
            <a:r>
              <a:rPr lang="en-US" dirty="0"/>
              <a:t>، </a:t>
            </a:r>
            <a:r>
              <a:rPr lang="fa-IR" dirty="0"/>
              <a:t>که ممکن است در هر زمان تغییر کند
</a:t>
            </a:r>
            <a:endParaRPr lang="en-US" dirty="0"/>
          </a:p>
        </p:txBody>
      </p:sp>
      <p:sp>
        <p:nvSpPr>
          <p:cNvPr id="4" name="Slide Number Placeholder 3"/>
          <p:cNvSpPr>
            <a:spLocks noGrp="1"/>
          </p:cNvSpPr>
          <p:nvPr>
            <p:ph type="sldNum" sz="quarter" idx="5"/>
          </p:nvPr>
        </p:nvSpPr>
        <p:spPr/>
        <p:txBody>
          <a:bodyPr/>
          <a:lstStyle/>
          <a:p>
            <a:fld id="{63E45005-0BCA-4781-B1DC-7BCB14EBE3C5}" type="slidenum">
              <a:rPr lang="en-US" smtClean="0"/>
              <a:t>12</a:t>
            </a:fld>
            <a:endParaRPr lang="en-US"/>
          </a:p>
        </p:txBody>
      </p:sp>
    </p:spTree>
    <p:extLst>
      <p:ext uri="{BB962C8B-B14F-4D97-AF65-F5344CB8AC3E}">
        <p14:creationId xmlns:p14="http://schemas.microsoft.com/office/powerpoint/2010/main" val="271048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dirty="0"/>
              <a:t>OSHA </a:t>
            </a:r>
            <a:r>
              <a:rPr lang="fa-IR" dirty="0"/>
              <a:t>خدمات مشاوره ایمنی / بهداشت کارگران رایگان را برای مشاغل کوچک فراهم می کند
برنامه </a:t>
            </a:r>
            <a:r>
              <a:rPr lang="en-US" dirty="0"/>
              <a:t>OSHA SHARP </a:t>
            </a:r>
            <a:r>
              <a:rPr lang="fa-IR" dirty="0"/>
              <a:t>کارفرمایان کسب و کار کوچک را که دارای برنامه های ایمنی و بهداشتی نمونه هستند، </a:t>
            </a:r>
            <a:r>
              <a:rPr lang="fa-IR" sz="1200" dirty="0">
                <a:cs typeface="Nazanin" panose="00000400000000000000" pitchFamily="2" charset="-78"/>
              </a:rPr>
              <a:t>، تشویق میکند.</a:t>
            </a:r>
          </a:p>
          <a:p>
            <a:pPr algn="r" rtl="1"/>
            <a:r>
              <a:rPr lang="fa-IR" dirty="0"/>
              <a:t>
</a:t>
            </a:r>
            <a:endParaRPr lang="en-US" dirty="0"/>
          </a:p>
        </p:txBody>
      </p:sp>
      <p:sp>
        <p:nvSpPr>
          <p:cNvPr id="4" name="Slide Number Placeholder 3"/>
          <p:cNvSpPr>
            <a:spLocks noGrp="1"/>
          </p:cNvSpPr>
          <p:nvPr>
            <p:ph type="sldNum" sz="quarter" idx="5"/>
          </p:nvPr>
        </p:nvSpPr>
        <p:spPr/>
        <p:txBody>
          <a:bodyPr/>
          <a:lstStyle/>
          <a:p>
            <a:fld id="{63E45005-0BCA-4781-B1DC-7BCB14EBE3C5}" type="slidenum">
              <a:rPr lang="en-US" smtClean="0"/>
              <a:t>13</a:t>
            </a:fld>
            <a:endParaRPr lang="en-US"/>
          </a:p>
        </p:txBody>
      </p:sp>
    </p:spTree>
    <p:extLst>
      <p:ext uri="{BB962C8B-B14F-4D97-AF65-F5344CB8AC3E}">
        <p14:creationId xmlns:p14="http://schemas.microsoft.com/office/powerpoint/2010/main" val="3145934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E45005-0BCA-4781-B1DC-7BCB14EBE3C5}" type="slidenum">
              <a:rPr lang="en-US" smtClean="0"/>
              <a:t>14</a:t>
            </a:fld>
            <a:endParaRPr lang="en-US"/>
          </a:p>
        </p:txBody>
      </p:sp>
    </p:spTree>
    <p:extLst>
      <p:ext uri="{BB962C8B-B14F-4D97-AF65-F5344CB8AC3E}">
        <p14:creationId xmlns:p14="http://schemas.microsoft.com/office/powerpoint/2010/main" val="720019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E45005-0BCA-4781-B1DC-7BCB14EBE3C5}" type="slidenum">
              <a:rPr lang="en-US" smtClean="0"/>
              <a:t>15</a:t>
            </a:fld>
            <a:endParaRPr lang="en-US"/>
          </a:p>
        </p:txBody>
      </p:sp>
    </p:spTree>
    <p:extLst>
      <p:ext uri="{BB962C8B-B14F-4D97-AF65-F5344CB8AC3E}">
        <p14:creationId xmlns:p14="http://schemas.microsoft.com/office/powerpoint/2010/main" val="2506466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E45005-0BCA-4781-B1DC-7BCB14EBE3C5}" type="slidenum">
              <a:rPr lang="en-US" smtClean="0"/>
              <a:t>16</a:t>
            </a:fld>
            <a:endParaRPr lang="en-US"/>
          </a:p>
        </p:txBody>
      </p:sp>
    </p:spTree>
    <p:extLst>
      <p:ext uri="{BB962C8B-B14F-4D97-AF65-F5344CB8AC3E}">
        <p14:creationId xmlns:p14="http://schemas.microsoft.com/office/powerpoint/2010/main" val="408463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E45005-0BCA-4781-B1DC-7BCB14EBE3C5}" type="slidenum">
              <a:rPr lang="en-US" smtClean="0"/>
              <a:t>2</a:t>
            </a:fld>
            <a:endParaRPr lang="en-US"/>
          </a:p>
        </p:txBody>
      </p:sp>
    </p:spTree>
    <p:extLst>
      <p:ext uri="{BB962C8B-B14F-4D97-AF65-F5344CB8AC3E}">
        <p14:creationId xmlns:p14="http://schemas.microsoft.com/office/powerpoint/2010/main" val="97739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spcAft>
                <a:spcPts val="846"/>
              </a:spcAft>
            </a:pPr>
            <a:r>
              <a:rPr lang="fa-IR" sz="1900" dirty="0">
                <a:solidFill>
                  <a:srgbClr val="1F1F1F"/>
                </a:solidFill>
                <a:ea typeface="Calibri" panose="020F0502020204030204" pitchFamily="34" charset="0"/>
                <a:cs typeface="Times New Roman" panose="02020603050405020304" pitchFamily="18" charset="0"/>
              </a:rPr>
              <a:t>فقط حادثه فیلادلفیا در کلاس مورد بحث قرار خواهد گرفت
</a:t>
            </a:r>
            <a:endParaRPr lang="en-US" sz="1900" dirty="0">
              <a:ea typeface="Calibri" panose="020F0502020204030204" pitchFamily="34" charset="0"/>
              <a:cs typeface="Times New Roman" panose="02020603050405020304" pitchFamily="18" charset="0"/>
            </a:endParaRPr>
          </a:p>
          <a:p>
            <a:pPr>
              <a:lnSpc>
                <a:spcPct val="107000"/>
              </a:lnSpc>
              <a:spcAft>
                <a:spcPts val="846"/>
              </a:spcAft>
            </a:pPr>
            <a:endParaRPr lang="en-US" sz="1900" dirty="0">
              <a:ea typeface="Calibri" panose="020F0502020204030204" pitchFamily="34" charset="0"/>
              <a:cs typeface="Times New Roman" panose="02020603050405020304" pitchFamily="18" charset="0"/>
            </a:endParaRPr>
          </a:p>
          <a:p>
            <a:pPr>
              <a:lnSpc>
                <a:spcPct val="107000"/>
              </a:lnSpc>
              <a:spcAft>
                <a:spcPts val="846"/>
              </a:spcAft>
            </a:pPr>
            <a:endParaRPr lang="en-US" sz="1900" dirty="0">
              <a:ea typeface="Calibri" panose="020F0502020204030204" pitchFamily="34" charset="0"/>
              <a:cs typeface="Times New Roman" panose="02020603050405020304" pitchFamily="18" charset="0"/>
            </a:endParaRPr>
          </a:p>
          <a:p>
            <a:endParaRPr lang="en-US" b="0" dirty="0">
              <a:latin typeface="+mn-lt"/>
            </a:endParaRPr>
          </a:p>
        </p:txBody>
      </p:sp>
      <p:sp>
        <p:nvSpPr>
          <p:cNvPr id="4" name="Slide Number Placeholder 3"/>
          <p:cNvSpPr>
            <a:spLocks noGrp="1"/>
          </p:cNvSpPr>
          <p:nvPr>
            <p:ph type="sldNum" sz="quarter" idx="5"/>
          </p:nvPr>
        </p:nvSpPr>
        <p:spPr/>
        <p:txBody>
          <a:bodyPr/>
          <a:lstStyle/>
          <a:p>
            <a:fld id="{63E45005-0BCA-4781-B1DC-7BCB14EBE3C5}" type="slidenum">
              <a:rPr lang="en-US" smtClean="0"/>
              <a:t>3</a:t>
            </a:fld>
            <a:endParaRPr lang="en-US"/>
          </a:p>
        </p:txBody>
      </p:sp>
    </p:spTree>
    <p:extLst>
      <p:ext uri="{BB962C8B-B14F-4D97-AF65-F5344CB8AC3E}">
        <p14:creationId xmlns:p14="http://schemas.microsoft.com/office/powerpoint/2010/main" val="338684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IR" dirty="0">
                <a:cs typeface="Nazanin" panose="00000400000000000000" pitchFamily="2" charset="-78"/>
              </a:rPr>
              <a:t>امار کسب و کار از بلاگ های آتش </a:t>
            </a:r>
            <a:r>
              <a:rPr lang="en-US" dirty="0">
                <a:cs typeface="Nazanin" panose="00000400000000000000" pitchFamily="2" charset="-78"/>
              </a:rPr>
              <a:t> </a:t>
            </a:r>
            <a:r>
              <a:rPr lang="en-US" dirty="0" err="1">
                <a:cs typeface="Nazanin" panose="00000400000000000000" pitchFamily="2" charset="-78"/>
              </a:rPr>
              <a:t>Koorsen</a:t>
            </a:r>
            <a:r>
              <a:rPr lang="en-US" dirty="0">
                <a:cs typeface="Nazanin" panose="00000400000000000000" pitchFamily="2" charset="-78"/>
              </a:rPr>
              <a:t> </a:t>
            </a:r>
            <a:r>
              <a:rPr lang="fa-IR" dirty="0">
                <a:cs typeface="Nazanin" panose="00000400000000000000" pitchFamily="2" charset="-78"/>
              </a:rPr>
              <a:t>:
</a:t>
            </a:r>
            <a:r>
              <a:rPr lang="en-US" dirty="0">
                <a:cs typeface="Nazanin" panose="00000400000000000000" pitchFamily="2" charset="-78"/>
              </a:rPr>
              <a:t>October 15, 2019: https://blog.koorsen.com/top-tips-from-new-fire-safety-regulations-to-make-mobile-and-temporary-cooking-operations-safer</a:t>
            </a:r>
          </a:p>
          <a:p>
            <a:pPr algn="r" defTabSz="966612" rtl="1">
              <a:defRPr/>
            </a:pPr>
            <a:r>
              <a:rPr lang="en-US" dirty="0">
                <a:cs typeface="Nazanin" panose="00000400000000000000" pitchFamily="2" charset="-78"/>
              </a:rPr>
              <a:t>July 30, 2018: https://blog.koorsen.com/how-koorsen-is-protecting-food-truck-from-cooking-fires </a:t>
            </a:r>
          </a:p>
          <a:p>
            <a:pPr algn="r" defTabSz="966612" rtl="1">
              <a:defRPr/>
            </a:pPr>
            <a:r>
              <a:rPr lang="en-US" dirty="0">
                <a:cs typeface="Nazanin" panose="00000400000000000000" pitchFamily="2" charset="-78"/>
              </a:rPr>
              <a:t>May 16, 2018: https://blog.koorsen.com/food-trucks-a-growing-industry-brimming-with-fire-hazards </a:t>
            </a:r>
          </a:p>
          <a:p>
            <a:pPr algn="r" defTabSz="966612" rtl="1">
              <a:defRPr/>
            </a:pPr>
            <a:endParaRPr lang="en-US" dirty="0">
              <a:cs typeface="Nazanin" panose="00000400000000000000" pitchFamily="2" charset="-78"/>
            </a:endParaRPr>
          </a:p>
          <a:p>
            <a:pPr algn="r" defTabSz="966612" rtl="1">
              <a:defRPr/>
            </a:pPr>
            <a:r>
              <a:rPr lang="fa-IR" dirty="0">
                <a:cs typeface="Nazanin" panose="00000400000000000000" pitchFamily="2" charset="-78"/>
              </a:rPr>
              <a:t>منبع امار اتش سوزی رستوران:</a:t>
            </a:r>
            <a:br>
              <a:rPr lang="en-US" dirty="0">
                <a:cs typeface="Nazanin" panose="00000400000000000000" pitchFamily="2" charset="-78"/>
              </a:rPr>
            </a:br>
            <a:r>
              <a:rPr lang="fa-IR" dirty="0">
                <a:cs typeface="Nazanin" panose="00000400000000000000" pitchFamily="2" charset="-78"/>
              </a:rPr>
              <a:t> </a:t>
            </a:r>
            <a:r>
              <a:rPr lang="en-US" dirty="0">
                <a:cs typeface="Nazanin" panose="00000400000000000000" pitchFamily="2" charset="-78"/>
              </a:rPr>
              <a:t>https://www.nfpa.org/-/media/Files/News-and-Research/Fire-statistics-and-reports/Building-and-life-safety/oseating.pdf
</a:t>
            </a:r>
          </a:p>
          <a:p>
            <a:pPr algn="r" rtl="1"/>
            <a:r>
              <a:rPr lang="en-US" dirty="0">
                <a:cs typeface="Nazanin" panose="00000400000000000000" pitchFamily="2" charset="-78"/>
                <a:hlinkClick r:id="rId3"/>
              </a:rPr>
              <a:t>Clarksville police say propane gas leak caused food truck explosion (wsmv.com)</a:t>
            </a:r>
            <a:endParaRPr lang="en-US" dirty="0">
              <a:cs typeface="Nazanin" panose="00000400000000000000" pitchFamily="2" charset="-78"/>
            </a:endParaRPr>
          </a:p>
        </p:txBody>
      </p:sp>
      <p:sp>
        <p:nvSpPr>
          <p:cNvPr id="4" name="Slide Number Placeholder 3"/>
          <p:cNvSpPr>
            <a:spLocks noGrp="1"/>
          </p:cNvSpPr>
          <p:nvPr>
            <p:ph type="sldNum" sz="quarter" idx="5"/>
          </p:nvPr>
        </p:nvSpPr>
        <p:spPr/>
        <p:txBody>
          <a:bodyPr/>
          <a:lstStyle/>
          <a:p>
            <a:fld id="{63E45005-0BCA-4781-B1DC-7BCB14EBE3C5}" type="slidenum">
              <a:rPr lang="en-US" smtClean="0"/>
              <a:t>4</a:t>
            </a:fld>
            <a:endParaRPr lang="en-US"/>
          </a:p>
        </p:txBody>
      </p:sp>
    </p:spTree>
    <p:extLst>
      <p:ext uri="{BB962C8B-B14F-4D97-AF65-F5344CB8AC3E}">
        <p14:creationId xmlns:p14="http://schemas.microsoft.com/office/powerpoint/2010/main" val="312409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IR" dirty="0">
                <a:cs typeface="Nazanin" panose="00000400000000000000" pitchFamily="2" charset="-78"/>
              </a:rPr>
              <a:t>امار کسب و کار از بلاگ های آتش </a:t>
            </a:r>
            <a:r>
              <a:rPr lang="en-US" dirty="0">
                <a:cs typeface="Nazanin" panose="00000400000000000000" pitchFamily="2" charset="-78"/>
              </a:rPr>
              <a:t> </a:t>
            </a:r>
            <a:r>
              <a:rPr lang="en-US" dirty="0" err="1">
                <a:cs typeface="Nazanin" panose="00000400000000000000" pitchFamily="2" charset="-78"/>
              </a:rPr>
              <a:t>Koorsen</a:t>
            </a:r>
            <a:r>
              <a:rPr lang="en-US" dirty="0">
                <a:cs typeface="Nazanin" panose="00000400000000000000" pitchFamily="2" charset="-78"/>
              </a:rPr>
              <a:t> </a:t>
            </a:r>
            <a:r>
              <a:rPr lang="fa-IR" dirty="0">
                <a:cs typeface="Nazanin" panose="00000400000000000000" pitchFamily="2" charset="-78"/>
              </a:rPr>
              <a:t>:
</a:t>
            </a:r>
            <a:r>
              <a:rPr lang="en-US" dirty="0">
                <a:cs typeface="Nazanin" panose="00000400000000000000" pitchFamily="2" charset="-78"/>
              </a:rPr>
              <a:t>October 15, 2019: https://blog.koorsen.com/top-tips-from-new-fire-safety-regulations-to-make-mobile-and-temporary-cooking-operations-safer</a:t>
            </a:r>
          </a:p>
          <a:p>
            <a:pPr algn="r" defTabSz="966612" rtl="1">
              <a:defRPr/>
            </a:pPr>
            <a:r>
              <a:rPr lang="en-US" dirty="0">
                <a:cs typeface="Nazanin" panose="00000400000000000000" pitchFamily="2" charset="-78"/>
              </a:rPr>
              <a:t>July 30, 2018: https://blog.koorsen.com/how-koorsen-is-protecting-food-truck-from-cooking-fires </a:t>
            </a:r>
          </a:p>
          <a:p>
            <a:pPr algn="r" defTabSz="966612" rtl="1">
              <a:defRPr/>
            </a:pPr>
            <a:r>
              <a:rPr lang="en-US" dirty="0">
                <a:cs typeface="Nazanin" panose="00000400000000000000" pitchFamily="2" charset="-78"/>
              </a:rPr>
              <a:t>May 16, 2018: https://blog.koorsen.com/food-trucks-a-growing-industry-brimming-with-fire-hazards </a:t>
            </a:r>
          </a:p>
          <a:p>
            <a:pPr algn="r" defTabSz="966612" rtl="1">
              <a:defRPr/>
            </a:pPr>
            <a:endParaRPr lang="en-US" dirty="0">
              <a:cs typeface="Nazanin" panose="00000400000000000000" pitchFamily="2" charset="-78"/>
            </a:endParaRPr>
          </a:p>
          <a:p>
            <a:pPr algn="r" defTabSz="966612" rtl="1">
              <a:defRPr/>
            </a:pPr>
            <a:r>
              <a:rPr lang="fa-IR" dirty="0">
                <a:cs typeface="Nazanin" panose="00000400000000000000" pitchFamily="2" charset="-78"/>
              </a:rPr>
              <a:t>منبع امار اتش سوزی رستوران:</a:t>
            </a:r>
            <a:br>
              <a:rPr lang="en-US" dirty="0">
                <a:cs typeface="Nazanin" panose="00000400000000000000" pitchFamily="2" charset="-78"/>
              </a:rPr>
            </a:br>
            <a:r>
              <a:rPr lang="en-US" dirty="0">
                <a:cs typeface="Nazanin" panose="00000400000000000000" pitchFamily="2" charset="-78"/>
                <a:hlinkClick r:id="rId3"/>
              </a:rPr>
              <a:t>https://www.nfpa.org/-/media/Files/News-and-Research/Fire-statistics-and-reports/Building-and-life-safety/oseating.pdf</a:t>
            </a:r>
            <a:endParaRPr lang="en-US" dirty="0">
              <a:cs typeface="Nazanin" panose="00000400000000000000" pitchFamily="2" charset="-78"/>
            </a:endParaRPr>
          </a:p>
          <a:p>
            <a:pPr algn="r" rtl="1"/>
            <a:endParaRPr lang="en-US" dirty="0">
              <a:cs typeface="Nazanin" panose="00000400000000000000" pitchFamily="2" charset="-78"/>
            </a:endParaRPr>
          </a:p>
        </p:txBody>
      </p:sp>
      <p:sp>
        <p:nvSpPr>
          <p:cNvPr id="4" name="Slide Number Placeholder 3"/>
          <p:cNvSpPr>
            <a:spLocks noGrp="1"/>
          </p:cNvSpPr>
          <p:nvPr>
            <p:ph type="sldNum" sz="quarter" idx="5"/>
          </p:nvPr>
        </p:nvSpPr>
        <p:spPr/>
        <p:txBody>
          <a:bodyPr/>
          <a:lstStyle/>
          <a:p>
            <a:fld id="{63E45005-0BCA-4781-B1DC-7BCB14EBE3C5}" type="slidenum">
              <a:rPr lang="en-US" smtClean="0"/>
              <a:t>5</a:t>
            </a:fld>
            <a:endParaRPr lang="en-US"/>
          </a:p>
        </p:txBody>
      </p:sp>
    </p:spTree>
    <p:extLst>
      <p:ext uri="{BB962C8B-B14F-4D97-AF65-F5344CB8AC3E}">
        <p14:creationId xmlns:p14="http://schemas.microsoft.com/office/powerpoint/2010/main" val="1771327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E45005-0BCA-4781-B1DC-7BCB14EBE3C5}" type="slidenum">
              <a:rPr lang="en-US" smtClean="0"/>
              <a:t>6</a:t>
            </a:fld>
            <a:endParaRPr lang="en-US"/>
          </a:p>
        </p:txBody>
      </p:sp>
    </p:spTree>
    <p:extLst>
      <p:ext uri="{BB962C8B-B14F-4D97-AF65-F5344CB8AC3E}">
        <p14:creationId xmlns:p14="http://schemas.microsoft.com/office/powerpoint/2010/main" val="125130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E45005-0BCA-4781-B1DC-7BCB14EBE3C5}" type="slidenum">
              <a:rPr lang="en-US" smtClean="0"/>
              <a:t>7</a:t>
            </a:fld>
            <a:endParaRPr lang="en-US"/>
          </a:p>
        </p:txBody>
      </p:sp>
    </p:spTree>
    <p:extLst>
      <p:ext uri="{BB962C8B-B14F-4D97-AF65-F5344CB8AC3E}">
        <p14:creationId xmlns:p14="http://schemas.microsoft.com/office/powerpoint/2010/main" val="2343740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E45005-0BCA-4781-B1DC-7BCB14EBE3C5}" type="slidenum">
              <a:rPr lang="en-US" smtClean="0"/>
              <a:t>8</a:t>
            </a:fld>
            <a:endParaRPr lang="en-US"/>
          </a:p>
        </p:txBody>
      </p:sp>
    </p:spTree>
    <p:extLst>
      <p:ext uri="{BB962C8B-B14F-4D97-AF65-F5344CB8AC3E}">
        <p14:creationId xmlns:p14="http://schemas.microsoft.com/office/powerpoint/2010/main" val="3635171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E45005-0BCA-4781-B1DC-7BCB14EBE3C5}" type="slidenum">
              <a:rPr lang="en-US" smtClean="0"/>
              <a:t>9</a:t>
            </a:fld>
            <a:endParaRPr lang="en-US"/>
          </a:p>
        </p:txBody>
      </p:sp>
    </p:spTree>
    <p:extLst>
      <p:ext uri="{BB962C8B-B14F-4D97-AF65-F5344CB8AC3E}">
        <p14:creationId xmlns:p14="http://schemas.microsoft.com/office/powerpoint/2010/main" val="337095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D7E80-DD92-40E8-EBFC-12FAE58666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0B3895-A9A0-1B79-6269-1083178389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3C7388-96F3-2072-3B27-F78A147D259F}"/>
              </a:ext>
            </a:extLst>
          </p:cNvPr>
          <p:cNvSpPr>
            <a:spLocks noGrp="1"/>
          </p:cNvSpPr>
          <p:nvPr>
            <p:ph type="dt" sz="half" idx="10"/>
          </p:nvPr>
        </p:nvSpPr>
        <p:spPr/>
        <p:txBody>
          <a:bodyPr/>
          <a:lstStyle/>
          <a:p>
            <a:fld id="{75C2B1A7-68F2-49FE-AECA-89B6ABE078A2}" type="datetimeFigureOut">
              <a:rPr lang="en-US" smtClean="0"/>
              <a:t>9/22/2023</a:t>
            </a:fld>
            <a:endParaRPr lang="en-US"/>
          </a:p>
        </p:txBody>
      </p:sp>
      <p:sp>
        <p:nvSpPr>
          <p:cNvPr id="5" name="Footer Placeholder 4">
            <a:extLst>
              <a:ext uri="{FF2B5EF4-FFF2-40B4-BE49-F238E27FC236}">
                <a16:creationId xmlns:a16="http://schemas.microsoft.com/office/drawing/2014/main" id="{0B0AA8CE-6AB1-4ED5-F57D-47940D5AA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4CC4C-FB59-EB7F-FF5B-6288706F8674}"/>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290540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3356-B205-ED50-70BB-665B9A0102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12C806-6067-C1E1-D2AE-69C8EFC4E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4E67A1-D1D8-4F48-6D11-41312423AFEC}"/>
              </a:ext>
            </a:extLst>
          </p:cNvPr>
          <p:cNvSpPr>
            <a:spLocks noGrp="1"/>
          </p:cNvSpPr>
          <p:nvPr>
            <p:ph type="dt" sz="half" idx="10"/>
          </p:nvPr>
        </p:nvSpPr>
        <p:spPr/>
        <p:txBody>
          <a:bodyPr/>
          <a:lstStyle/>
          <a:p>
            <a:fld id="{75C2B1A7-68F2-49FE-AECA-89B6ABE078A2}" type="datetimeFigureOut">
              <a:rPr lang="en-US" smtClean="0"/>
              <a:t>9/22/2023</a:t>
            </a:fld>
            <a:endParaRPr lang="en-US"/>
          </a:p>
        </p:txBody>
      </p:sp>
      <p:sp>
        <p:nvSpPr>
          <p:cNvPr id="5" name="Footer Placeholder 4">
            <a:extLst>
              <a:ext uri="{FF2B5EF4-FFF2-40B4-BE49-F238E27FC236}">
                <a16:creationId xmlns:a16="http://schemas.microsoft.com/office/drawing/2014/main" id="{933D09DC-5E5E-8D53-344B-D66C6D090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D0B71-F204-FA5D-4639-3C20BCD028A2}"/>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421172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F0297-7DA6-CAEF-12D7-4244A135D2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C0F1E-7145-7E9B-FC19-F142776AE8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726052-AFBC-866C-A5D3-7A6ECBC00CE1}"/>
              </a:ext>
            </a:extLst>
          </p:cNvPr>
          <p:cNvSpPr>
            <a:spLocks noGrp="1"/>
          </p:cNvSpPr>
          <p:nvPr>
            <p:ph type="dt" sz="half" idx="10"/>
          </p:nvPr>
        </p:nvSpPr>
        <p:spPr/>
        <p:txBody>
          <a:bodyPr/>
          <a:lstStyle/>
          <a:p>
            <a:fld id="{75C2B1A7-68F2-49FE-AECA-89B6ABE078A2}" type="datetimeFigureOut">
              <a:rPr lang="en-US" smtClean="0"/>
              <a:t>9/22/2023</a:t>
            </a:fld>
            <a:endParaRPr lang="en-US"/>
          </a:p>
        </p:txBody>
      </p:sp>
      <p:sp>
        <p:nvSpPr>
          <p:cNvPr id="5" name="Footer Placeholder 4">
            <a:extLst>
              <a:ext uri="{FF2B5EF4-FFF2-40B4-BE49-F238E27FC236}">
                <a16:creationId xmlns:a16="http://schemas.microsoft.com/office/drawing/2014/main" id="{17C90670-53D7-7C86-6F6E-6D3CF9E15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608FD-313C-700B-1977-1D69C647B85F}"/>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174227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4571-95F5-9093-A4D7-A29EBEE4C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BBCF5-6788-676B-CA76-7DDE6CC5ED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61CE8-A449-BC80-EC54-741419A46CE0}"/>
              </a:ext>
            </a:extLst>
          </p:cNvPr>
          <p:cNvSpPr>
            <a:spLocks noGrp="1"/>
          </p:cNvSpPr>
          <p:nvPr>
            <p:ph type="dt" sz="half" idx="10"/>
          </p:nvPr>
        </p:nvSpPr>
        <p:spPr/>
        <p:txBody>
          <a:bodyPr/>
          <a:lstStyle/>
          <a:p>
            <a:fld id="{75C2B1A7-68F2-49FE-AECA-89B6ABE078A2}" type="datetimeFigureOut">
              <a:rPr lang="en-US" smtClean="0"/>
              <a:t>9/22/2023</a:t>
            </a:fld>
            <a:endParaRPr lang="en-US"/>
          </a:p>
        </p:txBody>
      </p:sp>
      <p:sp>
        <p:nvSpPr>
          <p:cNvPr id="5" name="Footer Placeholder 4">
            <a:extLst>
              <a:ext uri="{FF2B5EF4-FFF2-40B4-BE49-F238E27FC236}">
                <a16:creationId xmlns:a16="http://schemas.microsoft.com/office/drawing/2014/main" id="{04B6A763-003C-23A9-C65C-5CCF98DBA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2944A-0984-4832-CF4D-D648B79A41FC}"/>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302048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AD22-2B29-27F5-1916-9DF88AC581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EABB1E-9DAB-5AA1-5DAC-93F98F1115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16D5C5-4122-6DE4-FC8D-75F3A70D9CBB}"/>
              </a:ext>
            </a:extLst>
          </p:cNvPr>
          <p:cNvSpPr>
            <a:spLocks noGrp="1"/>
          </p:cNvSpPr>
          <p:nvPr>
            <p:ph type="dt" sz="half" idx="10"/>
          </p:nvPr>
        </p:nvSpPr>
        <p:spPr/>
        <p:txBody>
          <a:bodyPr/>
          <a:lstStyle/>
          <a:p>
            <a:fld id="{75C2B1A7-68F2-49FE-AECA-89B6ABE078A2}" type="datetimeFigureOut">
              <a:rPr lang="en-US" smtClean="0"/>
              <a:t>9/22/2023</a:t>
            </a:fld>
            <a:endParaRPr lang="en-US"/>
          </a:p>
        </p:txBody>
      </p:sp>
      <p:sp>
        <p:nvSpPr>
          <p:cNvPr id="5" name="Footer Placeholder 4">
            <a:extLst>
              <a:ext uri="{FF2B5EF4-FFF2-40B4-BE49-F238E27FC236}">
                <a16:creationId xmlns:a16="http://schemas.microsoft.com/office/drawing/2014/main" id="{338EB160-0182-DEEB-A11C-9EDC48054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B18EA-B442-A29B-FA6F-430900EC2CE1}"/>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344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65B3-64CC-2EFA-FCCF-EE398B1A88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EB94B1-53C8-507A-D688-807B9266DF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2ADFD-BA2F-3029-7652-4C85EC2BB4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502B9D-3552-6C8E-5084-05C011E30499}"/>
              </a:ext>
            </a:extLst>
          </p:cNvPr>
          <p:cNvSpPr>
            <a:spLocks noGrp="1"/>
          </p:cNvSpPr>
          <p:nvPr>
            <p:ph type="dt" sz="half" idx="10"/>
          </p:nvPr>
        </p:nvSpPr>
        <p:spPr/>
        <p:txBody>
          <a:bodyPr/>
          <a:lstStyle/>
          <a:p>
            <a:fld id="{75C2B1A7-68F2-49FE-AECA-89B6ABE078A2}" type="datetimeFigureOut">
              <a:rPr lang="en-US" smtClean="0"/>
              <a:t>9/22/2023</a:t>
            </a:fld>
            <a:endParaRPr lang="en-US"/>
          </a:p>
        </p:txBody>
      </p:sp>
      <p:sp>
        <p:nvSpPr>
          <p:cNvPr id="6" name="Footer Placeholder 5">
            <a:extLst>
              <a:ext uri="{FF2B5EF4-FFF2-40B4-BE49-F238E27FC236}">
                <a16:creationId xmlns:a16="http://schemas.microsoft.com/office/drawing/2014/main" id="{C51F4737-4BC5-8EB9-2C14-B4191A441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5E1687-D255-B503-42FF-FA8EF0DB658B}"/>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69626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9983-3415-636A-7001-384D1D13F6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E30FB2-0B7A-1119-98CB-5499C0F4A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B7BC35-9E0F-044C-ABC4-81E2F78AD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656EF1-1FC8-FBFD-BFA0-F0DE16F424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359DB-8252-C546-EFA2-0FBBD1A699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B95430-256C-D310-CC13-057485233D8C}"/>
              </a:ext>
            </a:extLst>
          </p:cNvPr>
          <p:cNvSpPr>
            <a:spLocks noGrp="1"/>
          </p:cNvSpPr>
          <p:nvPr>
            <p:ph type="dt" sz="half" idx="10"/>
          </p:nvPr>
        </p:nvSpPr>
        <p:spPr/>
        <p:txBody>
          <a:bodyPr/>
          <a:lstStyle/>
          <a:p>
            <a:fld id="{75C2B1A7-68F2-49FE-AECA-89B6ABE078A2}" type="datetimeFigureOut">
              <a:rPr lang="en-US" smtClean="0"/>
              <a:t>9/22/2023</a:t>
            </a:fld>
            <a:endParaRPr lang="en-US"/>
          </a:p>
        </p:txBody>
      </p:sp>
      <p:sp>
        <p:nvSpPr>
          <p:cNvPr id="8" name="Footer Placeholder 7">
            <a:extLst>
              <a:ext uri="{FF2B5EF4-FFF2-40B4-BE49-F238E27FC236}">
                <a16:creationId xmlns:a16="http://schemas.microsoft.com/office/drawing/2014/main" id="{F2C68B41-8071-F8C7-C958-B1A33AD41C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B4AC73-A0D8-0DFE-1812-9F8301C77309}"/>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346144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9F10-0176-C956-7C4B-68F7C84795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3A2F42-930B-2B16-12F2-263FD835917C}"/>
              </a:ext>
            </a:extLst>
          </p:cNvPr>
          <p:cNvSpPr>
            <a:spLocks noGrp="1"/>
          </p:cNvSpPr>
          <p:nvPr>
            <p:ph type="dt" sz="half" idx="10"/>
          </p:nvPr>
        </p:nvSpPr>
        <p:spPr/>
        <p:txBody>
          <a:bodyPr/>
          <a:lstStyle/>
          <a:p>
            <a:fld id="{75C2B1A7-68F2-49FE-AECA-89B6ABE078A2}" type="datetimeFigureOut">
              <a:rPr lang="en-US" smtClean="0"/>
              <a:t>9/22/2023</a:t>
            </a:fld>
            <a:endParaRPr lang="en-US"/>
          </a:p>
        </p:txBody>
      </p:sp>
      <p:sp>
        <p:nvSpPr>
          <p:cNvPr id="4" name="Footer Placeholder 3">
            <a:extLst>
              <a:ext uri="{FF2B5EF4-FFF2-40B4-BE49-F238E27FC236}">
                <a16:creationId xmlns:a16="http://schemas.microsoft.com/office/drawing/2014/main" id="{82A74212-4E55-960E-4728-3C84DC3E10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C9EFE8-9CCC-C998-7166-23A09ABCD83F}"/>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11156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9A8688-C12D-627C-1533-2348ECD3FEE3}"/>
              </a:ext>
            </a:extLst>
          </p:cNvPr>
          <p:cNvSpPr>
            <a:spLocks noGrp="1"/>
          </p:cNvSpPr>
          <p:nvPr>
            <p:ph type="dt" sz="half" idx="10"/>
          </p:nvPr>
        </p:nvSpPr>
        <p:spPr/>
        <p:txBody>
          <a:bodyPr/>
          <a:lstStyle/>
          <a:p>
            <a:fld id="{75C2B1A7-68F2-49FE-AECA-89B6ABE078A2}" type="datetimeFigureOut">
              <a:rPr lang="en-US" smtClean="0"/>
              <a:t>9/22/2023</a:t>
            </a:fld>
            <a:endParaRPr lang="en-US"/>
          </a:p>
        </p:txBody>
      </p:sp>
      <p:sp>
        <p:nvSpPr>
          <p:cNvPr id="3" name="Footer Placeholder 2">
            <a:extLst>
              <a:ext uri="{FF2B5EF4-FFF2-40B4-BE49-F238E27FC236}">
                <a16:creationId xmlns:a16="http://schemas.microsoft.com/office/drawing/2014/main" id="{A1642180-2C8F-2334-644F-4BB6B50485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CF94C-50A4-245C-E281-CF01B80B00C2}"/>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96608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EA64-249D-F4D4-110A-EB058DD40E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AAF030-C71D-39AC-E534-3FBAEBCED6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558F98-E64C-CC0B-DB83-BB7AC4450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D5BB5-CF0A-4146-B678-1D8F116CB428}"/>
              </a:ext>
            </a:extLst>
          </p:cNvPr>
          <p:cNvSpPr>
            <a:spLocks noGrp="1"/>
          </p:cNvSpPr>
          <p:nvPr>
            <p:ph type="dt" sz="half" idx="10"/>
          </p:nvPr>
        </p:nvSpPr>
        <p:spPr/>
        <p:txBody>
          <a:bodyPr/>
          <a:lstStyle/>
          <a:p>
            <a:fld id="{75C2B1A7-68F2-49FE-AECA-89B6ABE078A2}" type="datetimeFigureOut">
              <a:rPr lang="en-US" smtClean="0"/>
              <a:t>9/22/2023</a:t>
            </a:fld>
            <a:endParaRPr lang="en-US"/>
          </a:p>
        </p:txBody>
      </p:sp>
      <p:sp>
        <p:nvSpPr>
          <p:cNvPr id="6" name="Footer Placeholder 5">
            <a:extLst>
              <a:ext uri="{FF2B5EF4-FFF2-40B4-BE49-F238E27FC236}">
                <a16:creationId xmlns:a16="http://schemas.microsoft.com/office/drawing/2014/main" id="{10687796-86BE-9D40-D498-BC9C507E4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E0B0D6-D49B-8C6E-FE1E-09F353868D0B}"/>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265155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1C87-6515-CB06-EBC6-BA02211782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110563-58D7-9297-9FA4-D73649BF7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578DCF-8EF1-33AB-8A17-045D0F41C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59ED1-EC5B-C7F2-6B16-9D434194ECED}"/>
              </a:ext>
            </a:extLst>
          </p:cNvPr>
          <p:cNvSpPr>
            <a:spLocks noGrp="1"/>
          </p:cNvSpPr>
          <p:nvPr>
            <p:ph type="dt" sz="half" idx="10"/>
          </p:nvPr>
        </p:nvSpPr>
        <p:spPr/>
        <p:txBody>
          <a:bodyPr/>
          <a:lstStyle/>
          <a:p>
            <a:fld id="{75C2B1A7-68F2-49FE-AECA-89B6ABE078A2}" type="datetimeFigureOut">
              <a:rPr lang="en-US" smtClean="0"/>
              <a:t>9/22/2023</a:t>
            </a:fld>
            <a:endParaRPr lang="en-US"/>
          </a:p>
        </p:txBody>
      </p:sp>
      <p:sp>
        <p:nvSpPr>
          <p:cNvPr id="6" name="Footer Placeholder 5">
            <a:extLst>
              <a:ext uri="{FF2B5EF4-FFF2-40B4-BE49-F238E27FC236}">
                <a16:creationId xmlns:a16="http://schemas.microsoft.com/office/drawing/2014/main" id="{FA4422B7-CD3B-6A82-2FB7-A422A8372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0EDE2B-FA9D-F732-BA14-B6F79C6DFEE8}"/>
              </a:ext>
            </a:extLst>
          </p:cNvPr>
          <p:cNvSpPr>
            <a:spLocks noGrp="1"/>
          </p:cNvSpPr>
          <p:nvPr>
            <p:ph type="sldNum" sz="quarter" idx="12"/>
          </p:nvPr>
        </p:nvSpPr>
        <p:spPr/>
        <p:txBody>
          <a:bodyPr/>
          <a:lstStyle/>
          <a:p>
            <a:fld id="{BDE0684E-C0AD-4F03-9336-CDEF12133AAD}" type="slidenum">
              <a:rPr lang="en-US" smtClean="0"/>
              <a:t>‹#›</a:t>
            </a:fld>
            <a:endParaRPr lang="en-US"/>
          </a:p>
        </p:txBody>
      </p:sp>
    </p:spTree>
    <p:extLst>
      <p:ext uri="{BB962C8B-B14F-4D97-AF65-F5344CB8AC3E}">
        <p14:creationId xmlns:p14="http://schemas.microsoft.com/office/powerpoint/2010/main" val="71468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27AFB-DC2F-1D0C-38CD-CFA98D94A2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DC81E1-AF72-13F8-C6FE-3A29E0D8A4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6C5A7-F817-6E42-0B13-4C3B4DB92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2B1A7-68F2-49FE-AECA-89B6ABE078A2}" type="datetimeFigureOut">
              <a:rPr lang="en-US" smtClean="0"/>
              <a:t>9/22/2023</a:t>
            </a:fld>
            <a:endParaRPr lang="en-US"/>
          </a:p>
        </p:txBody>
      </p:sp>
      <p:sp>
        <p:nvSpPr>
          <p:cNvPr id="5" name="Footer Placeholder 4">
            <a:extLst>
              <a:ext uri="{FF2B5EF4-FFF2-40B4-BE49-F238E27FC236}">
                <a16:creationId xmlns:a16="http://schemas.microsoft.com/office/drawing/2014/main" id="{21ABF3E5-6211-BEC5-AD45-A6DF8526BA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471C36-EC65-2E05-0DE5-C264BF7CE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0684E-C0AD-4F03-9336-CDEF12133AAD}" type="slidenum">
              <a:rPr lang="en-US" smtClean="0"/>
              <a:t>‹#›</a:t>
            </a:fld>
            <a:endParaRPr lang="en-US"/>
          </a:p>
        </p:txBody>
      </p:sp>
    </p:spTree>
    <p:extLst>
      <p:ext uri="{BB962C8B-B14F-4D97-AF65-F5344CB8AC3E}">
        <p14:creationId xmlns:p14="http://schemas.microsoft.com/office/powerpoint/2010/main" val="3748729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sha.gov/smallbusines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www.osha.gov/sharp" TargetMode="External"/><Relationship Id="rId4" Type="http://schemas.openxmlformats.org/officeDocument/2006/relationships/hyperlink" Target="https://www.osha.gov/consulta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abc30.com/planet-vegan-fresno-food-truck-fire-explosion/11999243/" TargetMode="External"/><Relationship Id="rId3" Type="http://schemas.openxmlformats.org/officeDocument/2006/relationships/hyperlink" Target="https://www.youtube.com/watch?v=20czSI6c0EU&amp;ab_channel=WBTVNews-Charlotte" TargetMode="External"/><Relationship Id="rId7" Type="http://schemas.openxmlformats.org/officeDocument/2006/relationships/hyperlink" Target="https://peninsulachronicle.com/2023/01/03/food-truck-catches-fire-at-newport-news-shipbuilding/" TargetMode="External"/><Relationship Id="rId12" Type="http://schemas.openxmlformats.org/officeDocument/2006/relationships/hyperlink" Target="https://youtu.be/yDr_8kqmxL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wral.com/entertainment/out_and_about/video/17528953/" TargetMode="External"/><Relationship Id="rId11" Type="http://schemas.openxmlformats.org/officeDocument/2006/relationships/hyperlink" Target="https://www.wbrc.com/2022/04/15/1-injured-forestdale-food-truck-explosion/" TargetMode="External"/><Relationship Id="rId5" Type="http://schemas.openxmlformats.org/officeDocument/2006/relationships/hyperlink" Target="https://www.wfmynews2.com/article/news/local/firefighter-injured-in-food-truck-explosion-released-from-hospital/223788823" TargetMode="External"/><Relationship Id="rId10" Type="http://schemas.openxmlformats.org/officeDocument/2006/relationships/hyperlink" Target="https://www.tcpalm.com/story/news/2022/05/14/vendor-injured-food-truck-explosion-vero-beach-seafood-festival/9776119002/" TargetMode="External"/><Relationship Id="rId4" Type="http://schemas.openxmlformats.org/officeDocument/2006/relationships/hyperlink" Target="https://youtu.be/a79DX5OW6oY?si=agJ7udb8OxJyUBAX" TargetMode="External"/><Relationship Id="rId9" Type="http://schemas.openxmlformats.org/officeDocument/2006/relationships/hyperlink" Target="https://www.wctv.tv/2022/10/24/food-truck-explosion-sends-two-hospita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wsmv.com/2022/11/17/clarksville-police-say-propane-gas-leak-caused-food-truck-explos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sha.gov/statepla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E9A3-6807-1586-0C5E-086CCAEAFF69}"/>
              </a:ext>
            </a:extLst>
          </p:cNvPr>
          <p:cNvSpPr>
            <a:spLocks noGrp="1"/>
          </p:cNvSpPr>
          <p:nvPr>
            <p:ph type="ctrTitle"/>
          </p:nvPr>
        </p:nvSpPr>
        <p:spPr>
          <a:xfrm>
            <a:off x="1524000" y="254334"/>
            <a:ext cx="9144000" cy="3056363"/>
          </a:xfrm>
        </p:spPr>
        <p:txBody>
          <a:bodyPr>
            <a:normAutofit/>
          </a:bodyPr>
          <a:lstStyle/>
          <a:p>
            <a:r>
              <a:rPr lang="fa-IR" b="1" dirty="0">
                <a:latin typeface="+mn-lt"/>
                <a:ea typeface="Tahoma" panose="020B0604030504040204" pitchFamily="34" charset="0"/>
                <a:cs typeface="Nazanin" panose="00000400000000000000" pitchFamily="2" charset="-78"/>
              </a:rPr>
              <a:t> آموزش ایمنی</a:t>
            </a:r>
            <a:br>
              <a:rPr lang="fa-IR" b="1" dirty="0">
                <a:latin typeface="+mn-lt"/>
                <a:ea typeface="Tahoma" panose="020B0604030504040204" pitchFamily="34" charset="0"/>
                <a:cs typeface="Nazanin" panose="00000400000000000000" pitchFamily="2" charset="-78"/>
              </a:rPr>
            </a:br>
            <a:r>
              <a:rPr lang="fa-IR" b="1" dirty="0">
                <a:latin typeface="+mn-lt"/>
                <a:ea typeface="Tahoma" panose="020B0604030504040204" pitchFamily="34" charset="0"/>
                <a:cs typeface="Nazanin" panose="00000400000000000000" pitchFamily="2" charset="-78"/>
              </a:rPr>
              <a:t> خودروهای غذای سیار</a:t>
            </a:r>
            <a:endParaRPr lang="en-US" b="1" dirty="0">
              <a:latin typeface="+mn-lt"/>
              <a:ea typeface="Tahoma" panose="020B0604030504040204" pitchFamily="34" charset="0"/>
              <a:cs typeface="Nazanin" panose="00000400000000000000" pitchFamily="2" charset="-78"/>
            </a:endParaRPr>
          </a:p>
        </p:txBody>
      </p:sp>
      <p:sp>
        <p:nvSpPr>
          <p:cNvPr id="3" name="Subtitle 2">
            <a:extLst>
              <a:ext uri="{FF2B5EF4-FFF2-40B4-BE49-F238E27FC236}">
                <a16:creationId xmlns:a16="http://schemas.microsoft.com/office/drawing/2014/main" id="{7CFEF0DD-E633-7D0E-175F-A5DD6204FD39}"/>
              </a:ext>
            </a:extLst>
          </p:cNvPr>
          <p:cNvSpPr>
            <a:spLocks noGrp="1"/>
          </p:cNvSpPr>
          <p:nvPr>
            <p:ph type="subTitle" idx="1"/>
          </p:nvPr>
        </p:nvSpPr>
        <p:spPr>
          <a:xfrm>
            <a:off x="1524000" y="3272401"/>
            <a:ext cx="9144000" cy="1655762"/>
          </a:xfrm>
        </p:spPr>
        <p:txBody>
          <a:bodyPr/>
          <a:lstStyle/>
          <a:p>
            <a:pPr rtl="1"/>
            <a:r>
              <a:rPr lang="fa-IR" dirty="0">
                <a:cs typeface="Nazanin" panose="00000400000000000000" pitchFamily="2" charset="-78"/>
              </a:rPr>
              <a:t>معرفی و مبانی </a:t>
            </a:r>
            <a:r>
              <a:rPr lang="en-US" dirty="0">
                <a:cs typeface="Nazanin" panose="00000400000000000000" pitchFamily="2" charset="-78"/>
              </a:rPr>
              <a:t>OSHA</a:t>
            </a:r>
            <a:r>
              <a:rPr lang="fa-IR" dirty="0">
                <a:cs typeface="Nazanin" panose="00000400000000000000" pitchFamily="2" charset="-78"/>
              </a:rPr>
              <a:t> </a:t>
            </a:r>
            <a:endParaRPr lang="en-US" dirty="0">
              <a:cs typeface="Nazanin" panose="00000400000000000000" pitchFamily="2" charset="-78"/>
            </a:endParaRPr>
          </a:p>
        </p:txBody>
      </p:sp>
      <p:sp>
        <p:nvSpPr>
          <p:cNvPr id="4" name="TextBox 3">
            <a:extLst>
              <a:ext uri="{FF2B5EF4-FFF2-40B4-BE49-F238E27FC236}">
                <a16:creationId xmlns:a16="http://schemas.microsoft.com/office/drawing/2014/main" id="{6784E2DF-30B9-4D29-1C58-E15F3A7CC501}"/>
              </a:ext>
            </a:extLst>
          </p:cNvPr>
          <p:cNvSpPr txBox="1"/>
          <p:nvPr/>
        </p:nvSpPr>
        <p:spPr>
          <a:xfrm>
            <a:off x="1188000" y="4388942"/>
            <a:ext cx="10237498" cy="1200329"/>
          </a:xfrm>
          <a:prstGeom prst="rect">
            <a:avLst/>
          </a:prstGeom>
          <a:noFill/>
        </p:spPr>
        <p:txBody>
          <a:bodyPr wrap="square" rtlCol="0">
            <a:spAutoFit/>
          </a:bodyPr>
          <a:lstStyle/>
          <a:p>
            <a:pPr algn="r" rtl="1"/>
            <a:br>
              <a:rPr lang="en-US" sz="1800" i="1" dirty="0">
                <a:effectLst/>
                <a:latin typeface="Calibri" panose="020F0502020204030204" pitchFamily="34" charset="0"/>
                <a:ea typeface="Calibri" panose="020F0502020204030204" pitchFamily="34" charset="0"/>
                <a:cs typeface="Nazanin" panose="00000400000000000000" pitchFamily="2" charset="-78"/>
              </a:rPr>
            </a:br>
            <a:r>
              <a:rPr lang="fa-IR" sz="1800" i="1" dirty="0">
                <a:effectLst/>
                <a:latin typeface="Calibri" panose="020F0502020204030204" pitchFamily="34" charset="0"/>
                <a:ea typeface="Calibri" panose="020F0502020204030204" pitchFamily="34" charset="0"/>
                <a:cs typeface="Nazanin" panose="00000400000000000000" pitchFamily="2" charset="-78"/>
              </a:rPr>
              <a:t>این مط</a:t>
            </a:r>
            <a:r>
              <a:rPr lang="fa-IR" i="1" dirty="0">
                <a:latin typeface="Calibri" panose="020F0502020204030204" pitchFamily="34" charset="0"/>
                <a:ea typeface="Calibri" panose="020F0502020204030204" pitchFamily="34" charset="0"/>
                <a:cs typeface="Nazanin" panose="00000400000000000000" pitchFamily="2" charset="-78"/>
              </a:rPr>
              <a:t>ا</a:t>
            </a:r>
            <a:r>
              <a:rPr lang="fa-IR" sz="1800" i="1" dirty="0">
                <a:effectLst/>
                <a:latin typeface="Calibri" panose="020F0502020204030204" pitchFamily="34" charset="0"/>
                <a:ea typeface="Calibri" panose="020F0502020204030204" pitchFamily="34" charset="0"/>
                <a:cs typeface="Nazanin" panose="00000400000000000000" pitchFamily="2" charset="-78"/>
              </a:rPr>
              <a:t>لب تحت </a:t>
            </a:r>
            <a:r>
              <a:rPr lang="fa-IR" i="1" dirty="0">
                <a:latin typeface="Calibri" panose="020F0502020204030204" pitchFamily="34" charset="0"/>
                <a:ea typeface="Calibri" panose="020F0502020204030204" pitchFamily="34" charset="0"/>
                <a:cs typeface="Nazanin" panose="00000400000000000000" pitchFamily="2" charset="-78"/>
              </a:rPr>
              <a:t>بودجه شماره </a:t>
            </a:r>
            <a:r>
              <a:rPr lang="en-US" sz="1800" i="1" dirty="0">
                <a:effectLst/>
                <a:latin typeface="Calibri" panose="020F0502020204030204" pitchFamily="34" charset="0"/>
                <a:ea typeface="Calibri" panose="020F0502020204030204" pitchFamily="34" charset="0"/>
                <a:cs typeface="Nazanin" panose="00000400000000000000" pitchFamily="2" charset="-78"/>
              </a:rPr>
              <a:t>SH-39170-SH2</a:t>
            </a:r>
            <a:r>
              <a:rPr lang="fa-IR" sz="1800" i="1" dirty="0">
                <a:effectLst/>
                <a:latin typeface="Calibri" panose="020F0502020204030204" pitchFamily="34" charset="0"/>
                <a:ea typeface="Calibri" panose="020F0502020204030204" pitchFamily="34" charset="0"/>
                <a:cs typeface="Nazanin" panose="00000400000000000000" pitchFamily="2" charset="-78"/>
              </a:rPr>
              <a:t> </a:t>
            </a:r>
            <a:r>
              <a:rPr lang="en-US" sz="1800" i="1" dirty="0">
                <a:effectLst/>
                <a:latin typeface="Calibri" panose="020F0502020204030204" pitchFamily="34" charset="0"/>
                <a:ea typeface="Calibri" panose="020F0502020204030204" pitchFamily="34" charset="0"/>
                <a:cs typeface="Nazanin" panose="00000400000000000000" pitchFamily="2" charset="-78"/>
              </a:rPr>
              <a:t> </a:t>
            </a:r>
            <a:r>
              <a:rPr lang="fa-IR" sz="1800" i="1" dirty="0">
                <a:effectLst/>
                <a:latin typeface="Calibri" panose="020F0502020204030204" pitchFamily="34" charset="0"/>
                <a:ea typeface="Calibri" panose="020F0502020204030204" pitchFamily="34" charset="0"/>
                <a:cs typeface="Nazanin" panose="00000400000000000000" pitchFamily="2" charset="-78"/>
              </a:rPr>
              <a:t>توسط اداره ایمنی و بهداشت شغلی وزارت کار ایالات متحده آمریکا تولید شده است.</a:t>
            </a:r>
            <a:r>
              <a:rPr lang="en-US" sz="1800" i="1" dirty="0">
                <a:effectLst/>
                <a:latin typeface="Calibri" panose="020F0502020204030204" pitchFamily="34" charset="0"/>
                <a:ea typeface="Calibri" panose="020F0502020204030204" pitchFamily="34" charset="0"/>
                <a:cs typeface="Nazanin" panose="00000400000000000000" pitchFamily="2" charset="-78"/>
              </a:rPr>
              <a:t> </a:t>
            </a:r>
            <a:r>
              <a:rPr lang="fa-IR" i="1" dirty="0">
                <a:latin typeface="Calibri" panose="020F0502020204030204" pitchFamily="34" charset="0"/>
                <a:ea typeface="Calibri" panose="020F0502020204030204" pitchFamily="34" charset="0"/>
                <a:cs typeface="Nazanin" panose="00000400000000000000" pitchFamily="2" charset="-78"/>
              </a:rPr>
              <a:t>محتویات</a:t>
            </a:r>
            <a:r>
              <a:rPr lang="fa-IR" sz="1800" i="1" dirty="0">
                <a:effectLst/>
                <a:latin typeface="Calibri" panose="020F0502020204030204" pitchFamily="34" charset="0"/>
                <a:ea typeface="Calibri" panose="020F0502020204030204" pitchFamily="34" charset="0"/>
                <a:cs typeface="Nazanin" panose="00000400000000000000" pitchFamily="2" charset="-78"/>
              </a:rPr>
              <a:t> لزوماً نظرات یا سیاست های وزارت کار ایالات متحده آمریکا را منعکس نمی کند، همچنین اشاره </a:t>
            </a:r>
            <a:r>
              <a:rPr lang="fa-IR" i="1" dirty="0">
                <a:latin typeface="Calibri" panose="020F0502020204030204" pitchFamily="34" charset="0"/>
                <a:ea typeface="Calibri" panose="020F0502020204030204" pitchFamily="34" charset="0"/>
                <a:cs typeface="Nazanin" panose="00000400000000000000" pitchFamily="2" charset="-78"/>
              </a:rPr>
              <a:t>به</a:t>
            </a:r>
            <a:r>
              <a:rPr lang="fa-IR" sz="1800" i="1" dirty="0">
                <a:effectLst/>
                <a:latin typeface="Calibri" panose="020F0502020204030204" pitchFamily="34" charset="0"/>
                <a:ea typeface="Calibri" panose="020F0502020204030204" pitchFamily="34" charset="0"/>
                <a:cs typeface="Nazanin" panose="00000400000000000000" pitchFamily="2" charset="-78"/>
              </a:rPr>
              <a:t> نام تجاری، محصولات تجاری، یا سازمان ها بیانگر تأیید دولت آمریکا </a:t>
            </a:r>
            <a:r>
              <a:rPr lang="fa-IR" i="1" dirty="0">
                <a:latin typeface="Calibri" panose="020F0502020204030204" pitchFamily="34" charset="0"/>
                <a:ea typeface="Calibri" panose="020F0502020204030204" pitchFamily="34" charset="0"/>
                <a:cs typeface="Nazanin" panose="00000400000000000000" pitchFamily="2" charset="-78"/>
              </a:rPr>
              <a:t>نمی باشد</a:t>
            </a:r>
            <a:r>
              <a:rPr lang="fa-IR" sz="1800" i="1" dirty="0">
                <a:effectLst/>
                <a:latin typeface="Calibri" panose="020F0502020204030204" pitchFamily="34" charset="0"/>
                <a:ea typeface="Calibri" panose="020F0502020204030204" pitchFamily="34" charset="0"/>
                <a:cs typeface="Nazanin" panose="00000400000000000000" pitchFamily="2" charset="-78"/>
              </a:rPr>
              <a:t>.</a:t>
            </a:r>
            <a:endParaRPr lang="en-US" sz="1800" i="1" dirty="0">
              <a:effectLst/>
              <a:latin typeface="Calibri" panose="020F0502020204030204" pitchFamily="34" charset="0"/>
              <a:ea typeface="Calibri" panose="020F0502020204030204" pitchFamily="34" charset="0"/>
              <a:cs typeface="Nazanin" panose="00000400000000000000" pitchFamily="2" charset="-78"/>
            </a:endParaRPr>
          </a:p>
        </p:txBody>
      </p:sp>
    </p:spTree>
    <p:extLst>
      <p:ext uri="{BB962C8B-B14F-4D97-AF65-F5344CB8AC3E}">
        <p14:creationId xmlns:p14="http://schemas.microsoft.com/office/powerpoint/2010/main" val="191610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1AA4-0B08-972D-13CB-16420D21D4B6}"/>
              </a:ext>
            </a:extLst>
          </p:cNvPr>
          <p:cNvSpPr>
            <a:spLocks noGrp="1"/>
          </p:cNvSpPr>
          <p:nvPr>
            <p:ph type="title"/>
          </p:nvPr>
        </p:nvSpPr>
        <p:spPr>
          <a:xfrm>
            <a:off x="838200" y="445871"/>
            <a:ext cx="10515600" cy="1325563"/>
          </a:xfrm>
        </p:spPr>
        <p:txBody>
          <a:bodyPr/>
          <a:lstStyle/>
          <a:p>
            <a:pPr algn="r" rtl="1"/>
            <a:r>
              <a:rPr lang="fa-IR" dirty="0">
                <a:cs typeface="Nazanin" panose="00000400000000000000" pitchFamily="2" charset="-78"/>
              </a:rPr>
              <a:t>حقوق کارگران
</a:t>
            </a:r>
            <a:endParaRPr lang="en-US" dirty="0">
              <a:cs typeface="Nazanin" panose="00000400000000000000" pitchFamily="2" charset="-78"/>
            </a:endParaRPr>
          </a:p>
        </p:txBody>
      </p:sp>
      <p:sp>
        <p:nvSpPr>
          <p:cNvPr id="10" name="Content Placeholder 9">
            <a:extLst>
              <a:ext uri="{FF2B5EF4-FFF2-40B4-BE49-F238E27FC236}">
                <a16:creationId xmlns:a16="http://schemas.microsoft.com/office/drawing/2014/main" id="{2E1E8110-8902-9327-46FB-2C76650A11AC}"/>
              </a:ext>
            </a:extLst>
          </p:cNvPr>
          <p:cNvSpPr>
            <a:spLocks noGrp="1"/>
          </p:cNvSpPr>
          <p:nvPr>
            <p:ph idx="1"/>
          </p:nvPr>
        </p:nvSpPr>
        <p:spPr>
          <a:xfrm>
            <a:off x="4892040" y="1745862"/>
            <a:ext cx="6461760" cy="4666267"/>
          </a:xfrm>
        </p:spPr>
        <p:txBody>
          <a:bodyPr>
            <a:normAutofit/>
          </a:bodyPr>
          <a:lstStyle/>
          <a:p>
            <a:pPr marL="0" indent="0" algn="r" rtl="1">
              <a:buNone/>
            </a:pPr>
            <a:r>
              <a:rPr lang="fa-IR" sz="3200" dirty="0">
                <a:cs typeface="Nazanin" panose="00000400000000000000" pitchFamily="2" charset="-78"/>
              </a:rPr>
              <a:t>همه کارگران محق هستند به:</a:t>
            </a:r>
          </a:p>
          <a:p>
            <a:pPr lvl="1" algn="r" rtl="1">
              <a:lnSpc>
                <a:spcPct val="120000"/>
              </a:lnSpc>
              <a:spcBef>
                <a:spcPts val="1200"/>
              </a:spcBef>
            </a:pPr>
            <a:r>
              <a:rPr lang="fa-IR" dirty="0">
                <a:cs typeface="Nazanin" panose="00000400000000000000" pitchFamily="2" charset="-78"/>
              </a:rPr>
              <a:t>محیط کاری ایمن</a:t>
            </a:r>
          </a:p>
          <a:p>
            <a:pPr lvl="1" algn="r" rtl="1">
              <a:lnSpc>
                <a:spcPct val="120000"/>
              </a:lnSpc>
              <a:spcBef>
                <a:spcPts val="1200"/>
              </a:spcBef>
            </a:pPr>
            <a:r>
              <a:rPr lang="fa-IR" dirty="0">
                <a:cs typeface="Nazanin" panose="00000400000000000000" pitchFamily="2" charset="-78"/>
              </a:rPr>
              <a:t>مطرح کردن نگرانی‌های ایمنی یا بهداشتی با کارفرمای خود یا </a:t>
            </a:r>
            <a:r>
              <a:rPr lang="en-US" sz="2000" dirty="0">
                <a:cs typeface="Nazanin" panose="00000400000000000000" pitchFamily="2" charset="-78"/>
              </a:rPr>
              <a:t>OSHA</a:t>
            </a:r>
            <a:r>
              <a:rPr lang="en-US" dirty="0">
                <a:cs typeface="Nazanin" panose="00000400000000000000" pitchFamily="2" charset="-78"/>
              </a:rPr>
              <a:t> </a:t>
            </a:r>
            <a:r>
              <a:rPr lang="fa-IR" dirty="0">
                <a:cs typeface="Nazanin" panose="00000400000000000000" pitchFamily="2" charset="-78"/>
              </a:rPr>
              <a:t> بدون ترس از تلافی</a:t>
            </a:r>
          </a:p>
          <a:p>
            <a:pPr lvl="1" algn="r" rtl="1">
              <a:lnSpc>
                <a:spcPct val="120000"/>
              </a:lnSpc>
              <a:spcBef>
                <a:spcPts val="1200"/>
              </a:spcBef>
            </a:pPr>
            <a:r>
              <a:rPr lang="fa-IR" dirty="0">
                <a:cs typeface="Nazanin" panose="00000400000000000000" pitchFamily="2" charset="-78"/>
              </a:rPr>
              <a:t>دریافت اطلاعات و آموزش درباره خطرات شغلی</a:t>
            </a:r>
          </a:p>
          <a:p>
            <a:pPr lvl="1" algn="r" rtl="1">
              <a:lnSpc>
                <a:spcPct val="120000"/>
              </a:lnSpc>
              <a:spcBef>
                <a:spcPts val="1200"/>
              </a:spcBef>
            </a:pPr>
            <a:r>
              <a:rPr lang="fa-IR" dirty="0">
                <a:cs typeface="Nazanin" panose="00000400000000000000" pitchFamily="2" charset="-78"/>
              </a:rPr>
              <a:t>شکایت به</a:t>
            </a:r>
            <a:r>
              <a:rPr lang="en-US" sz="2000" dirty="0">
                <a:cs typeface="Nazanin" panose="00000400000000000000" pitchFamily="2" charset="-78"/>
              </a:rPr>
              <a:t>OSHA</a:t>
            </a:r>
            <a:r>
              <a:rPr lang="en-US" dirty="0">
                <a:cs typeface="Nazanin" panose="00000400000000000000" pitchFamily="2" charset="-78"/>
              </a:rPr>
              <a:t> </a:t>
            </a:r>
            <a:r>
              <a:rPr lang="fa-IR" dirty="0">
                <a:cs typeface="Nazanin" panose="00000400000000000000" pitchFamily="2" charset="-78"/>
              </a:rPr>
              <a:t> در فاصله زمانی 30 روز اگر اقدام تلافی جویانه برای استفاده از از حقوقشان صورت گرفته باشد (قانون حفاظت از افشاگران، </a:t>
            </a:r>
            <a:r>
              <a:rPr lang="en-US" sz="2000" dirty="0"/>
              <a:t>Whistleblower Protection Law</a:t>
            </a:r>
            <a:r>
              <a:rPr lang="fa-IR" sz="2800" dirty="0">
                <a:cs typeface="Nazanin" panose="00000400000000000000" pitchFamily="2" charset="-78"/>
              </a:rPr>
              <a:t>)</a:t>
            </a:r>
            <a:endParaRPr lang="fa-IR" dirty="0">
              <a:cs typeface="Nazanin" panose="00000400000000000000" pitchFamily="2" charset="-78"/>
            </a:endParaRPr>
          </a:p>
        </p:txBody>
      </p:sp>
      <p:pic>
        <p:nvPicPr>
          <p:cNvPr id="3" name="Picture 2" descr="OSHA Poster: Worker Rights jpg 83kb&#10;">
            <a:extLst>
              <a:ext uri="{FF2B5EF4-FFF2-40B4-BE49-F238E27FC236}">
                <a16:creationId xmlns:a16="http://schemas.microsoft.com/office/drawing/2014/main" id="{4F5A0EB1-C5B7-D901-8C02-D2938EC67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31" y="792379"/>
            <a:ext cx="4200525" cy="5619750"/>
          </a:xfrm>
          <a:prstGeom prst="rect">
            <a:avLst/>
          </a:prstGeom>
        </p:spPr>
      </p:pic>
    </p:spTree>
    <p:extLst>
      <p:ext uri="{BB962C8B-B14F-4D97-AF65-F5344CB8AC3E}">
        <p14:creationId xmlns:p14="http://schemas.microsoft.com/office/powerpoint/2010/main" val="304815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1AA4-0B08-972D-13CB-16420D21D4B6}"/>
              </a:ext>
            </a:extLst>
          </p:cNvPr>
          <p:cNvSpPr>
            <a:spLocks noGrp="1"/>
          </p:cNvSpPr>
          <p:nvPr>
            <p:ph type="title"/>
          </p:nvPr>
        </p:nvSpPr>
        <p:spPr>
          <a:xfrm>
            <a:off x="1214120" y="292158"/>
            <a:ext cx="10515600" cy="1325563"/>
          </a:xfrm>
        </p:spPr>
        <p:txBody>
          <a:bodyPr/>
          <a:lstStyle/>
          <a:p>
            <a:pPr algn="r" rtl="1"/>
            <a:r>
              <a:rPr lang="fa-IR" dirty="0">
                <a:cs typeface="Nazanin" panose="00000400000000000000" pitchFamily="2" charset="-78"/>
              </a:rPr>
              <a:t>مسئولیت های کارفرما
</a:t>
            </a:r>
            <a:endParaRPr lang="en-US" dirty="0">
              <a:cs typeface="Nazanin" panose="00000400000000000000" pitchFamily="2" charset="-78"/>
            </a:endParaRPr>
          </a:p>
        </p:txBody>
      </p:sp>
      <p:sp>
        <p:nvSpPr>
          <p:cNvPr id="10" name="Content Placeholder 9">
            <a:extLst>
              <a:ext uri="{FF2B5EF4-FFF2-40B4-BE49-F238E27FC236}">
                <a16:creationId xmlns:a16="http://schemas.microsoft.com/office/drawing/2014/main" id="{2E1E8110-8902-9327-46FB-2C76650A11AC}"/>
              </a:ext>
            </a:extLst>
          </p:cNvPr>
          <p:cNvSpPr>
            <a:spLocks noGrp="1"/>
          </p:cNvSpPr>
          <p:nvPr>
            <p:ph idx="1"/>
          </p:nvPr>
        </p:nvSpPr>
        <p:spPr>
          <a:xfrm>
            <a:off x="4866640" y="1108652"/>
            <a:ext cx="6863080" cy="5619750"/>
          </a:xfrm>
        </p:spPr>
        <p:txBody>
          <a:bodyPr>
            <a:normAutofit lnSpcReduction="10000"/>
          </a:bodyPr>
          <a:lstStyle/>
          <a:p>
            <a:pPr marL="0" indent="0" algn="r" rtl="1">
              <a:spcAft>
                <a:spcPts val="600"/>
              </a:spcAft>
              <a:buNone/>
            </a:pPr>
            <a:r>
              <a:rPr lang="fa-IR" sz="3000" dirty="0">
                <a:cs typeface="Nazanin" panose="00000400000000000000" pitchFamily="2" charset="-78"/>
              </a:rPr>
              <a:t>کارفرمایان باید:</a:t>
            </a:r>
          </a:p>
          <a:p>
            <a:pPr lvl="1" algn="r" rtl="1">
              <a:spcAft>
                <a:spcPts val="300"/>
              </a:spcAft>
            </a:pPr>
            <a:r>
              <a:rPr lang="fa-IR" dirty="0">
                <a:cs typeface="Nazanin" panose="00000400000000000000" pitchFamily="2" charset="-78"/>
              </a:rPr>
              <a:t>یک محیط کاری عاری از خطرات شناخته شده فراهم کنند</a:t>
            </a:r>
          </a:p>
          <a:p>
            <a:pPr lvl="1" algn="r" rtl="1">
              <a:lnSpc>
                <a:spcPct val="120000"/>
              </a:lnSpc>
              <a:spcAft>
                <a:spcPts val="300"/>
              </a:spcAft>
            </a:pPr>
            <a:r>
              <a:rPr lang="fa-IR" dirty="0">
                <a:cs typeface="Nazanin" panose="00000400000000000000" pitchFamily="2" charset="-78"/>
              </a:rPr>
              <a:t>با تمام استانداردهای مربوط</a:t>
            </a:r>
            <a:r>
              <a:rPr lang="en-US" sz="2000" dirty="0">
                <a:cs typeface="Nazanin" panose="00000400000000000000" pitchFamily="2" charset="-78"/>
              </a:rPr>
              <a:t>OSHA</a:t>
            </a:r>
            <a:r>
              <a:rPr lang="en-US" dirty="0">
                <a:cs typeface="Nazanin" panose="00000400000000000000" pitchFamily="2" charset="-78"/>
              </a:rPr>
              <a:t> </a:t>
            </a:r>
            <a:r>
              <a:rPr lang="fa-IR" dirty="0">
                <a:cs typeface="Nazanin" panose="00000400000000000000" pitchFamily="2" charset="-78"/>
              </a:rPr>
              <a:t> مطابقت داشته باشند</a:t>
            </a:r>
          </a:p>
          <a:p>
            <a:pPr lvl="1" algn="r" rtl="1">
              <a:lnSpc>
                <a:spcPct val="120000"/>
              </a:lnSpc>
              <a:spcAft>
                <a:spcPts val="300"/>
              </a:spcAft>
            </a:pPr>
            <a:r>
              <a:rPr lang="fa-IR" dirty="0">
                <a:cs typeface="Nazanin" panose="00000400000000000000" pitchFamily="2" charset="-78"/>
              </a:rPr>
              <a:t> با استفاده از زبان و لغاتی که کارگران می توانند بفهمند به آنها در مورد خطرات شغلی، آموزش دهند.</a:t>
            </a:r>
          </a:p>
          <a:p>
            <a:pPr lvl="1" algn="r" rtl="1">
              <a:lnSpc>
                <a:spcPct val="120000"/>
              </a:lnSpc>
              <a:spcAft>
                <a:spcPts val="300"/>
              </a:spcAft>
            </a:pPr>
            <a:r>
              <a:rPr lang="fa-IR" dirty="0">
                <a:cs typeface="Nazanin" panose="00000400000000000000" pitchFamily="2" charset="-78"/>
              </a:rPr>
              <a:t>در مورد مرگ و میر در محل کار یا صدمات شدید مانند بستری شدن در بیمارستان یا قطع عضو، به </a:t>
            </a:r>
            <a:r>
              <a:rPr lang="en-US" sz="2000" dirty="0">
                <a:cs typeface="Nazanin" panose="00000400000000000000" pitchFamily="2" charset="-78"/>
              </a:rPr>
              <a:t>OSHA</a:t>
            </a:r>
            <a:r>
              <a:rPr lang="fa-IR" dirty="0">
                <a:cs typeface="Nazanin" panose="00000400000000000000" pitchFamily="2" charset="-78"/>
              </a:rPr>
              <a:t> اطلاع دهند</a:t>
            </a:r>
          </a:p>
          <a:p>
            <a:pPr lvl="1" algn="r" rtl="1">
              <a:lnSpc>
                <a:spcPct val="120000"/>
              </a:lnSpc>
              <a:spcAft>
                <a:spcPts val="300"/>
              </a:spcAft>
            </a:pPr>
            <a:r>
              <a:rPr lang="fa-IR" dirty="0">
                <a:cs typeface="Nazanin" panose="00000400000000000000" pitchFamily="2" charset="-78"/>
              </a:rPr>
              <a:t>اخطارهای </a:t>
            </a:r>
            <a:r>
              <a:rPr lang="en-US" sz="2000" dirty="0">
                <a:cs typeface="Nazanin" panose="00000400000000000000" pitchFamily="2" charset="-78"/>
              </a:rPr>
              <a:t>OSHA</a:t>
            </a:r>
            <a:r>
              <a:rPr lang="en-US" dirty="0">
                <a:cs typeface="Nazanin" panose="00000400000000000000" pitchFamily="2" charset="-78"/>
              </a:rPr>
              <a:t> </a:t>
            </a:r>
            <a:r>
              <a:rPr lang="fa-IR" dirty="0">
                <a:cs typeface="Nazanin" panose="00000400000000000000" pitchFamily="2" charset="-78"/>
              </a:rPr>
              <a:t> را در محل یا نزدیکی محلهای تخلف نصب کنند. 
تلافی علیه کارمند برای استفاده از هر یک از حقوق خود، از جمله مطرح کردن نگرانی های ایمنی یا بهداشتی با کارفرمای خود یا  </a:t>
            </a:r>
            <a:r>
              <a:rPr lang="en-US" sz="2200" dirty="0">
                <a:cs typeface="Nazanin" panose="00000400000000000000" pitchFamily="2" charset="-78"/>
              </a:rPr>
              <a:t>OSHA</a:t>
            </a:r>
            <a:r>
              <a:rPr lang="en-US" dirty="0">
                <a:cs typeface="Nazanin" panose="00000400000000000000" pitchFamily="2" charset="-78"/>
              </a:rPr>
              <a:t> </a:t>
            </a:r>
            <a:r>
              <a:rPr lang="fa-IR" dirty="0">
                <a:cs typeface="Nazanin" panose="00000400000000000000" pitchFamily="2" charset="-78"/>
              </a:rPr>
              <a:t> غیرقانونی است (</a:t>
            </a:r>
            <a:r>
              <a:rPr lang="en-US" sz="2000" dirty="0"/>
              <a:t>Whistleblower Protection Law</a:t>
            </a:r>
            <a:r>
              <a:rPr lang="fa-IR" dirty="0">
                <a:cs typeface="Nazanin" panose="00000400000000000000" pitchFamily="2" charset="-78"/>
              </a:rPr>
              <a:t>).</a:t>
            </a:r>
            <a:endParaRPr lang="en-US" dirty="0">
              <a:cs typeface="Nazanin" panose="00000400000000000000" pitchFamily="2" charset="-78"/>
            </a:endParaRPr>
          </a:p>
        </p:txBody>
      </p:sp>
      <p:pic>
        <p:nvPicPr>
          <p:cNvPr id="4" name="Picture 3" descr="OSHA Poster: Worker Rights jpg 83kb&#10;">
            <a:extLst>
              <a:ext uri="{FF2B5EF4-FFF2-40B4-BE49-F238E27FC236}">
                <a16:creationId xmlns:a16="http://schemas.microsoft.com/office/drawing/2014/main" id="{86545CED-221A-C240-FDAC-E6444BC61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09" y="954939"/>
            <a:ext cx="4200525" cy="5619750"/>
          </a:xfrm>
          <a:prstGeom prst="rect">
            <a:avLst/>
          </a:prstGeom>
        </p:spPr>
      </p:pic>
    </p:spTree>
    <p:extLst>
      <p:ext uri="{BB962C8B-B14F-4D97-AF65-F5344CB8AC3E}">
        <p14:creationId xmlns:p14="http://schemas.microsoft.com/office/powerpoint/2010/main" val="399423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51C75-97F0-A2A6-AA46-3805205606DF}"/>
              </a:ext>
            </a:extLst>
          </p:cNvPr>
          <p:cNvSpPr>
            <a:spLocks noGrp="1"/>
          </p:cNvSpPr>
          <p:nvPr>
            <p:ph type="title"/>
          </p:nvPr>
        </p:nvSpPr>
        <p:spPr>
          <a:xfrm>
            <a:off x="838200" y="-70089"/>
            <a:ext cx="10515600" cy="1325563"/>
          </a:xfrm>
        </p:spPr>
        <p:txBody>
          <a:bodyPr/>
          <a:lstStyle/>
          <a:p>
            <a:pPr algn="r" rtl="1"/>
            <a:r>
              <a:rPr lang="en-US" dirty="0">
                <a:cs typeface="Nazanin" panose="00000400000000000000" pitchFamily="2" charset="-78"/>
              </a:rPr>
              <a:t> </a:t>
            </a:r>
            <a:r>
              <a:rPr lang="en-US" sz="4000" dirty="0">
                <a:cs typeface="Nazanin" panose="00000400000000000000" pitchFamily="2" charset="-78"/>
              </a:rPr>
              <a:t>OSHA</a:t>
            </a:r>
            <a:r>
              <a:rPr lang="en-US" dirty="0">
                <a:cs typeface="Nazanin" panose="00000400000000000000" pitchFamily="2" charset="-78"/>
              </a:rPr>
              <a:t> </a:t>
            </a:r>
            <a:r>
              <a:rPr lang="fa-IR" dirty="0">
                <a:cs typeface="Nazanin" panose="00000400000000000000" pitchFamily="2" charset="-78"/>
              </a:rPr>
              <a:t>به کسب و کارهای کوچک کمک می کند</a:t>
            </a:r>
          </a:p>
        </p:txBody>
      </p:sp>
      <p:sp>
        <p:nvSpPr>
          <p:cNvPr id="5" name="TextBox 4">
            <a:extLst>
              <a:ext uri="{FF2B5EF4-FFF2-40B4-BE49-F238E27FC236}">
                <a16:creationId xmlns:a16="http://schemas.microsoft.com/office/drawing/2014/main" id="{19C69D47-AAD1-2942-DC27-55711CD46F37}"/>
              </a:ext>
            </a:extLst>
          </p:cNvPr>
          <p:cNvSpPr txBox="1"/>
          <p:nvPr/>
        </p:nvSpPr>
        <p:spPr>
          <a:xfrm>
            <a:off x="4237959" y="6389489"/>
            <a:ext cx="3716082" cy="369332"/>
          </a:xfrm>
          <a:prstGeom prst="rect">
            <a:avLst/>
          </a:prstGeom>
          <a:noFill/>
        </p:spPr>
        <p:txBody>
          <a:bodyPr wrap="none" rtlCol="0">
            <a:spAutoFit/>
          </a:bodyPr>
          <a:lstStyle/>
          <a:p>
            <a:r>
              <a:rPr lang="en-US" dirty="0">
                <a:hlinkClick r:id="rId3"/>
              </a:rPr>
              <a:t>https://www.osha.gov/smallbusiness</a:t>
            </a:r>
            <a:r>
              <a:rPr lang="en-US" dirty="0"/>
              <a:t> </a:t>
            </a:r>
          </a:p>
        </p:txBody>
      </p:sp>
      <p:pic>
        <p:nvPicPr>
          <p:cNvPr id="3" name="Picture 2">
            <a:extLst>
              <a:ext uri="{FF2B5EF4-FFF2-40B4-BE49-F238E27FC236}">
                <a16:creationId xmlns:a16="http://schemas.microsoft.com/office/drawing/2014/main" id="{D234B85E-B613-DAC6-4231-004DD32A0E14}"/>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1853739" y="1079921"/>
            <a:ext cx="8731547" cy="5309568"/>
          </a:xfrm>
          <a:prstGeom prst="rect">
            <a:avLst/>
          </a:prstGeom>
        </p:spPr>
      </p:pic>
    </p:spTree>
    <p:extLst>
      <p:ext uri="{BB962C8B-B14F-4D97-AF65-F5344CB8AC3E}">
        <p14:creationId xmlns:p14="http://schemas.microsoft.com/office/powerpoint/2010/main" val="39071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E56E-FF10-916C-BA45-CE5BA04585C6}"/>
              </a:ext>
            </a:extLst>
          </p:cNvPr>
          <p:cNvSpPr>
            <a:spLocks noGrp="1"/>
          </p:cNvSpPr>
          <p:nvPr>
            <p:ph type="title"/>
          </p:nvPr>
        </p:nvSpPr>
        <p:spPr>
          <a:xfrm>
            <a:off x="838200" y="244779"/>
            <a:ext cx="10515600" cy="1325563"/>
          </a:xfrm>
        </p:spPr>
        <p:txBody>
          <a:bodyPr/>
          <a:lstStyle/>
          <a:p>
            <a:pPr algn="r" rtl="1"/>
            <a:r>
              <a:rPr lang="fa-IR" dirty="0">
                <a:cs typeface="Nazanin" panose="00000400000000000000" pitchFamily="2" charset="-78"/>
              </a:rPr>
              <a:t>برنامه مشاوره در محل </a:t>
            </a:r>
            <a:r>
              <a:rPr lang="en-US" sz="3600" dirty="0">
                <a:cs typeface="Nazanin" panose="00000400000000000000" pitchFamily="2" charset="-78"/>
              </a:rPr>
              <a:t>OSHA</a:t>
            </a:r>
            <a:r>
              <a:rPr lang="fa-IR" sz="3600" dirty="0">
                <a:cs typeface="Nazanin" panose="00000400000000000000" pitchFamily="2" charset="-78"/>
              </a:rPr>
              <a:t>: </a:t>
            </a:r>
            <a:r>
              <a:rPr lang="en-US" sz="4000" dirty="0">
                <a:cs typeface="Nazanin" panose="00000400000000000000" pitchFamily="2" charset="-78"/>
              </a:rPr>
              <a:t> </a:t>
            </a:r>
            <a:r>
              <a:rPr lang="en-US" sz="3600" dirty="0">
                <a:cs typeface="Nazanin" panose="00000400000000000000" pitchFamily="2" charset="-78"/>
              </a:rPr>
              <a:t>SHARP</a:t>
            </a:r>
            <a:r>
              <a:rPr lang="en-US" dirty="0">
                <a:cs typeface="Nazanin" panose="00000400000000000000" pitchFamily="2" charset="-78"/>
              </a:rPr>
              <a:t>
</a:t>
            </a:r>
          </a:p>
        </p:txBody>
      </p:sp>
      <p:pic>
        <p:nvPicPr>
          <p:cNvPr id="8" name="Picture 7" descr="OSHA provides Free Worker Safety/Health consulting services to small businesses jpg 26 kb">
            <a:extLst>
              <a:ext uri="{FF2B5EF4-FFF2-40B4-BE49-F238E27FC236}">
                <a16:creationId xmlns:a16="http://schemas.microsoft.com/office/drawing/2014/main" id="{EEC96450-5283-895B-B685-DAFC688FA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077" y="1229590"/>
            <a:ext cx="3848100" cy="2638425"/>
          </a:xfrm>
          <a:prstGeom prst="rect">
            <a:avLst/>
          </a:prstGeom>
        </p:spPr>
      </p:pic>
      <p:sp>
        <p:nvSpPr>
          <p:cNvPr id="9" name="TextBox 8">
            <a:extLst>
              <a:ext uri="{FF2B5EF4-FFF2-40B4-BE49-F238E27FC236}">
                <a16:creationId xmlns:a16="http://schemas.microsoft.com/office/drawing/2014/main" id="{5A7EB2F9-3A1E-C1B4-A479-2D27CA8CA4A7}"/>
              </a:ext>
            </a:extLst>
          </p:cNvPr>
          <p:cNvSpPr txBox="1"/>
          <p:nvPr/>
        </p:nvSpPr>
        <p:spPr>
          <a:xfrm>
            <a:off x="1304707" y="3888879"/>
            <a:ext cx="3582840" cy="369332"/>
          </a:xfrm>
          <a:prstGeom prst="rect">
            <a:avLst/>
          </a:prstGeom>
          <a:noFill/>
        </p:spPr>
        <p:txBody>
          <a:bodyPr wrap="none" rtlCol="0">
            <a:spAutoFit/>
          </a:bodyPr>
          <a:lstStyle/>
          <a:p>
            <a:r>
              <a:rPr lang="en-US" dirty="0">
                <a:hlinkClick r:id="rId4"/>
              </a:rPr>
              <a:t>https://www.osha.gov/consultation</a:t>
            </a:r>
            <a:r>
              <a:rPr lang="en-US" dirty="0"/>
              <a:t> </a:t>
            </a:r>
          </a:p>
        </p:txBody>
      </p:sp>
      <p:sp>
        <p:nvSpPr>
          <p:cNvPr id="5" name="Content Placeholder 4">
            <a:extLst>
              <a:ext uri="{FF2B5EF4-FFF2-40B4-BE49-F238E27FC236}">
                <a16:creationId xmlns:a16="http://schemas.microsoft.com/office/drawing/2014/main" id="{37A46287-8D57-C4E8-4E44-E83A8416240F}"/>
              </a:ext>
            </a:extLst>
          </p:cNvPr>
          <p:cNvSpPr>
            <a:spLocks noGrp="1"/>
          </p:cNvSpPr>
          <p:nvPr>
            <p:ph sz="half" idx="1"/>
          </p:nvPr>
        </p:nvSpPr>
        <p:spPr>
          <a:xfrm>
            <a:off x="838201" y="4424665"/>
            <a:ext cx="5029198" cy="2392695"/>
          </a:xfrm>
        </p:spPr>
        <p:txBody>
          <a:bodyPr>
            <a:normAutofit/>
          </a:bodyPr>
          <a:lstStyle/>
          <a:p>
            <a:pPr algn="r" rtl="1"/>
            <a:r>
              <a:rPr lang="fa-IR" sz="2400" dirty="0">
                <a:cs typeface="Nazanin" panose="00000400000000000000" pitchFamily="2" charset="-78"/>
              </a:rPr>
              <a:t>خدمات مشاوره ایمنی/ بهداشت کارگران رایگان به مشاغل کوچک
خدمات مشاوره جدا از اجرای قانون می باشند تا به کارفرماها در برقراری، بهبود برنامه‌های ایمنی/بهداشت و دستیابی به مطابقت با قوانین کمک کنند</a:t>
            </a:r>
            <a:r>
              <a:rPr lang="en-US" sz="2400" dirty="0">
                <a:cs typeface="Nazanin" panose="00000400000000000000" pitchFamily="2" charset="-78"/>
              </a:rPr>
              <a:t>.</a:t>
            </a:r>
            <a:endParaRPr lang="en-US" sz="2400" dirty="0"/>
          </a:p>
        </p:txBody>
      </p:sp>
      <p:sp>
        <p:nvSpPr>
          <p:cNvPr id="10" name="TextBox 9">
            <a:extLst>
              <a:ext uri="{FF2B5EF4-FFF2-40B4-BE49-F238E27FC236}">
                <a16:creationId xmlns:a16="http://schemas.microsoft.com/office/drawing/2014/main" id="{ADD8CBB2-5AF1-E7EC-8779-8D020D0FE9E3}"/>
              </a:ext>
            </a:extLst>
          </p:cNvPr>
          <p:cNvSpPr txBox="1"/>
          <p:nvPr/>
        </p:nvSpPr>
        <p:spPr>
          <a:xfrm>
            <a:off x="7470709" y="4125715"/>
            <a:ext cx="2946640" cy="369332"/>
          </a:xfrm>
          <a:prstGeom prst="rect">
            <a:avLst/>
          </a:prstGeom>
          <a:noFill/>
        </p:spPr>
        <p:txBody>
          <a:bodyPr wrap="none" rtlCol="0">
            <a:spAutoFit/>
          </a:bodyPr>
          <a:lstStyle/>
          <a:p>
            <a:r>
              <a:rPr lang="en-US" dirty="0">
                <a:hlinkClick r:id="rId5"/>
              </a:rPr>
              <a:t>https://www.osha.gov/sharp</a:t>
            </a:r>
            <a:r>
              <a:rPr lang="en-US" dirty="0"/>
              <a:t> </a:t>
            </a:r>
          </a:p>
        </p:txBody>
      </p:sp>
      <p:sp>
        <p:nvSpPr>
          <p:cNvPr id="6" name="Content Placeholder 5">
            <a:extLst>
              <a:ext uri="{FF2B5EF4-FFF2-40B4-BE49-F238E27FC236}">
                <a16:creationId xmlns:a16="http://schemas.microsoft.com/office/drawing/2014/main" id="{AE9C2695-E042-6787-365D-FC748FE1816E}"/>
              </a:ext>
            </a:extLst>
          </p:cNvPr>
          <p:cNvSpPr>
            <a:spLocks noGrp="1"/>
          </p:cNvSpPr>
          <p:nvPr>
            <p:ph sz="half" idx="2"/>
          </p:nvPr>
        </p:nvSpPr>
        <p:spPr>
          <a:xfrm>
            <a:off x="6555046" y="4787654"/>
            <a:ext cx="5029197" cy="2179335"/>
          </a:xfrm>
        </p:spPr>
        <p:txBody>
          <a:bodyPr>
            <a:normAutofit/>
          </a:bodyPr>
          <a:lstStyle/>
          <a:p>
            <a:pPr algn="r" rtl="1"/>
            <a:r>
              <a:rPr lang="en-US" sz="2000" dirty="0">
                <a:cs typeface="Nazanin" panose="00000400000000000000" pitchFamily="2" charset="-78"/>
              </a:rPr>
              <a:t>SHARP</a:t>
            </a:r>
            <a:r>
              <a:rPr lang="en-US" sz="2400" dirty="0">
                <a:cs typeface="Nazanin" panose="00000400000000000000" pitchFamily="2" charset="-78"/>
              </a:rPr>
              <a:t>، </a:t>
            </a:r>
            <a:r>
              <a:rPr lang="fa-IR" sz="2400" dirty="0">
                <a:cs typeface="Nazanin" panose="00000400000000000000" pitchFamily="2" charset="-78"/>
              </a:rPr>
              <a:t>کارفرمایان کسب و کارهای کوچکی را که از برنامه مشاوره در محل کار استفاده کرده اند و برنامه های ایمنی و بهداشتی برجسته ای را اجرا می کنند، تشویق میکند.</a:t>
            </a:r>
          </a:p>
          <a:p>
            <a:pPr algn="r" rtl="1"/>
            <a:endParaRPr lang="fa-IR" sz="2400" dirty="0"/>
          </a:p>
        </p:txBody>
      </p:sp>
      <p:pic>
        <p:nvPicPr>
          <p:cNvPr id="3" name="Picture 22">
            <a:extLst>
              <a:ext uri="{FF2B5EF4-FFF2-40B4-BE49-F238E27FC236}">
                <a16:creationId xmlns:a16="http://schemas.microsoft.com/office/drawing/2014/main" id="{549915D8-6927-EF0E-6922-F01ACB6FE7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4374" y="1347869"/>
            <a:ext cx="4799309" cy="276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18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4605-931B-41F0-9046-FF25833E9D0B}"/>
              </a:ext>
            </a:extLst>
          </p:cNvPr>
          <p:cNvSpPr>
            <a:spLocks noGrp="1"/>
          </p:cNvSpPr>
          <p:nvPr>
            <p:ph type="title"/>
          </p:nvPr>
        </p:nvSpPr>
        <p:spPr/>
        <p:txBody>
          <a:bodyPr/>
          <a:lstStyle/>
          <a:p>
            <a:pPr algn="r" rtl="1"/>
            <a:r>
              <a:rPr lang="fa-IR" dirty="0">
                <a:cs typeface="Nazanin" panose="00000400000000000000" pitchFamily="2" charset="-78"/>
              </a:rPr>
              <a:t>تطابق با مقررات در قیاس با بهترین شیوه ها</a:t>
            </a:r>
            <a:endParaRPr lang="en-US" dirty="0">
              <a:cs typeface="Nazanin" panose="00000400000000000000" pitchFamily="2" charset="-78"/>
            </a:endParaRPr>
          </a:p>
        </p:txBody>
      </p:sp>
      <p:sp>
        <p:nvSpPr>
          <p:cNvPr id="3" name="Content Placeholder 2">
            <a:extLst>
              <a:ext uri="{FF2B5EF4-FFF2-40B4-BE49-F238E27FC236}">
                <a16:creationId xmlns:a16="http://schemas.microsoft.com/office/drawing/2014/main" id="{6FFC5232-F249-2032-EDBA-99C03B2AE7F0}"/>
              </a:ext>
            </a:extLst>
          </p:cNvPr>
          <p:cNvSpPr>
            <a:spLocks noGrp="1"/>
          </p:cNvSpPr>
          <p:nvPr>
            <p:ph idx="1"/>
          </p:nvPr>
        </p:nvSpPr>
        <p:spPr>
          <a:xfrm>
            <a:off x="838199" y="1825625"/>
            <a:ext cx="9764949" cy="4351338"/>
          </a:xfrm>
        </p:spPr>
        <p:txBody>
          <a:bodyPr>
            <a:normAutofit/>
          </a:bodyPr>
          <a:lstStyle/>
          <a:p>
            <a:pPr algn="r" rtl="1">
              <a:lnSpc>
                <a:spcPct val="120000"/>
              </a:lnSpc>
            </a:pPr>
            <a:r>
              <a:rPr lang="fa-IR" dirty="0">
                <a:cs typeface="Nazanin" panose="00000400000000000000" pitchFamily="2" charset="-78"/>
              </a:rPr>
              <a:t>مقررات</a:t>
            </a:r>
            <a:r>
              <a:rPr lang="en-US" sz="2400" dirty="0">
                <a:cs typeface="Nazanin" panose="00000400000000000000" pitchFamily="2" charset="-78"/>
              </a:rPr>
              <a:t>OSHA</a:t>
            </a:r>
            <a:r>
              <a:rPr lang="en-US" dirty="0">
                <a:cs typeface="Nazanin" panose="00000400000000000000" pitchFamily="2" charset="-78"/>
              </a:rPr>
              <a:t> </a:t>
            </a:r>
            <a:r>
              <a:rPr lang="fa-IR" dirty="0">
                <a:cs typeface="Nazanin" panose="00000400000000000000" pitchFamily="2" charset="-78"/>
              </a:rPr>
              <a:t> = حداقل سطح تطابق
دیگر سازمان ها/دستورالعمل ها ممکن است راهنمایی هایی با سطح های بالاتر از تطابق داشته باشند -&gt; بهترین روش ها</a:t>
            </a:r>
          </a:p>
          <a:p>
            <a:pPr algn="r" rtl="1">
              <a:lnSpc>
                <a:spcPct val="120000"/>
              </a:lnSpc>
            </a:pPr>
            <a:r>
              <a:rPr lang="fa-IR" dirty="0">
                <a:cs typeface="Nazanin" panose="00000400000000000000" pitchFamily="2" charset="-78"/>
                <a:sym typeface="Wingdings" panose="05000000000000000000" pitchFamily="2" charset="2"/>
              </a:rPr>
              <a:t>چرا آنها ممکن است یکسان نباشند؟</a:t>
            </a:r>
          </a:p>
          <a:p>
            <a:pPr lvl="1" algn="r" rtl="1">
              <a:lnSpc>
                <a:spcPct val="120000"/>
              </a:lnSpc>
            </a:pPr>
            <a:r>
              <a:rPr lang="fa-IR" dirty="0">
                <a:cs typeface="Nazanin" panose="00000400000000000000" pitchFamily="2" charset="-78"/>
                <a:sym typeface="Wingdings" panose="05000000000000000000" pitchFamily="2" charset="2"/>
              </a:rPr>
              <a:t>تغییر/ به روز رسانی مقررات </a:t>
            </a:r>
            <a:r>
              <a:rPr lang="en-US" sz="2000" dirty="0">
                <a:cs typeface="Nazanin" panose="00000400000000000000" pitchFamily="2" charset="-78"/>
                <a:sym typeface="Wingdings" panose="05000000000000000000" pitchFamily="2" charset="2"/>
              </a:rPr>
              <a:t>OSHA</a:t>
            </a:r>
            <a:r>
              <a:rPr lang="en-US" dirty="0">
                <a:cs typeface="Nazanin" panose="00000400000000000000" pitchFamily="2" charset="-78"/>
                <a:sym typeface="Wingdings" panose="05000000000000000000" pitchFamily="2" charset="2"/>
              </a:rPr>
              <a:t> </a:t>
            </a:r>
            <a:r>
              <a:rPr lang="fa-IR" dirty="0">
                <a:cs typeface="Nazanin" panose="00000400000000000000" pitchFamily="2" charset="-78"/>
                <a:sym typeface="Wingdings" panose="05000000000000000000" pitchFamily="2" charset="2"/>
              </a:rPr>
              <a:t> زمان زیادی می برد</a:t>
            </a:r>
          </a:p>
          <a:p>
            <a:pPr lvl="1" algn="r" rtl="1">
              <a:lnSpc>
                <a:spcPct val="120000"/>
              </a:lnSpc>
            </a:pPr>
            <a:r>
              <a:rPr lang="fa-IR" dirty="0">
                <a:cs typeface="Nazanin" panose="00000400000000000000" pitchFamily="2" charset="-78"/>
                <a:sym typeface="Wingdings" panose="05000000000000000000" pitchFamily="2" charset="2"/>
              </a:rPr>
              <a:t>صنایع / شرایط جدید کار، محصولات جدیدی که استفاده می شوند، علوم جدید برای ارزیابی - تغییرات در راهنمایی زمان می برد، اغلب واکنشی است</a:t>
            </a:r>
            <a:endParaRPr lang="en-US" dirty="0">
              <a:cs typeface="Nazanin" panose="00000400000000000000" pitchFamily="2" charset="-78"/>
            </a:endParaRPr>
          </a:p>
        </p:txBody>
      </p:sp>
    </p:spTree>
    <p:extLst>
      <p:ext uri="{BB962C8B-B14F-4D97-AF65-F5344CB8AC3E}">
        <p14:creationId xmlns:p14="http://schemas.microsoft.com/office/powerpoint/2010/main" val="230663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89FD-F3A3-B032-B3FF-6744BA4F13B6}"/>
              </a:ext>
            </a:extLst>
          </p:cNvPr>
          <p:cNvSpPr>
            <a:spLocks noGrp="1"/>
          </p:cNvSpPr>
          <p:nvPr>
            <p:ph type="title"/>
          </p:nvPr>
        </p:nvSpPr>
        <p:spPr>
          <a:xfrm>
            <a:off x="838200" y="717411"/>
            <a:ext cx="10515600" cy="965835"/>
          </a:xfrm>
        </p:spPr>
        <p:txBody>
          <a:bodyPr>
            <a:normAutofit fontScale="90000"/>
          </a:bodyPr>
          <a:lstStyle/>
          <a:p>
            <a:pPr algn="r" rtl="1"/>
            <a:r>
              <a:rPr lang="fa-IR" dirty="0">
                <a:cs typeface="Nazanin" panose="00000400000000000000" pitchFamily="2" charset="-78"/>
              </a:rPr>
              <a:t>هدف: پیاده سازی راه حل های موثر
</a:t>
            </a:r>
            <a:endParaRPr lang="en-US" dirty="0">
              <a:cs typeface="Nazanin" panose="00000400000000000000" pitchFamily="2" charset="-78"/>
            </a:endParaRPr>
          </a:p>
        </p:txBody>
      </p:sp>
      <p:sp>
        <p:nvSpPr>
          <p:cNvPr id="3" name="Content Placeholder 2">
            <a:extLst>
              <a:ext uri="{FF2B5EF4-FFF2-40B4-BE49-F238E27FC236}">
                <a16:creationId xmlns:a16="http://schemas.microsoft.com/office/drawing/2014/main" id="{E1B371A7-1D9A-9179-0DEA-B04931707270}"/>
              </a:ext>
            </a:extLst>
          </p:cNvPr>
          <p:cNvSpPr>
            <a:spLocks noGrp="1"/>
          </p:cNvSpPr>
          <p:nvPr>
            <p:ph idx="1"/>
          </p:nvPr>
        </p:nvSpPr>
        <p:spPr>
          <a:xfrm>
            <a:off x="5943600" y="1825625"/>
            <a:ext cx="5306170" cy="4667250"/>
          </a:xfrm>
        </p:spPr>
        <p:txBody>
          <a:bodyPr>
            <a:normAutofit/>
          </a:bodyPr>
          <a:lstStyle/>
          <a:p>
            <a:pPr marL="0" indent="0" algn="r" rtl="1">
              <a:buNone/>
            </a:pPr>
            <a:r>
              <a:rPr lang="fa-IR" u="sng" dirty="0">
                <a:cs typeface="Nazanin" panose="00000400000000000000" pitchFamily="2" charset="-78"/>
              </a:rPr>
              <a:t>سلسله مراتب کنترل </a:t>
            </a:r>
            <a:r>
              <a:rPr lang="en-US" sz="2400" u="sng" dirty="0">
                <a:cs typeface="Nazanin" panose="00000400000000000000" pitchFamily="2" charset="-78"/>
              </a:rPr>
              <a:t>NIOSH</a:t>
            </a:r>
            <a:r>
              <a:rPr lang="fa-IR" sz="2400" dirty="0">
                <a:cs typeface="Nazanin" panose="00000400000000000000" pitchFamily="2" charset="-78"/>
              </a:rPr>
              <a:t> </a:t>
            </a:r>
            <a:r>
              <a:rPr lang="fa-IR" sz="3200" dirty="0">
                <a:cs typeface="Nazanin" panose="00000400000000000000" pitchFamily="2" charset="-78"/>
              </a:rPr>
              <a:t>:</a:t>
            </a:r>
            <a:endParaRPr lang="fa-IR" sz="3200" u="sng" dirty="0">
              <a:cs typeface="Nazanin" panose="00000400000000000000" pitchFamily="2" charset="-78"/>
            </a:endParaRPr>
          </a:p>
          <a:p>
            <a:pPr algn="r" rtl="1"/>
            <a:r>
              <a:rPr lang="fa-IR" dirty="0">
                <a:cs typeface="Nazanin" panose="00000400000000000000" pitchFamily="2" charset="-78"/>
              </a:rPr>
              <a:t>چارچوبی را برای کنترل خطرات در محل کار فراهم می کند</a:t>
            </a:r>
          </a:p>
          <a:p>
            <a:pPr lvl="1" algn="r" rtl="1"/>
            <a:r>
              <a:rPr lang="fa-IR" dirty="0">
                <a:cs typeface="Nazanin" panose="00000400000000000000" pitchFamily="2" charset="-78"/>
              </a:rPr>
              <a:t>حذف</a:t>
            </a:r>
          </a:p>
          <a:p>
            <a:pPr lvl="1" algn="r" rtl="1"/>
            <a:r>
              <a:rPr lang="fa-IR" dirty="0">
                <a:cs typeface="Nazanin" panose="00000400000000000000" pitchFamily="2" charset="-78"/>
              </a:rPr>
              <a:t>جایگزینی</a:t>
            </a:r>
            <a:endParaRPr lang="en-US" dirty="0">
              <a:cs typeface="Nazanin" panose="00000400000000000000" pitchFamily="2" charset="-78"/>
            </a:endParaRPr>
          </a:p>
          <a:p>
            <a:pPr lvl="1" algn="r" rtl="1"/>
            <a:r>
              <a:rPr lang="fa-IR" dirty="0">
                <a:cs typeface="Nazanin" panose="00000400000000000000" pitchFamily="2" charset="-78"/>
              </a:rPr>
              <a:t>مهندسی</a:t>
            </a:r>
            <a:endParaRPr lang="en-US" dirty="0">
              <a:cs typeface="Nazanin" panose="00000400000000000000" pitchFamily="2" charset="-78"/>
            </a:endParaRPr>
          </a:p>
          <a:p>
            <a:pPr lvl="1" algn="r" rtl="1"/>
            <a:r>
              <a:rPr lang="fa-IR" dirty="0">
                <a:cs typeface="Nazanin" panose="00000400000000000000" pitchFamily="2" charset="-78"/>
              </a:rPr>
              <a:t>مدیریتی (روش های کار)</a:t>
            </a:r>
            <a:endParaRPr lang="en-US" dirty="0">
              <a:cs typeface="Nazanin" panose="00000400000000000000" pitchFamily="2" charset="-78"/>
            </a:endParaRPr>
          </a:p>
          <a:p>
            <a:pPr lvl="1" algn="r" rtl="1"/>
            <a:r>
              <a:rPr lang="fa-IR" dirty="0">
                <a:cs typeface="Nazanin" panose="00000400000000000000" pitchFamily="2" charset="-78"/>
              </a:rPr>
              <a:t>تجهیزات حفاظت شخصی(</a:t>
            </a:r>
            <a:r>
              <a:rPr lang="en-US" dirty="0">
                <a:cs typeface="Nazanin" panose="00000400000000000000" pitchFamily="2" charset="-78"/>
              </a:rPr>
              <a:t>PPE</a:t>
            </a:r>
            <a:r>
              <a:rPr lang="fa-IR" dirty="0">
                <a:cs typeface="Nazanin" panose="00000400000000000000" pitchFamily="2" charset="-78"/>
              </a:rPr>
              <a:t>)</a:t>
            </a:r>
            <a:endParaRPr lang="en-US" dirty="0">
              <a:cs typeface="Nazanin" panose="00000400000000000000" pitchFamily="2" charset="-78"/>
            </a:endParaRPr>
          </a:p>
          <a:p>
            <a:pPr algn="r" rtl="1"/>
            <a:r>
              <a:rPr lang="fa-IR" dirty="0">
                <a:cs typeface="Nazanin" panose="00000400000000000000" pitchFamily="2" charset="-78"/>
              </a:rPr>
              <a:t>کنترل های چندگانه میتواند ازاینکه فقط یکی از موارد پیاده سازی شود، موثرتر باشد</a:t>
            </a:r>
          </a:p>
        </p:txBody>
      </p:sp>
      <p:grpSp>
        <p:nvGrpSpPr>
          <p:cNvPr id="17" name="Group 16">
            <a:extLst>
              <a:ext uri="{FF2B5EF4-FFF2-40B4-BE49-F238E27FC236}">
                <a16:creationId xmlns:a16="http://schemas.microsoft.com/office/drawing/2014/main" id="{27FA2B4F-2675-AA3A-0788-81732F8B5A4C}"/>
              </a:ext>
            </a:extLst>
          </p:cNvPr>
          <p:cNvGrpSpPr/>
          <p:nvPr/>
        </p:nvGrpSpPr>
        <p:grpSpPr>
          <a:xfrm>
            <a:off x="589050" y="1971040"/>
            <a:ext cx="5561486" cy="3686631"/>
            <a:chOff x="589050" y="1971040"/>
            <a:chExt cx="5561486" cy="3686631"/>
          </a:xfrm>
        </p:grpSpPr>
        <p:pic>
          <p:nvPicPr>
            <p:cNvPr id="5" name="Picture 4" descr="NIOSH Hierarchy of Controls jpg 71 kb">
              <a:extLst>
                <a:ext uri="{FF2B5EF4-FFF2-40B4-BE49-F238E27FC236}">
                  <a16:creationId xmlns:a16="http://schemas.microsoft.com/office/drawing/2014/main" id="{24D139F8-F1B3-BBB4-A53B-D160F4060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 y="1971040"/>
              <a:ext cx="5368348" cy="3686631"/>
            </a:xfrm>
            <a:prstGeom prst="rect">
              <a:avLst/>
            </a:prstGeom>
          </p:spPr>
        </p:pic>
        <p:sp>
          <p:nvSpPr>
            <p:cNvPr id="6" name="TextBox 5">
              <a:extLst>
                <a:ext uri="{FF2B5EF4-FFF2-40B4-BE49-F238E27FC236}">
                  <a16:creationId xmlns:a16="http://schemas.microsoft.com/office/drawing/2014/main" id="{B36CB6BA-4CB3-8116-D68F-26B3C915CB37}"/>
                </a:ext>
              </a:extLst>
            </p:cNvPr>
            <p:cNvSpPr txBox="1"/>
            <p:nvPr/>
          </p:nvSpPr>
          <p:spPr>
            <a:xfrm>
              <a:off x="2569151" y="2652053"/>
              <a:ext cx="870239" cy="400110"/>
            </a:xfrm>
            <a:prstGeom prst="rect">
              <a:avLst/>
            </a:prstGeom>
            <a:solidFill>
              <a:srgbClr val="3D6DB5"/>
            </a:solidFill>
          </p:spPr>
          <p:txBody>
            <a:bodyPr wrap="square">
              <a:spAutoFit/>
            </a:bodyPr>
            <a:lstStyle/>
            <a:p>
              <a:pPr algn="ctr"/>
              <a:r>
                <a:rPr lang="fa-IR" sz="2000" b="1" dirty="0">
                  <a:solidFill>
                    <a:schemeClr val="bg1"/>
                  </a:solidFill>
                  <a:cs typeface="Nazanin" panose="00000400000000000000" pitchFamily="2" charset="-78"/>
                </a:rPr>
                <a:t>حذف</a:t>
              </a:r>
              <a:endParaRPr lang="en-US" b="1" dirty="0">
                <a:solidFill>
                  <a:schemeClr val="bg1"/>
                </a:solidFill>
              </a:endParaRPr>
            </a:p>
          </p:txBody>
        </p:sp>
        <p:sp>
          <p:nvSpPr>
            <p:cNvPr id="7" name="TextBox 6">
              <a:extLst>
                <a:ext uri="{FF2B5EF4-FFF2-40B4-BE49-F238E27FC236}">
                  <a16:creationId xmlns:a16="http://schemas.microsoft.com/office/drawing/2014/main" id="{01278EE6-3762-C6DC-0124-8D8DA605C263}"/>
                </a:ext>
              </a:extLst>
            </p:cNvPr>
            <p:cNvSpPr txBox="1"/>
            <p:nvPr/>
          </p:nvSpPr>
          <p:spPr>
            <a:xfrm>
              <a:off x="2375621" y="3156014"/>
              <a:ext cx="1257298" cy="400110"/>
            </a:xfrm>
            <a:prstGeom prst="rect">
              <a:avLst/>
            </a:prstGeom>
            <a:solidFill>
              <a:srgbClr val="6AAB43"/>
            </a:solidFill>
          </p:spPr>
          <p:txBody>
            <a:bodyPr wrap="square">
              <a:spAutoFit/>
            </a:bodyPr>
            <a:lstStyle/>
            <a:p>
              <a:pPr algn="ctr"/>
              <a:r>
                <a:rPr lang="fa-IR" sz="2000" b="1" dirty="0">
                  <a:solidFill>
                    <a:schemeClr val="bg1"/>
                  </a:solidFill>
                  <a:cs typeface="Nazanin" panose="00000400000000000000" pitchFamily="2" charset="-78"/>
                </a:rPr>
                <a:t>جایگزینی</a:t>
              </a:r>
              <a:endParaRPr lang="en-US" b="1" dirty="0">
                <a:solidFill>
                  <a:schemeClr val="bg1"/>
                </a:solidFill>
              </a:endParaRPr>
            </a:p>
          </p:txBody>
        </p:sp>
        <p:sp>
          <p:nvSpPr>
            <p:cNvPr id="8" name="TextBox 7">
              <a:extLst>
                <a:ext uri="{FF2B5EF4-FFF2-40B4-BE49-F238E27FC236}">
                  <a16:creationId xmlns:a16="http://schemas.microsoft.com/office/drawing/2014/main" id="{995CBC13-9D8A-CB49-F5DA-24DD9B204060}"/>
                </a:ext>
              </a:extLst>
            </p:cNvPr>
            <p:cNvSpPr txBox="1"/>
            <p:nvPr/>
          </p:nvSpPr>
          <p:spPr>
            <a:xfrm>
              <a:off x="2375621" y="3693988"/>
              <a:ext cx="1257298" cy="400110"/>
            </a:xfrm>
            <a:prstGeom prst="rect">
              <a:avLst/>
            </a:prstGeom>
            <a:solidFill>
              <a:srgbClr val="FCBF17"/>
            </a:solidFill>
          </p:spPr>
          <p:txBody>
            <a:bodyPr wrap="square">
              <a:spAutoFit/>
            </a:bodyPr>
            <a:lstStyle/>
            <a:p>
              <a:pPr algn="ctr"/>
              <a:r>
                <a:rPr lang="fa-IR" sz="2000" b="1" dirty="0">
                  <a:solidFill>
                    <a:schemeClr val="bg1"/>
                  </a:solidFill>
                  <a:cs typeface="Nazanin" panose="00000400000000000000" pitchFamily="2" charset="-78"/>
                </a:rPr>
                <a:t>مهندسی</a:t>
              </a:r>
              <a:endParaRPr lang="en-US" b="1" dirty="0">
                <a:solidFill>
                  <a:schemeClr val="bg1"/>
                </a:solidFill>
              </a:endParaRPr>
            </a:p>
          </p:txBody>
        </p:sp>
        <p:sp>
          <p:nvSpPr>
            <p:cNvPr id="9" name="TextBox 8">
              <a:extLst>
                <a:ext uri="{FF2B5EF4-FFF2-40B4-BE49-F238E27FC236}">
                  <a16:creationId xmlns:a16="http://schemas.microsoft.com/office/drawing/2014/main" id="{C0260069-BC74-1DB0-3181-826EAC57F55A}"/>
                </a:ext>
              </a:extLst>
            </p:cNvPr>
            <p:cNvSpPr txBox="1"/>
            <p:nvPr/>
          </p:nvSpPr>
          <p:spPr>
            <a:xfrm>
              <a:off x="2617208" y="4197226"/>
              <a:ext cx="774123" cy="369332"/>
            </a:xfrm>
            <a:prstGeom prst="rect">
              <a:avLst/>
            </a:prstGeom>
            <a:solidFill>
              <a:srgbClr val="ED7722"/>
            </a:solidFill>
          </p:spPr>
          <p:txBody>
            <a:bodyPr wrap="square">
              <a:spAutoFit/>
            </a:bodyPr>
            <a:lstStyle/>
            <a:p>
              <a:pPr algn="ctr"/>
              <a:r>
                <a:rPr lang="fa-IR" b="1" dirty="0">
                  <a:solidFill>
                    <a:schemeClr val="bg1"/>
                  </a:solidFill>
                  <a:cs typeface="Nazanin" panose="00000400000000000000" pitchFamily="2" charset="-78"/>
                </a:rPr>
                <a:t>مدیریتی</a:t>
              </a:r>
              <a:endParaRPr lang="en-US" sz="1600" b="1" dirty="0">
                <a:solidFill>
                  <a:schemeClr val="bg1"/>
                </a:solidFill>
              </a:endParaRPr>
            </a:p>
          </p:txBody>
        </p:sp>
        <p:sp>
          <p:nvSpPr>
            <p:cNvPr id="11" name="TextBox 10">
              <a:extLst>
                <a:ext uri="{FF2B5EF4-FFF2-40B4-BE49-F238E27FC236}">
                  <a16:creationId xmlns:a16="http://schemas.microsoft.com/office/drawing/2014/main" id="{CA8F00F5-E932-462C-571F-ABCFAB380607}"/>
                </a:ext>
              </a:extLst>
            </p:cNvPr>
            <p:cNvSpPr txBox="1"/>
            <p:nvPr/>
          </p:nvSpPr>
          <p:spPr>
            <a:xfrm>
              <a:off x="589050" y="2589707"/>
              <a:ext cx="870240" cy="338554"/>
            </a:xfrm>
            <a:prstGeom prst="rect">
              <a:avLst/>
            </a:prstGeom>
            <a:solidFill>
              <a:schemeClr val="bg1"/>
            </a:solidFill>
          </p:spPr>
          <p:txBody>
            <a:bodyPr wrap="square">
              <a:spAutoFit/>
            </a:bodyPr>
            <a:lstStyle/>
            <a:p>
              <a:r>
                <a:rPr lang="fa-IR" sz="1600" b="1" dirty="0">
                  <a:cs typeface="Nazanin" panose="00000400000000000000" pitchFamily="2" charset="-78"/>
                </a:rPr>
                <a:t>پرتاثیرترین</a:t>
              </a:r>
              <a:endParaRPr lang="en-US" sz="1600" b="1" dirty="0"/>
            </a:p>
          </p:txBody>
        </p:sp>
        <p:sp>
          <p:nvSpPr>
            <p:cNvPr id="12" name="TextBox 11">
              <a:extLst>
                <a:ext uri="{FF2B5EF4-FFF2-40B4-BE49-F238E27FC236}">
                  <a16:creationId xmlns:a16="http://schemas.microsoft.com/office/drawing/2014/main" id="{B42EE3E7-FEAE-84CE-AA1C-B6C505D570DF}"/>
                </a:ext>
              </a:extLst>
            </p:cNvPr>
            <p:cNvSpPr txBox="1"/>
            <p:nvPr/>
          </p:nvSpPr>
          <p:spPr>
            <a:xfrm>
              <a:off x="655788" y="4934588"/>
              <a:ext cx="1079494" cy="338554"/>
            </a:xfrm>
            <a:prstGeom prst="rect">
              <a:avLst/>
            </a:prstGeom>
            <a:solidFill>
              <a:schemeClr val="bg1"/>
            </a:solidFill>
          </p:spPr>
          <p:txBody>
            <a:bodyPr wrap="square">
              <a:spAutoFit/>
            </a:bodyPr>
            <a:lstStyle/>
            <a:p>
              <a:r>
                <a:rPr lang="fa-IR" sz="1600" b="1" dirty="0">
                  <a:cs typeface="Nazanin" panose="00000400000000000000" pitchFamily="2" charset="-78"/>
                </a:rPr>
                <a:t>کم تاثیرترین</a:t>
              </a:r>
              <a:endParaRPr lang="en-US" sz="1600" b="1" dirty="0"/>
            </a:p>
          </p:txBody>
        </p:sp>
        <p:sp>
          <p:nvSpPr>
            <p:cNvPr id="14" name="TextBox 13">
              <a:extLst>
                <a:ext uri="{FF2B5EF4-FFF2-40B4-BE49-F238E27FC236}">
                  <a16:creationId xmlns:a16="http://schemas.microsoft.com/office/drawing/2014/main" id="{72A67082-81A5-61F6-993B-511EB6DD6BB0}"/>
                </a:ext>
              </a:extLst>
            </p:cNvPr>
            <p:cNvSpPr txBox="1"/>
            <p:nvPr/>
          </p:nvSpPr>
          <p:spPr>
            <a:xfrm>
              <a:off x="609988" y="1999963"/>
              <a:ext cx="4178272" cy="400110"/>
            </a:xfrm>
            <a:prstGeom prst="rect">
              <a:avLst/>
            </a:prstGeom>
            <a:solidFill>
              <a:schemeClr val="bg1"/>
            </a:solidFill>
          </p:spPr>
          <p:txBody>
            <a:bodyPr wrap="square">
              <a:spAutoFit/>
            </a:bodyPr>
            <a:lstStyle/>
            <a:p>
              <a:pPr marL="0" indent="0" algn="ctr" rtl="1">
                <a:buNone/>
              </a:pPr>
              <a:r>
                <a:rPr lang="fa-IR" sz="2000" b="1" dirty="0">
                  <a:solidFill>
                    <a:srgbClr val="0070C0"/>
                  </a:solidFill>
                  <a:cs typeface="Nazanin" panose="00000400000000000000" pitchFamily="2" charset="-78"/>
                </a:rPr>
                <a:t>سلسله مراتب کنترل </a:t>
              </a:r>
              <a:r>
                <a:rPr lang="en-US" b="1" dirty="0">
                  <a:solidFill>
                    <a:srgbClr val="0070C0"/>
                  </a:solidFill>
                  <a:cs typeface="Nazanin" panose="00000400000000000000" pitchFamily="2" charset="-78"/>
                </a:rPr>
                <a:t>NIOSH</a:t>
              </a:r>
              <a:endParaRPr lang="fa-IR" sz="2400" b="1" dirty="0">
                <a:solidFill>
                  <a:srgbClr val="0070C0"/>
                </a:solidFill>
                <a:cs typeface="Nazanin" panose="00000400000000000000" pitchFamily="2" charset="-78"/>
              </a:endParaRPr>
            </a:p>
          </p:txBody>
        </p:sp>
        <p:sp>
          <p:nvSpPr>
            <p:cNvPr id="4" name="TextBox 3">
              <a:extLst>
                <a:ext uri="{FF2B5EF4-FFF2-40B4-BE49-F238E27FC236}">
                  <a16:creationId xmlns:a16="http://schemas.microsoft.com/office/drawing/2014/main" id="{E953635D-E332-109D-0995-D52C276ACE52}"/>
                </a:ext>
              </a:extLst>
            </p:cNvPr>
            <p:cNvSpPr txBox="1"/>
            <p:nvPr/>
          </p:nvSpPr>
          <p:spPr>
            <a:xfrm>
              <a:off x="4678995" y="2714955"/>
              <a:ext cx="1471541" cy="307777"/>
            </a:xfrm>
            <a:prstGeom prst="rect">
              <a:avLst/>
            </a:prstGeom>
            <a:solidFill>
              <a:schemeClr val="bg1"/>
            </a:solidFill>
          </p:spPr>
          <p:txBody>
            <a:bodyPr wrap="square" rtlCol="0">
              <a:spAutoFit/>
            </a:bodyPr>
            <a:lstStyle/>
            <a:p>
              <a:r>
                <a:rPr lang="fa-IR" sz="1400" b="1" dirty="0">
                  <a:cs typeface="Nazanin" panose="00000400000000000000" pitchFamily="2" charset="-78"/>
                </a:rPr>
                <a:t>حذف فیزیکی خطر</a:t>
              </a:r>
              <a:endParaRPr lang="en-US" sz="1400" b="1" dirty="0">
                <a:cs typeface="Nazanin" panose="00000400000000000000" pitchFamily="2" charset="-78"/>
              </a:endParaRPr>
            </a:p>
          </p:txBody>
        </p:sp>
        <p:sp>
          <p:nvSpPr>
            <p:cNvPr id="10" name="TextBox 9">
              <a:extLst>
                <a:ext uri="{FF2B5EF4-FFF2-40B4-BE49-F238E27FC236}">
                  <a16:creationId xmlns:a16="http://schemas.microsoft.com/office/drawing/2014/main" id="{8625FBB6-48C1-1B8D-9CAB-4E263773BC10}"/>
                </a:ext>
              </a:extLst>
            </p:cNvPr>
            <p:cNvSpPr txBox="1"/>
            <p:nvPr/>
          </p:nvSpPr>
          <p:spPr>
            <a:xfrm>
              <a:off x="4371555" y="3205101"/>
              <a:ext cx="1189657" cy="307777"/>
            </a:xfrm>
            <a:prstGeom prst="rect">
              <a:avLst/>
            </a:prstGeom>
            <a:solidFill>
              <a:schemeClr val="bg1"/>
            </a:solidFill>
          </p:spPr>
          <p:txBody>
            <a:bodyPr wrap="square" rtlCol="0">
              <a:spAutoFit/>
            </a:bodyPr>
            <a:lstStyle/>
            <a:p>
              <a:pPr rtl="1"/>
              <a:r>
                <a:rPr lang="fa-IR" sz="1400" b="1" dirty="0">
                  <a:cs typeface="Nazanin" panose="00000400000000000000" pitchFamily="2" charset="-78"/>
                </a:rPr>
                <a:t>جایگزینی</a:t>
              </a:r>
              <a:r>
                <a:rPr lang="en-US" sz="1400" b="1" dirty="0">
                  <a:cs typeface="Nazanin" panose="00000400000000000000" pitchFamily="2" charset="-78"/>
                </a:rPr>
                <a:t> </a:t>
              </a:r>
              <a:r>
                <a:rPr lang="fa-IR" sz="1400" b="1" dirty="0">
                  <a:cs typeface="Nazanin" panose="00000400000000000000" pitchFamily="2" charset="-78"/>
                </a:rPr>
                <a:t>خطر</a:t>
              </a:r>
              <a:endParaRPr lang="en-US" sz="1400" b="1" dirty="0">
                <a:cs typeface="Nazanin" panose="00000400000000000000" pitchFamily="2" charset="-78"/>
              </a:endParaRPr>
            </a:p>
          </p:txBody>
        </p:sp>
        <p:sp>
          <p:nvSpPr>
            <p:cNvPr id="13" name="TextBox 12">
              <a:extLst>
                <a:ext uri="{FF2B5EF4-FFF2-40B4-BE49-F238E27FC236}">
                  <a16:creationId xmlns:a16="http://schemas.microsoft.com/office/drawing/2014/main" id="{AC9CA308-03E4-1737-0013-2F83C797086A}"/>
                </a:ext>
              </a:extLst>
            </p:cNvPr>
            <p:cNvSpPr txBox="1"/>
            <p:nvPr/>
          </p:nvSpPr>
          <p:spPr>
            <a:xfrm>
              <a:off x="4059228" y="3617269"/>
              <a:ext cx="1189657" cy="523220"/>
            </a:xfrm>
            <a:prstGeom prst="rect">
              <a:avLst/>
            </a:prstGeom>
            <a:solidFill>
              <a:schemeClr val="bg1"/>
            </a:solidFill>
          </p:spPr>
          <p:txBody>
            <a:bodyPr wrap="square" rtlCol="0">
              <a:spAutoFit/>
            </a:bodyPr>
            <a:lstStyle/>
            <a:p>
              <a:pPr rtl="1"/>
              <a:r>
                <a:rPr lang="fa-IR" sz="1400" b="1" dirty="0">
                  <a:cs typeface="Nazanin" panose="00000400000000000000" pitchFamily="2" charset="-78"/>
                </a:rPr>
                <a:t>ایزوله کردن مردم از</a:t>
              </a:r>
              <a:r>
                <a:rPr lang="en-US" sz="1400" b="1" dirty="0">
                  <a:cs typeface="Nazanin" panose="00000400000000000000" pitchFamily="2" charset="-78"/>
                </a:rPr>
                <a:t> </a:t>
              </a:r>
              <a:r>
                <a:rPr lang="fa-IR" sz="1400" b="1" dirty="0">
                  <a:cs typeface="Nazanin" panose="00000400000000000000" pitchFamily="2" charset="-78"/>
                </a:rPr>
                <a:t>خطر</a:t>
              </a:r>
              <a:endParaRPr lang="en-US" sz="1400" b="1" dirty="0">
                <a:cs typeface="Nazanin" panose="00000400000000000000" pitchFamily="2" charset="-78"/>
              </a:endParaRPr>
            </a:p>
          </p:txBody>
        </p:sp>
        <p:sp>
          <p:nvSpPr>
            <p:cNvPr id="15" name="TextBox 14">
              <a:extLst>
                <a:ext uri="{FF2B5EF4-FFF2-40B4-BE49-F238E27FC236}">
                  <a16:creationId xmlns:a16="http://schemas.microsoft.com/office/drawing/2014/main" id="{768BBE3B-F58D-F268-2A85-23E2BF93ADE2}"/>
                </a:ext>
              </a:extLst>
            </p:cNvPr>
            <p:cNvSpPr txBox="1"/>
            <p:nvPr/>
          </p:nvSpPr>
          <p:spPr>
            <a:xfrm>
              <a:off x="3731094" y="4197450"/>
              <a:ext cx="1471541" cy="523220"/>
            </a:xfrm>
            <a:prstGeom prst="rect">
              <a:avLst/>
            </a:prstGeom>
            <a:solidFill>
              <a:schemeClr val="bg1"/>
            </a:solidFill>
          </p:spPr>
          <p:txBody>
            <a:bodyPr wrap="square" rtlCol="0">
              <a:spAutoFit/>
            </a:bodyPr>
            <a:lstStyle/>
            <a:p>
              <a:pPr rtl="1"/>
              <a:r>
                <a:rPr lang="fa-IR" sz="1400" b="1" dirty="0">
                  <a:cs typeface="Nazanin" panose="00000400000000000000" pitchFamily="2" charset="-78"/>
                </a:rPr>
                <a:t>تغییر شیوه ای که مردم کار میکنند</a:t>
              </a:r>
              <a:endParaRPr lang="en-US" sz="1400" b="1" dirty="0">
                <a:cs typeface="Nazanin" panose="00000400000000000000" pitchFamily="2" charset="-78"/>
              </a:endParaRPr>
            </a:p>
          </p:txBody>
        </p:sp>
        <p:sp>
          <p:nvSpPr>
            <p:cNvPr id="16" name="TextBox 15">
              <a:extLst>
                <a:ext uri="{FF2B5EF4-FFF2-40B4-BE49-F238E27FC236}">
                  <a16:creationId xmlns:a16="http://schemas.microsoft.com/office/drawing/2014/main" id="{2ADAC29A-ACB3-3DB7-60EA-4D1E04A240C4}"/>
                </a:ext>
              </a:extLst>
            </p:cNvPr>
            <p:cNvSpPr txBox="1"/>
            <p:nvPr/>
          </p:nvSpPr>
          <p:spPr>
            <a:xfrm>
              <a:off x="3391331" y="4716321"/>
              <a:ext cx="2212506" cy="523220"/>
            </a:xfrm>
            <a:prstGeom prst="rect">
              <a:avLst/>
            </a:prstGeom>
            <a:solidFill>
              <a:schemeClr val="bg1"/>
            </a:solidFill>
          </p:spPr>
          <p:txBody>
            <a:bodyPr wrap="square" rtlCol="0">
              <a:spAutoFit/>
            </a:bodyPr>
            <a:lstStyle/>
            <a:p>
              <a:pPr rtl="1"/>
              <a:r>
                <a:rPr lang="fa-IR" sz="1400" b="1" dirty="0">
                  <a:cs typeface="Nazanin" panose="00000400000000000000" pitchFamily="2" charset="-78"/>
                </a:rPr>
                <a:t>محافظت کارکنان با استفاده از تجهیزات حفاظت شخصی(</a:t>
              </a:r>
              <a:r>
                <a:rPr lang="en-US" sz="1200" b="1" dirty="0">
                  <a:cs typeface="Nazanin" panose="00000400000000000000" pitchFamily="2" charset="-78"/>
                </a:rPr>
                <a:t>PPE</a:t>
              </a:r>
              <a:r>
                <a:rPr lang="fa-IR" sz="1400" b="1" dirty="0">
                  <a:cs typeface="Nazanin" panose="00000400000000000000" pitchFamily="2" charset="-78"/>
                </a:rPr>
                <a:t>)</a:t>
              </a:r>
              <a:endParaRPr lang="en-US" sz="1400" b="1" dirty="0">
                <a:cs typeface="Nazanin" panose="00000400000000000000" pitchFamily="2" charset="-78"/>
              </a:endParaRPr>
            </a:p>
          </p:txBody>
        </p:sp>
      </p:grpSp>
    </p:spTree>
    <p:extLst>
      <p:ext uri="{BB962C8B-B14F-4D97-AF65-F5344CB8AC3E}">
        <p14:creationId xmlns:p14="http://schemas.microsoft.com/office/powerpoint/2010/main" val="190902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D1F2-2A1F-D55A-2F52-3484A4392FAB}"/>
              </a:ext>
            </a:extLst>
          </p:cNvPr>
          <p:cNvSpPr>
            <a:spLocks noGrp="1"/>
          </p:cNvSpPr>
          <p:nvPr>
            <p:ph type="title"/>
          </p:nvPr>
        </p:nvSpPr>
        <p:spPr/>
        <p:txBody>
          <a:bodyPr/>
          <a:lstStyle/>
          <a:p>
            <a:pPr algn="r" rtl="1"/>
            <a:r>
              <a:rPr lang="fa-IR" dirty="0">
                <a:cs typeface="Nazanin" panose="00000400000000000000" pitchFamily="2" charset="-78"/>
              </a:rPr>
              <a:t>پیام اصلی</a:t>
            </a:r>
            <a:endParaRPr lang="en-US" dirty="0">
              <a:cs typeface="Nazanin" panose="00000400000000000000" pitchFamily="2" charset="-78"/>
            </a:endParaRPr>
          </a:p>
        </p:txBody>
      </p:sp>
      <p:sp>
        <p:nvSpPr>
          <p:cNvPr id="3" name="Content Placeholder 2">
            <a:extLst>
              <a:ext uri="{FF2B5EF4-FFF2-40B4-BE49-F238E27FC236}">
                <a16:creationId xmlns:a16="http://schemas.microsoft.com/office/drawing/2014/main" id="{C3A24533-C7D4-C619-9622-986DBDEF5D13}"/>
              </a:ext>
            </a:extLst>
          </p:cNvPr>
          <p:cNvSpPr>
            <a:spLocks noGrp="1"/>
          </p:cNvSpPr>
          <p:nvPr>
            <p:ph idx="1"/>
          </p:nvPr>
        </p:nvSpPr>
        <p:spPr/>
        <p:txBody>
          <a:bodyPr/>
          <a:lstStyle/>
          <a:p>
            <a:pPr algn="r" rtl="1">
              <a:spcAft>
                <a:spcPts val="600"/>
              </a:spcAft>
            </a:pPr>
            <a:r>
              <a:rPr lang="fa-IR" dirty="0">
                <a:cs typeface="Nazanin" panose="00000400000000000000" pitchFamily="2" charset="-78"/>
              </a:rPr>
              <a:t>ماموریت </a:t>
            </a:r>
            <a:r>
              <a:rPr lang="en-US" sz="2400" dirty="0">
                <a:cs typeface="Nazanin" panose="00000400000000000000" pitchFamily="2" charset="-78"/>
              </a:rPr>
              <a:t>OSHA</a:t>
            </a:r>
            <a:r>
              <a:rPr lang="fa-IR" sz="2400" dirty="0">
                <a:cs typeface="Nazanin" panose="00000400000000000000" pitchFamily="2" charset="-78"/>
              </a:rPr>
              <a:t> </a:t>
            </a:r>
            <a:r>
              <a:rPr lang="fa-IR" dirty="0">
                <a:cs typeface="Nazanin" panose="00000400000000000000" pitchFamily="2" charset="-78"/>
              </a:rPr>
              <a:t>محافظت از کارگران است</a:t>
            </a:r>
          </a:p>
          <a:p>
            <a:pPr algn="r" rtl="1">
              <a:spcAft>
                <a:spcPts val="600"/>
              </a:spcAft>
            </a:pPr>
            <a:r>
              <a:rPr lang="en-US" sz="2400" dirty="0">
                <a:cs typeface="Nazanin" panose="00000400000000000000" pitchFamily="2" charset="-78"/>
              </a:rPr>
              <a:t>OSHA</a:t>
            </a:r>
            <a:r>
              <a:rPr lang="fa-IR" sz="2400" dirty="0">
                <a:cs typeface="Nazanin" panose="00000400000000000000" pitchFamily="2" charset="-78"/>
              </a:rPr>
              <a:t> </a:t>
            </a:r>
            <a:r>
              <a:rPr lang="en-US" dirty="0">
                <a:cs typeface="Nazanin" panose="00000400000000000000" pitchFamily="2" charset="-78"/>
              </a:rPr>
              <a:t> </a:t>
            </a:r>
            <a:r>
              <a:rPr lang="fa-IR" dirty="0">
                <a:cs typeface="Nazanin" panose="00000400000000000000" pitchFamily="2" charset="-78"/>
              </a:rPr>
              <a:t>می تواند با روشهای متعددی به این ماموریت برسد و منابعی را برای کمک به کسب و کارهای کوچک که ممکن است منابع محدودی داشته باشند، فراهم می کند</a:t>
            </a:r>
          </a:p>
          <a:p>
            <a:pPr algn="r" rtl="1">
              <a:spcAft>
                <a:spcPts val="600"/>
              </a:spcAft>
            </a:pPr>
            <a:r>
              <a:rPr lang="fa-IR" dirty="0">
                <a:cs typeface="Nazanin" panose="00000400000000000000" pitchFamily="2" charset="-78"/>
              </a:rPr>
              <a:t>راه حل های موثربسیاری برای مقابله با خطرات در محل کار وجود دارد</a:t>
            </a:r>
          </a:p>
          <a:p>
            <a:pPr lvl="1" algn="r" rtl="1">
              <a:spcAft>
                <a:spcPts val="600"/>
              </a:spcAft>
            </a:pPr>
            <a:r>
              <a:rPr lang="fa-IR" dirty="0">
                <a:cs typeface="Nazanin" panose="00000400000000000000" pitchFamily="2" charset="-78"/>
              </a:rPr>
              <a:t>کنترل های مهندسی و مدیریتی بسیار توصیه می شوند</a:t>
            </a:r>
          </a:p>
          <a:p>
            <a:pPr algn="r" rtl="1">
              <a:spcAft>
                <a:spcPts val="600"/>
              </a:spcAft>
            </a:pPr>
            <a:r>
              <a:rPr lang="fa-IR" dirty="0">
                <a:cs typeface="Nazanin" panose="00000400000000000000" pitchFamily="2" charset="-78"/>
              </a:rPr>
              <a:t>کسب اطلاعات و کمک گرفتن می تواند به شما کمک کنند تا از کارگران، شرکت و اموال خود محافظت کنید.</a:t>
            </a:r>
          </a:p>
        </p:txBody>
      </p:sp>
    </p:spTree>
    <p:extLst>
      <p:ext uri="{BB962C8B-B14F-4D97-AF65-F5344CB8AC3E}">
        <p14:creationId xmlns:p14="http://schemas.microsoft.com/office/powerpoint/2010/main" val="212271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D792-CAD6-8757-3678-B8678B70728D}"/>
              </a:ext>
            </a:extLst>
          </p:cNvPr>
          <p:cNvSpPr>
            <a:spLocks noGrp="1"/>
          </p:cNvSpPr>
          <p:nvPr>
            <p:ph type="title"/>
          </p:nvPr>
        </p:nvSpPr>
        <p:spPr>
          <a:xfrm>
            <a:off x="688911" y="18255"/>
            <a:ext cx="10515600" cy="1325563"/>
          </a:xfrm>
        </p:spPr>
        <p:txBody>
          <a:bodyPr/>
          <a:lstStyle/>
          <a:p>
            <a:pPr algn="ctr"/>
            <a:r>
              <a:rPr lang="fa-IR" dirty="0">
                <a:latin typeface="+mn-lt"/>
                <a:cs typeface="Nazanin" panose="00000400000000000000" pitchFamily="2" charset="-78"/>
              </a:rPr>
              <a:t>خوش آمدید!</a:t>
            </a:r>
            <a:endParaRPr lang="en-US" dirty="0">
              <a:latin typeface="+mn-lt"/>
              <a:cs typeface="Nazanin" panose="00000400000000000000" pitchFamily="2" charset="-78"/>
            </a:endParaRPr>
          </a:p>
        </p:txBody>
      </p:sp>
      <p:sp>
        <p:nvSpPr>
          <p:cNvPr id="3" name="Content Placeholder 2">
            <a:extLst>
              <a:ext uri="{FF2B5EF4-FFF2-40B4-BE49-F238E27FC236}">
                <a16:creationId xmlns:a16="http://schemas.microsoft.com/office/drawing/2014/main" id="{4CF9B4B4-5C34-0EF3-9F3C-20A7DDE9E2CA}"/>
              </a:ext>
            </a:extLst>
          </p:cNvPr>
          <p:cNvSpPr>
            <a:spLocks noGrp="1"/>
          </p:cNvSpPr>
          <p:nvPr>
            <p:ph idx="1"/>
          </p:nvPr>
        </p:nvSpPr>
        <p:spPr>
          <a:xfrm>
            <a:off x="838200" y="1249895"/>
            <a:ext cx="10515600" cy="5430823"/>
          </a:xfrm>
        </p:spPr>
        <p:txBody>
          <a:bodyPr>
            <a:normAutofit/>
          </a:bodyPr>
          <a:lstStyle/>
          <a:p>
            <a:pPr algn="r" rtl="1">
              <a:spcAft>
                <a:spcPts val="1200"/>
              </a:spcAft>
            </a:pPr>
            <a:r>
              <a:rPr lang="fa-IR" dirty="0">
                <a:cs typeface="Nazanin" panose="00000400000000000000" pitchFamily="2" charset="-78"/>
              </a:rPr>
              <a:t>معرفی</a:t>
            </a:r>
            <a:endParaRPr lang="en-US" dirty="0">
              <a:cs typeface="Nazanin" panose="00000400000000000000" pitchFamily="2" charset="-78"/>
            </a:endParaRPr>
          </a:p>
          <a:p>
            <a:pPr algn="r" rtl="1">
              <a:spcAft>
                <a:spcPts val="1200"/>
              </a:spcAft>
            </a:pPr>
            <a:r>
              <a:rPr lang="fa-IR" dirty="0">
                <a:cs typeface="Nazanin" panose="00000400000000000000" pitchFamily="2" charset="-78"/>
              </a:rPr>
              <a:t>لجستیک فضای ما</a:t>
            </a:r>
            <a:endParaRPr lang="en-US" dirty="0">
              <a:cs typeface="Nazanin" panose="00000400000000000000" pitchFamily="2" charset="-78"/>
            </a:endParaRPr>
          </a:p>
          <a:p>
            <a:pPr lvl="1" algn="r" rtl="1">
              <a:spcAft>
                <a:spcPts val="1200"/>
              </a:spcAft>
            </a:pPr>
            <a:r>
              <a:rPr lang="fa-IR" dirty="0">
                <a:cs typeface="Nazanin" panose="00000400000000000000" pitchFamily="2" charset="-78"/>
              </a:rPr>
              <a:t>خروجیها، سرویسهای بهداشتی</a:t>
            </a:r>
            <a:endParaRPr lang="en-US" dirty="0">
              <a:cs typeface="Nazanin" panose="00000400000000000000" pitchFamily="2" charset="-78"/>
            </a:endParaRPr>
          </a:p>
          <a:p>
            <a:pPr algn="r" rtl="1">
              <a:spcAft>
                <a:spcPts val="1200"/>
              </a:spcAft>
            </a:pPr>
            <a:r>
              <a:rPr lang="fa-IR" dirty="0">
                <a:cs typeface="Nazanin" panose="00000400000000000000" pitchFamily="2" charset="-78"/>
              </a:rPr>
              <a:t>دستور کار/برنامه امروز</a:t>
            </a:r>
            <a:endParaRPr lang="en-US" dirty="0">
              <a:cs typeface="Nazanin" panose="00000400000000000000" pitchFamily="2" charset="-78"/>
            </a:endParaRPr>
          </a:p>
          <a:p>
            <a:pPr lvl="1" algn="r" rtl="1">
              <a:spcAft>
                <a:spcPts val="1200"/>
              </a:spcAft>
            </a:pPr>
            <a:r>
              <a:rPr lang="fa-IR" dirty="0">
                <a:cs typeface="Nazanin" panose="00000400000000000000" pitchFamily="2" charset="-78"/>
              </a:rPr>
              <a:t>معرفی </a:t>
            </a:r>
            <a:r>
              <a:rPr lang="en-US" sz="2000" dirty="0">
                <a:cs typeface="Nazanin" panose="00000400000000000000" pitchFamily="2" charset="-78"/>
              </a:rPr>
              <a:t>OSHA</a:t>
            </a:r>
            <a:endParaRPr lang="en-US" dirty="0">
              <a:cs typeface="Nazanin" panose="00000400000000000000" pitchFamily="2" charset="-78"/>
            </a:endParaRPr>
          </a:p>
          <a:p>
            <a:pPr lvl="1" algn="r" rtl="1">
              <a:spcAft>
                <a:spcPts val="1200"/>
              </a:spcAft>
            </a:pPr>
            <a:r>
              <a:rPr lang="fa-IR" dirty="0">
                <a:cs typeface="Nazanin" panose="00000400000000000000" pitchFamily="2" charset="-78"/>
              </a:rPr>
              <a:t>ایمنی عمومی کارگران</a:t>
            </a:r>
            <a:endParaRPr lang="en-US" dirty="0">
              <a:cs typeface="Nazanin" panose="00000400000000000000" pitchFamily="2" charset="-78"/>
            </a:endParaRPr>
          </a:p>
          <a:p>
            <a:pPr lvl="1" algn="r" rtl="1">
              <a:spcAft>
                <a:spcPts val="1200"/>
              </a:spcAft>
            </a:pPr>
            <a:r>
              <a:rPr lang="fa-IR" dirty="0">
                <a:cs typeface="Nazanin" panose="00000400000000000000" pitchFamily="2" charset="-78"/>
              </a:rPr>
              <a:t>ایمنی آتش در عملیات پخت و پز</a:t>
            </a:r>
            <a:endParaRPr lang="en-US" dirty="0">
              <a:cs typeface="Nazanin" panose="00000400000000000000" pitchFamily="2" charset="-78"/>
            </a:endParaRPr>
          </a:p>
          <a:p>
            <a:pPr lvl="1" algn="r" rtl="1">
              <a:spcAft>
                <a:spcPts val="1200"/>
              </a:spcAft>
            </a:pPr>
            <a:r>
              <a:rPr lang="fa-IR" dirty="0">
                <a:cs typeface="Nazanin" panose="00000400000000000000" pitchFamily="2" charset="-78"/>
              </a:rPr>
              <a:t>ایمنی پروپان</a:t>
            </a:r>
            <a:endParaRPr lang="en-US" dirty="0">
              <a:cs typeface="Nazanin" panose="00000400000000000000" pitchFamily="2" charset="-78"/>
            </a:endParaRPr>
          </a:p>
          <a:p>
            <a:pPr lvl="1" algn="r" rtl="1">
              <a:spcAft>
                <a:spcPts val="1200"/>
              </a:spcAft>
            </a:pPr>
            <a:r>
              <a:rPr lang="fa-IR" dirty="0">
                <a:cs typeface="Nazanin" panose="00000400000000000000" pitchFamily="2" charset="-78"/>
              </a:rPr>
              <a:t>استقاده از ابزارهای اطفا حریق (کپسول آتش نشانی)</a:t>
            </a:r>
            <a:endParaRPr lang="en-US" dirty="0">
              <a:cs typeface="Nazanin" panose="00000400000000000000" pitchFamily="2" charset="-78"/>
            </a:endParaRPr>
          </a:p>
        </p:txBody>
      </p:sp>
    </p:spTree>
    <p:extLst>
      <p:ext uri="{BB962C8B-B14F-4D97-AF65-F5344CB8AC3E}">
        <p14:creationId xmlns:p14="http://schemas.microsoft.com/office/powerpoint/2010/main" val="163759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FB47-6135-D557-D069-DE5C5B88F11A}"/>
              </a:ext>
            </a:extLst>
          </p:cNvPr>
          <p:cNvSpPr>
            <a:spLocks noGrp="1"/>
          </p:cNvSpPr>
          <p:nvPr>
            <p:ph type="title"/>
          </p:nvPr>
        </p:nvSpPr>
        <p:spPr>
          <a:xfrm>
            <a:off x="914400" y="139838"/>
            <a:ext cx="10515600" cy="1325563"/>
          </a:xfrm>
        </p:spPr>
        <p:txBody>
          <a:bodyPr>
            <a:normAutofit/>
          </a:bodyPr>
          <a:lstStyle/>
          <a:p>
            <a:pPr algn="ctr"/>
            <a:r>
              <a:rPr lang="fa-IR" dirty="0">
                <a:latin typeface="+mn-lt"/>
                <a:cs typeface="Nazanin" panose="00000400000000000000" pitchFamily="2" charset="-78"/>
              </a:rPr>
              <a:t>چرا آموزش؟ حوادث خودروهای غذای سیار در اخبار</a:t>
            </a:r>
            <a:endParaRPr lang="en-US" dirty="0">
              <a:latin typeface="+mn-lt"/>
              <a:cs typeface="Nazanin" panose="00000400000000000000" pitchFamily="2" charset="-78"/>
            </a:endParaRPr>
          </a:p>
        </p:txBody>
      </p:sp>
      <p:sp>
        <p:nvSpPr>
          <p:cNvPr id="4" name="Content Placeholder 3">
            <a:extLst>
              <a:ext uri="{FF2B5EF4-FFF2-40B4-BE49-F238E27FC236}">
                <a16:creationId xmlns:a16="http://schemas.microsoft.com/office/drawing/2014/main" id="{8FAD4466-96CE-397C-647B-BED7760C5C1A}"/>
              </a:ext>
            </a:extLst>
          </p:cNvPr>
          <p:cNvSpPr>
            <a:spLocks noGrp="1"/>
          </p:cNvSpPr>
          <p:nvPr>
            <p:ph sz="half" idx="1"/>
          </p:nvPr>
        </p:nvSpPr>
        <p:spPr>
          <a:xfrm>
            <a:off x="519518" y="3352922"/>
            <a:ext cx="5181600" cy="3032185"/>
          </a:xfrm>
        </p:spPr>
        <p:txBody>
          <a:bodyPr>
            <a:normAutofit fontScale="92500"/>
          </a:bodyPr>
          <a:lstStyle/>
          <a:p>
            <a:pPr marL="0" indent="0" algn="ctr">
              <a:lnSpc>
                <a:spcPct val="110000"/>
              </a:lnSpc>
              <a:spcBef>
                <a:spcPts val="0"/>
              </a:spcBef>
              <a:buNone/>
            </a:pPr>
            <a:r>
              <a:rPr lang="fa-IR" u="sng" dirty="0">
                <a:cs typeface="Nazanin" panose="00000400000000000000" pitchFamily="2" charset="-78"/>
              </a:rPr>
              <a:t>کارولینای شمالی</a:t>
            </a:r>
            <a:r>
              <a:rPr lang="fa-IR" dirty="0">
                <a:cs typeface="Nazanin" panose="00000400000000000000" pitchFamily="2" charset="-78"/>
              </a:rPr>
              <a:t> </a:t>
            </a:r>
            <a:r>
              <a:rPr lang="fa-IR" u="sng" dirty="0"/>
              <a:t>
</a:t>
            </a:r>
          </a:p>
          <a:p>
            <a:pPr algn="r" rtl="1"/>
            <a:r>
              <a:rPr lang="fa-IR" sz="2200" dirty="0">
                <a:cs typeface="Nazanin" panose="00000400000000000000" pitchFamily="2" charset="-78"/>
                <a:hlinkClick r:id="rId3"/>
              </a:rPr>
              <a:t>شهر شارلوت، 2022 – بدون مجروح، خانه از دست رفت</a:t>
            </a:r>
            <a:endParaRPr lang="en-US" sz="2200" dirty="0">
              <a:cs typeface="Nazanin" panose="00000400000000000000" pitchFamily="2" charset="-78"/>
            </a:endParaRPr>
          </a:p>
          <a:p>
            <a:pPr algn="r" rtl="1"/>
            <a:r>
              <a:rPr lang="fa-IR" sz="2200" dirty="0">
                <a:cs typeface="Nazanin" panose="00000400000000000000" pitchFamily="2" charset="-78"/>
                <a:hlinkClick r:id="rId4"/>
              </a:rPr>
              <a:t>شهر شارلوت، 2020 (محله ساوت اند) – یک نفر مجروح</a:t>
            </a:r>
            <a:endParaRPr lang="en-US" sz="2200" dirty="0">
              <a:cs typeface="Nazanin" panose="00000400000000000000" pitchFamily="2" charset="-78"/>
            </a:endParaRPr>
          </a:p>
          <a:p>
            <a:pPr algn="r" rtl="1"/>
            <a:r>
              <a:rPr lang="fa-IR" sz="2200" dirty="0">
                <a:cs typeface="Nazanin" panose="00000400000000000000" pitchFamily="2" charset="-78"/>
                <a:hlinkClick r:id="rId5"/>
              </a:rPr>
              <a:t>شهر گرینز برو، 2021 – جراحت مامور آتش نشانی</a:t>
            </a:r>
            <a:endParaRPr lang="en-US" sz="2200" dirty="0">
              <a:cs typeface="Nazanin" panose="00000400000000000000" pitchFamily="2" charset="-78"/>
            </a:endParaRPr>
          </a:p>
          <a:p>
            <a:pPr algn="r" rtl="1"/>
            <a:r>
              <a:rPr lang="fa-IR" sz="2200" dirty="0">
                <a:hlinkClick r:id="rId6"/>
              </a:rPr>
              <a:t>شهر رالی: بدون جراحت</a:t>
            </a:r>
            <a:endParaRPr lang="en-US" sz="2200" dirty="0"/>
          </a:p>
        </p:txBody>
      </p:sp>
      <p:sp>
        <p:nvSpPr>
          <p:cNvPr id="5" name="Content Placeholder 4">
            <a:extLst>
              <a:ext uri="{FF2B5EF4-FFF2-40B4-BE49-F238E27FC236}">
                <a16:creationId xmlns:a16="http://schemas.microsoft.com/office/drawing/2014/main" id="{94AE0A76-EE13-C1D9-E914-C87EC8641185}"/>
              </a:ext>
            </a:extLst>
          </p:cNvPr>
          <p:cNvSpPr>
            <a:spLocks noGrp="1"/>
          </p:cNvSpPr>
          <p:nvPr>
            <p:ph sz="half" idx="2"/>
          </p:nvPr>
        </p:nvSpPr>
        <p:spPr>
          <a:xfrm>
            <a:off x="6078176" y="3416921"/>
            <a:ext cx="4599577" cy="3301241"/>
          </a:xfrm>
        </p:spPr>
        <p:txBody>
          <a:bodyPr>
            <a:normAutofit fontScale="92500"/>
          </a:bodyPr>
          <a:lstStyle/>
          <a:p>
            <a:pPr marL="0" indent="0" algn="ctr">
              <a:buNone/>
            </a:pPr>
            <a:r>
              <a:rPr lang="fa-IR" u="sng" dirty="0">
                <a:cs typeface="Nazanin" panose="00000400000000000000" pitchFamily="2" charset="-78"/>
              </a:rPr>
              <a:t>سایر حوادث</a:t>
            </a:r>
            <a:endParaRPr lang="en-US" u="sng" dirty="0">
              <a:cs typeface="Nazanin" panose="00000400000000000000" pitchFamily="2" charset="-78"/>
            </a:endParaRPr>
          </a:p>
          <a:p>
            <a:pPr algn="r" rtl="1"/>
            <a:r>
              <a:rPr lang="fa-IR" sz="2200" dirty="0">
                <a:cs typeface="Nazanin" panose="00000400000000000000" pitchFamily="2" charset="-78"/>
                <a:hlinkClick r:id="rId7"/>
              </a:rPr>
              <a:t>شهر نیوپورت نیوز، ژانویه 2023 – دو نفر مجروح</a:t>
            </a:r>
            <a:endParaRPr lang="en-US" sz="2200" dirty="0">
              <a:cs typeface="Nazanin" panose="00000400000000000000" pitchFamily="2" charset="-78"/>
            </a:endParaRPr>
          </a:p>
          <a:p>
            <a:pPr algn="r" rtl="1"/>
            <a:r>
              <a:rPr lang="fa-IR" sz="2200" dirty="0">
                <a:cs typeface="Nazanin" panose="00000400000000000000" pitchFamily="2" charset="-78"/>
                <a:hlinkClick r:id="rId8"/>
              </a:rPr>
              <a:t>شهر فرزنو، 2022 – دو نفر با سوختگی مجروح شدند</a:t>
            </a:r>
            <a:endParaRPr lang="en-US" sz="2200" dirty="0">
              <a:cs typeface="Nazanin" panose="00000400000000000000" pitchFamily="2" charset="-78"/>
            </a:endParaRPr>
          </a:p>
          <a:p>
            <a:pPr algn="r" rtl="1"/>
            <a:r>
              <a:rPr lang="fa-IR" sz="2200" dirty="0">
                <a:cs typeface="Nazanin" panose="00000400000000000000" pitchFamily="2" charset="-78"/>
                <a:hlinkClick r:id="rId9"/>
              </a:rPr>
              <a:t>شهر تالاهوسی، 2022 – دو نفر مجروح</a:t>
            </a:r>
            <a:endParaRPr lang="en-US" sz="2200" dirty="0">
              <a:cs typeface="Nazanin" panose="00000400000000000000" pitchFamily="2" charset="-78"/>
            </a:endParaRPr>
          </a:p>
          <a:p>
            <a:pPr algn="r" rtl="1"/>
            <a:r>
              <a:rPr lang="fa-IR" sz="2200" dirty="0">
                <a:cs typeface="Nazanin" panose="00000400000000000000" pitchFamily="2" charset="-78"/>
                <a:hlinkClick r:id="rId10"/>
              </a:rPr>
              <a:t>شهر اورلاندو، 2022 – زنی دچار جراحت بحرانی شد</a:t>
            </a:r>
            <a:endParaRPr lang="en-US" sz="2200" dirty="0">
              <a:cs typeface="Nazanin" panose="00000400000000000000" pitchFamily="2" charset="-78"/>
            </a:endParaRPr>
          </a:p>
          <a:p>
            <a:pPr algn="r" rtl="1"/>
            <a:r>
              <a:rPr lang="fa-IR" sz="2200" dirty="0">
                <a:cs typeface="Nazanin" panose="00000400000000000000" pitchFamily="2" charset="-78"/>
                <a:hlinkClick r:id="rId11"/>
              </a:rPr>
              <a:t>آلاباما، 2022 – یک نفر مجروح</a:t>
            </a:r>
            <a:endParaRPr lang="en-US" sz="2200" dirty="0">
              <a:cs typeface="Nazanin" panose="00000400000000000000" pitchFamily="2" charset="-78"/>
            </a:endParaRPr>
          </a:p>
          <a:p>
            <a:pPr algn="r" rtl="1"/>
            <a:r>
              <a:rPr lang="fa-IR" sz="2400" dirty="0">
                <a:cs typeface="Nazanin" panose="00000400000000000000" pitchFamily="2" charset="-78"/>
              </a:rPr>
              <a:t>موارد بیشتر - عبارت </a:t>
            </a:r>
            <a:r>
              <a:rPr lang="en-US" sz="2000" dirty="0">
                <a:cs typeface="Nazanin" panose="00000400000000000000" pitchFamily="2" charset="-78"/>
              </a:rPr>
              <a:t>Food Truck Fire (News)</a:t>
            </a:r>
            <a:r>
              <a:rPr lang="fa-IR" sz="2400" dirty="0">
                <a:cs typeface="Nazanin" panose="00000400000000000000" pitchFamily="2" charset="-78"/>
              </a:rPr>
              <a:t> </a:t>
            </a:r>
            <a:r>
              <a:rPr lang="en-US" sz="2400" dirty="0">
                <a:cs typeface="Nazanin" panose="00000400000000000000" pitchFamily="2" charset="-78"/>
              </a:rPr>
              <a:t> </a:t>
            </a:r>
            <a:r>
              <a:rPr lang="fa-IR" sz="2400" dirty="0">
                <a:cs typeface="Nazanin" panose="00000400000000000000" pitchFamily="2" charset="-78"/>
              </a:rPr>
              <a:t>را در گوگل جستجو کنید</a:t>
            </a:r>
            <a:endParaRPr lang="en-US" sz="2400" dirty="0">
              <a:cs typeface="Nazanin" panose="00000400000000000000" pitchFamily="2" charset="-78"/>
            </a:endParaRPr>
          </a:p>
        </p:txBody>
      </p:sp>
      <p:sp>
        <p:nvSpPr>
          <p:cNvPr id="3" name="TextBox 2">
            <a:extLst>
              <a:ext uri="{FF2B5EF4-FFF2-40B4-BE49-F238E27FC236}">
                <a16:creationId xmlns:a16="http://schemas.microsoft.com/office/drawing/2014/main" id="{74C74A45-1AD2-3F62-AEE6-D0C3A3015B08}"/>
              </a:ext>
            </a:extLst>
          </p:cNvPr>
          <p:cNvSpPr txBox="1"/>
          <p:nvPr/>
        </p:nvSpPr>
        <p:spPr>
          <a:xfrm>
            <a:off x="914400" y="1656522"/>
            <a:ext cx="9763353" cy="1692771"/>
          </a:xfrm>
          <a:prstGeom prst="rect">
            <a:avLst/>
          </a:prstGeom>
          <a:noFill/>
        </p:spPr>
        <p:txBody>
          <a:bodyPr wrap="square" rtlCol="0">
            <a:spAutoFit/>
          </a:bodyPr>
          <a:lstStyle/>
          <a:p>
            <a:pPr algn="r" rtl="1"/>
            <a:r>
              <a:rPr lang="fa-IR" sz="2600" dirty="0">
                <a:cs typeface="Nazanin" panose="00000400000000000000" pitchFamily="2" charset="-78"/>
                <a:hlinkClick r:id="rId12"/>
              </a:rPr>
              <a:t>فیلادلفیا، 2014</a:t>
            </a:r>
            <a:r>
              <a:rPr lang="fa-IR" sz="2600" dirty="0">
                <a:cs typeface="Nazanin" panose="00000400000000000000" pitchFamily="2" charset="-78"/>
              </a:rPr>
              <a:t>: مخزن پروپان در یک خودروی غذای سیار منفجر می شود، دو نفر را می کشد و منجر به زخمی شدن بیش از دوازده نفر در نزدیکی انفجار می شود. این حادثه باعث بحث جدی درباره نیاز به قوانین خاص ایمنی آتش سوزی و ایمنی پروپان در صنعت خودروهای غذای سیار شد.</a:t>
            </a:r>
            <a:endParaRPr lang="en-US" sz="2600" dirty="0">
              <a:cs typeface="Nazanin" panose="00000400000000000000" pitchFamily="2" charset="-78"/>
            </a:endParaRPr>
          </a:p>
        </p:txBody>
      </p:sp>
    </p:spTree>
    <p:extLst>
      <p:ext uri="{BB962C8B-B14F-4D97-AF65-F5344CB8AC3E}">
        <p14:creationId xmlns:p14="http://schemas.microsoft.com/office/powerpoint/2010/main" val="939258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AD8F-3556-B1F5-46C4-218B8036CF51}"/>
              </a:ext>
            </a:extLst>
          </p:cNvPr>
          <p:cNvSpPr>
            <a:spLocks noGrp="1"/>
          </p:cNvSpPr>
          <p:nvPr>
            <p:ph type="title"/>
          </p:nvPr>
        </p:nvSpPr>
        <p:spPr>
          <a:xfrm>
            <a:off x="838200" y="157307"/>
            <a:ext cx="10515600" cy="1325563"/>
          </a:xfrm>
        </p:spPr>
        <p:txBody>
          <a:bodyPr>
            <a:normAutofit/>
          </a:bodyPr>
          <a:lstStyle/>
          <a:p>
            <a:pPr algn="ctr"/>
            <a:r>
              <a:rPr lang="fa-IR" dirty="0">
                <a:cs typeface="Nazanin" panose="00000400000000000000" pitchFamily="2" charset="-78"/>
              </a:rPr>
              <a:t>چرا آموزش کارکنان برای خودروهای غذای سیار لازم است؟</a:t>
            </a:r>
            <a:endParaRPr lang="en-US" dirty="0">
              <a:cs typeface="Nazanin" panose="00000400000000000000" pitchFamily="2" charset="-78"/>
            </a:endParaRPr>
          </a:p>
        </p:txBody>
      </p:sp>
      <p:sp>
        <p:nvSpPr>
          <p:cNvPr id="3" name="Content Placeholder 2">
            <a:extLst>
              <a:ext uri="{FF2B5EF4-FFF2-40B4-BE49-F238E27FC236}">
                <a16:creationId xmlns:a16="http://schemas.microsoft.com/office/drawing/2014/main" id="{A4339F73-282A-5C31-F2B6-4E06B963D251}"/>
              </a:ext>
            </a:extLst>
          </p:cNvPr>
          <p:cNvSpPr>
            <a:spLocks noGrp="1"/>
          </p:cNvSpPr>
          <p:nvPr>
            <p:ph idx="1"/>
          </p:nvPr>
        </p:nvSpPr>
        <p:spPr>
          <a:xfrm>
            <a:off x="569843" y="1482869"/>
            <a:ext cx="10646797" cy="5217823"/>
          </a:xfrm>
        </p:spPr>
        <p:txBody>
          <a:bodyPr>
            <a:normAutofit/>
          </a:bodyPr>
          <a:lstStyle/>
          <a:p>
            <a:pPr algn="r" rtl="1">
              <a:spcAft>
                <a:spcPts val="1200"/>
              </a:spcAft>
            </a:pPr>
            <a:r>
              <a:rPr lang="fa-IR" dirty="0">
                <a:cs typeface="Nazanin" panose="00000400000000000000" pitchFamily="2" charset="-78"/>
              </a:rPr>
              <a:t>رشد بسیار زیاد صنعت خودروهای غذای سیار در 15 سال گذشته</a:t>
            </a:r>
          </a:p>
          <a:p>
            <a:pPr algn="r" rtl="1">
              <a:spcAft>
                <a:spcPts val="1200"/>
              </a:spcAft>
            </a:pPr>
            <a:r>
              <a:rPr lang="fa-IR" dirty="0">
                <a:cs typeface="Nazanin" panose="00000400000000000000" pitchFamily="2" charset="-78"/>
              </a:rPr>
              <a:t>توسط چندین نهاد نظارتی پوشش داده شده است: </a:t>
            </a:r>
            <a:r>
              <a:rPr lang="en-US" dirty="0">
                <a:cs typeface="Nazanin" panose="00000400000000000000" pitchFamily="2" charset="-78"/>
              </a:rPr>
              <a:t>) DOT</a:t>
            </a:r>
            <a:r>
              <a:rPr lang="fa-IR" dirty="0">
                <a:cs typeface="Nazanin" panose="00000400000000000000" pitchFamily="2" charset="-78"/>
              </a:rPr>
              <a:t>خودرو</a:t>
            </a:r>
            <a:r>
              <a:rPr lang="en-US" dirty="0">
                <a:cs typeface="Nazanin" panose="00000400000000000000" pitchFamily="2" charset="-78"/>
              </a:rPr>
              <a:t>(</a:t>
            </a:r>
            <a:r>
              <a:rPr lang="fa-IR" dirty="0">
                <a:cs typeface="Nazanin" panose="00000400000000000000" pitchFamily="2" charset="-78"/>
              </a:rPr>
              <a:t>، دپارتمان های بهداشت محلی (ایمنی غذا)، دپارتمان های آتش نشانی محلی</a:t>
            </a:r>
          </a:p>
          <a:p>
            <a:pPr algn="r" rtl="1">
              <a:spcAft>
                <a:spcPts val="1200"/>
              </a:spcAft>
            </a:pPr>
            <a:r>
              <a:rPr lang="fa-IR" dirty="0">
                <a:cs typeface="Nazanin" panose="00000400000000000000" pitchFamily="2" charset="-78"/>
              </a:rPr>
              <a:t>اداره ملی حفاظت از آتش سوزی، </a:t>
            </a:r>
            <a:r>
              <a:rPr lang="en-US" sz="2400" dirty="0">
                <a:cs typeface="Nazanin" panose="00000400000000000000" pitchFamily="2" charset="-78"/>
              </a:rPr>
              <a:t>NFPA (National Fire Protection Administration)</a:t>
            </a:r>
            <a:r>
              <a:rPr lang="fa-IR" dirty="0">
                <a:cs typeface="Nazanin" panose="00000400000000000000" pitchFamily="2" charset="-78"/>
              </a:rPr>
              <a:t>، استانداردهای خود را در سال 2018 برای بهتر پرداختن به ایمنی آتش سوزی خودروهای غذای سیار به روز کرد، اما استانداردهای ایمنی حتی در جوامع همسایه ممکن است متفاوت باشد. </a:t>
            </a:r>
          </a:p>
          <a:p>
            <a:pPr lvl="1" algn="r" rtl="1">
              <a:spcAft>
                <a:spcPts val="1200"/>
              </a:spcAft>
            </a:pPr>
            <a:r>
              <a:rPr lang="fa-IR" dirty="0">
                <a:cs typeface="Nazanin" panose="00000400000000000000" pitchFamily="2" charset="-78"/>
              </a:rPr>
              <a:t>مثال: </a:t>
            </a:r>
            <a:r>
              <a:rPr lang="fa-IR" dirty="0">
                <a:cs typeface="Nazanin" panose="00000400000000000000" pitchFamily="2" charset="-78"/>
                <a:hlinkClick r:id="rId3"/>
              </a:rPr>
              <a:t>پلیس </a:t>
            </a:r>
            <a:r>
              <a:rPr lang="en-US" dirty="0">
                <a:cs typeface="Nazanin" panose="00000400000000000000" pitchFamily="2" charset="-78"/>
                <a:hlinkClick r:id="rId3"/>
              </a:rPr>
              <a:t>Clarksville (TN)</a:t>
            </a:r>
            <a:r>
              <a:rPr lang="fa-IR" dirty="0">
                <a:cs typeface="Nazanin" panose="00000400000000000000" pitchFamily="2" charset="-78"/>
                <a:hlinkClick r:id="rId3"/>
              </a:rPr>
              <a:t> می گوید نشت گاز پروپان باعث انفجار خودرو غذای سیار شده است</a:t>
            </a:r>
            <a:endParaRPr lang="fa-IR" dirty="0">
              <a:cs typeface="Nazanin" panose="00000400000000000000" pitchFamily="2" charset="-78"/>
            </a:endParaRPr>
          </a:p>
          <a:p>
            <a:pPr lvl="2" algn="r" rtl="1">
              <a:spcAft>
                <a:spcPts val="1200"/>
              </a:spcAft>
            </a:pPr>
            <a:r>
              <a:rPr lang="fa-IR" dirty="0">
                <a:cs typeface="Nazanin" panose="00000400000000000000" pitchFamily="2" charset="-78"/>
              </a:rPr>
              <a:t>خودرو غذای سیار در نشویل (2022) مجوز داشت، استفاده از حسگرهای گاز الزامی نبود</a:t>
            </a:r>
          </a:p>
          <a:p>
            <a:pPr lvl="2" algn="r" rtl="1">
              <a:spcAft>
                <a:spcPts val="1200"/>
              </a:spcAft>
            </a:pPr>
            <a:r>
              <a:rPr lang="fa-IR" dirty="0">
                <a:cs typeface="Nazanin" panose="00000400000000000000" pitchFamily="2" charset="-78"/>
              </a:rPr>
              <a:t>انفجاری که در خانه درنزدیک </a:t>
            </a:r>
            <a:r>
              <a:rPr lang="en-US" dirty="0">
                <a:cs typeface="Nazanin" panose="00000400000000000000" pitchFamily="2" charset="-78"/>
              </a:rPr>
              <a:t>Clarksville </a:t>
            </a:r>
            <a:r>
              <a:rPr lang="fa-IR" dirty="0">
                <a:cs typeface="Nazanin" panose="00000400000000000000" pitchFamily="2" charset="-78"/>
              </a:rPr>
              <a:t> رخ داد، که حسگرهای پروپان و مونوکسید کربن (</a:t>
            </a:r>
            <a:r>
              <a:rPr lang="en-US" dirty="0">
                <a:cs typeface="Nazanin" panose="00000400000000000000" pitchFamily="2" charset="-78"/>
              </a:rPr>
              <a:t>CO</a:t>
            </a:r>
            <a:r>
              <a:rPr lang="fa-IR" dirty="0">
                <a:cs typeface="Nazanin" panose="00000400000000000000" pitchFamily="2" charset="-78"/>
              </a:rPr>
              <a:t>) اجباری بود</a:t>
            </a:r>
            <a:endParaRPr lang="en-US" dirty="0">
              <a:cs typeface="Nazanin" panose="00000400000000000000" pitchFamily="2" charset="-78"/>
            </a:endParaRPr>
          </a:p>
        </p:txBody>
      </p:sp>
    </p:spTree>
    <p:extLst>
      <p:ext uri="{BB962C8B-B14F-4D97-AF65-F5344CB8AC3E}">
        <p14:creationId xmlns:p14="http://schemas.microsoft.com/office/powerpoint/2010/main" val="268489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AD8F-3556-B1F5-46C4-218B8036CF51}"/>
              </a:ext>
            </a:extLst>
          </p:cNvPr>
          <p:cNvSpPr>
            <a:spLocks noGrp="1"/>
          </p:cNvSpPr>
          <p:nvPr>
            <p:ph type="title"/>
          </p:nvPr>
        </p:nvSpPr>
        <p:spPr>
          <a:xfrm>
            <a:off x="838200" y="157307"/>
            <a:ext cx="10515600" cy="1325563"/>
          </a:xfrm>
        </p:spPr>
        <p:txBody>
          <a:bodyPr/>
          <a:lstStyle/>
          <a:p>
            <a:pPr algn="r" rtl="1"/>
            <a:r>
              <a:rPr lang="fa-IR" dirty="0">
                <a:cs typeface="Nazanin" panose="00000400000000000000" pitchFamily="2" charset="-78"/>
              </a:rPr>
              <a:t>چرا آموزش کارکنان برای خودروهای غذای سیار لازم است؟</a:t>
            </a:r>
            <a:endParaRPr lang="en-US" dirty="0">
              <a:cs typeface="Nazanin" panose="00000400000000000000" pitchFamily="2" charset="-78"/>
            </a:endParaRPr>
          </a:p>
        </p:txBody>
      </p:sp>
      <p:sp>
        <p:nvSpPr>
          <p:cNvPr id="3" name="Content Placeholder 2">
            <a:extLst>
              <a:ext uri="{FF2B5EF4-FFF2-40B4-BE49-F238E27FC236}">
                <a16:creationId xmlns:a16="http://schemas.microsoft.com/office/drawing/2014/main" id="{A4339F73-282A-5C31-F2B6-4E06B963D251}"/>
              </a:ext>
            </a:extLst>
          </p:cNvPr>
          <p:cNvSpPr>
            <a:spLocks noGrp="1"/>
          </p:cNvSpPr>
          <p:nvPr>
            <p:ph idx="1"/>
          </p:nvPr>
        </p:nvSpPr>
        <p:spPr>
          <a:xfrm>
            <a:off x="838200" y="1285337"/>
            <a:ext cx="10515600" cy="5415356"/>
          </a:xfrm>
        </p:spPr>
        <p:txBody>
          <a:bodyPr>
            <a:normAutofit lnSpcReduction="10000"/>
          </a:bodyPr>
          <a:lstStyle/>
          <a:p>
            <a:pPr algn="r" rtl="1">
              <a:lnSpc>
                <a:spcPct val="120000"/>
              </a:lnSpc>
            </a:pPr>
            <a:r>
              <a:rPr lang="fa-IR" sz="2400" dirty="0">
                <a:cs typeface="Nazanin" panose="00000400000000000000" pitchFamily="2" charset="-78"/>
              </a:rPr>
              <a:t>برخی از تشابهات با رستوران ها که در معرض آسیب آتش سوزی حاصل از پخت و پز  هسنند</a:t>
            </a:r>
          </a:p>
          <a:p>
            <a:pPr lvl="1" algn="r" rtl="1">
              <a:lnSpc>
                <a:spcPct val="120000"/>
              </a:lnSpc>
            </a:pPr>
            <a:r>
              <a:rPr lang="fa-IR" sz="2000" dirty="0">
                <a:cs typeface="Nazanin" panose="00000400000000000000" pitchFamily="2" charset="-78"/>
              </a:rPr>
              <a:t>حدود 7500 آتش سوزی رستوران در سال، به طور متوسط 3 مرگ و میر، 110 جراحت و 165 میلیون دلار خسارت به اموال در هر سال (</a:t>
            </a:r>
            <a:r>
              <a:rPr lang="en-US" sz="1800" dirty="0">
                <a:cs typeface="Nazanin" panose="00000400000000000000" pitchFamily="2" charset="-78"/>
              </a:rPr>
              <a:t>NFPA 2017</a:t>
            </a:r>
            <a:r>
              <a:rPr lang="fa-IR" sz="2000" dirty="0">
                <a:cs typeface="Nazanin" panose="00000400000000000000" pitchFamily="2" charset="-78"/>
              </a:rPr>
              <a:t>)</a:t>
            </a:r>
            <a:r>
              <a:rPr lang="en-US" sz="2000" dirty="0">
                <a:cs typeface="Nazanin" panose="00000400000000000000" pitchFamily="2" charset="-78"/>
              </a:rPr>
              <a:t> 
</a:t>
            </a:r>
            <a:r>
              <a:rPr lang="fa-IR" sz="2000" dirty="0">
                <a:cs typeface="Nazanin" panose="00000400000000000000" pitchFamily="2" charset="-78"/>
              </a:rPr>
              <a:t>در 61٪ از اتش سوزی ها تجهیزات پخت و پز دخیل بوده اند (</a:t>
            </a:r>
            <a:r>
              <a:rPr lang="en-US" sz="1800" dirty="0">
                <a:cs typeface="Nazanin" panose="00000400000000000000" pitchFamily="2" charset="-78"/>
              </a:rPr>
              <a:t>NFPA 2017</a:t>
            </a:r>
            <a:r>
              <a:rPr lang="fa-IR" sz="2000" dirty="0">
                <a:cs typeface="Nazanin" panose="00000400000000000000" pitchFamily="2" charset="-78"/>
              </a:rPr>
              <a:t>)</a:t>
            </a:r>
          </a:p>
          <a:p>
            <a:pPr algn="r" rtl="1">
              <a:lnSpc>
                <a:spcPct val="120000"/>
              </a:lnSpc>
            </a:pPr>
            <a:r>
              <a:rPr lang="fa-IR" sz="2400" dirty="0">
                <a:cs typeface="Nazanin" panose="00000400000000000000" pitchFamily="2" charset="-78"/>
              </a:rPr>
              <a:t>خطرات مختص خودروهای غذای سیار </a:t>
            </a:r>
            <a:endParaRPr lang="en-US" sz="2400" dirty="0">
              <a:cs typeface="Nazanin" panose="00000400000000000000" pitchFamily="2" charset="-78"/>
            </a:endParaRPr>
          </a:p>
          <a:p>
            <a:pPr lvl="1" algn="r" rtl="1">
              <a:lnSpc>
                <a:spcPct val="120000"/>
              </a:lnSpc>
            </a:pPr>
            <a:r>
              <a:rPr lang="fa-IR" sz="2000" dirty="0">
                <a:cs typeface="Nazanin" panose="00000400000000000000" pitchFamily="2" charset="-78"/>
              </a:rPr>
              <a:t>مخازن پروپان - پتانسیل ایجاد شرایط انفجاری
فضاهای کوچک در داخل کامیون ها / تریلرها
متحرک، پتانسیل حضور در مکان های مختلف، خطرات جاده ای</a:t>
            </a:r>
          </a:p>
          <a:p>
            <a:pPr algn="r" rtl="1">
              <a:lnSpc>
                <a:spcPct val="120000"/>
              </a:lnSpc>
            </a:pPr>
            <a:r>
              <a:rPr lang="fa-IR" sz="2400" dirty="0">
                <a:cs typeface="Nazanin" panose="00000400000000000000" pitchFamily="2" charset="-78"/>
              </a:rPr>
              <a:t>کسب و کارهای کوچک چالش های منحصر به فردی دارند</a:t>
            </a:r>
          </a:p>
          <a:p>
            <a:pPr lvl="1" algn="r" rtl="1">
              <a:lnSpc>
                <a:spcPct val="120000"/>
              </a:lnSpc>
            </a:pPr>
            <a:r>
              <a:rPr lang="fa-IR" sz="2000" dirty="0">
                <a:cs typeface="Nazanin" panose="00000400000000000000" pitchFamily="2" charset="-78"/>
              </a:rPr>
              <a:t>به ندرت قادر به داشتن یک متخصص ایمنی اختصاصی هستند
کمبود وجود منابع سلامت و ایمنی </a:t>
            </a:r>
          </a:p>
          <a:p>
            <a:pPr algn="r" rtl="1">
              <a:lnSpc>
                <a:spcPct val="120000"/>
              </a:lnSpc>
            </a:pPr>
            <a:r>
              <a:rPr lang="fa-IR" sz="2400" dirty="0">
                <a:cs typeface="Nazanin" panose="00000400000000000000" pitchFamily="2" charset="-78"/>
              </a:rPr>
              <a:t>دلایل دیگر؟</a:t>
            </a:r>
            <a:endParaRPr lang="en-US" sz="2400" dirty="0">
              <a:cs typeface="Nazanin" panose="00000400000000000000" pitchFamily="2" charset="-78"/>
            </a:endParaRPr>
          </a:p>
        </p:txBody>
      </p:sp>
    </p:spTree>
    <p:extLst>
      <p:ext uri="{BB962C8B-B14F-4D97-AF65-F5344CB8AC3E}">
        <p14:creationId xmlns:p14="http://schemas.microsoft.com/office/powerpoint/2010/main" val="4065665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7263-392B-29D3-BE95-B52B2F957C4A}"/>
              </a:ext>
            </a:extLst>
          </p:cNvPr>
          <p:cNvSpPr>
            <a:spLocks noGrp="1"/>
          </p:cNvSpPr>
          <p:nvPr>
            <p:ph type="title"/>
          </p:nvPr>
        </p:nvSpPr>
        <p:spPr/>
        <p:txBody>
          <a:bodyPr>
            <a:normAutofit/>
          </a:bodyPr>
          <a:lstStyle/>
          <a:p>
            <a:pPr algn="r" rtl="1"/>
            <a:r>
              <a:rPr lang="fa-IR" dirty="0">
                <a:cs typeface="Nazanin" panose="00000400000000000000" pitchFamily="2" charset="-78"/>
              </a:rPr>
              <a:t>هدف از این آموزش</a:t>
            </a:r>
          </a:p>
        </p:txBody>
      </p:sp>
      <p:sp>
        <p:nvSpPr>
          <p:cNvPr id="3" name="Content Placeholder 2">
            <a:extLst>
              <a:ext uri="{FF2B5EF4-FFF2-40B4-BE49-F238E27FC236}">
                <a16:creationId xmlns:a16="http://schemas.microsoft.com/office/drawing/2014/main" id="{9843E30D-6B1D-7115-9B27-DD16CD870FD7}"/>
              </a:ext>
            </a:extLst>
          </p:cNvPr>
          <p:cNvSpPr>
            <a:spLocks noGrp="1"/>
          </p:cNvSpPr>
          <p:nvPr>
            <p:ph idx="1"/>
          </p:nvPr>
        </p:nvSpPr>
        <p:spPr>
          <a:xfrm>
            <a:off x="589935" y="1825624"/>
            <a:ext cx="10763865" cy="4509861"/>
          </a:xfrm>
        </p:spPr>
        <p:txBody>
          <a:bodyPr>
            <a:normAutofit/>
          </a:bodyPr>
          <a:lstStyle/>
          <a:p>
            <a:pPr algn="r" rtl="1">
              <a:lnSpc>
                <a:spcPct val="150000"/>
              </a:lnSpc>
              <a:spcAft>
                <a:spcPts val="600"/>
              </a:spcAft>
            </a:pPr>
            <a:r>
              <a:rPr lang="fa-IR" b="1" dirty="0">
                <a:cs typeface="Nazanin" panose="00000400000000000000" pitchFamily="2" charset="-78"/>
              </a:rPr>
              <a:t>هدف</a:t>
            </a:r>
            <a:r>
              <a:rPr lang="fa-IR" dirty="0">
                <a:cs typeface="Nazanin" panose="00000400000000000000" pitchFamily="2" charset="-78"/>
              </a:rPr>
              <a:t>: آموزش مالکان، مدیریت و کارکنان در عملیات خودروی غذای سیار به منظور جلوگیری از آسیب‌های جسمی، از دست دادن جان و زیان های مالی ناشی از خطرات ایمنی محل کار، به خصوص آتش سوزی و خطرات مرتبط.</a:t>
            </a:r>
          </a:p>
          <a:p>
            <a:pPr algn="r" rtl="1">
              <a:lnSpc>
                <a:spcPct val="150000"/>
              </a:lnSpc>
              <a:spcAft>
                <a:spcPts val="600"/>
              </a:spcAft>
            </a:pPr>
            <a:r>
              <a:rPr lang="fa-IR" dirty="0">
                <a:cs typeface="Nazanin" panose="00000400000000000000" pitchFamily="2" charset="-78"/>
              </a:rPr>
              <a:t>با آموزش در کلاس و آموزش عملی استفاده از ابزار اطفا حریق (کپسول آتش‌نشانی)، هدف ما افزایش اعتماد به نفس شرکت کنندگان در مواجهه با خطرات ایمنی کار می باشد.</a:t>
            </a:r>
          </a:p>
          <a:p>
            <a:pPr algn="r" rtl="1">
              <a:lnSpc>
                <a:spcPct val="150000"/>
              </a:lnSpc>
              <a:spcAft>
                <a:spcPts val="600"/>
              </a:spcAft>
            </a:pPr>
            <a:endParaRPr lang="fa-IR" dirty="0">
              <a:cs typeface="Nazanin" panose="00000400000000000000" pitchFamily="2" charset="-78"/>
            </a:endParaRPr>
          </a:p>
          <a:p>
            <a:pPr algn="r" rtl="1">
              <a:lnSpc>
                <a:spcPct val="150000"/>
              </a:lnSpc>
              <a:spcAft>
                <a:spcPts val="600"/>
              </a:spcAft>
            </a:pPr>
            <a:endParaRPr lang="fa-IR" dirty="0">
              <a:cs typeface="Nazanin" panose="00000400000000000000" pitchFamily="2" charset="-78"/>
            </a:endParaRPr>
          </a:p>
        </p:txBody>
      </p:sp>
    </p:spTree>
    <p:extLst>
      <p:ext uri="{BB962C8B-B14F-4D97-AF65-F5344CB8AC3E}">
        <p14:creationId xmlns:p14="http://schemas.microsoft.com/office/powerpoint/2010/main" val="300610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B31EC-5CB5-034B-294C-B8E42037E08F}"/>
              </a:ext>
            </a:extLst>
          </p:cNvPr>
          <p:cNvSpPr>
            <a:spLocks noGrp="1"/>
          </p:cNvSpPr>
          <p:nvPr>
            <p:ph type="title"/>
          </p:nvPr>
        </p:nvSpPr>
        <p:spPr/>
        <p:txBody>
          <a:bodyPr anchor="ctr"/>
          <a:lstStyle/>
          <a:p>
            <a:pPr algn="ctr" rtl="1"/>
            <a:r>
              <a:rPr lang="fa-IR" dirty="0">
                <a:cs typeface="Nazanin" panose="00000400000000000000" pitchFamily="2" charset="-78"/>
              </a:rPr>
              <a:t>معرفی </a:t>
            </a:r>
            <a:r>
              <a:rPr lang="en-US" dirty="0">
                <a:cs typeface="Nazanin" panose="00000400000000000000" pitchFamily="2" charset="-78"/>
              </a:rPr>
              <a:t>OSHA</a:t>
            </a:r>
          </a:p>
        </p:txBody>
      </p:sp>
    </p:spTree>
    <p:extLst>
      <p:ext uri="{BB962C8B-B14F-4D97-AF65-F5344CB8AC3E}">
        <p14:creationId xmlns:p14="http://schemas.microsoft.com/office/powerpoint/2010/main" val="409785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3F19-31A2-053C-A744-258387D1A523}"/>
              </a:ext>
            </a:extLst>
          </p:cNvPr>
          <p:cNvSpPr>
            <a:spLocks noGrp="1"/>
          </p:cNvSpPr>
          <p:nvPr>
            <p:ph type="title"/>
          </p:nvPr>
        </p:nvSpPr>
        <p:spPr/>
        <p:txBody>
          <a:bodyPr/>
          <a:lstStyle/>
          <a:p>
            <a:pPr algn="r" rtl="1"/>
            <a:r>
              <a:rPr lang="en-US" dirty="0">
                <a:latin typeface="+mn-lt"/>
                <a:cs typeface="Nazanin" panose="00000400000000000000" pitchFamily="2" charset="-78"/>
              </a:rPr>
              <a:t> OSHA</a:t>
            </a:r>
            <a:r>
              <a:rPr lang="fa-IR" dirty="0">
                <a:latin typeface="+mn-lt"/>
                <a:cs typeface="Nazanin" panose="00000400000000000000" pitchFamily="2" charset="-78"/>
              </a:rPr>
              <a:t>چیست و چه کاری انجام می‌دهد؟</a:t>
            </a:r>
          </a:p>
        </p:txBody>
      </p:sp>
      <p:sp>
        <p:nvSpPr>
          <p:cNvPr id="3" name="Content Placeholder 2">
            <a:extLst>
              <a:ext uri="{FF2B5EF4-FFF2-40B4-BE49-F238E27FC236}">
                <a16:creationId xmlns:a16="http://schemas.microsoft.com/office/drawing/2014/main" id="{4D5090F9-32BD-1639-6BF5-1BA6E44200D0}"/>
              </a:ext>
            </a:extLst>
          </p:cNvPr>
          <p:cNvSpPr>
            <a:spLocks noGrp="1"/>
          </p:cNvSpPr>
          <p:nvPr>
            <p:ph idx="1"/>
          </p:nvPr>
        </p:nvSpPr>
        <p:spPr>
          <a:xfrm>
            <a:off x="336431" y="1825624"/>
            <a:ext cx="11017369" cy="4963365"/>
          </a:xfrm>
        </p:spPr>
        <p:txBody>
          <a:bodyPr>
            <a:normAutofit/>
          </a:bodyPr>
          <a:lstStyle/>
          <a:p>
            <a:pPr marL="0" indent="0" algn="r" rtl="1">
              <a:lnSpc>
                <a:spcPct val="100000"/>
              </a:lnSpc>
              <a:spcAft>
                <a:spcPts val="600"/>
              </a:spcAft>
              <a:buNone/>
            </a:pPr>
            <a:r>
              <a:rPr lang="en-US" sz="2400" b="1" dirty="0">
                <a:cs typeface="Nazanin" panose="00000400000000000000" pitchFamily="2" charset="-78"/>
              </a:rPr>
              <a:t>OSHA = The Occupational Safety and Health Administration</a:t>
            </a:r>
            <a:r>
              <a:rPr lang="fa-IR" sz="2400" b="1" dirty="0">
                <a:cs typeface="Nazanin" panose="00000400000000000000" pitchFamily="2" charset="-78"/>
              </a:rPr>
              <a:t> </a:t>
            </a:r>
            <a:r>
              <a:rPr lang="en-US" sz="2400" b="1" dirty="0">
                <a:cs typeface="Nazanin" panose="00000400000000000000" pitchFamily="2" charset="-78"/>
              </a:rPr>
              <a:t>= </a:t>
            </a:r>
            <a:r>
              <a:rPr lang="fa-IR" sz="2400" b="1" dirty="0">
                <a:cs typeface="Nazanin" panose="00000400000000000000" pitchFamily="2" charset="-78"/>
              </a:rPr>
              <a:t> </a:t>
            </a:r>
            <a:r>
              <a:rPr lang="fa-IR" sz="2600" b="1" dirty="0">
                <a:cs typeface="Nazanin" panose="00000400000000000000" pitchFamily="2" charset="-78"/>
              </a:rPr>
              <a:t>اداره ایمنی و بهداشت شغلی</a:t>
            </a:r>
          </a:p>
          <a:p>
            <a:pPr lvl="1" algn="r" rtl="1">
              <a:lnSpc>
                <a:spcPct val="100000"/>
              </a:lnSpc>
              <a:spcAft>
                <a:spcPts val="600"/>
              </a:spcAft>
            </a:pPr>
            <a:r>
              <a:rPr lang="fa-IR" sz="2600" dirty="0">
                <a:cs typeface="Nazanin" panose="00000400000000000000" pitchFamily="2" charset="-78"/>
              </a:rPr>
              <a:t>بخشی از وزارت کار ایالات متحده
تاسیس شده در سال 1970 (قانون ایمنی و بهداشت شغلی</a:t>
            </a:r>
            <a:r>
              <a:rPr lang="en-US" dirty="0">
                <a:cs typeface="Nazanin" panose="00000400000000000000" pitchFamily="2" charset="-78"/>
              </a:rPr>
              <a:t>Williams Steiger</a:t>
            </a:r>
            <a:r>
              <a:rPr lang="fa-IR" sz="2600" dirty="0">
                <a:cs typeface="Nazanin" panose="00000400000000000000" pitchFamily="2" charset="-78"/>
              </a:rPr>
              <a:t>)</a:t>
            </a:r>
            <a:endParaRPr lang="en-US" sz="2600" dirty="0">
              <a:cs typeface="Nazanin" panose="00000400000000000000" pitchFamily="2" charset="-78"/>
            </a:endParaRPr>
          </a:p>
          <a:p>
            <a:pPr lvl="2" algn="r" rtl="1">
              <a:lnSpc>
                <a:spcPct val="100000"/>
              </a:lnSpc>
              <a:spcAft>
                <a:spcPts val="600"/>
              </a:spcAft>
            </a:pPr>
            <a:r>
              <a:rPr lang="fa-IR" sz="2200" dirty="0">
                <a:cs typeface="Nazanin" panose="00000400000000000000" pitchFamily="2" charset="-78"/>
              </a:rPr>
              <a:t>ماموریت: نجات جان، جلوگیری از صدمات و محافظت از کارگران آمریکا در برابر خطرات ایمنی و بهداشت محل کار</a:t>
            </a:r>
          </a:p>
          <a:p>
            <a:pPr lvl="1" algn="r" rtl="1">
              <a:lnSpc>
                <a:spcPct val="100000"/>
              </a:lnSpc>
              <a:spcAft>
                <a:spcPts val="600"/>
              </a:spcAft>
            </a:pPr>
            <a:r>
              <a:rPr lang="fa-IR" sz="2600" dirty="0">
                <a:cs typeface="Nazanin" panose="00000400000000000000" pitchFamily="2" charset="-78"/>
              </a:rPr>
              <a:t> تعیین مسئولیت ها و حقوق هر دوی کارفرمایان و کارگران </a:t>
            </a:r>
          </a:p>
          <a:p>
            <a:pPr lvl="1" algn="r" rtl="1">
              <a:lnSpc>
                <a:spcPct val="100000"/>
              </a:lnSpc>
              <a:spcAft>
                <a:spcPts val="600"/>
              </a:spcAft>
            </a:pPr>
            <a:r>
              <a:rPr lang="fa-IR" sz="2600" dirty="0">
                <a:cs typeface="Nazanin" panose="00000400000000000000" pitchFamily="2" charset="-78"/>
              </a:rPr>
              <a:t>حفظ و نگهداری از یک سیستم گزارش / ثبت برای اسیب ها و مرگ و میرمحل کار
ایجاد برنامه های اموزش ایمنی</a:t>
            </a:r>
            <a:endParaRPr lang="en-US" sz="2600" dirty="0">
              <a:cs typeface="Nazanin" panose="00000400000000000000" pitchFamily="2" charset="-78"/>
            </a:endParaRPr>
          </a:p>
          <a:p>
            <a:pPr lvl="1" algn="r" rtl="1">
              <a:lnSpc>
                <a:spcPct val="100000"/>
              </a:lnSpc>
              <a:spcAft>
                <a:spcPts val="600"/>
              </a:spcAft>
            </a:pPr>
            <a:r>
              <a:rPr lang="fa-IR" sz="2600" dirty="0">
                <a:cs typeface="Nazanin" panose="00000400000000000000" pitchFamily="2" charset="-78"/>
              </a:rPr>
              <a:t>توسعه و اجرای استانداردهای ایمنی</a:t>
            </a:r>
            <a:endParaRPr lang="en-US" dirty="0">
              <a:cs typeface="Nazanin" panose="00000400000000000000" pitchFamily="2" charset="-78"/>
            </a:endParaRPr>
          </a:p>
        </p:txBody>
      </p:sp>
    </p:spTree>
    <p:extLst>
      <p:ext uri="{BB962C8B-B14F-4D97-AF65-F5344CB8AC3E}">
        <p14:creationId xmlns:p14="http://schemas.microsoft.com/office/powerpoint/2010/main" val="55047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6CEB-7EE6-FF1E-7068-8890D5B22A8F}"/>
              </a:ext>
            </a:extLst>
          </p:cNvPr>
          <p:cNvSpPr>
            <a:spLocks noGrp="1"/>
          </p:cNvSpPr>
          <p:nvPr>
            <p:ph type="title"/>
          </p:nvPr>
        </p:nvSpPr>
        <p:spPr>
          <a:xfrm>
            <a:off x="838200" y="0"/>
            <a:ext cx="10515600" cy="1325563"/>
          </a:xfrm>
        </p:spPr>
        <p:txBody>
          <a:bodyPr/>
          <a:lstStyle/>
          <a:p>
            <a:pPr algn="ctr" rtl="1"/>
            <a:r>
              <a:rPr lang="en-US" dirty="0">
                <a:cs typeface="Nazanin" panose="00000400000000000000" pitchFamily="2" charset="-78"/>
              </a:rPr>
              <a:t>OSHA</a:t>
            </a:r>
            <a:r>
              <a:rPr lang="fa-IR" dirty="0">
                <a:cs typeface="Nazanin" panose="00000400000000000000" pitchFamily="2" charset="-78"/>
              </a:rPr>
              <a:t> فدرال و ایالتی</a:t>
            </a:r>
            <a:endParaRPr lang="en-US" dirty="0">
              <a:cs typeface="Nazanin" panose="00000400000000000000" pitchFamily="2" charset="-78"/>
            </a:endParaRPr>
          </a:p>
        </p:txBody>
      </p:sp>
      <p:sp>
        <p:nvSpPr>
          <p:cNvPr id="3" name="Content Placeholder 2">
            <a:extLst>
              <a:ext uri="{FF2B5EF4-FFF2-40B4-BE49-F238E27FC236}">
                <a16:creationId xmlns:a16="http://schemas.microsoft.com/office/drawing/2014/main" id="{7FF9ED52-AF3F-70E8-EA1D-C62A23FFC2F8}"/>
              </a:ext>
            </a:extLst>
          </p:cNvPr>
          <p:cNvSpPr>
            <a:spLocks noGrp="1"/>
          </p:cNvSpPr>
          <p:nvPr>
            <p:ph idx="1"/>
          </p:nvPr>
        </p:nvSpPr>
        <p:spPr>
          <a:xfrm>
            <a:off x="6329715" y="1551810"/>
            <a:ext cx="5541818" cy="5341433"/>
          </a:xfrm>
        </p:spPr>
        <p:txBody>
          <a:bodyPr>
            <a:normAutofit/>
          </a:bodyPr>
          <a:lstStyle/>
          <a:p>
            <a:pPr algn="r" rtl="1">
              <a:lnSpc>
                <a:spcPct val="120000"/>
              </a:lnSpc>
            </a:pPr>
            <a:r>
              <a:rPr lang="fa-IR" dirty="0">
                <a:cs typeface="Nazanin" panose="00000400000000000000" pitchFamily="2" charset="-78"/>
              </a:rPr>
              <a:t>قانون </a:t>
            </a:r>
            <a:r>
              <a:rPr lang="en-US" sz="2400" dirty="0">
                <a:cs typeface="Nazanin" panose="00000400000000000000" pitchFamily="2" charset="-78"/>
              </a:rPr>
              <a:t>OSH</a:t>
            </a:r>
            <a:r>
              <a:rPr lang="fa-IR" dirty="0">
                <a:cs typeface="Nazanin" panose="00000400000000000000" pitchFamily="2" charset="-78"/>
              </a:rPr>
              <a:t> کارفرمایان و کارکنان انها را از طریق </a:t>
            </a:r>
            <a:r>
              <a:rPr lang="en-US" sz="2400" dirty="0">
                <a:cs typeface="Nazanin" panose="00000400000000000000" pitchFamily="2" charset="-78"/>
              </a:rPr>
              <a:t>OSHA</a:t>
            </a:r>
            <a:r>
              <a:rPr lang="en-US" dirty="0">
                <a:cs typeface="Nazanin" panose="00000400000000000000" pitchFamily="2" charset="-78"/>
              </a:rPr>
              <a:t> </a:t>
            </a:r>
            <a:r>
              <a:rPr lang="fa-IR" dirty="0">
                <a:cs typeface="Nazanin" panose="00000400000000000000" pitchFamily="2" charset="-78"/>
              </a:rPr>
              <a:t> فدرال یا از طریق یک برنامه دولتی مورد تایید </a:t>
            </a:r>
            <a:r>
              <a:rPr lang="en-US" sz="2400" dirty="0">
                <a:cs typeface="Nazanin" panose="00000400000000000000" pitchFamily="2" charset="-78"/>
              </a:rPr>
              <a:t>OSHA</a:t>
            </a:r>
            <a:r>
              <a:rPr lang="en-US" dirty="0">
                <a:cs typeface="Nazanin" panose="00000400000000000000" pitchFamily="2" charset="-78"/>
              </a:rPr>
              <a:t> </a:t>
            </a:r>
            <a:r>
              <a:rPr lang="fa-IR" dirty="0">
                <a:cs typeface="Nazanin" panose="00000400000000000000" pitchFamily="2" charset="-78"/>
              </a:rPr>
              <a:t> پوشش می دهد.</a:t>
            </a:r>
          </a:p>
          <a:p>
            <a:pPr algn="r" rtl="1">
              <a:lnSpc>
                <a:spcPct val="120000"/>
              </a:lnSpc>
            </a:pPr>
            <a:endParaRPr lang="fa-IR" dirty="0">
              <a:cs typeface="Nazanin" panose="00000400000000000000" pitchFamily="2" charset="-78"/>
            </a:endParaRPr>
          </a:p>
          <a:p>
            <a:pPr algn="r" rtl="1">
              <a:lnSpc>
                <a:spcPct val="120000"/>
              </a:lnSpc>
            </a:pPr>
            <a:r>
              <a:rPr lang="fa-IR" dirty="0">
                <a:cs typeface="Nazanin" panose="00000400000000000000" pitchFamily="2" charset="-78"/>
              </a:rPr>
              <a:t>22 ایالت برنامه‌های تأیید شده‌ای دارند که هم کارکنان بخش خصوصی و هم کارکنان دولت محلی را پوشش می‌دهند (از ژانویه 2023)</a:t>
            </a:r>
          </a:p>
          <a:p>
            <a:pPr lvl="1" algn="r" rtl="1">
              <a:lnSpc>
                <a:spcPct val="120000"/>
              </a:lnSpc>
            </a:pPr>
            <a:r>
              <a:rPr lang="fa-IR" dirty="0">
                <a:cs typeface="Nazanin" panose="00000400000000000000" pitchFamily="2" charset="-78"/>
              </a:rPr>
              <a:t>برنامه های دولتی باید حداقل به اندازه </a:t>
            </a:r>
            <a:r>
              <a:rPr lang="en-US" sz="2000" dirty="0">
                <a:cs typeface="Nazanin" panose="00000400000000000000" pitchFamily="2" charset="-78"/>
              </a:rPr>
              <a:t>OSHA</a:t>
            </a:r>
            <a:r>
              <a:rPr lang="fa-IR" dirty="0">
                <a:cs typeface="Nazanin" panose="00000400000000000000" pitchFamily="2" charset="-78"/>
              </a:rPr>
              <a:t> در حفاظت از کارگران موثر باشند.</a:t>
            </a:r>
            <a:endParaRPr lang="en-US" dirty="0">
              <a:cs typeface="Nazanin" panose="00000400000000000000" pitchFamily="2" charset="-78"/>
            </a:endParaRPr>
          </a:p>
        </p:txBody>
      </p:sp>
      <p:sp>
        <p:nvSpPr>
          <p:cNvPr id="6" name="TextBox 5">
            <a:extLst>
              <a:ext uri="{FF2B5EF4-FFF2-40B4-BE49-F238E27FC236}">
                <a16:creationId xmlns:a16="http://schemas.microsoft.com/office/drawing/2014/main" id="{2B2DFC8E-D2FA-E86B-18E0-BEA6465B94B8}"/>
              </a:ext>
            </a:extLst>
          </p:cNvPr>
          <p:cNvSpPr txBox="1"/>
          <p:nvPr/>
        </p:nvSpPr>
        <p:spPr>
          <a:xfrm>
            <a:off x="1596471" y="6101641"/>
            <a:ext cx="3379067" cy="369332"/>
          </a:xfrm>
          <a:prstGeom prst="rect">
            <a:avLst/>
          </a:prstGeom>
          <a:noFill/>
        </p:spPr>
        <p:txBody>
          <a:bodyPr wrap="none" rtlCol="0">
            <a:spAutoFit/>
          </a:bodyPr>
          <a:lstStyle/>
          <a:p>
            <a:r>
              <a:rPr lang="en-US" dirty="0">
                <a:hlinkClick r:id="rId3"/>
              </a:rPr>
              <a:t>https://www.osha.gov/stateplans</a:t>
            </a:r>
            <a:r>
              <a:rPr lang="en-US" dirty="0"/>
              <a:t> </a:t>
            </a:r>
          </a:p>
        </p:txBody>
      </p:sp>
      <p:pic>
        <p:nvPicPr>
          <p:cNvPr id="5" name="Picture 4" descr="Map of Federal and State OSHA Plans&#10;jpg 58kb">
            <a:extLst>
              <a:ext uri="{FF2B5EF4-FFF2-40B4-BE49-F238E27FC236}">
                <a16:creationId xmlns:a16="http://schemas.microsoft.com/office/drawing/2014/main" id="{D14CBF7E-015E-7C72-D18F-9C68FBA19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95903"/>
            <a:ext cx="6402451" cy="4666193"/>
          </a:xfrm>
          <a:prstGeom prst="rect">
            <a:avLst/>
          </a:prstGeom>
        </p:spPr>
      </p:pic>
      <p:grpSp>
        <p:nvGrpSpPr>
          <p:cNvPr id="9" name="Group 8">
            <a:extLst>
              <a:ext uri="{FF2B5EF4-FFF2-40B4-BE49-F238E27FC236}">
                <a16:creationId xmlns:a16="http://schemas.microsoft.com/office/drawing/2014/main" id="{3DD1C90B-547F-1367-B74F-EABE47457D8C}"/>
              </a:ext>
            </a:extLst>
          </p:cNvPr>
          <p:cNvGrpSpPr/>
          <p:nvPr/>
        </p:nvGrpSpPr>
        <p:grpSpPr>
          <a:xfrm>
            <a:off x="320466" y="5080778"/>
            <a:ext cx="5775534" cy="960554"/>
            <a:chOff x="320466" y="5080778"/>
            <a:chExt cx="5775534" cy="960554"/>
          </a:xfrm>
        </p:grpSpPr>
        <p:sp>
          <p:nvSpPr>
            <p:cNvPr id="4" name="TextBox 3">
              <a:extLst>
                <a:ext uri="{FF2B5EF4-FFF2-40B4-BE49-F238E27FC236}">
                  <a16:creationId xmlns:a16="http://schemas.microsoft.com/office/drawing/2014/main" id="{AEE44B90-C5ED-29B8-8DF0-D5F54381C2F6}"/>
                </a:ext>
              </a:extLst>
            </p:cNvPr>
            <p:cNvSpPr txBox="1"/>
            <p:nvPr/>
          </p:nvSpPr>
          <p:spPr>
            <a:xfrm>
              <a:off x="320466" y="5080778"/>
              <a:ext cx="5617693" cy="900246"/>
            </a:xfrm>
            <a:prstGeom prst="rect">
              <a:avLst/>
            </a:prstGeom>
            <a:solidFill>
              <a:schemeClr val="bg1"/>
            </a:solidFill>
          </p:spPr>
          <p:txBody>
            <a:bodyPr wrap="square" rtlCol="0">
              <a:spAutoFit/>
            </a:bodyPr>
            <a:lstStyle/>
            <a:p>
              <a:pPr algn="r" rtl="1">
                <a:lnSpc>
                  <a:spcPct val="150000"/>
                </a:lnSpc>
              </a:pPr>
              <a:r>
                <a:rPr lang="fa-IR" sz="1200" b="0" i="0" dirty="0">
                  <a:solidFill>
                    <a:srgbClr val="374151"/>
                  </a:solidFill>
                  <a:effectLst/>
                  <a:latin typeface="Söhne"/>
                  <a:cs typeface="Nazanin" panose="00000400000000000000" pitchFamily="2" charset="-78"/>
                </a:rPr>
                <a:t>برنامه ایالتی تأیید شده توسط </a:t>
              </a:r>
              <a:r>
                <a:rPr lang="en-US" sz="1200" b="0" i="0" dirty="0">
                  <a:solidFill>
                    <a:srgbClr val="374151"/>
                  </a:solidFill>
                  <a:effectLst/>
                  <a:latin typeface="Söhne"/>
                  <a:cs typeface="Nazanin" panose="00000400000000000000" pitchFamily="2" charset="-78"/>
                </a:rPr>
                <a:t>OSHA</a:t>
              </a:r>
              <a:r>
                <a:rPr lang="fa-IR" sz="1200" b="0" i="0" dirty="0">
                  <a:solidFill>
                    <a:srgbClr val="374151"/>
                  </a:solidFill>
                  <a:effectLst/>
                  <a:latin typeface="Söhne"/>
                  <a:cs typeface="Nazanin" panose="00000400000000000000" pitchFamily="2" charset="-78"/>
                </a:rPr>
                <a:t> در این ایالت، محل کارهای خصوصی و دولتی/محلی را پوشش می‌دهد.</a:t>
              </a:r>
            </a:p>
            <a:p>
              <a:pPr algn="r" rtl="1">
                <a:lnSpc>
                  <a:spcPct val="150000"/>
                </a:lnSpc>
              </a:pPr>
              <a:r>
                <a:rPr lang="fa-IR" sz="1200" b="0" i="0" dirty="0">
                  <a:solidFill>
                    <a:srgbClr val="374151"/>
                  </a:solidFill>
                  <a:effectLst/>
                  <a:latin typeface="Söhne"/>
                  <a:cs typeface="Nazanin" panose="00000400000000000000" pitchFamily="2" charset="-78"/>
                </a:rPr>
                <a:t>برنامه ایالتی تأیید شده توسط </a:t>
              </a:r>
              <a:r>
                <a:rPr lang="en-US" sz="1200" b="0" i="0" dirty="0">
                  <a:solidFill>
                    <a:srgbClr val="374151"/>
                  </a:solidFill>
                  <a:effectLst/>
                  <a:latin typeface="Söhne"/>
                  <a:cs typeface="Nazanin" panose="00000400000000000000" pitchFamily="2" charset="-78"/>
                </a:rPr>
                <a:t>OSHA</a:t>
              </a:r>
              <a:r>
                <a:rPr lang="fa-IR" sz="1200" b="0" i="0" dirty="0">
                  <a:solidFill>
                    <a:srgbClr val="374151"/>
                  </a:solidFill>
                  <a:effectLst/>
                  <a:latin typeface="Söhne"/>
                  <a:cs typeface="Nazanin" panose="00000400000000000000" pitchFamily="2" charset="-78"/>
                </a:rPr>
                <a:t> در این ایالت، فقط کارکنان دولتی/محلی را پوشش می‌دهد.</a:t>
              </a:r>
            </a:p>
            <a:p>
              <a:pPr algn="r" rtl="1">
                <a:lnSpc>
                  <a:spcPct val="150000"/>
                </a:lnSpc>
              </a:pPr>
              <a:r>
                <a:rPr lang="fa-IR" sz="1200" b="0" i="0" dirty="0">
                  <a:solidFill>
                    <a:srgbClr val="374151"/>
                  </a:solidFill>
                  <a:effectLst/>
                  <a:latin typeface="Söhne"/>
                  <a:cs typeface="Nazanin" panose="00000400000000000000" pitchFamily="2" charset="-78"/>
                </a:rPr>
                <a:t>این ایالت (بدون ستاره *) یک ایالت</a:t>
              </a:r>
              <a:r>
                <a:rPr lang="en-US" sz="1200" b="0" i="0" dirty="0">
                  <a:solidFill>
                    <a:srgbClr val="374151"/>
                  </a:solidFill>
                  <a:effectLst/>
                  <a:latin typeface="Söhne"/>
                  <a:cs typeface="Nazanin" panose="00000400000000000000" pitchFamily="2" charset="-78"/>
                </a:rPr>
                <a:t>OSHA </a:t>
              </a:r>
              <a:r>
                <a:rPr lang="fa-IR" sz="1200" b="0" i="0" dirty="0">
                  <a:solidFill>
                    <a:srgbClr val="374151"/>
                  </a:solidFill>
                  <a:effectLst/>
                  <a:latin typeface="Söhne"/>
                  <a:cs typeface="Nazanin" panose="00000400000000000000" pitchFamily="2" charset="-78"/>
                </a:rPr>
                <a:t> فدرال است.</a:t>
              </a:r>
            </a:p>
          </p:txBody>
        </p:sp>
        <p:pic>
          <p:nvPicPr>
            <p:cNvPr id="8" name="Picture 7">
              <a:extLst>
                <a:ext uri="{FF2B5EF4-FFF2-40B4-BE49-F238E27FC236}">
                  <a16:creationId xmlns:a16="http://schemas.microsoft.com/office/drawing/2014/main" id="{4303E5B0-F0D8-96B5-5D29-7DB50E18E886}"/>
                </a:ext>
              </a:extLst>
            </p:cNvPr>
            <p:cNvPicPr>
              <a:picLocks noChangeAspect="1"/>
            </p:cNvPicPr>
            <p:nvPr/>
          </p:nvPicPr>
          <p:blipFill rotWithShape="1">
            <a:blip r:embed="rId5"/>
            <a:srcRect l="-1" r="19846"/>
            <a:stretch/>
          </p:blipFill>
          <p:spPr>
            <a:xfrm>
              <a:off x="5862286" y="5187797"/>
              <a:ext cx="233714" cy="853535"/>
            </a:xfrm>
            <a:prstGeom prst="rect">
              <a:avLst/>
            </a:prstGeom>
          </p:spPr>
        </p:pic>
      </p:grpSp>
    </p:spTree>
    <p:extLst>
      <p:ext uri="{BB962C8B-B14F-4D97-AF65-F5344CB8AC3E}">
        <p14:creationId xmlns:p14="http://schemas.microsoft.com/office/powerpoint/2010/main" val="1509178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19339</TotalTime>
  <Words>1821</Words>
  <Application>Microsoft Office PowerPoint</Application>
  <PresentationFormat>Widescreen</PresentationFormat>
  <Paragraphs>149</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Söhne</vt:lpstr>
      <vt:lpstr>Office Theme</vt:lpstr>
      <vt:lpstr> آموزش ایمنی  خودروهای غذای سیار</vt:lpstr>
      <vt:lpstr>خوش آمدید!</vt:lpstr>
      <vt:lpstr>چرا آموزش؟ حوادث خودروهای غذای سیار در اخبار</vt:lpstr>
      <vt:lpstr>چرا آموزش کارکنان برای خودروهای غذای سیار لازم است؟</vt:lpstr>
      <vt:lpstr>چرا آموزش کارکنان برای خودروهای غذای سیار لازم است؟</vt:lpstr>
      <vt:lpstr>هدف از این آموزش</vt:lpstr>
      <vt:lpstr>معرفی OSHA</vt:lpstr>
      <vt:lpstr> OSHAچیست و چه کاری انجام می‌دهد؟</vt:lpstr>
      <vt:lpstr>OSHA فدرال و ایالتی</vt:lpstr>
      <vt:lpstr>حقوق کارگران
</vt:lpstr>
      <vt:lpstr>مسئولیت های کارفرما
</vt:lpstr>
      <vt:lpstr> OSHA به کسب و کارهای کوچک کمک می کند</vt:lpstr>
      <vt:lpstr>برنامه مشاوره در محل OSHA:  SHARP
</vt:lpstr>
      <vt:lpstr>تطابق با مقررات در قیاس با بهترین شیوه ها</vt:lpstr>
      <vt:lpstr>هدف: پیاده سازی راه حل های موثر
</vt:lpstr>
      <vt:lpstr>پیام اصلی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b</dc:creator>
  <cp:lastModifiedBy>Omid Shoghli</cp:lastModifiedBy>
  <cp:revision>48</cp:revision>
  <cp:lastPrinted>2023-03-01T04:50:06Z</cp:lastPrinted>
  <dcterms:created xsi:type="dcterms:W3CDTF">2023-01-01T03:33:26Z</dcterms:created>
  <dcterms:modified xsi:type="dcterms:W3CDTF">2023-09-22T14:20:06Z</dcterms:modified>
</cp:coreProperties>
</file>