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69" r:id="rId3"/>
    <p:sldId id="258" r:id="rId4"/>
    <p:sldId id="268" r:id="rId5"/>
    <p:sldId id="259" r:id="rId6"/>
    <p:sldId id="261" r:id="rId7"/>
    <p:sldId id="262" r:id="rId8"/>
    <p:sldId id="266" r:id="rId9"/>
    <p:sldId id="271" r:id="rId10"/>
    <p:sldId id="270" r:id="rId11"/>
    <p:sldId id="272" r:id="rId12"/>
    <p:sldId id="279" r:id="rId13"/>
    <p:sldId id="273" r:id="rId14"/>
    <p:sldId id="274" r:id="rId15"/>
    <p:sldId id="275" r:id="rId16"/>
    <p:sldId id="277" r:id="rId17"/>
    <p:sldId id="267" r:id="rId18"/>
    <p:sldId id="278" r:id="rId19"/>
    <p:sldId id="281" r:id="rId20"/>
    <p:sldId id="280" r:id="rId21"/>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A27F8A9-D105-4C3E-BB17-212C45CCAF3C}" v="1030" dt="2023-03-01T14:42:25.4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33" autoAdjust="0"/>
    <p:restoredTop sz="87716" autoAdjust="0"/>
  </p:normalViewPr>
  <p:slideViewPr>
    <p:cSldViewPr snapToGrid="0">
      <p:cViewPr varScale="1">
        <p:scale>
          <a:sx n="77" d="100"/>
          <a:sy n="77" d="100"/>
        </p:scale>
        <p:origin x="102" y="432"/>
      </p:cViewPr>
      <p:guideLst/>
    </p:cSldViewPr>
  </p:slideViewPr>
  <p:outlineViewPr>
    <p:cViewPr>
      <p:scale>
        <a:sx n="33" d="100"/>
        <a:sy n="33" d="100"/>
      </p:scale>
      <p:origin x="0" y="-2400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 b" userId="639ece72d218a8ff" providerId="LiveId" clId="{A717A0A8-E005-4D4D-8AD6-BBCD8F24C9EC}"/>
    <pc:docChg chg="modSld">
      <pc:chgData name="m b" userId="639ece72d218a8ff" providerId="LiveId" clId="{A717A0A8-E005-4D4D-8AD6-BBCD8F24C9EC}" dt="2023-03-01T16:32:26.186" v="6" actId="13244"/>
      <pc:docMkLst>
        <pc:docMk/>
      </pc:docMkLst>
      <pc:sldChg chg="modSp mod">
        <pc:chgData name="m b" userId="639ece72d218a8ff" providerId="LiveId" clId="{A717A0A8-E005-4D4D-8AD6-BBCD8F24C9EC}" dt="2023-03-01T16:32:08.568" v="5" actId="13244"/>
        <pc:sldMkLst>
          <pc:docMk/>
          <pc:sldMk cId="1124964631" sldId="267"/>
        </pc:sldMkLst>
        <pc:spChg chg="mod">
          <ac:chgData name="m b" userId="639ece72d218a8ff" providerId="LiveId" clId="{A717A0A8-E005-4D4D-8AD6-BBCD8F24C9EC}" dt="2023-03-01T16:31:56.148" v="4" actId="1036"/>
          <ac:spMkLst>
            <pc:docMk/>
            <pc:sldMk cId="1124964631" sldId="267"/>
            <ac:spMk id="2" creationId="{4CEE8756-B9C6-0F34-E61E-ED0E3922A9E0}"/>
          </ac:spMkLst>
        </pc:spChg>
        <pc:spChg chg="ord">
          <ac:chgData name="m b" userId="639ece72d218a8ff" providerId="LiveId" clId="{A717A0A8-E005-4D4D-8AD6-BBCD8F24C9EC}" dt="2023-03-01T16:32:08.568" v="5" actId="13244"/>
          <ac:spMkLst>
            <pc:docMk/>
            <pc:sldMk cId="1124964631" sldId="267"/>
            <ac:spMk id="10" creationId="{0B63C4FF-25CA-6F71-A636-33EB596B76AE}"/>
          </ac:spMkLst>
        </pc:spChg>
      </pc:sldChg>
      <pc:sldChg chg="modSp mod">
        <pc:chgData name="m b" userId="639ece72d218a8ff" providerId="LiveId" clId="{A717A0A8-E005-4D4D-8AD6-BBCD8F24C9EC}" dt="2023-03-01T16:32:26.186" v="6" actId="13244"/>
        <pc:sldMkLst>
          <pc:docMk/>
          <pc:sldMk cId="1762790734" sldId="270"/>
        </pc:sldMkLst>
        <pc:picChg chg="ord">
          <ac:chgData name="m b" userId="639ece72d218a8ff" providerId="LiveId" clId="{A717A0A8-E005-4D4D-8AD6-BBCD8F24C9EC}" dt="2023-03-01T16:32:26.186" v="6" actId="13244"/>
          <ac:picMkLst>
            <pc:docMk/>
            <pc:sldMk cId="1762790734" sldId="270"/>
            <ac:picMk id="18" creationId="{CD87CB68-6055-6222-D64B-E2E490F54725}"/>
          </ac:picMkLst>
        </pc:picChg>
      </pc:sldChg>
      <pc:sldChg chg="modSp mod">
        <pc:chgData name="m b" userId="639ece72d218a8ff" providerId="LiveId" clId="{A717A0A8-E005-4D4D-8AD6-BBCD8F24C9EC}" dt="2023-03-01T16:30:49.334" v="3" actId="962"/>
        <pc:sldMkLst>
          <pc:docMk/>
          <pc:sldMk cId="4213577704" sldId="279"/>
        </pc:sldMkLst>
        <pc:grpChg chg="mod">
          <ac:chgData name="m b" userId="639ece72d218a8ff" providerId="LiveId" clId="{A717A0A8-E005-4D4D-8AD6-BBCD8F24C9EC}" dt="2023-03-01T16:30:36.332" v="1" actId="962"/>
          <ac:grpSpMkLst>
            <pc:docMk/>
            <pc:sldMk cId="4213577704" sldId="279"/>
            <ac:grpSpMk id="9" creationId="{79FE49B7-7002-130B-3AB0-BE73E855616F}"/>
          </ac:grpSpMkLst>
        </pc:grpChg>
        <pc:grpChg chg="mod">
          <ac:chgData name="m b" userId="639ece72d218a8ff" providerId="LiveId" clId="{A717A0A8-E005-4D4D-8AD6-BBCD8F24C9EC}" dt="2023-03-01T16:30:49.334" v="3" actId="962"/>
          <ac:grpSpMkLst>
            <pc:docMk/>
            <pc:sldMk cId="4213577704" sldId="279"/>
            <ac:grpSpMk id="12" creationId="{DFCEF12A-4B5E-36CF-188B-E63CC1B37C1C}"/>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40F4E96E-CAD6-4C8C-A15A-8E5B5205DB06}" type="datetimeFigureOut">
              <a:rPr lang="en-US" smtClean="0"/>
              <a:t>3/1/2023</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B006E3B7-20EC-4C1E-811C-2D9BE422B24F}" type="slidenum">
              <a:rPr lang="en-US" smtClean="0"/>
              <a:t>‹#›</a:t>
            </a:fld>
            <a:endParaRPr lang="en-US"/>
          </a:p>
        </p:txBody>
      </p:sp>
    </p:spTree>
    <p:extLst>
      <p:ext uri="{BB962C8B-B14F-4D97-AF65-F5344CB8AC3E}">
        <p14:creationId xmlns:p14="http://schemas.microsoft.com/office/powerpoint/2010/main" val="481842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Recommendations can be found here: https://www.osha.gov/etools/evacuation-plans-procedures/eap/fight-or-flee</a:t>
            </a:r>
          </a:p>
          <a:p>
            <a:endParaRPr lang="en-US" dirty="0"/>
          </a:p>
          <a:p>
            <a:r>
              <a:rPr lang="en-US" dirty="0"/>
              <a:t>There is a 4</a:t>
            </a:r>
            <a:r>
              <a:rPr lang="en-US" baseline="30000" dirty="0"/>
              <a:t>th</a:t>
            </a:r>
            <a:r>
              <a:rPr lang="en-US" dirty="0"/>
              <a:t> option: Extinguishers are provided but not intended for employee use. While this may be added to the list of options, it may just add confusion to the response needed, which is why it is not included here.</a:t>
            </a:r>
          </a:p>
        </p:txBody>
      </p:sp>
      <p:sp>
        <p:nvSpPr>
          <p:cNvPr id="4" name="Slide Number Placeholder 3"/>
          <p:cNvSpPr>
            <a:spLocks noGrp="1"/>
          </p:cNvSpPr>
          <p:nvPr>
            <p:ph type="sldNum" sz="quarter" idx="5"/>
          </p:nvPr>
        </p:nvSpPr>
        <p:spPr/>
        <p:txBody>
          <a:bodyPr/>
          <a:lstStyle/>
          <a:p>
            <a:fld id="{F447ADC6-8A86-4F5F-8FD0-34B70812992D}" type="slidenum">
              <a:rPr lang="en-US" smtClean="0"/>
              <a:t>4</a:t>
            </a:fld>
            <a:endParaRPr lang="en-US"/>
          </a:p>
        </p:txBody>
      </p:sp>
    </p:spTree>
    <p:extLst>
      <p:ext uri="{BB962C8B-B14F-4D97-AF65-F5344CB8AC3E}">
        <p14:creationId xmlns:p14="http://schemas.microsoft.com/office/powerpoint/2010/main" val="14257040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https://www.osha.gov/etools/evacuation-plans-procedures/emergency-standards/portable-extinguishers/about</a:t>
            </a:r>
          </a:p>
        </p:txBody>
      </p:sp>
      <p:sp>
        <p:nvSpPr>
          <p:cNvPr id="4" name="Slide Number Placeholder 3"/>
          <p:cNvSpPr>
            <a:spLocks noGrp="1"/>
          </p:cNvSpPr>
          <p:nvPr>
            <p:ph type="sldNum" sz="quarter" idx="5"/>
          </p:nvPr>
        </p:nvSpPr>
        <p:spPr/>
        <p:txBody>
          <a:bodyPr/>
          <a:lstStyle/>
          <a:p>
            <a:fld id="{B006E3B7-20EC-4C1E-811C-2D9BE422B24F}" type="slidenum">
              <a:rPr lang="en-US" smtClean="0"/>
              <a:t>6</a:t>
            </a:fld>
            <a:endParaRPr lang="en-US"/>
          </a:p>
        </p:txBody>
      </p:sp>
    </p:spTree>
    <p:extLst>
      <p:ext uri="{BB962C8B-B14F-4D97-AF65-F5344CB8AC3E}">
        <p14:creationId xmlns:p14="http://schemas.microsoft.com/office/powerpoint/2010/main" val="23848273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https://www.osha.gov/etools/young-workers-restaurant-safety/cooking</a:t>
            </a:r>
          </a:p>
          <a:p>
            <a:endParaRPr lang="en-US" dirty="0"/>
          </a:p>
          <a:p>
            <a:r>
              <a:rPr lang="en-US" dirty="0"/>
              <a:t>Class D Fire Materials would be least likely to be found in Mobile Food Vehicles (MFVs)</a:t>
            </a:r>
          </a:p>
          <a:p>
            <a:r>
              <a:rPr lang="en-US" dirty="0"/>
              <a:t>Class A is most likely to be found in any business (paper at minimum)</a:t>
            </a:r>
          </a:p>
          <a:p>
            <a:r>
              <a:rPr lang="en-US" dirty="0"/>
              <a:t>The others may depend on the individual business</a:t>
            </a:r>
          </a:p>
        </p:txBody>
      </p:sp>
      <p:sp>
        <p:nvSpPr>
          <p:cNvPr id="4" name="Slide Number Placeholder 3"/>
          <p:cNvSpPr>
            <a:spLocks noGrp="1"/>
          </p:cNvSpPr>
          <p:nvPr>
            <p:ph type="sldNum" sz="quarter" idx="5"/>
          </p:nvPr>
        </p:nvSpPr>
        <p:spPr/>
        <p:txBody>
          <a:bodyPr/>
          <a:lstStyle/>
          <a:p>
            <a:fld id="{B006E3B7-20EC-4C1E-811C-2D9BE422B24F}" type="slidenum">
              <a:rPr lang="en-US" smtClean="0"/>
              <a:t>7</a:t>
            </a:fld>
            <a:endParaRPr lang="en-US"/>
          </a:p>
        </p:txBody>
      </p:sp>
    </p:spTree>
    <p:extLst>
      <p:ext uri="{BB962C8B-B14F-4D97-AF65-F5344CB8AC3E}">
        <p14:creationId xmlns:p14="http://schemas.microsoft.com/office/powerpoint/2010/main" val="1662674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Failure to match the fire extinguisher to the hazard can be deadly</a:t>
            </a:r>
          </a:p>
          <a:p>
            <a:r>
              <a:rPr lang="en-US" dirty="0"/>
              <a:t>Example 1. Using a water-based extinguisher on a Class B or Class K Fire will cause it to spread (oil and water don’t mix) and may cause spattering due to rapid steam generation</a:t>
            </a:r>
          </a:p>
          <a:p>
            <a:r>
              <a:rPr lang="en-US" dirty="0"/>
              <a:t>Example 2. Using a water-based extinguisher on an electrical fire may result in electrocution, since water is a good conductor</a:t>
            </a:r>
          </a:p>
          <a:p>
            <a:r>
              <a:rPr lang="en-US" dirty="0"/>
              <a:t>Example 3. Reactive metals like sodium and lithium produce explosive hydrogen gas when contacting water</a:t>
            </a:r>
          </a:p>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8</a:t>
            </a:fld>
            <a:endParaRPr lang="en-US"/>
          </a:p>
        </p:txBody>
      </p:sp>
    </p:spTree>
    <p:extLst>
      <p:ext uri="{BB962C8B-B14F-4D97-AF65-F5344CB8AC3E}">
        <p14:creationId xmlns:p14="http://schemas.microsoft.com/office/powerpoint/2010/main" val="34726682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Failure to match the fire extinguisher to the hazard can be deadly</a:t>
            </a:r>
          </a:p>
          <a:p>
            <a:r>
              <a:rPr lang="en-US" dirty="0"/>
              <a:t>Example 1. Using a water-based extinguisher on a Class B or Class K Fire will cause it to spread (oil and water don’t mix) and may cause spattering due to rapid steam generation</a:t>
            </a:r>
          </a:p>
          <a:p>
            <a:r>
              <a:rPr lang="en-US" dirty="0"/>
              <a:t>Example 2. Using a water-based extinguisher on an electrical fire may result in electrocution, since water is a good conductor</a:t>
            </a:r>
          </a:p>
          <a:p>
            <a:r>
              <a:rPr lang="en-US" dirty="0"/>
              <a:t>Example 3. Reactive metals like sodium and lithium produce explosive hydrogen gas when contacting water</a:t>
            </a:r>
          </a:p>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9</a:t>
            </a:fld>
            <a:endParaRPr lang="en-US"/>
          </a:p>
        </p:txBody>
      </p:sp>
    </p:spTree>
    <p:extLst>
      <p:ext uri="{BB962C8B-B14F-4D97-AF65-F5344CB8AC3E}">
        <p14:creationId xmlns:p14="http://schemas.microsoft.com/office/powerpoint/2010/main" val="25584532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10</a:t>
            </a:fld>
            <a:endParaRPr lang="en-US"/>
          </a:p>
        </p:txBody>
      </p:sp>
    </p:spTree>
    <p:extLst>
      <p:ext uri="{BB962C8B-B14F-4D97-AF65-F5344CB8AC3E}">
        <p14:creationId xmlns:p14="http://schemas.microsoft.com/office/powerpoint/2010/main" val="3350415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recommendations may differ from building fires</a:t>
            </a:r>
          </a:p>
          <a:p>
            <a:endParaRPr lang="en-US" dirty="0"/>
          </a:p>
          <a:p>
            <a:endParaRPr lang="en-US" dirty="0"/>
          </a:p>
          <a:p>
            <a:r>
              <a:rPr lang="en-US" dirty="0"/>
              <a:t>A second acronym is R.A.C.E.:</a:t>
            </a:r>
          </a:p>
          <a:p>
            <a:r>
              <a:rPr lang="en-US" u="sng" dirty="0"/>
              <a:t>R.A.C.E</a:t>
            </a:r>
          </a:p>
          <a:p>
            <a:r>
              <a:rPr lang="en-US" b="1" u="sng" dirty="0"/>
              <a:t>R</a:t>
            </a:r>
            <a:r>
              <a:rPr lang="en-US" dirty="0"/>
              <a:t>escue anyone in immediate danger of the fire</a:t>
            </a:r>
          </a:p>
          <a:p>
            <a:r>
              <a:rPr lang="en-US" b="1" u="sng" dirty="0"/>
              <a:t>A</a:t>
            </a:r>
            <a:r>
              <a:rPr lang="en-US" dirty="0"/>
              <a:t>larm needs activated AND call fire response phone number</a:t>
            </a:r>
          </a:p>
          <a:p>
            <a:r>
              <a:rPr lang="en-US" b="1" u="sng" dirty="0"/>
              <a:t>C</a:t>
            </a:r>
            <a:r>
              <a:rPr lang="en-US" dirty="0"/>
              <a:t>ontain fire by closing all doors in the fire area</a:t>
            </a:r>
          </a:p>
          <a:p>
            <a:r>
              <a:rPr lang="en-US" b="1" u="sng" dirty="0"/>
              <a:t>E</a:t>
            </a:r>
            <a:r>
              <a:rPr lang="en-US" dirty="0"/>
              <a:t>xtinguish small fires. If fire cannot be extinguished, leave the area and close the door.</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13</a:t>
            </a:fld>
            <a:endParaRPr lang="en-US"/>
          </a:p>
        </p:txBody>
      </p:sp>
    </p:spTree>
    <p:extLst>
      <p:ext uri="{BB962C8B-B14F-4D97-AF65-F5344CB8AC3E}">
        <p14:creationId xmlns:p14="http://schemas.microsoft.com/office/powerpoint/2010/main" val="4137956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006E3B7-20EC-4C1E-811C-2D9BE422B24F}" type="slidenum">
              <a:rPr lang="en-US" smtClean="0"/>
              <a:t>18</a:t>
            </a:fld>
            <a:endParaRPr lang="en-US"/>
          </a:p>
        </p:txBody>
      </p:sp>
    </p:spTree>
    <p:extLst>
      <p:ext uri="{BB962C8B-B14F-4D97-AF65-F5344CB8AC3E}">
        <p14:creationId xmlns:p14="http://schemas.microsoft.com/office/powerpoint/2010/main" val="3474341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D7E80-DD92-40E8-EBFC-12FAE58666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B3895-A9A0-1B79-6269-1083178389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3C7388-96F3-2072-3B27-F78A147D259F}"/>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0B0AA8CE-6AB1-4ED5-F57D-47940D5AA5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A4CC4C-FB59-EB7F-FF5B-6288706F8674}"/>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9054011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03356-B205-ED50-70BB-665B9A01023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412C806-6067-C1E1-D2AE-69C8EFC4EE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4E67A1-D1D8-4F48-6D11-41312423AFEC}"/>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933D09DC-5E5E-8D53-344B-D66C6D0909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BD0B71-F204-FA5D-4639-3C20BCD028A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42117225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06F0297-7DA6-CAEF-12D7-4244A135D2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A5C0F1E-7145-7E9B-FC19-F142776AE8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726052-AFBC-866C-A5D3-7A6ECBC00CE1}"/>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17C90670-53D7-7C86-6F6E-6D3CF9E15A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2608FD-313C-700B-1977-1D69C647B85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7422740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3C4571-95F5-9093-A4D7-A29EBEE4C6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BBCF5-6788-676B-CA76-7DDE6CC5EDE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061CE8-A449-BC80-EC54-741419A46CE0}"/>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04B6A763-003C-23A9-C65C-5CCF98DB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2944A-0984-4832-CF4D-D648B79A41FC}"/>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02048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AAD22-2B29-27F5-1916-9DF88AC5811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EABB1E-9DAB-5AA1-5DAC-93F98F1115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816D5C5-4122-6DE4-FC8D-75F3A70D9CBB}"/>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338EB160-0182-DEEB-A11C-9EDC480540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E6B18EA-B442-A29B-FA6F-430900EC2CE1}"/>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47531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D65B3-64CC-2EFA-FCCF-EE398B1A88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EB94B1-53C8-507A-D688-807B9266DF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F82ADFD-BA2F-3029-7652-4C85EC2BB4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502B9D-3552-6C8E-5084-05C011E30499}"/>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6" name="Footer Placeholder 5">
            <a:extLst>
              <a:ext uri="{FF2B5EF4-FFF2-40B4-BE49-F238E27FC236}">
                <a16:creationId xmlns:a16="http://schemas.microsoft.com/office/drawing/2014/main" id="{C51F4737-4BC5-8EB9-2C14-B4191A4417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85E1687-D255-B503-42FF-FA8EF0DB658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696264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59983-3415-636A-7001-384D1D13F6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E30FB2-0B7A-1119-98CB-5499C0F4AC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0B7BC35-9E0F-044C-ABC4-81E2F78AD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656EF1-1FC8-FBFD-BFA0-F0DE16F424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359DB-8252-C546-EFA2-0FBBD1A699E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9B95430-256C-D310-CC13-057485233D8C}"/>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8" name="Footer Placeholder 7">
            <a:extLst>
              <a:ext uri="{FF2B5EF4-FFF2-40B4-BE49-F238E27FC236}">
                <a16:creationId xmlns:a16="http://schemas.microsoft.com/office/drawing/2014/main" id="{F2C68B41-8071-F8C7-C958-B1A33AD41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EB4AC73-A0D8-0DFE-1812-9F8301C77309}"/>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34614419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89F10-0176-C956-7C4B-68F7C84795E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83A2F42-930B-2B16-12F2-263FD835917C}"/>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4" name="Footer Placeholder 3">
            <a:extLst>
              <a:ext uri="{FF2B5EF4-FFF2-40B4-BE49-F238E27FC236}">
                <a16:creationId xmlns:a16="http://schemas.microsoft.com/office/drawing/2014/main" id="{82A74212-4E55-960E-4728-3C84DC3E10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C9EFE8-9CCC-C998-7166-23A09ABCD83F}"/>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1115663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9A8688-C12D-627C-1533-2348ECD3FEE3}"/>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3" name="Footer Placeholder 2">
            <a:extLst>
              <a:ext uri="{FF2B5EF4-FFF2-40B4-BE49-F238E27FC236}">
                <a16:creationId xmlns:a16="http://schemas.microsoft.com/office/drawing/2014/main" id="{A1642180-2C8F-2334-644F-4BB6B504858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62CF94C-50A4-245C-E281-CF01B80B00C2}"/>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966082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6EA64-249D-F4D4-110A-EB058DD40EE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AAF030-C71D-39AC-E534-3FBAEBCED6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558F98-E64C-CC0B-DB83-BB7AC44501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47D5BB5-CF0A-4146-B678-1D8F116CB428}"/>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6" name="Footer Placeholder 5">
            <a:extLst>
              <a:ext uri="{FF2B5EF4-FFF2-40B4-BE49-F238E27FC236}">
                <a16:creationId xmlns:a16="http://schemas.microsoft.com/office/drawing/2014/main" id="{10687796-86BE-9D40-D498-BC9C507E47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E0B0D6-D49B-8C6E-FE1E-09F353868D0B}"/>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26515518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D1C87-6515-CB06-EBC6-BA022117828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D110563-58D7-9297-9FA4-D73649BF7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3578DCF-8EF1-33AB-8A17-045D0F41C9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B59ED1-EC5B-C7F2-6B16-9D434194ECED}"/>
              </a:ext>
            </a:extLst>
          </p:cNvPr>
          <p:cNvSpPr>
            <a:spLocks noGrp="1"/>
          </p:cNvSpPr>
          <p:nvPr>
            <p:ph type="dt" sz="half" idx="10"/>
          </p:nvPr>
        </p:nvSpPr>
        <p:spPr/>
        <p:txBody>
          <a:bodyPr/>
          <a:lstStyle/>
          <a:p>
            <a:fld id="{75C2B1A7-68F2-49FE-AECA-89B6ABE078A2}" type="datetimeFigureOut">
              <a:rPr lang="en-US" smtClean="0"/>
              <a:t>3/1/2023</a:t>
            </a:fld>
            <a:endParaRPr lang="en-US"/>
          </a:p>
        </p:txBody>
      </p:sp>
      <p:sp>
        <p:nvSpPr>
          <p:cNvPr id="6" name="Footer Placeholder 5">
            <a:extLst>
              <a:ext uri="{FF2B5EF4-FFF2-40B4-BE49-F238E27FC236}">
                <a16:creationId xmlns:a16="http://schemas.microsoft.com/office/drawing/2014/main" id="{FA4422B7-CD3B-6A82-2FB7-A422A8372C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0EDE2B-FA9D-F732-BA14-B6F79C6DFEE8}"/>
              </a:ext>
            </a:extLst>
          </p:cNvPr>
          <p:cNvSpPr>
            <a:spLocks noGrp="1"/>
          </p:cNvSpPr>
          <p:nvPr>
            <p:ph type="sldNum" sz="quarter" idx="12"/>
          </p:nvPr>
        </p:nvSpPr>
        <p:spPr/>
        <p:txBody>
          <a:bodyPr/>
          <a:lstStyle/>
          <a:p>
            <a:fld id="{BDE0684E-C0AD-4F03-9336-CDEF12133AAD}" type="slidenum">
              <a:rPr lang="en-US" smtClean="0"/>
              <a:t>‹#›</a:t>
            </a:fld>
            <a:endParaRPr lang="en-US"/>
          </a:p>
        </p:txBody>
      </p:sp>
    </p:spTree>
    <p:extLst>
      <p:ext uri="{BB962C8B-B14F-4D97-AF65-F5344CB8AC3E}">
        <p14:creationId xmlns:p14="http://schemas.microsoft.com/office/powerpoint/2010/main" val="714686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27AFB-DC2F-1D0C-38CD-CFA98D94A2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EDC81E1-AF72-13F8-C6FE-3A29E0D8A4B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66C5A7-F817-6E42-0B13-4C3B4DB92D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C2B1A7-68F2-49FE-AECA-89B6ABE078A2}" type="datetimeFigureOut">
              <a:rPr lang="en-US" smtClean="0"/>
              <a:t>3/1/2023</a:t>
            </a:fld>
            <a:endParaRPr lang="en-US"/>
          </a:p>
        </p:txBody>
      </p:sp>
      <p:sp>
        <p:nvSpPr>
          <p:cNvPr id="5" name="Footer Placeholder 4">
            <a:extLst>
              <a:ext uri="{FF2B5EF4-FFF2-40B4-BE49-F238E27FC236}">
                <a16:creationId xmlns:a16="http://schemas.microsoft.com/office/drawing/2014/main" id="{21ABF3E5-6211-BEC5-AD45-A6DF8526BA6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8471C36-EC65-2E05-0DE5-C264BF7CEFA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E0684E-C0AD-4F03-9336-CDEF12133AAD}" type="slidenum">
              <a:rPr lang="en-US" smtClean="0"/>
              <a:t>‹#›</a:t>
            </a:fld>
            <a:endParaRPr lang="en-US"/>
          </a:p>
        </p:txBody>
      </p:sp>
    </p:spTree>
    <p:extLst>
      <p:ext uri="{BB962C8B-B14F-4D97-AF65-F5344CB8AC3E}">
        <p14:creationId xmlns:p14="http://schemas.microsoft.com/office/powerpoint/2010/main" val="3748729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4.jpg"/></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7.jpg"/><Relationship Id="rId1" Type="http://schemas.openxmlformats.org/officeDocument/2006/relationships/slideLayout" Target="../slideLayouts/slideLayout2.xml"/><Relationship Id="rId5" Type="http://schemas.openxmlformats.org/officeDocument/2006/relationships/image" Target="../media/image1.jpg"/><Relationship Id="rId4" Type="http://schemas.openxmlformats.org/officeDocument/2006/relationships/image" Target="../media/image8.jpg"/></Relationships>
</file>

<file path=ppt/slides/_rels/slide1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image" Target="../media/image11.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43E9A3-6807-1586-0C5E-086CCAEAFF69}"/>
              </a:ext>
            </a:extLst>
          </p:cNvPr>
          <p:cNvSpPr>
            <a:spLocks noGrp="1"/>
          </p:cNvSpPr>
          <p:nvPr>
            <p:ph type="ctrTitle"/>
          </p:nvPr>
        </p:nvSpPr>
        <p:spPr/>
        <p:txBody>
          <a:bodyPr/>
          <a:lstStyle/>
          <a:p>
            <a:r>
              <a:rPr lang="en-US" dirty="0"/>
              <a:t>Mobile Food Truck </a:t>
            </a:r>
            <a:br>
              <a:rPr lang="en-US" dirty="0"/>
            </a:br>
            <a:r>
              <a:rPr lang="en-US" dirty="0"/>
              <a:t>Safety Training</a:t>
            </a:r>
          </a:p>
        </p:txBody>
      </p:sp>
      <p:sp>
        <p:nvSpPr>
          <p:cNvPr id="3" name="Subtitle 2">
            <a:extLst>
              <a:ext uri="{FF2B5EF4-FFF2-40B4-BE49-F238E27FC236}">
                <a16:creationId xmlns:a16="http://schemas.microsoft.com/office/drawing/2014/main" id="{7CFEF0DD-E633-7D0E-175F-A5DD6204FD39}"/>
              </a:ext>
            </a:extLst>
          </p:cNvPr>
          <p:cNvSpPr>
            <a:spLocks noGrp="1"/>
          </p:cNvSpPr>
          <p:nvPr>
            <p:ph type="subTitle" idx="1"/>
          </p:nvPr>
        </p:nvSpPr>
        <p:spPr/>
        <p:txBody>
          <a:bodyPr/>
          <a:lstStyle/>
          <a:p>
            <a:r>
              <a:rPr lang="en-US" dirty="0"/>
              <a:t>Part 5: </a:t>
            </a:r>
            <a:r>
              <a:rPr lang="en-US"/>
              <a:t>Fire Extinguisher Training</a:t>
            </a:r>
            <a:endParaRPr lang="en-US" dirty="0"/>
          </a:p>
        </p:txBody>
      </p:sp>
      <p:sp>
        <p:nvSpPr>
          <p:cNvPr id="4" name="TextBox 3">
            <a:extLst>
              <a:ext uri="{FF2B5EF4-FFF2-40B4-BE49-F238E27FC236}">
                <a16:creationId xmlns:a16="http://schemas.microsoft.com/office/drawing/2014/main" id="{6784E2DF-30B9-4D29-1C58-E15F3A7CC501}"/>
              </a:ext>
            </a:extLst>
          </p:cNvPr>
          <p:cNvSpPr txBox="1"/>
          <p:nvPr/>
        </p:nvSpPr>
        <p:spPr>
          <a:xfrm>
            <a:off x="1319505" y="5387313"/>
            <a:ext cx="10009215" cy="1200329"/>
          </a:xfrm>
          <a:prstGeom prst="rect">
            <a:avLst/>
          </a:prstGeom>
          <a:noFill/>
        </p:spPr>
        <p:txBody>
          <a:bodyPr wrap="none" rtlCol="0">
            <a:spAutoFit/>
          </a:bodyPr>
          <a:lstStyle/>
          <a:p>
            <a:r>
              <a:rPr lang="en-US" sz="1800" i="1" dirty="0">
                <a:effectLst/>
                <a:latin typeface="Calibri" panose="020F0502020204030204" pitchFamily="34" charset="0"/>
                <a:ea typeface="Calibri" panose="020F0502020204030204" pitchFamily="34" charset="0"/>
              </a:rPr>
              <a:t>This material was produced under grant number SH-39170-SH2 from the Occupational Safety and Health </a:t>
            </a:r>
          </a:p>
          <a:p>
            <a:r>
              <a:rPr lang="en-US" sz="1800" i="1" dirty="0">
                <a:effectLst/>
                <a:latin typeface="Calibri" panose="020F0502020204030204" pitchFamily="34" charset="0"/>
                <a:ea typeface="Calibri" panose="020F0502020204030204" pitchFamily="34" charset="0"/>
              </a:rPr>
              <a:t>Administration, U.S. Department of Labor. It does not necessarily reflect the views or policies of the U.S. </a:t>
            </a:r>
          </a:p>
          <a:p>
            <a:r>
              <a:rPr lang="en-US" sz="1800" i="1" dirty="0">
                <a:effectLst/>
                <a:latin typeface="Calibri" panose="020F0502020204030204" pitchFamily="34" charset="0"/>
                <a:ea typeface="Calibri" panose="020F0502020204030204" pitchFamily="34" charset="0"/>
              </a:rPr>
              <a:t>Department</a:t>
            </a:r>
            <a:r>
              <a:rPr lang="en-US" sz="1800" i="1" spc="-1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of</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Labor,</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nor</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does</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mention</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of</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trade</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names,</a:t>
            </a:r>
            <a:r>
              <a:rPr lang="en-US" sz="1800" i="1" spc="-2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commercial</a:t>
            </a:r>
            <a:r>
              <a:rPr lang="en-US" sz="1800" i="1" spc="-15"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products,</a:t>
            </a:r>
            <a:r>
              <a:rPr lang="en-US" sz="1800" i="1" spc="-1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or</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organizations</a:t>
            </a:r>
            <a:r>
              <a:rPr lang="en-US" sz="1800" i="1" spc="-20" dirty="0">
                <a:effectLst/>
                <a:latin typeface="Calibri" panose="020F0502020204030204" pitchFamily="34" charset="0"/>
                <a:ea typeface="Calibri" panose="020F0502020204030204" pitchFamily="34" charset="0"/>
              </a:rPr>
              <a:t> </a:t>
            </a:r>
            <a:r>
              <a:rPr lang="en-US" sz="1800" i="1" dirty="0">
                <a:effectLst/>
                <a:latin typeface="Calibri" panose="020F0502020204030204" pitchFamily="34" charset="0"/>
                <a:ea typeface="Calibri" panose="020F0502020204030204" pitchFamily="34" charset="0"/>
              </a:rPr>
              <a:t>imply</a:t>
            </a:r>
            <a:r>
              <a:rPr lang="en-US" sz="1800" i="1" spc="-15" dirty="0">
                <a:effectLst/>
                <a:latin typeface="Calibri" panose="020F0502020204030204" pitchFamily="34" charset="0"/>
                <a:ea typeface="Calibri" panose="020F0502020204030204" pitchFamily="34" charset="0"/>
              </a:rPr>
              <a:t> </a:t>
            </a:r>
          </a:p>
          <a:p>
            <a:r>
              <a:rPr lang="en-US" sz="1800" i="1" dirty="0">
                <a:effectLst/>
                <a:latin typeface="Calibri" panose="020F0502020204030204" pitchFamily="34" charset="0"/>
                <a:ea typeface="Calibri" panose="020F0502020204030204" pitchFamily="34" charset="0"/>
              </a:rPr>
              <a:t>endorsement by the U.S. </a:t>
            </a:r>
            <a:r>
              <a:rPr lang="en-US" sz="1800" i="1">
                <a:effectLst/>
                <a:latin typeface="Calibri" panose="020F0502020204030204" pitchFamily="34" charset="0"/>
                <a:ea typeface="Calibri" panose="020F0502020204030204" pitchFamily="34" charset="0"/>
              </a:rPr>
              <a:t>Government.</a:t>
            </a:r>
            <a:endParaRPr lang="en-US" sz="1800" i="1"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916103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DF487-0AEA-EE25-E233-DF0E2406ABCF}"/>
              </a:ext>
            </a:extLst>
          </p:cNvPr>
          <p:cNvSpPr>
            <a:spLocks noGrp="1"/>
          </p:cNvSpPr>
          <p:nvPr>
            <p:ph type="title"/>
          </p:nvPr>
        </p:nvSpPr>
        <p:spPr/>
        <p:txBody>
          <a:bodyPr/>
          <a:lstStyle/>
          <a:p>
            <a:r>
              <a:rPr lang="en-US" dirty="0"/>
              <a:t>Class ABC Extinguisher</a:t>
            </a:r>
          </a:p>
        </p:txBody>
      </p:sp>
      <p:sp>
        <p:nvSpPr>
          <p:cNvPr id="3" name="Content Placeholder 2">
            <a:extLst>
              <a:ext uri="{FF2B5EF4-FFF2-40B4-BE49-F238E27FC236}">
                <a16:creationId xmlns:a16="http://schemas.microsoft.com/office/drawing/2014/main" id="{55808C50-E4B3-E900-110B-C7A34D49B5DE}"/>
              </a:ext>
            </a:extLst>
          </p:cNvPr>
          <p:cNvSpPr>
            <a:spLocks noGrp="1"/>
          </p:cNvSpPr>
          <p:nvPr>
            <p:ph sz="half" idx="1"/>
          </p:nvPr>
        </p:nvSpPr>
        <p:spPr>
          <a:xfrm>
            <a:off x="838200" y="1825624"/>
            <a:ext cx="5412698" cy="4879975"/>
          </a:xfrm>
        </p:spPr>
        <p:txBody>
          <a:bodyPr>
            <a:normAutofit/>
          </a:bodyPr>
          <a:lstStyle/>
          <a:p>
            <a:r>
              <a:rPr lang="en-US" dirty="0"/>
              <a:t>Multipurpose</a:t>
            </a:r>
          </a:p>
          <a:p>
            <a:pPr lvl="1"/>
            <a:r>
              <a:rPr lang="en-US" dirty="0"/>
              <a:t>Wood, paper</a:t>
            </a:r>
          </a:p>
          <a:p>
            <a:pPr lvl="1"/>
            <a:r>
              <a:rPr lang="en-US" dirty="0"/>
              <a:t>Flammable Liquid</a:t>
            </a:r>
          </a:p>
          <a:p>
            <a:pPr lvl="1"/>
            <a:r>
              <a:rPr lang="en-US" dirty="0"/>
              <a:t>Electrical</a:t>
            </a:r>
          </a:p>
          <a:p>
            <a:r>
              <a:rPr lang="en-US" dirty="0"/>
              <a:t>Contains Dry Chemical</a:t>
            </a:r>
          </a:p>
          <a:p>
            <a:r>
              <a:rPr lang="en-US" dirty="0"/>
              <a:t>Fire retardant powder separates the fuel from oxygen</a:t>
            </a:r>
          </a:p>
          <a:p>
            <a:r>
              <a:rPr lang="en-US" dirty="0"/>
              <a:t>Pressure Gauge Verifies Fill Level</a:t>
            </a:r>
          </a:p>
          <a:p>
            <a:r>
              <a:rPr lang="en-US" dirty="0"/>
              <a:t>Note: Mildly Corrosive (Electronic Equipment)</a:t>
            </a:r>
          </a:p>
          <a:p>
            <a:endParaRPr lang="en-US" dirty="0"/>
          </a:p>
        </p:txBody>
      </p:sp>
      <p:sp>
        <p:nvSpPr>
          <p:cNvPr id="27" name="Isosceles Triangle 26">
            <a:extLst>
              <a:ext uri="{FF2B5EF4-FFF2-40B4-BE49-F238E27FC236}">
                <a16:creationId xmlns:a16="http://schemas.microsoft.com/office/drawing/2014/main" id="{7B417A3A-59B6-22C6-CAD2-5D1F9372C89B}"/>
              </a:ext>
            </a:extLst>
          </p:cNvPr>
          <p:cNvSpPr/>
          <p:nvPr/>
        </p:nvSpPr>
        <p:spPr>
          <a:xfrm>
            <a:off x="7584403" y="852378"/>
            <a:ext cx="889166" cy="894269"/>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28" name="Rectangle 27">
            <a:extLst>
              <a:ext uri="{FF2B5EF4-FFF2-40B4-BE49-F238E27FC236}">
                <a16:creationId xmlns:a16="http://schemas.microsoft.com/office/drawing/2014/main" id="{58BDC24F-48D2-5420-8527-8EAA7BD4C38C}"/>
              </a:ext>
            </a:extLst>
          </p:cNvPr>
          <p:cNvSpPr/>
          <p:nvPr/>
        </p:nvSpPr>
        <p:spPr>
          <a:xfrm>
            <a:off x="8758700" y="852378"/>
            <a:ext cx="889166" cy="894269"/>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29" name="Oval 28">
            <a:extLst>
              <a:ext uri="{FF2B5EF4-FFF2-40B4-BE49-F238E27FC236}">
                <a16:creationId xmlns:a16="http://schemas.microsoft.com/office/drawing/2014/main" id="{C2539A55-05C1-4E98-5679-CF1C188A27EF}"/>
              </a:ext>
            </a:extLst>
          </p:cNvPr>
          <p:cNvSpPr/>
          <p:nvPr/>
        </p:nvSpPr>
        <p:spPr>
          <a:xfrm>
            <a:off x="9918028" y="875396"/>
            <a:ext cx="889166" cy="89426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pic>
        <p:nvPicPr>
          <p:cNvPr id="4" name="Picture 3" descr="A fire extinguisher on a wall jpg 28KB">
            <a:extLst>
              <a:ext uri="{FF2B5EF4-FFF2-40B4-BE49-F238E27FC236}">
                <a16:creationId xmlns:a16="http://schemas.microsoft.com/office/drawing/2014/main" id="{4CA953B9-8E19-32C8-B7C3-DA72E933191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8237207" y="1913985"/>
            <a:ext cx="1959429" cy="3395156"/>
          </a:xfrm>
          <a:prstGeom prst="rect">
            <a:avLst/>
          </a:prstGeom>
        </p:spPr>
      </p:pic>
      <p:pic>
        <p:nvPicPr>
          <p:cNvPr id="18" name="Picture 17" descr="ABC Fire Squares 8kb jpg&#10;">
            <a:extLst>
              <a:ext uri="{FF2B5EF4-FFF2-40B4-BE49-F238E27FC236}">
                <a16:creationId xmlns:a16="http://schemas.microsoft.com/office/drawing/2014/main" id="{CD87CB68-6055-6222-D64B-E2E490F5472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110097" y="5532438"/>
            <a:ext cx="5066009" cy="1325562"/>
          </a:xfrm>
          <a:prstGeom prst="rect">
            <a:avLst/>
          </a:prstGeom>
        </p:spPr>
      </p:pic>
    </p:spTree>
    <p:extLst>
      <p:ext uri="{BB962C8B-B14F-4D97-AF65-F5344CB8AC3E}">
        <p14:creationId xmlns:p14="http://schemas.microsoft.com/office/powerpoint/2010/main" val="1762790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D07A40-D43F-E813-739A-588E6529B3AA}"/>
              </a:ext>
            </a:extLst>
          </p:cNvPr>
          <p:cNvSpPr>
            <a:spLocks noGrp="1"/>
          </p:cNvSpPr>
          <p:nvPr>
            <p:ph type="title"/>
          </p:nvPr>
        </p:nvSpPr>
        <p:spPr/>
        <p:txBody>
          <a:bodyPr/>
          <a:lstStyle/>
          <a:p>
            <a:r>
              <a:rPr lang="en-US" dirty="0"/>
              <a:t>Class K Extinguisher</a:t>
            </a:r>
          </a:p>
        </p:txBody>
      </p:sp>
      <p:sp>
        <p:nvSpPr>
          <p:cNvPr id="3" name="Content Placeholder 2">
            <a:extLst>
              <a:ext uri="{FF2B5EF4-FFF2-40B4-BE49-F238E27FC236}">
                <a16:creationId xmlns:a16="http://schemas.microsoft.com/office/drawing/2014/main" id="{D7562C6E-4101-B908-819B-5574B085BFAC}"/>
              </a:ext>
            </a:extLst>
          </p:cNvPr>
          <p:cNvSpPr>
            <a:spLocks noGrp="1"/>
          </p:cNvSpPr>
          <p:nvPr>
            <p:ph sz="half" idx="1"/>
          </p:nvPr>
        </p:nvSpPr>
        <p:spPr>
          <a:xfrm>
            <a:off x="599607" y="1825625"/>
            <a:ext cx="6011055" cy="4874978"/>
          </a:xfrm>
        </p:spPr>
        <p:txBody>
          <a:bodyPr>
            <a:normAutofit lnSpcReduction="10000"/>
          </a:bodyPr>
          <a:lstStyle/>
          <a:p>
            <a:r>
              <a:rPr lang="en-US" dirty="0"/>
              <a:t>Class K= Kitchen</a:t>
            </a:r>
          </a:p>
          <a:p>
            <a:pPr lvl="1"/>
            <a:r>
              <a:rPr lang="en-US" dirty="0"/>
              <a:t>Cooking Oils/Fats</a:t>
            </a:r>
          </a:p>
          <a:p>
            <a:pPr lvl="1"/>
            <a:r>
              <a:rPr lang="en-US" dirty="0"/>
              <a:t>Required for all solid fuel cooking with a fire box volume  of 5 cubic feet or more (Regardless of whether hood present)</a:t>
            </a:r>
          </a:p>
          <a:p>
            <a:r>
              <a:rPr lang="en-US" dirty="0"/>
              <a:t>Mixture of dry and wet chemicals</a:t>
            </a:r>
          </a:p>
          <a:p>
            <a:pPr lvl="1"/>
            <a:r>
              <a:rPr lang="en-US" u="sng" dirty="0">
                <a:effectLst>
                  <a:outerShdw blurRad="38100" dist="38100" dir="2700000" algn="tl">
                    <a:srgbClr val="000000">
                      <a:alpha val="43137"/>
                    </a:srgbClr>
                  </a:outerShdw>
                </a:effectLst>
              </a:rPr>
              <a:t>Electrically conductive</a:t>
            </a:r>
          </a:p>
          <a:p>
            <a:pPr lvl="1"/>
            <a:r>
              <a:rPr lang="en-US" dirty="0"/>
              <a:t>Electrical power to the appliance must be shut off first</a:t>
            </a:r>
          </a:p>
          <a:p>
            <a:r>
              <a:rPr lang="en-US" dirty="0"/>
              <a:t>Pressure Gauge Verifies Fill Level</a:t>
            </a:r>
          </a:p>
          <a:p>
            <a:r>
              <a:rPr lang="en-US" dirty="0"/>
              <a:t>Fires burn at very high temperature</a:t>
            </a:r>
          </a:p>
          <a:p>
            <a:pPr lvl="1"/>
            <a:r>
              <a:rPr lang="en-US" dirty="0"/>
              <a:t>Agent cools and separates fuel/oxygen</a:t>
            </a:r>
          </a:p>
          <a:p>
            <a:endParaRPr lang="en-US" dirty="0"/>
          </a:p>
        </p:txBody>
      </p:sp>
      <p:pic>
        <p:nvPicPr>
          <p:cNvPr id="6" name="Content Placeholder 5" descr="Class K Fire Square 4kb jpg">
            <a:extLst>
              <a:ext uri="{FF2B5EF4-FFF2-40B4-BE49-F238E27FC236}">
                <a16:creationId xmlns:a16="http://schemas.microsoft.com/office/drawing/2014/main" id="{8C79A4D1-5299-15BC-4C2D-D0F41F5AD98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772243" y="1364582"/>
            <a:ext cx="3290498" cy="1556795"/>
          </a:xfrm>
        </p:spPr>
      </p:pic>
      <p:sp>
        <p:nvSpPr>
          <p:cNvPr id="7" name="Hexagon 6">
            <a:extLst>
              <a:ext uri="{FF2B5EF4-FFF2-40B4-BE49-F238E27FC236}">
                <a16:creationId xmlns:a16="http://schemas.microsoft.com/office/drawing/2014/main" id="{A5A95A53-5EDD-2C84-E233-0771532AE1A8}"/>
              </a:ext>
            </a:extLst>
          </p:cNvPr>
          <p:cNvSpPr/>
          <p:nvPr/>
        </p:nvSpPr>
        <p:spPr>
          <a:xfrm>
            <a:off x="10316043" y="1825625"/>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pic>
        <p:nvPicPr>
          <p:cNvPr id="9" name="Picture 8" descr="Class K Fire Extinguisher 9.6kb jpg">
            <a:extLst>
              <a:ext uri="{FF2B5EF4-FFF2-40B4-BE49-F238E27FC236}">
                <a16:creationId xmlns:a16="http://schemas.microsoft.com/office/drawing/2014/main" id="{2F838F8A-4F6E-8A12-E03F-3651BC4AB2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6941" y="3187119"/>
            <a:ext cx="1728416" cy="3484710"/>
          </a:xfrm>
          <a:prstGeom prst="rect">
            <a:avLst/>
          </a:prstGeom>
        </p:spPr>
      </p:pic>
    </p:spTree>
    <p:extLst>
      <p:ext uri="{BB962C8B-B14F-4D97-AF65-F5344CB8AC3E}">
        <p14:creationId xmlns:p14="http://schemas.microsoft.com/office/powerpoint/2010/main" val="501109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61861-2763-5C3D-E066-5593A8DA27DF}"/>
              </a:ext>
            </a:extLst>
          </p:cNvPr>
          <p:cNvSpPr>
            <a:spLocks noGrp="1"/>
          </p:cNvSpPr>
          <p:nvPr>
            <p:ph type="title"/>
          </p:nvPr>
        </p:nvSpPr>
        <p:spPr/>
        <p:txBody>
          <a:bodyPr/>
          <a:lstStyle/>
          <a:p>
            <a:r>
              <a:rPr lang="en-US" dirty="0"/>
              <a:t>Location and Placement</a:t>
            </a:r>
          </a:p>
        </p:txBody>
      </p:sp>
      <p:sp>
        <p:nvSpPr>
          <p:cNvPr id="5" name="Content Placeholder 4">
            <a:extLst>
              <a:ext uri="{FF2B5EF4-FFF2-40B4-BE49-F238E27FC236}">
                <a16:creationId xmlns:a16="http://schemas.microsoft.com/office/drawing/2014/main" id="{5B6509B9-A0C2-F7E3-7BE3-148A7B515BD0}"/>
              </a:ext>
            </a:extLst>
          </p:cNvPr>
          <p:cNvSpPr>
            <a:spLocks noGrp="1"/>
          </p:cNvSpPr>
          <p:nvPr>
            <p:ph idx="1"/>
          </p:nvPr>
        </p:nvSpPr>
        <p:spPr>
          <a:xfrm>
            <a:off x="545376" y="1824356"/>
            <a:ext cx="7985760" cy="4351338"/>
          </a:xfrm>
        </p:spPr>
        <p:txBody>
          <a:bodyPr/>
          <a:lstStyle/>
          <a:p>
            <a:r>
              <a:rPr lang="en-US" dirty="0"/>
              <a:t>Must be readily accessible and visible if fire occurs</a:t>
            </a:r>
          </a:p>
          <a:p>
            <a:pPr lvl="1"/>
            <a:r>
              <a:rPr lang="en-US" dirty="0"/>
              <a:t>Near kitchen locations, no more than 30 ft away</a:t>
            </a:r>
          </a:p>
          <a:p>
            <a:pPr lvl="1"/>
            <a:r>
              <a:rPr lang="en-US" dirty="0"/>
              <a:t>Bottom must be at least 4 inches off the floor</a:t>
            </a:r>
          </a:p>
          <a:p>
            <a:pPr marL="457200" lvl="1" indent="0">
              <a:buNone/>
            </a:pPr>
            <a:endParaRPr lang="en-US" dirty="0"/>
          </a:p>
          <a:p>
            <a:r>
              <a:rPr lang="en-US" dirty="0"/>
              <a:t>Fire extinguisher weighing &lt; 40lb (Lighter)</a:t>
            </a:r>
          </a:p>
          <a:p>
            <a:pPr lvl="1"/>
            <a:r>
              <a:rPr lang="en-US" dirty="0"/>
              <a:t>Top cannot be more than 5 ft from floor</a:t>
            </a:r>
          </a:p>
          <a:p>
            <a:r>
              <a:rPr lang="en-US" dirty="0"/>
              <a:t>Fire extinguisher weighing &gt; 40lb (heavier) </a:t>
            </a:r>
          </a:p>
          <a:p>
            <a:pPr lvl="1"/>
            <a:r>
              <a:rPr lang="en-US" dirty="0"/>
              <a:t>Top cannot be more than 3.5 ft from floor</a:t>
            </a:r>
          </a:p>
          <a:p>
            <a:pPr lvl="1"/>
            <a:endParaRPr lang="en-US" dirty="0"/>
          </a:p>
        </p:txBody>
      </p:sp>
      <p:grpSp>
        <p:nvGrpSpPr>
          <p:cNvPr id="9" name="Group 8" descr="Food Truck Diagram 69kb jpg">
            <a:extLst>
              <a:ext uri="{FF2B5EF4-FFF2-40B4-BE49-F238E27FC236}">
                <a16:creationId xmlns:a16="http://schemas.microsoft.com/office/drawing/2014/main" id="{79FE49B7-7002-130B-3AB0-BE73E855616F}"/>
              </a:ext>
            </a:extLst>
          </p:cNvPr>
          <p:cNvGrpSpPr/>
          <p:nvPr/>
        </p:nvGrpSpPr>
        <p:grpSpPr>
          <a:xfrm>
            <a:off x="7945821" y="4000025"/>
            <a:ext cx="3905592" cy="2270234"/>
            <a:chOff x="4136878" y="2506663"/>
            <a:chExt cx="7887955" cy="4351337"/>
          </a:xfrm>
        </p:grpSpPr>
        <p:pic>
          <p:nvPicPr>
            <p:cNvPr id="6" name="Picture 5" descr="Food Truck Diagram 69kb jpg&#10;">
              <a:extLst>
                <a:ext uri="{FF2B5EF4-FFF2-40B4-BE49-F238E27FC236}">
                  <a16:creationId xmlns:a16="http://schemas.microsoft.com/office/drawing/2014/main" id="{F511A827-45BA-D7E2-F324-416A06E90FE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36878" y="2506663"/>
              <a:ext cx="7887955" cy="4351337"/>
            </a:xfrm>
            <a:prstGeom prst="rect">
              <a:avLst/>
            </a:prstGeom>
          </p:spPr>
        </p:pic>
        <p:pic>
          <p:nvPicPr>
            <p:cNvPr id="7" name="Picture 6" descr="Class K Fire Extinguisher 9.6kb jpg">
              <a:extLst>
                <a:ext uri="{FF2B5EF4-FFF2-40B4-BE49-F238E27FC236}">
                  <a16:creationId xmlns:a16="http://schemas.microsoft.com/office/drawing/2014/main" id="{51793A07-625E-664E-9F83-8868ABD5E6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48087" y="4110830"/>
              <a:ext cx="566929" cy="1143002"/>
            </a:xfrm>
            <a:prstGeom prst="rect">
              <a:avLst/>
            </a:prstGeom>
          </p:spPr>
        </p:pic>
      </p:grpSp>
      <p:grpSp>
        <p:nvGrpSpPr>
          <p:cNvPr id="12" name="Group 11" descr="Diagram of Barbeque Grill and Wood, Charcoal Fuel">
            <a:extLst>
              <a:ext uri="{FF2B5EF4-FFF2-40B4-BE49-F238E27FC236}">
                <a16:creationId xmlns:a16="http://schemas.microsoft.com/office/drawing/2014/main" id="{DFCEF12A-4B5E-36CF-188B-E63CC1B37C1C}"/>
              </a:ext>
            </a:extLst>
          </p:cNvPr>
          <p:cNvGrpSpPr/>
          <p:nvPr/>
        </p:nvGrpSpPr>
        <p:grpSpPr>
          <a:xfrm>
            <a:off x="7945821" y="1424689"/>
            <a:ext cx="3905592" cy="2084714"/>
            <a:chOff x="6270065" y="365125"/>
            <a:chExt cx="5581348" cy="3144277"/>
          </a:xfrm>
        </p:grpSpPr>
        <p:pic>
          <p:nvPicPr>
            <p:cNvPr id="10" name="Picture 9" descr="Diagram of Barbeque Grill and Wood, Charcoal Fuel">
              <a:extLst>
                <a:ext uri="{FF2B5EF4-FFF2-40B4-BE49-F238E27FC236}">
                  <a16:creationId xmlns:a16="http://schemas.microsoft.com/office/drawing/2014/main" id="{BE312761-65E8-3731-781A-8BDF5C6D3FB6}"/>
                </a:ext>
              </a:extLst>
            </p:cNvPr>
            <p:cNvPicPr>
              <a:picLocks noChangeAspect="1"/>
            </p:cNvPicPr>
            <p:nvPr/>
          </p:nvPicPr>
          <p:blipFill rotWithShape="1">
            <a:blip r:embed="rId4">
              <a:extLst>
                <a:ext uri="{28A0092B-C50C-407E-A947-70E740481C1C}">
                  <a14:useLocalDpi xmlns:a14="http://schemas.microsoft.com/office/drawing/2010/main" val="0"/>
                </a:ext>
              </a:extLst>
            </a:blip>
            <a:srcRect l="29965"/>
            <a:stretch/>
          </p:blipFill>
          <p:spPr>
            <a:xfrm>
              <a:off x="6270065" y="365125"/>
              <a:ext cx="5581348" cy="3144277"/>
            </a:xfrm>
            <a:prstGeom prst="rect">
              <a:avLst/>
            </a:prstGeom>
          </p:spPr>
        </p:pic>
        <p:pic>
          <p:nvPicPr>
            <p:cNvPr id="11" name="Picture 10" descr="A fire extinguisher on a wall jpg 28KB">
              <a:extLst>
                <a:ext uri="{FF2B5EF4-FFF2-40B4-BE49-F238E27FC236}">
                  <a16:creationId xmlns:a16="http://schemas.microsoft.com/office/drawing/2014/main" id="{E59CBE47-F9BD-AE0D-F29A-410FBBCDE7F3}"/>
                </a:ext>
              </a:extLst>
            </p:cNvPr>
            <p:cNvPicPr>
              <a:picLocks noChangeAspect="1"/>
            </p:cNvPicPr>
            <p:nvPr/>
          </p:nvPicPr>
          <p:blipFill rotWithShape="1">
            <a:blip r:embed="rId5">
              <a:extLst>
                <a:ext uri="{28A0092B-C50C-407E-A947-70E740481C1C}">
                  <a14:useLocalDpi xmlns:a14="http://schemas.microsoft.com/office/drawing/2010/main" val="0"/>
                </a:ext>
              </a:extLst>
            </a:blip>
            <a:srcRect l="21430" t="41467" r="26678" b="7469"/>
            <a:stretch/>
          </p:blipFill>
          <p:spPr>
            <a:xfrm>
              <a:off x="7371375" y="1564829"/>
              <a:ext cx="357436" cy="744868"/>
            </a:xfrm>
            <a:prstGeom prst="rect">
              <a:avLst/>
            </a:prstGeom>
          </p:spPr>
        </p:pic>
      </p:grpSp>
    </p:spTree>
    <p:extLst>
      <p:ext uri="{BB962C8B-B14F-4D97-AF65-F5344CB8AC3E}">
        <p14:creationId xmlns:p14="http://schemas.microsoft.com/office/powerpoint/2010/main" val="4213577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3A5C0-BDE2-E76F-0A30-7349B1861105}"/>
              </a:ext>
            </a:extLst>
          </p:cNvPr>
          <p:cNvSpPr>
            <a:spLocks noGrp="1"/>
          </p:cNvSpPr>
          <p:nvPr>
            <p:ph type="title"/>
          </p:nvPr>
        </p:nvSpPr>
        <p:spPr>
          <a:xfrm>
            <a:off x="783236" y="0"/>
            <a:ext cx="10515600" cy="1325563"/>
          </a:xfrm>
        </p:spPr>
        <p:txBody>
          <a:bodyPr/>
          <a:lstStyle/>
          <a:p>
            <a:r>
              <a:rPr lang="en-US" dirty="0"/>
              <a:t>Procedures to Respond to a Fire</a:t>
            </a:r>
          </a:p>
        </p:txBody>
      </p:sp>
      <p:sp>
        <p:nvSpPr>
          <p:cNvPr id="3" name="Content Placeholder 2">
            <a:extLst>
              <a:ext uri="{FF2B5EF4-FFF2-40B4-BE49-F238E27FC236}">
                <a16:creationId xmlns:a16="http://schemas.microsoft.com/office/drawing/2014/main" id="{D81E3EA8-946F-A71A-9821-1A0245174DAD}"/>
              </a:ext>
            </a:extLst>
          </p:cNvPr>
          <p:cNvSpPr>
            <a:spLocks noGrp="1"/>
          </p:cNvSpPr>
          <p:nvPr>
            <p:ph sz="half" idx="1"/>
          </p:nvPr>
        </p:nvSpPr>
        <p:spPr>
          <a:xfrm>
            <a:off x="494675" y="1253330"/>
            <a:ext cx="11092722" cy="5604670"/>
          </a:xfrm>
        </p:spPr>
        <p:txBody>
          <a:bodyPr>
            <a:normAutofit fontScale="92500" lnSpcReduction="10000"/>
          </a:bodyPr>
          <a:lstStyle/>
          <a:p>
            <a:pPr marL="0" indent="0">
              <a:buNone/>
            </a:pPr>
            <a:r>
              <a:rPr lang="en-US" dirty="0"/>
              <a:t>If nobody is authorized to use a fire extinguisher, everyone must evacuate</a:t>
            </a:r>
          </a:p>
          <a:p>
            <a:endParaRPr lang="en-US" dirty="0"/>
          </a:p>
          <a:p>
            <a:pPr marL="0" indent="0">
              <a:buNone/>
            </a:pPr>
            <a:r>
              <a:rPr lang="en-US" sz="2600" u="sng" dirty="0"/>
              <a:t>If someone is authorized and trained to use a fire extinguisher:</a:t>
            </a:r>
          </a:p>
          <a:p>
            <a:pPr marL="0" indent="0">
              <a:buNone/>
            </a:pPr>
            <a:r>
              <a:rPr lang="en-US" sz="2600" dirty="0"/>
              <a:t>1) Sound an alarm, call the fire department</a:t>
            </a:r>
          </a:p>
          <a:p>
            <a:pPr marL="0" indent="0">
              <a:buNone/>
            </a:pPr>
            <a:r>
              <a:rPr lang="en-US" sz="2600" dirty="0"/>
              <a:t>2) Identify a safe evacuation path before approaching a fire.</a:t>
            </a:r>
          </a:p>
          <a:p>
            <a:pPr lvl="1"/>
            <a:r>
              <a:rPr lang="en-US" sz="2200" dirty="0"/>
              <a:t>Do not allow the fire, heat, or smoke to come between you and evacuation path</a:t>
            </a:r>
          </a:p>
          <a:p>
            <a:pPr marL="0" indent="0">
              <a:buNone/>
            </a:pPr>
            <a:r>
              <a:rPr lang="en-US" sz="2600" dirty="0"/>
              <a:t>3) Select the appropriate fire extinguisher</a:t>
            </a:r>
          </a:p>
          <a:p>
            <a:pPr lvl="1"/>
            <a:r>
              <a:rPr lang="en-US" sz="2200" dirty="0"/>
              <a:t>To use Class K Extinguisher, electricity must be off to that appliance</a:t>
            </a:r>
          </a:p>
          <a:p>
            <a:pPr marL="0" indent="0">
              <a:buNone/>
            </a:pPr>
            <a:r>
              <a:rPr lang="en-US" sz="2600" dirty="0"/>
              <a:t>4) Discharge the extinguisher using the P.A.S.S. technique</a:t>
            </a:r>
          </a:p>
          <a:p>
            <a:pPr marL="0" indent="0">
              <a:buNone/>
            </a:pPr>
            <a:r>
              <a:rPr lang="en-US" sz="2600" dirty="0"/>
              <a:t>5) Back away from an extinguished fire if it reignites</a:t>
            </a:r>
          </a:p>
          <a:p>
            <a:endParaRPr lang="en-US" sz="2600" dirty="0"/>
          </a:p>
          <a:p>
            <a:pPr marL="0" indent="0">
              <a:buNone/>
            </a:pPr>
            <a:r>
              <a:rPr lang="en-US" sz="2600" dirty="0"/>
              <a:t>**Evacuate immediately if the extinguisher is empty and fire is not out</a:t>
            </a:r>
          </a:p>
          <a:p>
            <a:pPr marL="0" indent="0">
              <a:buNone/>
            </a:pPr>
            <a:r>
              <a:rPr lang="en-US" sz="2600" dirty="0"/>
              <a:t>**Evacuate immediately if the fire progresses beyond the incipient stage</a:t>
            </a:r>
          </a:p>
          <a:p>
            <a:endParaRPr lang="en-US" dirty="0"/>
          </a:p>
          <a:p>
            <a:endParaRPr lang="en-US" dirty="0"/>
          </a:p>
          <a:p>
            <a:endParaRPr lang="en-US" dirty="0"/>
          </a:p>
          <a:p>
            <a:endParaRPr lang="en-US" dirty="0"/>
          </a:p>
        </p:txBody>
      </p:sp>
      <p:pic>
        <p:nvPicPr>
          <p:cNvPr id="5" name="Picture 4" descr="Side of Fire Extinguisher, with ABC Codes&#10;12 KB jpg&#10;">
            <a:extLst>
              <a:ext uri="{FF2B5EF4-FFF2-40B4-BE49-F238E27FC236}">
                <a16:creationId xmlns:a16="http://schemas.microsoft.com/office/drawing/2014/main" id="{6291968E-AE5A-0FA9-5CF2-860397EC5B5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68826" y="2578893"/>
            <a:ext cx="2142032" cy="2856043"/>
          </a:xfrm>
          <a:prstGeom prst="rect">
            <a:avLst/>
          </a:prstGeom>
        </p:spPr>
      </p:pic>
    </p:spTree>
    <p:extLst>
      <p:ext uri="{BB962C8B-B14F-4D97-AF65-F5344CB8AC3E}">
        <p14:creationId xmlns:p14="http://schemas.microsoft.com/office/powerpoint/2010/main" val="631041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A1AE8-AE1F-E213-6F5C-584ECA73CFE8}"/>
              </a:ext>
            </a:extLst>
          </p:cNvPr>
          <p:cNvSpPr>
            <a:spLocks noGrp="1"/>
          </p:cNvSpPr>
          <p:nvPr>
            <p:ph type="title"/>
          </p:nvPr>
        </p:nvSpPr>
        <p:spPr/>
        <p:txBody>
          <a:bodyPr/>
          <a:lstStyle/>
          <a:p>
            <a:r>
              <a:rPr lang="en-US" dirty="0"/>
              <a:t>Is it safe to fight a fire?</a:t>
            </a:r>
          </a:p>
        </p:txBody>
      </p:sp>
      <p:graphicFrame>
        <p:nvGraphicFramePr>
          <p:cNvPr id="6" name="Content Placeholder 5">
            <a:extLst>
              <a:ext uri="{FF2B5EF4-FFF2-40B4-BE49-F238E27FC236}">
                <a16:creationId xmlns:a16="http://schemas.microsoft.com/office/drawing/2014/main" id="{0E25407F-C91A-5669-99BE-65FF499DB685}"/>
              </a:ext>
            </a:extLst>
          </p:cNvPr>
          <p:cNvGraphicFramePr>
            <a:graphicFrameLocks noGrp="1"/>
          </p:cNvGraphicFramePr>
          <p:nvPr>
            <p:ph sz="half" idx="1"/>
            <p:extLst>
              <p:ext uri="{D42A27DB-BD31-4B8C-83A1-F6EECF244321}">
                <p14:modId xmlns:p14="http://schemas.microsoft.com/office/powerpoint/2010/main" val="3233364219"/>
              </p:ext>
            </p:extLst>
          </p:nvPr>
        </p:nvGraphicFramePr>
        <p:xfrm>
          <a:off x="416738" y="1702593"/>
          <a:ext cx="11358524" cy="3452813"/>
        </p:xfrm>
        <a:graphic>
          <a:graphicData uri="http://schemas.openxmlformats.org/drawingml/2006/table">
            <a:tbl>
              <a:tblPr firstRow="1" firstCol="1" bandRow="1"/>
              <a:tblGrid>
                <a:gridCol w="2056639">
                  <a:extLst>
                    <a:ext uri="{9D8B030D-6E8A-4147-A177-3AD203B41FA5}">
                      <a16:colId xmlns:a16="http://schemas.microsoft.com/office/drawing/2014/main" val="3049980629"/>
                    </a:ext>
                  </a:extLst>
                </a:gridCol>
                <a:gridCol w="4811843">
                  <a:extLst>
                    <a:ext uri="{9D8B030D-6E8A-4147-A177-3AD203B41FA5}">
                      <a16:colId xmlns:a16="http://schemas.microsoft.com/office/drawing/2014/main" val="1423832482"/>
                    </a:ext>
                  </a:extLst>
                </a:gridCol>
                <a:gridCol w="4490042">
                  <a:extLst>
                    <a:ext uri="{9D8B030D-6E8A-4147-A177-3AD203B41FA5}">
                      <a16:colId xmlns:a16="http://schemas.microsoft.com/office/drawing/2014/main" val="324112897"/>
                    </a:ext>
                  </a:extLst>
                </a:gridCol>
              </a:tblGrid>
              <a:tr h="0">
                <a:tc>
                  <a:txBody>
                    <a:bodyPr/>
                    <a:lstStyle/>
                    <a:p>
                      <a:pPr marL="0" marR="0" algn="ctr">
                        <a:lnSpc>
                          <a:spcPct val="107000"/>
                        </a:lnSpc>
                        <a:spcBef>
                          <a:spcPts val="0"/>
                        </a:spcBef>
                        <a:spcAft>
                          <a:spcPts val="0"/>
                        </a:spcAft>
                      </a:pPr>
                      <a:r>
                        <a:rPr lang="en-US" sz="2400" b="1">
                          <a:effectLst/>
                          <a:latin typeface="Calibri" panose="020F0502020204030204" pitchFamily="34" charset="0"/>
                          <a:ea typeface="Calibri" panose="020F0502020204030204" pitchFamily="34" charset="0"/>
                          <a:cs typeface="Times New Roman" panose="02020603050405020304" pitchFamily="18" charset="0"/>
                        </a:rPr>
                        <a:t>Criteria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Safe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1" dirty="0">
                          <a:effectLst/>
                          <a:latin typeface="Calibri" panose="020F0502020204030204" pitchFamily="34" charset="0"/>
                          <a:ea typeface="Calibri" panose="020F0502020204030204" pitchFamily="34" charset="0"/>
                          <a:cs typeface="Times New Roman" panose="02020603050405020304" pitchFamily="18" charset="0"/>
                        </a:rPr>
                        <a:t>NOT Safe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9431550"/>
                  </a:ext>
                </a:extLst>
              </a:tr>
              <a:tr h="0">
                <a:tc>
                  <a:txBody>
                    <a:bodyPr/>
                    <a:lstStyle/>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Size of Fire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tc>
                  <a:txBody>
                    <a:bodyPr/>
                    <a:lstStyle/>
                    <a:p>
                      <a:pPr marL="342900" marR="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Fire has not spread</a:t>
                      </a:r>
                    </a:p>
                    <a:p>
                      <a:pPr marL="342900" marR="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Flames not higher than head</a:t>
                      </a:r>
                    </a:p>
                    <a:p>
                      <a:pPr marL="342900" marR="0" indent="-342900">
                        <a:lnSpc>
                          <a:spcPct val="107000"/>
                        </a:lnSpc>
                        <a:spcBef>
                          <a:spcPts val="0"/>
                        </a:spcBef>
                        <a:spcAft>
                          <a:spcPts val="0"/>
                        </a:spcAft>
                        <a:buFont typeface="Arial" panose="020B0604020202020204" pitchFamily="34" charset="0"/>
                        <a:buChar char="•"/>
                      </a:pP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tc>
                  <a:txBody>
                    <a:bodyPr/>
                    <a:lstStyle/>
                    <a:p>
                      <a:pPr marL="342900" marR="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Fire has spread beyond origin</a:t>
                      </a:r>
                    </a:p>
                    <a:p>
                      <a:pPr marL="342900" marR="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Flames reaching the ceiling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rgbClr val="C00000">
                            <a:tint val="66000"/>
                            <a:satMod val="160000"/>
                          </a:srgbClr>
                        </a:gs>
                        <a:gs pos="50000">
                          <a:srgbClr val="C00000">
                            <a:tint val="44500"/>
                            <a:satMod val="160000"/>
                          </a:srgbClr>
                        </a:gs>
                        <a:gs pos="100000">
                          <a:srgbClr val="C00000">
                            <a:tint val="23500"/>
                            <a:satMod val="160000"/>
                          </a:srgbClr>
                        </a:gs>
                      </a:gsLst>
                      <a:lin ang="18900000" scaled="1"/>
                      <a:tileRect/>
                    </a:gradFill>
                  </a:tcPr>
                </a:tc>
                <a:extLst>
                  <a:ext uri="{0D108BD9-81ED-4DB2-BD59-A6C34878D82A}">
                    <a16:rowId xmlns:a16="http://schemas.microsoft.com/office/drawing/2014/main" val="563713761"/>
                  </a:ext>
                </a:extLst>
              </a:tr>
              <a:tr h="0">
                <a:tc>
                  <a:txBody>
                    <a:bodyPr/>
                    <a:lstStyle/>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Air Conditions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tc>
                  <a:txBody>
                    <a:bodyPr/>
                    <a:lstStyle/>
                    <a:p>
                      <a:pPr marL="342900" marR="0" lvl="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Smoke present, but clear view of the fire</a:t>
                      </a:r>
                    </a:p>
                    <a:p>
                      <a:pPr marL="342900" marR="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No respiratory protection needed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tc>
                  <a:txBody>
                    <a:bodyPr/>
                    <a:lstStyle/>
                    <a:p>
                      <a:pPr marL="342900" marR="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Smoke blocking view of fire</a:t>
                      </a:r>
                    </a:p>
                    <a:p>
                      <a:pPr marL="342900" marR="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Air is difficult to breathe</a:t>
                      </a:r>
                    </a:p>
                    <a:p>
                      <a:pPr marL="342900" marR="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Respiratory protection needed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tcPr>
                </a:tc>
                <a:extLst>
                  <a:ext uri="{0D108BD9-81ED-4DB2-BD59-A6C34878D82A}">
                    <a16:rowId xmlns:a16="http://schemas.microsoft.com/office/drawing/2014/main" val="3653985078"/>
                  </a:ext>
                </a:extLst>
              </a:tr>
              <a:tr h="0">
                <a:tc>
                  <a:txBody>
                    <a:bodyPr/>
                    <a:lstStyle/>
                    <a:p>
                      <a:pPr marL="0" marR="0">
                        <a:lnSpc>
                          <a:spcPct val="107000"/>
                        </a:lnSpc>
                        <a:spcBef>
                          <a:spcPts val="0"/>
                        </a:spcBef>
                        <a:spcAft>
                          <a:spcPts val="0"/>
                        </a:spcAft>
                      </a:pPr>
                      <a:r>
                        <a:rPr lang="en-US" sz="2400" dirty="0">
                          <a:effectLst/>
                          <a:latin typeface="Calibri" panose="020F0502020204030204" pitchFamily="34" charset="0"/>
                          <a:ea typeface="Calibri" panose="020F0502020204030204" pitchFamily="34" charset="0"/>
                          <a:cs typeface="Times New Roman" panose="02020603050405020304" pitchFamily="18" charset="0"/>
                        </a:rPr>
                        <a:t>Exit Path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tc>
                  <a:txBody>
                    <a:bodyPr/>
                    <a:lstStyle/>
                    <a:p>
                      <a:pPr marL="342900" marR="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Clear exit path behind you</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tc>
                  <a:txBody>
                    <a:bodyPr/>
                    <a:lstStyle/>
                    <a:p>
                      <a:pPr marL="342900" marR="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Exit path behind you is not safe</a:t>
                      </a:r>
                    </a:p>
                    <a:p>
                      <a:pPr marL="342900" marR="0" indent="-342900">
                        <a:lnSpc>
                          <a:spcPct val="107000"/>
                        </a:lnSpc>
                        <a:spcBef>
                          <a:spcPts val="0"/>
                        </a:spcBef>
                        <a:spcAft>
                          <a:spcPts val="0"/>
                        </a:spcAft>
                        <a:buFont typeface="Arial" panose="020B0604020202020204" pitchFamily="34" charset="0"/>
                        <a:buChar char="•"/>
                      </a:pPr>
                      <a:r>
                        <a:rPr lang="en-US" sz="2400" dirty="0">
                          <a:effectLst/>
                          <a:latin typeface="Calibri" panose="020F0502020204030204" pitchFamily="34" charset="0"/>
                          <a:ea typeface="Calibri" panose="020F0502020204030204" pitchFamily="34" charset="0"/>
                          <a:cs typeface="Times New Roman" panose="02020603050405020304" pitchFamily="18" charset="0"/>
                        </a:rPr>
                        <a:t>Fire is not contained, spreading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flip="none" rotWithShape="1">
                      <a:gsLst>
                        <a:gs pos="0">
                          <a:schemeClr val="bg1">
                            <a:lumMod val="85000"/>
                            <a:shade val="30000"/>
                            <a:satMod val="115000"/>
                          </a:schemeClr>
                        </a:gs>
                        <a:gs pos="50000">
                          <a:schemeClr val="bg1">
                            <a:lumMod val="85000"/>
                            <a:shade val="67500"/>
                            <a:satMod val="115000"/>
                          </a:schemeClr>
                        </a:gs>
                        <a:gs pos="100000">
                          <a:schemeClr val="bg1">
                            <a:lumMod val="85000"/>
                            <a:shade val="100000"/>
                            <a:satMod val="115000"/>
                          </a:schemeClr>
                        </a:gs>
                      </a:gsLst>
                      <a:lin ang="18900000" scaled="1"/>
                      <a:tileRect/>
                    </a:gradFill>
                  </a:tcPr>
                </a:tc>
                <a:extLst>
                  <a:ext uri="{0D108BD9-81ED-4DB2-BD59-A6C34878D82A}">
                    <a16:rowId xmlns:a16="http://schemas.microsoft.com/office/drawing/2014/main" val="282757689"/>
                  </a:ext>
                </a:extLst>
              </a:tr>
            </a:tbl>
          </a:graphicData>
        </a:graphic>
      </p:graphicFrame>
      <p:sp>
        <p:nvSpPr>
          <p:cNvPr id="8" name="TextBox 7">
            <a:extLst>
              <a:ext uri="{FF2B5EF4-FFF2-40B4-BE49-F238E27FC236}">
                <a16:creationId xmlns:a16="http://schemas.microsoft.com/office/drawing/2014/main" id="{2A4453D2-A5CB-738D-1FE8-299BBF52D786}"/>
              </a:ext>
            </a:extLst>
          </p:cNvPr>
          <p:cNvSpPr txBox="1"/>
          <p:nvPr/>
        </p:nvSpPr>
        <p:spPr>
          <a:xfrm>
            <a:off x="416738" y="5741233"/>
            <a:ext cx="10250820" cy="954107"/>
          </a:xfrm>
          <a:prstGeom prst="rect">
            <a:avLst/>
          </a:prstGeom>
          <a:noFill/>
        </p:spPr>
        <p:txBody>
          <a:bodyPr wrap="none" rtlCol="0">
            <a:spAutoFit/>
          </a:bodyPr>
          <a:lstStyle/>
          <a:p>
            <a:r>
              <a:rPr lang="en-US" sz="2800" dirty="0"/>
              <a:t>If you have the slightest doubt about your ability to fight a fire or the </a:t>
            </a:r>
          </a:p>
          <a:p>
            <a:r>
              <a:rPr lang="en-US" sz="2800" dirty="0"/>
              <a:t>conditions present, EVACUATE IMMEDIATELY!</a:t>
            </a:r>
          </a:p>
        </p:txBody>
      </p:sp>
    </p:spTree>
    <p:extLst>
      <p:ext uri="{BB962C8B-B14F-4D97-AF65-F5344CB8AC3E}">
        <p14:creationId xmlns:p14="http://schemas.microsoft.com/office/powerpoint/2010/main" val="1696419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2EA46-2B62-C4C9-B7B4-B687F346E685}"/>
              </a:ext>
            </a:extLst>
          </p:cNvPr>
          <p:cNvSpPr>
            <a:spLocks noGrp="1"/>
          </p:cNvSpPr>
          <p:nvPr>
            <p:ph type="title"/>
          </p:nvPr>
        </p:nvSpPr>
        <p:spPr>
          <a:xfrm>
            <a:off x="990600" y="0"/>
            <a:ext cx="10515600" cy="1325563"/>
          </a:xfrm>
        </p:spPr>
        <p:txBody>
          <a:bodyPr/>
          <a:lstStyle/>
          <a:p>
            <a:r>
              <a:rPr lang="en-US" dirty="0"/>
              <a:t>Use </a:t>
            </a:r>
            <a:r>
              <a:rPr lang="en-US" b="1" dirty="0"/>
              <a:t>P.A.S.S. </a:t>
            </a:r>
            <a:r>
              <a:rPr lang="en-US" dirty="0"/>
              <a:t>for Small Fires</a:t>
            </a:r>
          </a:p>
        </p:txBody>
      </p:sp>
      <p:sp>
        <p:nvSpPr>
          <p:cNvPr id="3" name="Content Placeholder 2">
            <a:extLst>
              <a:ext uri="{FF2B5EF4-FFF2-40B4-BE49-F238E27FC236}">
                <a16:creationId xmlns:a16="http://schemas.microsoft.com/office/drawing/2014/main" id="{F2AFBA94-F423-517A-1CFD-6B4504B22E12}"/>
              </a:ext>
            </a:extLst>
          </p:cNvPr>
          <p:cNvSpPr>
            <a:spLocks noGrp="1"/>
          </p:cNvSpPr>
          <p:nvPr>
            <p:ph sz="half" idx="1"/>
          </p:nvPr>
        </p:nvSpPr>
        <p:spPr>
          <a:xfrm>
            <a:off x="186358" y="1365249"/>
            <a:ext cx="6659217" cy="4667250"/>
          </a:xfrm>
        </p:spPr>
        <p:txBody>
          <a:bodyPr>
            <a:noAutofit/>
          </a:bodyPr>
          <a:lstStyle/>
          <a:p>
            <a:pPr>
              <a:spcAft>
                <a:spcPts val="1200"/>
              </a:spcAft>
            </a:pPr>
            <a:r>
              <a:rPr lang="en-US" sz="3200" b="1" u="sng" dirty="0"/>
              <a:t>P</a:t>
            </a:r>
            <a:r>
              <a:rPr lang="en-US" sz="3200" dirty="0"/>
              <a:t>ull 	Pull the pin.</a:t>
            </a:r>
          </a:p>
          <a:p>
            <a:pPr>
              <a:spcAft>
                <a:spcPts val="1200"/>
              </a:spcAft>
            </a:pPr>
            <a:r>
              <a:rPr lang="en-US" sz="3200" b="1" u="sng" dirty="0"/>
              <a:t>A</a:t>
            </a:r>
            <a:r>
              <a:rPr lang="en-US" sz="3200" dirty="0"/>
              <a:t>im 	Aim extinguisher nozzle or 			hose at the base of the fire.</a:t>
            </a:r>
            <a:endParaRPr lang="en-US" sz="800" b="1" u="sng" dirty="0"/>
          </a:p>
          <a:p>
            <a:pPr>
              <a:spcAft>
                <a:spcPts val="1200"/>
              </a:spcAft>
            </a:pPr>
            <a:r>
              <a:rPr lang="en-US" sz="3200" b="1" u="sng" dirty="0"/>
              <a:t>S</a:t>
            </a:r>
            <a:r>
              <a:rPr lang="en-US" sz="3200" dirty="0"/>
              <a:t>queeze 	Squeeze handle to release 			the extinguishing agent.</a:t>
            </a:r>
          </a:p>
          <a:p>
            <a:pPr>
              <a:spcAft>
                <a:spcPts val="1200"/>
              </a:spcAft>
            </a:pPr>
            <a:r>
              <a:rPr lang="en-US" sz="3200" b="1" u="sng" dirty="0"/>
              <a:t>S</a:t>
            </a:r>
            <a:r>
              <a:rPr lang="en-US" sz="3200" dirty="0"/>
              <a:t>weep 	Sweep sideways at the base 		of the fire until it is out.</a:t>
            </a:r>
          </a:p>
          <a:p>
            <a:pPr marL="0" indent="0">
              <a:buNone/>
            </a:pPr>
            <a:r>
              <a:rPr lang="en-US" sz="3200" dirty="0"/>
              <a:t>Watch the area. </a:t>
            </a:r>
          </a:p>
          <a:p>
            <a:pPr marL="0" indent="0">
              <a:buNone/>
            </a:pPr>
            <a:r>
              <a:rPr lang="en-US" sz="3200" dirty="0"/>
              <a:t>If the fire re-ignites, repeat the above.</a:t>
            </a:r>
          </a:p>
        </p:txBody>
      </p:sp>
      <p:pic>
        <p:nvPicPr>
          <p:cNvPr id="5" name="Picture 4" descr="Side of Fire Extinguisher, with ABC Codes&#10;12 KB jpg&#10;">
            <a:extLst>
              <a:ext uri="{FF2B5EF4-FFF2-40B4-BE49-F238E27FC236}">
                <a16:creationId xmlns:a16="http://schemas.microsoft.com/office/drawing/2014/main" id="{3F7EF2AC-A7C7-0D08-64C9-0A3E5843F5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15200" y="904874"/>
            <a:ext cx="4191000" cy="5588001"/>
          </a:xfrm>
          <a:prstGeom prst="rect">
            <a:avLst/>
          </a:prstGeom>
        </p:spPr>
      </p:pic>
    </p:spTree>
    <p:extLst>
      <p:ext uri="{BB962C8B-B14F-4D97-AF65-F5344CB8AC3E}">
        <p14:creationId xmlns:p14="http://schemas.microsoft.com/office/powerpoint/2010/main" val="20525295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1A1490-0500-8541-AA15-472624430F10}"/>
              </a:ext>
            </a:extLst>
          </p:cNvPr>
          <p:cNvSpPr>
            <a:spLocks noGrp="1"/>
          </p:cNvSpPr>
          <p:nvPr>
            <p:ph type="title"/>
          </p:nvPr>
        </p:nvSpPr>
        <p:spPr/>
        <p:txBody>
          <a:bodyPr/>
          <a:lstStyle/>
          <a:p>
            <a:r>
              <a:rPr lang="en-US" dirty="0"/>
              <a:t>Inspection, Maintenance, and Testing</a:t>
            </a:r>
          </a:p>
        </p:txBody>
      </p:sp>
      <p:sp>
        <p:nvSpPr>
          <p:cNvPr id="3" name="Content Placeholder 2">
            <a:extLst>
              <a:ext uri="{FF2B5EF4-FFF2-40B4-BE49-F238E27FC236}">
                <a16:creationId xmlns:a16="http://schemas.microsoft.com/office/drawing/2014/main" id="{080827E1-16B7-E237-15EA-C1BADB1890BE}"/>
              </a:ext>
            </a:extLst>
          </p:cNvPr>
          <p:cNvSpPr>
            <a:spLocks noGrp="1"/>
          </p:cNvSpPr>
          <p:nvPr>
            <p:ph sz="half" idx="1"/>
          </p:nvPr>
        </p:nvSpPr>
        <p:spPr>
          <a:xfrm>
            <a:off x="838199" y="1825625"/>
            <a:ext cx="6767945" cy="4351338"/>
          </a:xfrm>
        </p:spPr>
        <p:txBody>
          <a:bodyPr/>
          <a:lstStyle/>
          <a:p>
            <a:r>
              <a:rPr lang="en-US" dirty="0"/>
              <a:t>The employer is responsible for the inspection, maintenance, and testing of portable fire extinguishers in the workplace</a:t>
            </a:r>
          </a:p>
          <a:p>
            <a:pPr lvl="1"/>
            <a:r>
              <a:rPr lang="en-US" dirty="0"/>
              <a:t>Monthly inspections</a:t>
            </a:r>
          </a:p>
          <a:p>
            <a:pPr lvl="1"/>
            <a:r>
              <a:rPr lang="en-US" dirty="0"/>
              <a:t>Annual Inspections</a:t>
            </a:r>
          </a:p>
        </p:txBody>
      </p:sp>
      <p:pic>
        <p:nvPicPr>
          <p:cNvPr id="10" name="Content Placeholder 9" descr="Monthly Fire Extinguisher Check on Tag&#10;9.5kb jpg">
            <a:extLst>
              <a:ext uri="{FF2B5EF4-FFF2-40B4-BE49-F238E27FC236}">
                <a16:creationId xmlns:a16="http://schemas.microsoft.com/office/drawing/2014/main" id="{54DB7A02-9AF4-8B98-F587-73CFAC6CE09E}"/>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421891" y="1690688"/>
            <a:ext cx="3273018" cy="4351338"/>
          </a:xfrm>
        </p:spPr>
      </p:pic>
    </p:spTree>
    <p:extLst>
      <p:ext uri="{BB962C8B-B14F-4D97-AF65-F5344CB8AC3E}">
        <p14:creationId xmlns:p14="http://schemas.microsoft.com/office/powerpoint/2010/main" val="605772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E8756-B9C6-0F34-E61E-ED0E3922A9E0}"/>
              </a:ext>
            </a:extLst>
          </p:cNvPr>
          <p:cNvSpPr>
            <a:spLocks noGrp="1"/>
          </p:cNvSpPr>
          <p:nvPr>
            <p:ph type="title"/>
          </p:nvPr>
        </p:nvSpPr>
        <p:spPr>
          <a:xfrm>
            <a:off x="838200" y="377651"/>
            <a:ext cx="10515600" cy="1325563"/>
          </a:xfrm>
        </p:spPr>
        <p:txBody>
          <a:bodyPr/>
          <a:lstStyle/>
          <a:p>
            <a:r>
              <a:rPr lang="en-US"/>
              <a:t>Monthly Inspections</a:t>
            </a:r>
          </a:p>
        </p:txBody>
      </p:sp>
      <p:graphicFrame>
        <p:nvGraphicFramePr>
          <p:cNvPr id="6" name="Table 6">
            <a:extLst>
              <a:ext uri="{FF2B5EF4-FFF2-40B4-BE49-F238E27FC236}">
                <a16:creationId xmlns:a16="http://schemas.microsoft.com/office/drawing/2014/main" id="{9A6D7E4A-FF33-A141-9A3F-41A959FA91AB}"/>
              </a:ext>
            </a:extLst>
          </p:cNvPr>
          <p:cNvGraphicFramePr>
            <a:graphicFrameLocks noGrp="1"/>
          </p:cNvGraphicFramePr>
          <p:nvPr>
            <p:ph sz="half" idx="2"/>
            <p:extLst>
              <p:ext uri="{D42A27DB-BD31-4B8C-83A1-F6EECF244321}">
                <p14:modId xmlns:p14="http://schemas.microsoft.com/office/powerpoint/2010/main" val="1881615465"/>
              </p:ext>
            </p:extLst>
          </p:nvPr>
        </p:nvGraphicFramePr>
        <p:xfrm>
          <a:off x="217715" y="1708461"/>
          <a:ext cx="7720939" cy="3566160"/>
        </p:xfrm>
        <a:graphic>
          <a:graphicData uri="http://schemas.openxmlformats.org/drawingml/2006/table">
            <a:tbl>
              <a:tblPr firstRow="1" bandRow="1">
                <a:tableStyleId>{5940675A-B579-460E-94D1-54222C63F5DA}</a:tableStyleId>
              </a:tblPr>
              <a:tblGrid>
                <a:gridCol w="1687773">
                  <a:extLst>
                    <a:ext uri="{9D8B030D-6E8A-4147-A177-3AD203B41FA5}">
                      <a16:colId xmlns:a16="http://schemas.microsoft.com/office/drawing/2014/main" val="1042323302"/>
                    </a:ext>
                  </a:extLst>
                </a:gridCol>
                <a:gridCol w="6033166">
                  <a:extLst>
                    <a:ext uri="{9D8B030D-6E8A-4147-A177-3AD203B41FA5}">
                      <a16:colId xmlns:a16="http://schemas.microsoft.com/office/drawing/2014/main" val="505579620"/>
                    </a:ext>
                  </a:extLst>
                </a:gridCol>
              </a:tblGrid>
              <a:tr h="370840">
                <a:tc>
                  <a:txBody>
                    <a:bodyPr/>
                    <a:lstStyle/>
                    <a:p>
                      <a:r>
                        <a:rPr lang="en-US" sz="2200" dirty="0">
                          <a:latin typeface="+mn-lt"/>
                        </a:rPr>
                        <a:t>Check/Date</a:t>
                      </a:r>
                    </a:p>
                  </a:txBody>
                  <a:tcPr/>
                </a:tc>
                <a:tc>
                  <a:txBody>
                    <a:bodyPr/>
                    <a:lstStyle/>
                    <a:p>
                      <a:r>
                        <a:rPr lang="en-US" sz="2200" dirty="0">
                          <a:latin typeface="+mn-lt"/>
                        </a:rPr>
                        <a:t>Description</a:t>
                      </a:r>
                    </a:p>
                  </a:txBody>
                  <a:tcPr/>
                </a:tc>
                <a:extLst>
                  <a:ext uri="{0D108BD9-81ED-4DB2-BD59-A6C34878D82A}">
                    <a16:rowId xmlns:a16="http://schemas.microsoft.com/office/drawing/2014/main" val="2253790211"/>
                  </a:ext>
                </a:extLst>
              </a:tr>
              <a:tr h="370840">
                <a:tc>
                  <a:txBody>
                    <a:bodyPr/>
                    <a:lstStyle/>
                    <a:p>
                      <a:endParaRPr lang="en-US" sz="2200" dirty="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200" dirty="0">
                          <a:latin typeface="+mn-lt"/>
                        </a:rPr>
                        <a:t>Is the Fire Extinguisher in its designated place?</a:t>
                      </a:r>
                    </a:p>
                  </a:txBody>
                  <a:tcPr/>
                </a:tc>
                <a:extLst>
                  <a:ext uri="{0D108BD9-81ED-4DB2-BD59-A6C34878D82A}">
                    <a16:rowId xmlns:a16="http://schemas.microsoft.com/office/drawing/2014/main" val="1671380342"/>
                  </a:ext>
                </a:extLst>
              </a:tr>
              <a:tr h="370840">
                <a:tc>
                  <a:txBody>
                    <a:bodyPr/>
                    <a:lstStyle/>
                    <a:p>
                      <a:endParaRPr lang="en-US" sz="220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200" dirty="0">
                          <a:latin typeface="+mn-lt"/>
                        </a:rPr>
                        <a:t>No obstruction to access or visibility?</a:t>
                      </a:r>
                    </a:p>
                  </a:txBody>
                  <a:tcPr/>
                </a:tc>
                <a:extLst>
                  <a:ext uri="{0D108BD9-81ED-4DB2-BD59-A6C34878D82A}">
                    <a16:rowId xmlns:a16="http://schemas.microsoft.com/office/drawing/2014/main" val="2891474870"/>
                  </a:ext>
                </a:extLst>
              </a:tr>
              <a:tr h="370840">
                <a:tc>
                  <a:txBody>
                    <a:bodyPr/>
                    <a:lstStyle/>
                    <a:p>
                      <a:endParaRPr lang="en-US" sz="2200">
                        <a:latin typeface="+mn-lt"/>
                      </a:endParaRPr>
                    </a:p>
                  </a:txBody>
                  <a:tcPr/>
                </a:tc>
                <a:tc>
                  <a:txBody>
                    <a:bodyPr/>
                    <a:lstStyle/>
                    <a:p>
                      <a:pPr algn="l">
                        <a:buFont typeface="+mj-lt"/>
                        <a:buNone/>
                      </a:pPr>
                      <a:r>
                        <a:rPr lang="en-US" sz="2200" b="0" i="0" dirty="0">
                          <a:solidFill>
                            <a:srgbClr val="333333"/>
                          </a:solidFill>
                          <a:effectLst/>
                          <a:latin typeface="+mn-lt"/>
                        </a:rPr>
                        <a:t>Is the pressure gauge showing that the extinguisher is fully charged (the needle should be in the green zone)?</a:t>
                      </a:r>
                    </a:p>
                  </a:txBody>
                  <a:tcPr/>
                </a:tc>
                <a:extLst>
                  <a:ext uri="{0D108BD9-81ED-4DB2-BD59-A6C34878D82A}">
                    <a16:rowId xmlns:a16="http://schemas.microsoft.com/office/drawing/2014/main" val="2218922193"/>
                  </a:ext>
                </a:extLst>
              </a:tr>
              <a:tr h="370840">
                <a:tc>
                  <a:txBody>
                    <a:bodyPr/>
                    <a:lstStyle/>
                    <a:p>
                      <a:endParaRPr lang="en-US" sz="220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i="0" dirty="0">
                          <a:solidFill>
                            <a:srgbClr val="333333"/>
                          </a:solidFill>
                          <a:effectLst/>
                          <a:latin typeface="+mn-lt"/>
                        </a:rPr>
                        <a:t>Is the pin and tamper seal intact?</a:t>
                      </a:r>
                    </a:p>
                  </a:txBody>
                  <a:tcPr/>
                </a:tc>
                <a:extLst>
                  <a:ext uri="{0D108BD9-81ED-4DB2-BD59-A6C34878D82A}">
                    <a16:rowId xmlns:a16="http://schemas.microsoft.com/office/drawing/2014/main" val="29853100"/>
                  </a:ext>
                </a:extLst>
              </a:tr>
              <a:tr h="370840">
                <a:tc>
                  <a:txBody>
                    <a:bodyPr/>
                    <a:lstStyle/>
                    <a:p>
                      <a:endParaRPr lang="en-US" sz="2200">
                        <a:latin typeface="+mn-lt"/>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200" b="0" i="0" dirty="0">
                          <a:solidFill>
                            <a:srgbClr val="333333"/>
                          </a:solidFill>
                          <a:effectLst/>
                          <a:latin typeface="+mn-lt"/>
                        </a:rPr>
                        <a:t>Is the extinguisher in good condition and showing no signs of physical damage, corrosion, or leakage?</a:t>
                      </a:r>
                    </a:p>
                  </a:txBody>
                  <a:tcPr/>
                </a:tc>
                <a:extLst>
                  <a:ext uri="{0D108BD9-81ED-4DB2-BD59-A6C34878D82A}">
                    <a16:rowId xmlns:a16="http://schemas.microsoft.com/office/drawing/2014/main" val="1993852362"/>
                  </a:ext>
                </a:extLst>
              </a:tr>
            </a:tbl>
          </a:graphicData>
        </a:graphic>
      </p:graphicFrame>
      <p:sp>
        <p:nvSpPr>
          <p:cNvPr id="10" name="TextBox 9">
            <a:extLst>
              <a:ext uri="{FF2B5EF4-FFF2-40B4-BE49-F238E27FC236}">
                <a16:creationId xmlns:a16="http://schemas.microsoft.com/office/drawing/2014/main" id="{0B63C4FF-25CA-6F71-A636-33EB596B76AE}"/>
              </a:ext>
            </a:extLst>
          </p:cNvPr>
          <p:cNvSpPr txBox="1"/>
          <p:nvPr/>
        </p:nvSpPr>
        <p:spPr>
          <a:xfrm>
            <a:off x="217715" y="5611930"/>
            <a:ext cx="7246727" cy="707886"/>
          </a:xfrm>
          <a:prstGeom prst="rect">
            <a:avLst/>
          </a:prstGeom>
          <a:noFill/>
        </p:spPr>
        <p:txBody>
          <a:bodyPr wrap="none" rtlCol="0">
            <a:spAutoFit/>
          </a:bodyPr>
          <a:lstStyle/>
          <a:p>
            <a:r>
              <a:rPr lang="en-US" sz="2000" dirty="0"/>
              <a:t>*Tag on Extinguisher or Paper/Electronic Files are both acceptable</a:t>
            </a:r>
          </a:p>
          <a:p>
            <a:r>
              <a:rPr lang="en-US" sz="2000" dirty="0"/>
              <a:t>*Need: Month/year of inspection and person conducting inspection</a:t>
            </a:r>
          </a:p>
        </p:txBody>
      </p:sp>
      <p:pic>
        <p:nvPicPr>
          <p:cNvPr id="5" name="Picture 4" descr="Top of Fire Extinguisher with Pressure Gauge 9.8 kb jpg">
            <a:extLst>
              <a:ext uri="{FF2B5EF4-FFF2-40B4-BE49-F238E27FC236}">
                <a16:creationId xmlns:a16="http://schemas.microsoft.com/office/drawing/2014/main" id="{1EA5EC3F-86AB-0869-BEAA-E3C2FE973466}"/>
              </a:ext>
            </a:extLst>
          </p:cNvPr>
          <p:cNvPicPr>
            <a:picLocks noChangeAspect="1"/>
          </p:cNvPicPr>
          <p:nvPr/>
        </p:nvPicPr>
        <p:blipFill rotWithShape="1">
          <a:blip r:embed="rId2">
            <a:extLst>
              <a:ext uri="{28A0092B-C50C-407E-A947-70E740481C1C}">
                <a14:useLocalDpi xmlns:a14="http://schemas.microsoft.com/office/drawing/2010/main" val="0"/>
              </a:ext>
            </a:extLst>
          </a:blip>
          <a:srcRect l="19903"/>
          <a:stretch/>
        </p:blipFill>
        <p:spPr>
          <a:xfrm>
            <a:off x="8199600" y="268021"/>
            <a:ext cx="3774685" cy="2880880"/>
          </a:xfrm>
          <a:prstGeom prst="rect">
            <a:avLst/>
          </a:prstGeom>
        </p:spPr>
      </p:pic>
      <p:pic>
        <p:nvPicPr>
          <p:cNvPr id="9" name="Content Placeholder 9" descr="Monthly Fire Extinguisher Check on Tag&#10;9.5kb jpg">
            <a:extLst>
              <a:ext uri="{FF2B5EF4-FFF2-40B4-BE49-F238E27FC236}">
                <a16:creationId xmlns:a16="http://schemas.microsoft.com/office/drawing/2014/main" id="{855BAC82-13FD-7D9F-1A7A-5B76FF6B5E52}"/>
              </a:ext>
            </a:extLst>
          </p:cNvPr>
          <p:cNvPicPr>
            <a:picLocks noChangeAspect="1"/>
          </p:cNvPicPr>
          <p:nvPr/>
        </p:nvPicPr>
        <p:blipFill rotWithShape="1">
          <a:blip r:embed="rId3">
            <a:extLst>
              <a:ext uri="{28A0092B-C50C-407E-A947-70E740481C1C}">
                <a14:useLocalDpi xmlns:a14="http://schemas.microsoft.com/office/drawing/2010/main" val="0"/>
              </a:ext>
            </a:extLst>
          </a:blip>
          <a:srcRect t="33793"/>
          <a:stretch/>
        </p:blipFill>
        <p:spPr>
          <a:xfrm>
            <a:off x="8199600" y="3709100"/>
            <a:ext cx="3273018" cy="2880880"/>
          </a:xfrm>
          <a:prstGeom prst="rect">
            <a:avLst/>
          </a:prstGeom>
        </p:spPr>
      </p:pic>
    </p:spTree>
    <p:extLst>
      <p:ext uri="{BB962C8B-B14F-4D97-AF65-F5344CB8AC3E}">
        <p14:creationId xmlns:p14="http://schemas.microsoft.com/office/powerpoint/2010/main" val="11249646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129AE-1492-A52A-A7CE-D2BF8103DA7E}"/>
              </a:ext>
            </a:extLst>
          </p:cNvPr>
          <p:cNvSpPr>
            <a:spLocks noGrp="1"/>
          </p:cNvSpPr>
          <p:nvPr>
            <p:ph type="title"/>
          </p:nvPr>
        </p:nvSpPr>
        <p:spPr/>
        <p:txBody>
          <a:bodyPr/>
          <a:lstStyle/>
          <a:p>
            <a:r>
              <a:rPr lang="en-US" dirty="0"/>
              <a:t>Annual Inspections</a:t>
            </a:r>
          </a:p>
        </p:txBody>
      </p:sp>
      <p:sp>
        <p:nvSpPr>
          <p:cNvPr id="3" name="Content Placeholder 2">
            <a:extLst>
              <a:ext uri="{FF2B5EF4-FFF2-40B4-BE49-F238E27FC236}">
                <a16:creationId xmlns:a16="http://schemas.microsoft.com/office/drawing/2014/main" id="{F9B89A41-5C0E-5650-8B8C-889D7DA15DF2}"/>
              </a:ext>
            </a:extLst>
          </p:cNvPr>
          <p:cNvSpPr>
            <a:spLocks noGrp="1"/>
          </p:cNvSpPr>
          <p:nvPr>
            <p:ph sz="half" idx="1"/>
          </p:nvPr>
        </p:nvSpPr>
        <p:spPr>
          <a:xfrm>
            <a:off x="519545" y="1825625"/>
            <a:ext cx="5500255" cy="4351338"/>
          </a:xfrm>
        </p:spPr>
        <p:txBody>
          <a:bodyPr/>
          <a:lstStyle/>
          <a:p>
            <a:pPr marL="0" indent="0">
              <a:buNone/>
            </a:pPr>
            <a:r>
              <a:rPr lang="en-US" dirty="0"/>
              <a:t>Annually:</a:t>
            </a:r>
          </a:p>
          <a:p>
            <a:pPr marL="0" indent="0">
              <a:buNone/>
            </a:pPr>
            <a:r>
              <a:rPr lang="en-US" dirty="0"/>
              <a:t>Use a 3</a:t>
            </a:r>
            <a:r>
              <a:rPr lang="en-US" baseline="30000" dirty="0"/>
              <a:t>rd</a:t>
            </a:r>
            <a:r>
              <a:rPr lang="en-US" dirty="0"/>
              <a:t> party for annual maintenance checks</a:t>
            </a:r>
          </a:p>
          <a:p>
            <a:pPr marL="0" indent="0">
              <a:buNone/>
            </a:pPr>
            <a:r>
              <a:rPr lang="en-US" dirty="0"/>
              <a:t>-Annual fire department inspections</a:t>
            </a:r>
          </a:p>
          <a:p>
            <a:pPr marL="0" indent="0">
              <a:buNone/>
            </a:pPr>
            <a:endParaRPr lang="en-US" dirty="0"/>
          </a:p>
          <a:p>
            <a:pPr marL="0" indent="0">
              <a:buNone/>
            </a:pPr>
            <a:r>
              <a:rPr lang="en-US" dirty="0"/>
              <a:t>Ensure backup protection when fire extinguishers are removed for maintenance or recharging</a:t>
            </a:r>
          </a:p>
        </p:txBody>
      </p:sp>
      <p:sp>
        <p:nvSpPr>
          <p:cNvPr id="4" name="Content Placeholder 3">
            <a:extLst>
              <a:ext uri="{FF2B5EF4-FFF2-40B4-BE49-F238E27FC236}">
                <a16:creationId xmlns:a16="http://schemas.microsoft.com/office/drawing/2014/main" id="{7C0D4151-483B-FB61-AA06-DCBB86BCE785}"/>
              </a:ext>
            </a:extLst>
          </p:cNvPr>
          <p:cNvSpPr>
            <a:spLocks noGrp="1"/>
          </p:cNvSpPr>
          <p:nvPr>
            <p:ph sz="half" idx="2"/>
          </p:nvPr>
        </p:nvSpPr>
        <p:spPr>
          <a:xfrm>
            <a:off x="6172200" y="1825625"/>
            <a:ext cx="5500254" cy="4351338"/>
          </a:xfrm>
        </p:spPr>
        <p:txBody>
          <a:bodyPr/>
          <a:lstStyle/>
          <a:p>
            <a:pPr marL="0" indent="0">
              <a:buNone/>
            </a:pPr>
            <a:r>
              <a:rPr lang="en-US" dirty="0"/>
              <a:t>Hydrostatic Testing:</a:t>
            </a:r>
          </a:p>
          <a:p>
            <a:pPr marL="0" indent="0">
              <a:buNone/>
            </a:pPr>
            <a:r>
              <a:rPr lang="en-US" dirty="0"/>
              <a:t>This is a pressure-testing technique used to test for strength and leaks in pressure vessels like gas cylinders.</a:t>
            </a:r>
          </a:p>
          <a:p>
            <a:endParaRPr lang="en-US" dirty="0"/>
          </a:p>
          <a:p>
            <a:r>
              <a:rPr lang="en-US" dirty="0"/>
              <a:t>Must be performed by someone with suitable equipment/facilities.</a:t>
            </a:r>
          </a:p>
          <a:p>
            <a:r>
              <a:rPr lang="en-US" dirty="0"/>
              <a:t>Performed every 5-12 years, depends on extinguisher</a:t>
            </a:r>
          </a:p>
          <a:p>
            <a:endParaRPr lang="en-US" dirty="0"/>
          </a:p>
          <a:p>
            <a:endParaRPr lang="en-US" dirty="0"/>
          </a:p>
        </p:txBody>
      </p:sp>
    </p:spTree>
    <p:extLst>
      <p:ext uri="{BB962C8B-B14F-4D97-AF65-F5344CB8AC3E}">
        <p14:creationId xmlns:p14="http://schemas.microsoft.com/office/powerpoint/2010/main" val="16174831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52E15-6306-A0C3-3DC8-BEC8642A706C}"/>
              </a:ext>
            </a:extLst>
          </p:cNvPr>
          <p:cNvSpPr>
            <a:spLocks noGrp="1"/>
          </p:cNvSpPr>
          <p:nvPr>
            <p:ph type="title"/>
          </p:nvPr>
        </p:nvSpPr>
        <p:spPr/>
        <p:txBody>
          <a:bodyPr/>
          <a:lstStyle/>
          <a:p>
            <a:r>
              <a:rPr lang="en-US" dirty="0"/>
              <a:t>Training on Fire Extinguisher Use</a:t>
            </a:r>
          </a:p>
        </p:txBody>
      </p:sp>
      <p:sp>
        <p:nvSpPr>
          <p:cNvPr id="5" name="Content Placeholder 4">
            <a:extLst>
              <a:ext uri="{FF2B5EF4-FFF2-40B4-BE49-F238E27FC236}">
                <a16:creationId xmlns:a16="http://schemas.microsoft.com/office/drawing/2014/main" id="{F27DB074-9120-0C0A-9BA9-B05D5D7D6D1D}"/>
              </a:ext>
            </a:extLst>
          </p:cNvPr>
          <p:cNvSpPr>
            <a:spLocks noGrp="1"/>
          </p:cNvSpPr>
          <p:nvPr>
            <p:ph idx="1"/>
          </p:nvPr>
        </p:nvSpPr>
        <p:spPr/>
        <p:txBody>
          <a:bodyPr/>
          <a:lstStyle/>
          <a:p>
            <a:r>
              <a:rPr lang="en-US" dirty="0"/>
              <a:t>Authorized Workers must be trained on how to use a fire extinguisher</a:t>
            </a:r>
          </a:p>
          <a:p>
            <a:r>
              <a:rPr lang="en-US" dirty="0"/>
              <a:t>This training does not have to be performed on live fires.</a:t>
            </a:r>
          </a:p>
          <a:p>
            <a:r>
              <a:rPr lang="en-US" dirty="0"/>
              <a:t>Our training will begin in a few minutes</a:t>
            </a:r>
          </a:p>
        </p:txBody>
      </p:sp>
    </p:spTree>
    <p:extLst>
      <p:ext uri="{BB962C8B-B14F-4D97-AF65-F5344CB8AC3E}">
        <p14:creationId xmlns:p14="http://schemas.microsoft.com/office/powerpoint/2010/main" val="2476345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C3289-FEDD-4006-7F27-9E3CAEEFE59D}"/>
              </a:ext>
            </a:extLst>
          </p:cNvPr>
          <p:cNvSpPr>
            <a:spLocks noGrp="1"/>
          </p:cNvSpPr>
          <p:nvPr>
            <p:ph type="title"/>
          </p:nvPr>
        </p:nvSpPr>
        <p:spPr/>
        <p:txBody>
          <a:bodyPr/>
          <a:lstStyle/>
          <a:p>
            <a:r>
              <a:rPr lang="en-US" dirty="0"/>
              <a:t>Objectives</a:t>
            </a:r>
          </a:p>
        </p:txBody>
      </p:sp>
      <p:sp>
        <p:nvSpPr>
          <p:cNvPr id="3" name="Content Placeholder 2">
            <a:extLst>
              <a:ext uri="{FF2B5EF4-FFF2-40B4-BE49-F238E27FC236}">
                <a16:creationId xmlns:a16="http://schemas.microsoft.com/office/drawing/2014/main" id="{71F36B63-75C5-E2AD-D145-F204F63CA78E}"/>
              </a:ext>
            </a:extLst>
          </p:cNvPr>
          <p:cNvSpPr>
            <a:spLocks noGrp="1"/>
          </p:cNvSpPr>
          <p:nvPr>
            <p:ph idx="1"/>
          </p:nvPr>
        </p:nvSpPr>
        <p:spPr>
          <a:xfrm>
            <a:off x="623455" y="1825625"/>
            <a:ext cx="10730345" cy="4351338"/>
          </a:xfrm>
        </p:spPr>
        <p:txBody>
          <a:bodyPr/>
          <a:lstStyle/>
          <a:p>
            <a:pPr marL="0" indent="0">
              <a:buNone/>
            </a:pPr>
            <a:r>
              <a:rPr lang="en-US" dirty="0"/>
              <a:t>After this module, the trainee will be able to:</a:t>
            </a:r>
          </a:p>
          <a:p>
            <a:r>
              <a:rPr lang="en-US" dirty="0"/>
              <a:t>Review the EAP Decision whether employees will fight fires or evacuate</a:t>
            </a:r>
          </a:p>
          <a:p>
            <a:r>
              <a:rPr lang="en-US" dirty="0"/>
              <a:t>Identify the three requirements for a fire to continue</a:t>
            </a:r>
          </a:p>
          <a:p>
            <a:r>
              <a:rPr lang="en-US" dirty="0"/>
              <a:t>Classify types of fires by their characteristics</a:t>
            </a:r>
          </a:p>
          <a:p>
            <a:r>
              <a:rPr lang="en-US" dirty="0"/>
              <a:t>Identify the types of fire extinguishers needed for their business</a:t>
            </a:r>
          </a:p>
          <a:p>
            <a:r>
              <a:rPr lang="en-US" dirty="0"/>
              <a:t>Operate a fire extinguisher</a:t>
            </a:r>
          </a:p>
          <a:p>
            <a:r>
              <a:rPr lang="en-US" dirty="0"/>
              <a:t>Identify conditions when NOT to fight a fire</a:t>
            </a:r>
          </a:p>
          <a:p>
            <a:endParaRPr lang="en-US" dirty="0"/>
          </a:p>
        </p:txBody>
      </p:sp>
    </p:spTree>
    <p:extLst>
      <p:ext uri="{BB962C8B-B14F-4D97-AF65-F5344CB8AC3E}">
        <p14:creationId xmlns:p14="http://schemas.microsoft.com/office/powerpoint/2010/main" val="7388547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F52D412-DE3F-F4C4-7F08-352316BF9CA0}"/>
              </a:ext>
            </a:extLst>
          </p:cNvPr>
          <p:cNvSpPr>
            <a:spLocks noGrp="1"/>
          </p:cNvSpPr>
          <p:nvPr>
            <p:ph type="title"/>
          </p:nvPr>
        </p:nvSpPr>
        <p:spPr/>
        <p:txBody>
          <a:bodyPr/>
          <a:lstStyle/>
          <a:p>
            <a:r>
              <a:rPr lang="en-US" dirty="0"/>
              <a:t>To Summarize:</a:t>
            </a:r>
          </a:p>
        </p:txBody>
      </p:sp>
      <p:sp>
        <p:nvSpPr>
          <p:cNvPr id="6" name="Content Placeholder 5">
            <a:extLst>
              <a:ext uri="{FF2B5EF4-FFF2-40B4-BE49-F238E27FC236}">
                <a16:creationId xmlns:a16="http://schemas.microsoft.com/office/drawing/2014/main" id="{655086A6-5657-C8EE-07E9-ABE78954E99D}"/>
              </a:ext>
            </a:extLst>
          </p:cNvPr>
          <p:cNvSpPr>
            <a:spLocks noGrp="1"/>
          </p:cNvSpPr>
          <p:nvPr>
            <p:ph idx="1"/>
          </p:nvPr>
        </p:nvSpPr>
        <p:spPr>
          <a:xfrm>
            <a:off x="567559" y="1825625"/>
            <a:ext cx="11193517" cy="4351338"/>
          </a:xfrm>
        </p:spPr>
        <p:txBody>
          <a:bodyPr/>
          <a:lstStyle/>
          <a:p>
            <a:r>
              <a:rPr lang="en-US" dirty="0"/>
              <a:t>EAPs must describe whether workers will use fire extinguishers for fires</a:t>
            </a:r>
          </a:p>
          <a:p>
            <a:r>
              <a:rPr lang="en-US" dirty="0"/>
              <a:t>Fire extinguishers are only to be used on small (incipient) fires and when a clear exit path is present.</a:t>
            </a:r>
          </a:p>
          <a:p>
            <a:r>
              <a:rPr lang="en-US" dirty="0"/>
              <a:t>The type(s) of fire extinguishers needed depends on the materials present.</a:t>
            </a:r>
          </a:p>
          <a:p>
            <a:r>
              <a:rPr lang="en-US" dirty="0"/>
              <a:t>For most food trucks, a Class ABC (dry powder) extinguisher will be needed, and possibly a Class K extinguisher if cooking oils are present.</a:t>
            </a:r>
          </a:p>
          <a:p>
            <a:r>
              <a:rPr lang="en-US" dirty="0"/>
              <a:t>The P.A.S.S. method should be used to extinguish small fires.</a:t>
            </a:r>
          </a:p>
          <a:p>
            <a:r>
              <a:rPr lang="en-US" dirty="0"/>
              <a:t>Employees must be trained on how to use fire extinguishers.</a:t>
            </a:r>
          </a:p>
        </p:txBody>
      </p:sp>
    </p:spTree>
    <p:extLst>
      <p:ext uri="{BB962C8B-B14F-4D97-AF65-F5344CB8AC3E}">
        <p14:creationId xmlns:p14="http://schemas.microsoft.com/office/powerpoint/2010/main" val="26425057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80FF6-EE70-2944-5AAB-B3F0DDBCE827}"/>
              </a:ext>
            </a:extLst>
          </p:cNvPr>
          <p:cNvSpPr>
            <a:spLocks noGrp="1"/>
          </p:cNvSpPr>
          <p:nvPr>
            <p:ph type="title"/>
          </p:nvPr>
        </p:nvSpPr>
        <p:spPr/>
        <p:txBody>
          <a:bodyPr/>
          <a:lstStyle/>
          <a:p>
            <a:r>
              <a:rPr lang="en-US" dirty="0"/>
              <a:t>Purpose of a Fire Extinguisher</a:t>
            </a:r>
          </a:p>
        </p:txBody>
      </p:sp>
      <p:sp>
        <p:nvSpPr>
          <p:cNvPr id="3" name="Content Placeholder 2">
            <a:extLst>
              <a:ext uri="{FF2B5EF4-FFF2-40B4-BE49-F238E27FC236}">
                <a16:creationId xmlns:a16="http://schemas.microsoft.com/office/drawing/2014/main" id="{D7705557-B19A-EF63-14A9-8F98F63B2B11}"/>
              </a:ext>
            </a:extLst>
          </p:cNvPr>
          <p:cNvSpPr>
            <a:spLocks noGrp="1"/>
          </p:cNvSpPr>
          <p:nvPr>
            <p:ph idx="1"/>
          </p:nvPr>
        </p:nvSpPr>
        <p:spPr/>
        <p:txBody>
          <a:bodyPr/>
          <a:lstStyle/>
          <a:p>
            <a:pPr marL="0" indent="0" eaLnBrk="1" fontAlgn="auto" hangingPunct="1">
              <a:spcAft>
                <a:spcPts val="0"/>
              </a:spcAft>
              <a:buFont typeface="Arial" panose="020B0604020202020204" pitchFamily="34" charset="0"/>
              <a:buNone/>
              <a:defRPr/>
            </a:pPr>
            <a:r>
              <a:rPr lang="en-US" u="sng" dirty="0"/>
              <a:t>Two functions:</a:t>
            </a:r>
          </a:p>
          <a:p>
            <a:pPr marL="514350" indent="-514350" eaLnBrk="1" fontAlgn="auto" hangingPunct="1">
              <a:spcAft>
                <a:spcPts val="0"/>
              </a:spcAft>
              <a:buFont typeface="+mj-lt"/>
              <a:buAutoNum type="arabicPeriod"/>
              <a:defRPr/>
            </a:pPr>
            <a:r>
              <a:rPr lang="en-US" dirty="0"/>
              <a:t>To control or extinguish </a:t>
            </a:r>
            <a:r>
              <a:rPr lang="en-US" u="sng" dirty="0">
                <a:solidFill>
                  <a:srgbClr val="FF0000"/>
                </a:solidFill>
              </a:rPr>
              <a:t>small or incipient stage fires </a:t>
            </a:r>
            <a:r>
              <a:rPr lang="en-US" dirty="0"/>
              <a:t>and, </a:t>
            </a:r>
          </a:p>
          <a:p>
            <a:pPr marL="514350" indent="-514350" eaLnBrk="1" fontAlgn="auto" hangingPunct="1">
              <a:spcAft>
                <a:spcPts val="0"/>
              </a:spcAft>
              <a:buFont typeface="+mj-lt"/>
              <a:buAutoNum type="arabicPeriod"/>
              <a:defRPr/>
            </a:pPr>
            <a:r>
              <a:rPr lang="en-US" dirty="0"/>
              <a:t>To protect evacuation routes that a fire may block directly or indirectly with smoke or burning materials. </a:t>
            </a:r>
          </a:p>
          <a:p>
            <a:endParaRPr lang="en-US" dirty="0"/>
          </a:p>
          <a:p>
            <a:r>
              <a:rPr lang="en-US" dirty="0"/>
              <a:t>Fire extinguishers are designed to put out or control small fires</a:t>
            </a:r>
          </a:p>
          <a:p>
            <a:r>
              <a:rPr lang="en-US" dirty="0"/>
              <a:t>If not controlled immediately, small fires can spread out of control</a:t>
            </a:r>
          </a:p>
          <a:p>
            <a:r>
              <a:rPr lang="en-US" dirty="0"/>
              <a:t>Facilities need the proper types and placement of fire extinguishers as part of a fire protection plan</a:t>
            </a:r>
          </a:p>
        </p:txBody>
      </p:sp>
    </p:spTree>
    <p:extLst>
      <p:ext uri="{BB962C8B-B14F-4D97-AF65-F5344CB8AC3E}">
        <p14:creationId xmlns:p14="http://schemas.microsoft.com/office/powerpoint/2010/main" val="40978502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838200" y="217351"/>
            <a:ext cx="10515600" cy="1325563"/>
          </a:xfrm>
        </p:spPr>
        <p:txBody>
          <a:bodyPr/>
          <a:lstStyle/>
          <a:p>
            <a:r>
              <a:rPr lang="en-US" dirty="0"/>
              <a:t>Review: Emergency Action Plans (EAP)</a:t>
            </a:r>
          </a:p>
        </p:txBody>
      </p:sp>
      <p:sp>
        <p:nvSpPr>
          <p:cNvPr id="3" name="Content Placeholder 2">
            <a:extLst>
              <a:ext uri="{FF2B5EF4-FFF2-40B4-BE49-F238E27FC236}">
                <a16:creationId xmlns:a16="http://schemas.microsoft.com/office/drawing/2014/main" id="{3DF96A42-DE70-99DB-CCC0-5995D99DEF1E}"/>
              </a:ext>
            </a:extLst>
          </p:cNvPr>
          <p:cNvSpPr>
            <a:spLocks noGrp="1"/>
          </p:cNvSpPr>
          <p:nvPr>
            <p:ph idx="1"/>
          </p:nvPr>
        </p:nvSpPr>
        <p:spPr>
          <a:xfrm>
            <a:off x="287383" y="1542914"/>
            <a:ext cx="10792097" cy="4351338"/>
          </a:xfrm>
        </p:spPr>
        <p:txBody>
          <a:bodyPr/>
          <a:lstStyle/>
          <a:p>
            <a:pPr marL="0" indent="0">
              <a:buNone/>
            </a:pPr>
            <a:r>
              <a:rPr lang="en-US" b="1" u="sng" dirty="0"/>
              <a:t>Decision:</a:t>
            </a:r>
            <a:r>
              <a:rPr lang="en-US" b="1" dirty="0"/>
              <a:t> </a:t>
            </a:r>
            <a:r>
              <a:rPr lang="en-US" dirty="0"/>
              <a:t>Should employees evacuate or be prepared to fight small fires?</a:t>
            </a:r>
          </a:p>
          <a:p>
            <a:r>
              <a:rPr lang="en-US" dirty="0"/>
              <a:t>This module will address Fire Extinguisher Training for those authorized to use them</a:t>
            </a:r>
          </a:p>
          <a:p>
            <a:endParaRPr lang="en-US" dirty="0"/>
          </a:p>
          <a:p>
            <a:endParaRPr lang="en-US" dirty="0"/>
          </a:p>
          <a:p>
            <a:endParaRPr lang="en-US" dirty="0"/>
          </a:p>
        </p:txBody>
      </p:sp>
      <p:graphicFrame>
        <p:nvGraphicFramePr>
          <p:cNvPr id="6" name="Table 6">
            <a:extLst>
              <a:ext uri="{FF2B5EF4-FFF2-40B4-BE49-F238E27FC236}">
                <a16:creationId xmlns:a16="http://schemas.microsoft.com/office/drawing/2014/main" id="{3F18EFEC-D44B-D1C9-AE75-56B9C846C2E1}"/>
              </a:ext>
            </a:extLst>
          </p:cNvPr>
          <p:cNvGraphicFramePr>
            <a:graphicFrameLocks noGrp="1"/>
          </p:cNvGraphicFramePr>
          <p:nvPr>
            <p:extLst>
              <p:ext uri="{D42A27DB-BD31-4B8C-83A1-F6EECF244321}">
                <p14:modId xmlns:p14="http://schemas.microsoft.com/office/powerpoint/2010/main" val="32573314"/>
              </p:ext>
            </p:extLst>
          </p:nvPr>
        </p:nvGraphicFramePr>
        <p:xfrm>
          <a:off x="452844" y="2969623"/>
          <a:ext cx="11068595" cy="3474720"/>
        </p:xfrm>
        <a:graphic>
          <a:graphicData uri="http://schemas.openxmlformats.org/drawingml/2006/table">
            <a:tbl>
              <a:tblPr firstRow="1" bandRow="1">
                <a:tableStyleId>{073A0DAA-6AF3-43AB-8588-CEC1D06C72B9}</a:tableStyleId>
              </a:tblPr>
              <a:tblGrid>
                <a:gridCol w="2767149">
                  <a:extLst>
                    <a:ext uri="{9D8B030D-6E8A-4147-A177-3AD203B41FA5}">
                      <a16:colId xmlns:a16="http://schemas.microsoft.com/office/drawing/2014/main" val="2685140335"/>
                    </a:ext>
                  </a:extLst>
                </a:gridCol>
                <a:gridCol w="1935481">
                  <a:extLst>
                    <a:ext uri="{9D8B030D-6E8A-4147-A177-3AD203B41FA5}">
                      <a16:colId xmlns:a16="http://schemas.microsoft.com/office/drawing/2014/main" val="2687867278"/>
                    </a:ext>
                  </a:extLst>
                </a:gridCol>
                <a:gridCol w="3291840">
                  <a:extLst>
                    <a:ext uri="{9D8B030D-6E8A-4147-A177-3AD203B41FA5}">
                      <a16:colId xmlns:a16="http://schemas.microsoft.com/office/drawing/2014/main" val="134297466"/>
                    </a:ext>
                  </a:extLst>
                </a:gridCol>
                <a:gridCol w="3074125">
                  <a:extLst>
                    <a:ext uri="{9D8B030D-6E8A-4147-A177-3AD203B41FA5}">
                      <a16:colId xmlns:a16="http://schemas.microsoft.com/office/drawing/2014/main" val="1822887774"/>
                    </a:ext>
                  </a:extLst>
                </a:gridCol>
              </a:tblGrid>
              <a:tr h="271780">
                <a:tc>
                  <a:txBody>
                    <a:bodyPr/>
                    <a:lstStyle/>
                    <a:p>
                      <a:endParaRPr lang="en-US" sz="2000" dirty="0"/>
                    </a:p>
                  </a:txBody>
                  <a:tcPr/>
                </a:tc>
                <a:tc>
                  <a:txBody>
                    <a:bodyPr/>
                    <a:lstStyle/>
                    <a:p>
                      <a:pPr algn="ctr"/>
                      <a:r>
                        <a:rPr lang="en-US" sz="2000" dirty="0"/>
                        <a:t>Option 1</a:t>
                      </a:r>
                    </a:p>
                  </a:txBody>
                  <a:tcPr/>
                </a:tc>
                <a:tc>
                  <a:txBody>
                    <a:bodyPr/>
                    <a:lstStyle/>
                    <a:p>
                      <a:pPr algn="ctr"/>
                      <a:r>
                        <a:rPr lang="en-US" sz="2000" dirty="0"/>
                        <a:t>Option 2</a:t>
                      </a:r>
                    </a:p>
                  </a:txBody>
                  <a:tcPr/>
                </a:tc>
                <a:tc>
                  <a:txBody>
                    <a:bodyPr/>
                    <a:lstStyle/>
                    <a:p>
                      <a:pPr algn="ctr"/>
                      <a:r>
                        <a:rPr lang="en-US" sz="2000" dirty="0"/>
                        <a:t>Option 3</a:t>
                      </a:r>
                    </a:p>
                  </a:txBody>
                  <a:tcPr/>
                </a:tc>
                <a:extLst>
                  <a:ext uri="{0D108BD9-81ED-4DB2-BD59-A6C34878D82A}">
                    <a16:rowId xmlns:a16="http://schemas.microsoft.com/office/drawing/2014/main" val="1575357139"/>
                  </a:ext>
                </a:extLst>
              </a:tr>
              <a:tr h="370840">
                <a:tc>
                  <a:txBody>
                    <a:bodyPr/>
                    <a:lstStyle/>
                    <a:p>
                      <a:r>
                        <a:rPr lang="en-US" sz="2000" dirty="0"/>
                        <a:t>Who uses fire extinguishers?</a:t>
                      </a:r>
                    </a:p>
                  </a:txBody>
                  <a:tcPr/>
                </a:tc>
                <a:tc>
                  <a:txBody>
                    <a:bodyPr/>
                    <a:lstStyle/>
                    <a:p>
                      <a:r>
                        <a:rPr lang="en-US" sz="2000" dirty="0"/>
                        <a:t>Nobody</a:t>
                      </a:r>
                    </a:p>
                  </a:txBody>
                  <a:tcPr/>
                </a:tc>
                <a:tc>
                  <a:txBody>
                    <a:bodyPr/>
                    <a:lstStyle/>
                    <a:p>
                      <a:r>
                        <a:rPr lang="en-US" sz="2000" dirty="0"/>
                        <a:t>Only designated workers can use</a:t>
                      </a:r>
                    </a:p>
                  </a:txBody>
                  <a:tcPr/>
                </a:tc>
                <a:tc>
                  <a:txBody>
                    <a:bodyPr/>
                    <a:lstStyle/>
                    <a:p>
                      <a:r>
                        <a:rPr lang="en-US" sz="2000" dirty="0"/>
                        <a:t>All employees are authorized to use</a:t>
                      </a:r>
                    </a:p>
                  </a:txBody>
                  <a:tcPr/>
                </a:tc>
                <a:extLst>
                  <a:ext uri="{0D108BD9-81ED-4DB2-BD59-A6C34878D82A}">
                    <a16:rowId xmlns:a16="http://schemas.microsoft.com/office/drawing/2014/main" val="1255699995"/>
                  </a:ext>
                </a:extLst>
              </a:tr>
              <a:tr h="370840">
                <a:tc>
                  <a:txBody>
                    <a:bodyPr/>
                    <a:lstStyle/>
                    <a:p>
                      <a:r>
                        <a:rPr lang="en-US" sz="2000" dirty="0"/>
                        <a:t>Who evacuates?</a:t>
                      </a:r>
                    </a:p>
                  </a:txBody>
                  <a:tcPr/>
                </a:tc>
                <a:tc>
                  <a:txBody>
                    <a:bodyPr/>
                    <a:lstStyle/>
                    <a:p>
                      <a:r>
                        <a:rPr lang="en-US" sz="2000" dirty="0"/>
                        <a:t>Everyone</a:t>
                      </a:r>
                    </a:p>
                  </a:txBody>
                  <a:tcPr/>
                </a:tc>
                <a:tc>
                  <a:txBody>
                    <a:bodyPr/>
                    <a:lstStyle/>
                    <a:p>
                      <a:r>
                        <a:rPr lang="en-US" sz="2000" dirty="0"/>
                        <a:t>All others not authorized</a:t>
                      </a:r>
                    </a:p>
                  </a:txBody>
                  <a:tcPr/>
                </a:tc>
                <a:tc>
                  <a:txBody>
                    <a:bodyPr/>
                    <a:lstStyle/>
                    <a:p>
                      <a:r>
                        <a:rPr lang="en-US" sz="2000" dirty="0"/>
                        <a:t>Anyone not authorized</a:t>
                      </a:r>
                    </a:p>
                  </a:txBody>
                  <a:tcPr/>
                </a:tc>
                <a:extLst>
                  <a:ext uri="{0D108BD9-81ED-4DB2-BD59-A6C34878D82A}">
                    <a16:rowId xmlns:a16="http://schemas.microsoft.com/office/drawing/2014/main" val="3559181219"/>
                  </a:ext>
                </a:extLst>
              </a:tr>
              <a:tr h="137523">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tc>
                  <a:txBody>
                    <a:bodyPr/>
                    <a:lstStyle/>
                    <a:p>
                      <a:endParaRPr lang="en-US" sz="600" dirty="0"/>
                    </a:p>
                  </a:txBody>
                  <a:tcPr>
                    <a:solidFill>
                      <a:schemeClr val="bg1">
                        <a:lumMod val="50000"/>
                      </a:schemeClr>
                    </a:solidFill>
                  </a:tcPr>
                </a:tc>
                <a:extLst>
                  <a:ext uri="{0D108BD9-81ED-4DB2-BD59-A6C34878D82A}">
                    <a16:rowId xmlns:a16="http://schemas.microsoft.com/office/drawing/2014/main" val="1431588007"/>
                  </a:ext>
                </a:extLst>
              </a:tr>
              <a:tr h="370840">
                <a:tc>
                  <a:txBody>
                    <a:bodyPr/>
                    <a:lstStyle/>
                    <a:p>
                      <a:r>
                        <a:rPr lang="en-US" sz="2000" dirty="0"/>
                        <a:t>EAP, Fire Prevention, and Training Required?</a:t>
                      </a:r>
                    </a:p>
                  </a:txBody>
                  <a:tcPr/>
                </a:tc>
                <a:tc>
                  <a:txBody>
                    <a:bodyPr/>
                    <a:lstStyle/>
                    <a:p>
                      <a:pPr algn="ctr"/>
                      <a:r>
                        <a:rPr lang="en-US" sz="2000" dirty="0"/>
                        <a:t>Yes</a:t>
                      </a:r>
                    </a:p>
                  </a:txBody>
                  <a:tcPr/>
                </a:tc>
                <a:tc>
                  <a:txBody>
                    <a:bodyPr/>
                    <a:lstStyle/>
                    <a:p>
                      <a:pPr algn="ctr"/>
                      <a:r>
                        <a:rPr lang="en-US" sz="2000" dirty="0"/>
                        <a:t>Yes</a:t>
                      </a:r>
                    </a:p>
                  </a:txBody>
                  <a:tcPr/>
                </a:tc>
                <a:tc>
                  <a:txBody>
                    <a:bodyPr/>
                    <a:lstStyle/>
                    <a:p>
                      <a:pPr algn="ctr"/>
                      <a:r>
                        <a:rPr lang="en-US" sz="2000" dirty="0"/>
                        <a:t>Yes</a:t>
                      </a:r>
                    </a:p>
                  </a:txBody>
                  <a:tcPr/>
                </a:tc>
                <a:extLst>
                  <a:ext uri="{0D108BD9-81ED-4DB2-BD59-A6C34878D82A}">
                    <a16:rowId xmlns:a16="http://schemas.microsoft.com/office/drawing/2014/main" val="1009911745"/>
                  </a:ext>
                </a:extLst>
              </a:tr>
              <a:tr h="370840">
                <a:tc>
                  <a:txBody>
                    <a:bodyPr/>
                    <a:lstStyle/>
                    <a:p>
                      <a:r>
                        <a:rPr lang="en-US" sz="2000" dirty="0"/>
                        <a:t>Worker Fire Extinguisher Training Required?</a:t>
                      </a:r>
                    </a:p>
                  </a:txBody>
                  <a:tcPr/>
                </a:tc>
                <a:tc>
                  <a:txBody>
                    <a:bodyPr/>
                    <a:lstStyle/>
                    <a:p>
                      <a:pPr algn="ctr"/>
                      <a:r>
                        <a:rPr lang="en-US" sz="2000" dirty="0"/>
                        <a:t>No</a:t>
                      </a:r>
                    </a:p>
                  </a:txBody>
                  <a:tcPr/>
                </a:tc>
                <a:tc>
                  <a:txBody>
                    <a:bodyPr/>
                    <a:lstStyle/>
                    <a:p>
                      <a:r>
                        <a:rPr lang="en-US" sz="2000" dirty="0"/>
                        <a:t>Each authorized employee must be trained annually</a:t>
                      </a:r>
                    </a:p>
                  </a:txBody>
                  <a:tcPr/>
                </a:tc>
                <a:tc>
                  <a:txBody>
                    <a:bodyPr/>
                    <a:lstStyle/>
                    <a:p>
                      <a:r>
                        <a:rPr lang="en-US" sz="2000" dirty="0"/>
                        <a:t>All authorized employees must be trained annually</a:t>
                      </a:r>
                    </a:p>
                  </a:txBody>
                  <a:tcPr/>
                </a:tc>
                <a:extLst>
                  <a:ext uri="{0D108BD9-81ED-4DB2-BD59-A6C34878D82A}">
                    <a16:rowId xmlns:a16="http://schemas.microsoft.com/office/drawing/2014/main" val="2141489046"/>
                  </a:ext>
                </a:extLst>
              </a:tr>
              <a:tr h="370840">
                <a:tc>
                  <a:txBody>
                    <a:bodyPr/>
                    <a:lstStyle/>
                    <a:p>
                      <a:r>
                        <a:rPr lang="en-US" sz="2000" dirty="0"/>
                        <a:t>Additional Requirements</a:t>
                      </a:r>
                    </a:p>
                  </a:txBody>
                  <a:tcPr/>
                </a:tc>
                <a:tc gridSpan="3">
                  <a:txBody>
                    <a:bodyPr/>
                    <a:lstStyle/>
                    <a:p>
                      <a:r>
                        <a:rPr lang="en-US" sz="2000" dirty="0"/>
                        <a:t>Fire Extinguishers must be inspected, tested, and maintained.</a:t>
                      </a:r>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635210975"/>
                  </a:ext>
                </a:extLst>
              </a:tr>
            </a:tbl>
          </a:graphicData>
        </a:graphic>
      </p:graphicFrame>
      <p:pic>
        <p:nvPicPr>
          <p:cNvPr id="8" name="Picture 7" descr="A fire extinguisher on a wall jpg 28KB">
            <a:extLst>
              <a:ext uri="{FF2B5EF4-FFF2-40B4-BE49-F238E27FC236}">
                <a16:creationId xmlns:a16="http://schemas.microsoft.com/office/drawing/2014/main" id="{ECBF78EA-7DAF-8C1D-1D49-7DA34BAEBEC2}"/>
              </a:ext>
            </a:extLst>
          </p:cNvPr>
          <p:cNvPicPr>
            <a:picLocks noChangeAspect="1"/>
          </p:cNvPicPr>
          <p:nvPr/>
        </p:nvPicPr>
        <p:blipFill rotWithShape="1">
          <a:blip r:embed="rId3">
            <a:extLst>
              <a:ext uri="{28A0092B-C50C-407E-A947-70E740481C1C}">
                <a14:useLocalDpi xmlns:a14="http://schemas.microsoft.com/office/drawing/2010/main" val="0"/>
              </a:ext>
            </a:extLst>
          </a:blip>
          <a:srcRect l="13587" t="35144" r="16276" b="7468"/>
          <a:stretch/>
        </p:blipFill>
        <p:spPr>
          <a:xfrm>
            <a:off x="10900954" y="0"/>
            <a:ext cx="1240971" cy="2150264"/>
          </a:xfrm>
          <a:prstGeom prst="rect">
            <a:avLst/>
          </a:prstGeom>
        </p:spPr>
      </p:pic>
      <p:sp>
        <p:nvSpPr>
          <p:cNvPr id="4" name="Rectangle: Rounded Corners 3" descr="The red box shown indicates that Fire Extinguisher training applies to Options 2 and 3 only. Option 1 says that everyone evacuates and nobody fights a fire.">
            <a:extLst>
              <a:ext uri="{FF2B5EF4-FFF2-40B4-BE49-F238E27FC236}">
                <a16:creationId xmlns:a16="http://schemas.microsoft.com/office/drawing/2014/main" id="{EA87B8EB-B6B5-3FB2-B76A-BA09BB430077}"/>
              </a:ext>
            </a:extLst>
          </p:cNvPr>
          <p:cNvSpPr/>
          <p:nvPr/>
        </p:nvSpPr>
        <p:spPr>
          <a:xfrm>
            <a:off x="5164182" y="2868477"/>
            <a:ext cx="6357257" cy="3880422"/>
          </a:xfrm>
          <a:prstGeom prst="round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4925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03F19-31A2-053C-A744-258387D1A523}"/>
              </a:ext>
            </a:extLst>
          </p:cNvPr>
          <p:cNvSpPr>
            <a:spLocks noGrp="1"/>
          </p:cNvSpPr>
          <p:nvPr>
            <p:ph type="title"/>
          </p:nvPr>
        </p:nvSpPr>
        <p:spPr/>
        <p:txBody>
          <a:bodyPr/>
          <a:lstStyle/>
          <a:p>
            <a:pPr algn="ctr"/>
            <a:r>
              <a:rPr lang="en-US" dirty="0"/>
              <a:t>Definitions</a:t>
            </a:r>
          </a:p>
        </p:txBody>
      </p:sp>
      <p:sp>
        <p:nvSpPr>
          <p:cNvPr id="4" name="Content Placeholder 3">
            <a:extLst>
              <a:ext uri="{FF2B5EF4-FFF2-40B4-BE49-F238E27FC236}">
                <a16:creationId xmlns:a16="http://schemas.microsoft.com/office/drawing/2014/main" id="{E7BC101C-3059-A020-2642-C72198BF369A}"/>
              </a:ext>
            </a:extLst>
          </p:cNvPr>
          <p:cNvSpPr>
            <a:spLocks noGrp="1"/>
          </p:cNvSpPr>
          <p:nvPr>
            <p:ph sz="half" idx="1"/>
          </p:nvPr>
        </p:nvSpPr>
        <p:spPr>
          <a:xfrm>
            <a:off x="401782" y="1825625"/>
            <a:ext cx="5618018" cy="4351338"/>
          </a:xfrm>
        </p:spPr>
        <p:txBody>
          <a:bodyPr>
            <a:normAutofit/>
          </a:bodyPr>
          <a:lstStyle/>
          <a:p>
            <a:pPr marL="0" indent="0">
              <a:buNone/>
            </a:pPr>
            <a:r>
              <a:rPr lang="en-US" dirty="0"/>
              <a:t>		OSHA</a:t>
            </a:r>
          </a:p>
          <a:p>
            <a:r>
              <a:rPr lang="en-US" altLang="en-US" u="sng" dirty="0">
                <a:solidFill>
                  <a:srgbClr val="FF0000"/>
                </a:solidFill>
              </a:rPr>
              <a:t>"Incipient stage fire“</a:t>
            </a:r>
            <a:r>
              <a:rPr lang="en-US" altLang="en-US" dirty="0">
                <a:solidFill>
                  <a:srgbClr val="FF0000"/>
                </a:solidFill>
              </a:rPr>
              <a:t> </a:t>
            </a:r>
            <a:r>
              <a:rPr lang="en-US" altLang="en-US" dirty="0"/>
              <a:t>means a fire in the initial or beginning stage and can be controlled or extinguished by portable fire extinguishers, Class II standpipe, or small hose systems without the need for protective clothing or breathing apparatus.</a:t>
            </a:r>
          </a:p>
          <a:p>
            <a:endParaRPr lang="en-US" dirty="0"/>
          </a:p>
        </p:txBody>
      </p:sp>
      <p:sp>
        <p:nvSpPr>
          <p:cNvPr id="5" name="Content Placeholder 4">
            <a:extLst>
              <a:ext uri="{FF2B5EF4-FFF2-40B4-BE49-F238E27FC236}">
                <a16:creationId xmlns:a16="http://schemas.microsoft.com/office/drawing/2014/main" id="{37ED2FE9-D868-2966-09C4-74FF3F07D5CC}"/>
              </a:ext>
            </a:extLst>
          </p:cNvPr>
          <p:cNvSpPr>
            <a:spLocks noGrp="1"/>
          </p:cNvSpPr>
          <p:nvPr>
            <p:ph sz="half" idx="2"/>
          </p:nvPr>
        </p:nvSpPr>
        <p:spPr>
          <a:xfrm>
            <a:off x="6172200" y="1825625"/>
            <a:ext cx="5514584" cy="4351338"/>
          </a:xfrm>
        </p:spPr>
        <p:txBody>
          <a:bodyPr>
            <a:normAutofit/>
          </a:bodyPr>
          <a:lstStyle/>
          <a:p>
            <a:pPr marL="0" indent="0">
              <a:buNone/>
            </a:pPr>
            <a:r>
              <a:rPr lang="en-US" dirty="0"/>
              <a:t>		NFPA</a:t>
            </a:r>
          </a:p>
          <a:p>
            <a:r>
              <a:rPr lang="en-US" altLang="en-US" u="sng" dirty="0">
                <a:solidFill>
                  <a:srgbClr val="FF0000"/>
                </a:solidFill>
              </a:rPr>
              <a:t>“Incipient stage fire”</a:t>
            </a:r>
            <a:r>
              <a:rPr lang="en-US" altLang="en-US" dirty="0"/>
              <a:t>                        A fire is </a:t>
            </a:r>
            <a:r>
              <a:rPr lang="en-US" altLang="en-US" b="1" dirty="0"/>
              <a:t>beyond</a:t>
            </a:r>
            <a:r>
              <a:rPr lang="en-US" altLang="en-US" dirty="0"/>
              <a:t> the incipient stage when the use of thermal protective clothing or self-contained breathing apparatus is required... </a:t>
            </a:r>
          </a:p>
          <a:p>
            <a:pPr marL="0" indent="0">
              <a:buNone/>
            </a:pPr>
            <a:endParaRPr lang="en-US" dirty="0"/>
          </a:p>
        </p:txBody>
      </p:sp>
    </p:spTree>
    <p:extLst>
      <p:ext uri="{BB962C8B-B14F-4D97-AF65-F5344CB8AC3E}">
        <p14:creationId xmlns:p14="http://schemas.microsoft.com/office/powerpoint/2010/main" val="55047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1AA4-0B08-972D-13CB-16420D21D4B6}"/>
              </a:ext>
            </a:extLst>
          </p:cNvPr>
          <p:cNvSpPr>
            <a:spLocks noGrp="1"/>
          </p:cNvSpPr>
          <p:nvPr>
            <p:ph type="title"/>
          </p:nvPr>
        </p:nvSpPr>
        <p:spPr>
          <a:xfrm>
            <a:off x="1191490" y="89703"/>
            <a:ext cx="10515600" cy="1325563"/>
          </a:xfrm>
        </p:spPr>
        <p:txBody>
          <a:bodyPr/>
          <a:lstStyle/>
          <a:p>
            <a:r>
              <a:rPr lang="en-US" dirty="0"/>
              <a:t>Fire Triangle: Fire Needs 3 Elements </a:t>
            </a:r>
          </a:p>
        </p:txBody>
      </p:sp>
      <p:sp>
        <p:nvSpPr>
          <p:cNvPr id="4" name="Content Placeholder 3">
            <a:extLst>
              <a:ext uri="{FF2B5EF4-FFF2-40B4-BE49-F238E27FC236}">
                <a16:creationId xmlns:a16="http://schemas.microsoft.com/office/drawing/2014/main" id="{2A1AC21B-5ACE-02A7-DABD-F56AD01D61EC}"/>
              </a:ext>
            </a:extLst>
          </p:cNvPr>
          <p:cNvSpPr>
            <a:spLocks noGrp="1"/>
          </p:cNvSpPr>
          <p:nvPr>
            <p:ph sz="half" idx="1"/>
          </p:nvPr>
        </p:nvSpPr>
        <p:spPr>
          <a:xfrm>
            <a:off x="729738" y="1318898"/>
            <a:ext cx="6684614" cy="4824557"/>
          </a:xfrm>
        </p:spPr>
        <p:txBody>
          <a:bodyPr>
            <a:noAutofit/>
          </a:bodyPr>
          <a:lstStyle/>
          <a:p>
            <a:pPr marL="0" indent="0" eaLnBrk="1" fontAlgn="auto" hangingPunct="1">
              <a:spcAft>
                <a:spcPts val="1200"/>
              </a:spcAft>
              <a:buFont typeface="Arial" panose="020B0604020202020204" pitchFamily="34" charset="0"/>
              <a:buNone/>
              <a:defRPr/>
            </a:pPr>
            <a:r>
              <a:rPr lang="en-US" b="1" dirty="0"/>
              <a:t>Fire requires 3 Elements:</a:t>
            </a:r>
          </a:p>
          <a:p>
            <a:pPr>
              <a:spcAft>
                <a:spcPts val="1200"/>
              </a:spcAft>
              <a:defRPr/>
            </a:pPr>
            <a:r>
              <a:rPr lang="en-US" b="1" dirty="0"/>
              <a:t>Take one away </a:t>
            </a:r>
            <a:r>
              <a:rPr lang="en-US" b="1" dirty="0">
                <a:sym typeface="Wingdings" panose="05000000000000000000" pitchFamily="2" charset="2"/>
              </a:rPr>
              <a:t> </a:t>
            </a:r>
            <a:r>
              <a:rPr lang="en-US" b="1" dirty="0"/>
              <a:t> fire cannot survive</a:t>
            </a:r>
            <a:endParaRPr lang="en-US" sz="1000" b="1" dirty="0"/>
          </a:p>
          <a:p>
            <a:pPr marL="514350" indent="-514350" eaLnBrk="1" fontAlgn="auto" hangingPunct="1">
              <a:spcAft>
                <a:spcPts val="1200"/>
              </a:spcAft>
              <a:buFont typeface="+mj-lt"/>
              <a:buAutoNum type="arabicPeriod"/>
              <a:defRPr/>
            </a:pPr>
            <a:r>
              <a:rPr lang="en-US" b="1" dirty="0"/>
              <a:t>Fuel: </a:t>
            </a:r>
            <a:r>
              <a:rPr lang="en-US" dirty="0"/>
              <a:t>Without </a:t>
            </a:r>
            <a:r>
              <a:rPr lang="en-US" u="sng" dirty="0"/>
              <a:t>fuel</a:t>
            </a:r>
            <a:r>
              <a:rPr lang="en-US" dirty="0"/>
              <a:t>, a fire will stop.</a:t>
            </a:r>
          </a:p>
          <a:p>
            <a:pPr marL="514350" indent="-514350" eaLnBrk="1" fontAlgn="auto" hangingPunct="1">
              <a:spcAft>
                <a:spcPts val="1200"/>
              </a:spcAft>
              <a:buFont typeface="+mj-lt"/>
              <a:buAutoNum type="arabicPeriod"/>
              <a:defRPr/>
            </a:pPr>
            <a:r>
              <a:rPr lang="en-US" b="1" dirty="0"/>
              <a:t>Oxygen</a:t>
            </a:r>
            <a:r>
              <a:rPr lang="en-US" dirty="0"/>
              <a:t>:  Without sufficient </a:t>
            </a:r>
            <a:r>
              <a:rPr lang="en-US" u="sng" dirty="0"/>
              <a:t>oxygen</a:t>
            </a:r>
            <a:r>
              <a:rPr lang="en-US" dirty="0"/>
              <a:t>, a fire can’t begin, and it can’t continue.</a:t>
            </a:r>
          </a:p>
          <a:p>
            <a:pPr marL="514350" indent="-514350">
              <a:spcAft>
                <a:spcPts val="1200"/>
              </a:spcAft>
              <a:buFont typeface="+mj-lt"/>
              <a:buAutoNum type="arabicPeriod"/>
              <a:defRPr/>
            </a:pPr>
            <a:r>
              <a:rPr lang="en-US" b="1" dirty="0"/>
              <a:t>Heat:  </a:t>
            </a:r>
            <a:r>
              <a:rPr lang="en-US" dirty="0"/>
              <a:t>Without sufficient </a:t>
            </a:r>
            <a:r>
              <a:rPr lang="en-US" u="sng" dirty="0"/>
              <a:t>heat</a:t>
            </a:r>
            <a:r>
              <a:rPr lang="en-US" dirty="0"/>
              <a:t>, a fire can’t begin, and it can’t continue.</a:t>
            </a:r>
            <a:endParaRPr lang="en-US" sz="1000" dirty="0"/>
          </a:p>
          <a:p>
            <a:pPr marL="0" indent="0" eaLnBrk="1" fontAlgn="auto" hangingPunct="1">
              <a:spcAft>
                <a:spcPts val="1200"/>
              </a:spcAft>
              <a:buNone/>
              <a:defRPr/>
            </a:pPr>
            <a:r>
              <a:rPr lang="en-US" dirty="0"/>
              <a:t>Our strategy in Fire Extinguisher use: </a:t>
            </a:r>
            <a:r>
              <a:rPr lang="en-US" dirty="0">
                <a:sym typeface="Wingdings" panose="05000000000000000000" pitchFamily="2" charset="2"/>
              </a:rPr>
              <a:t></a:t>
            </a:r>
            <a:r>
              <a:rPr lang="en-US" dirty="0"/>
              <a:t>Remove one or more of the elements before a fire can spread out of control.</a:t>
            </a:r>
          </a:p>
          <a:p>
            <a:endParaRPr lang="en-US" dirty="0"/>
          </a:p>
        </p:txBody>
      </p:sp>
      <p:pic>
        <p:nvPicPr>
          <p:cNvPr id="8" name="Content Placeholder 7" descr="The Fire Triangle shows that fire requires 1) fuel, 2) oxygen, and 3) heat in order to sustain a combustion reaction. 8kb jpg">
            <a:extLst>
              <a:ext uri="{FF2B5EF4-FFF2-40B4-BE49-F238E27FC236}">
                <a16:creationId xmlns:a16="http://schemas.microsoft.com/office/drawing/2014/main" id="{00BE8E59-2F04-DDE4-FA6E-7EE93401E2D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744257" y="2091494"/>
            <a:ext cx="3962833" cy="3874279"/>
          </a:xfrm>
        </p:spPr>
      </p:pic>
    </p:spTree>
    <p:extLst>
      <p:ext uri="{BB962C8B-B14F-4D97-AF65-F5344CB8AC3E}">
        <p14:creationId xmlns:p14="http://schemas.microsoft.com/office/powerpoint/2010/main" val="30481524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51C75-97F0-A2A6-AA46-3805205606DF}"/>
              </a:ext>
            </a:extLst>
          </p:cNvPr>
          <p:cNvSpPr>
            <a:spLocks noGrp="1"/>
          </p:cNvSpPr>
          <p:nvPr>
            <p:ph type="title"/>
          </p:nvPr>
        </p:nvSpPr>
        <p:spPr>
          <a:xfrm>
            <a:off x="838200" y="129598"/>
            <a:ext cx="10515600" cy="1325563"/>
          </a:xfrm>
        </p:spPr>
        <p:txBody>
          <a:bodyPr/>
          <a:lstStyle/>
          <a:p>
            <a:r>
              <a:rPr lang="en-US" dirty="0"/>
              <a:t>Five Fire Categories </a:t>
            </a:r>
          </a:p>
        </p:txBody>
      </p:sp>
      <p:sp>
        <p:nvSpPr>
          <p:cNvPr id="4" name="TextBox 3">
            <a:extLst>
              <a:ext uri="{FF2B5EF4-FFF2-40B4-BE49-F238E27FC236}">
                <a16:creationId xmlns:a16="http://schemas.microsoft.com/office/drawing/2014/main" id="{25E6295B-D0C3-4DE9-CFE7-940CD9054AF4}"/>
              </a:ext>
            </a:extLst>
          </p:cNvPr>
          <p:cNvSpPr txBox="1"/>
          <p:nvPr/>
        </p:nvSpPr>
        <p:spPr>
          <a:xfrm>
            <a:off x="531342" y="1984803"/>
            <a:ext cx="5198154" cy="523220"/>
          </a:xfrm>
          <a:prstGeom prst="rect">
            <a:avLst/>
          </a:prstGeom>
          <a:noFill/>
        </p:spPr>
        <p:txBody>
          <a:bodyPr wrap="none" rtlCol="0">
            <a:spAutoFit/>
          </a:bodyPr>
          <a:lstStyle/>
          <a:p>
            <a:r>
              <a:rPr lang="en-US" sz="2800" u="sng" dirty="0"/>
              <a:t>What’s Present in Your Operation?</a:t>
            </a:r>
          </a:p>
        </p:txBody>
      </p:sp>
      <p:graphicFrame>
        <p:nvGraphicFramePr>
          <p:cNvPr id="5" name="Table 5">
            <a:extLst>
              <a:ext uri="{FF2B5EF4-FFF2-40B4-BE49-F238E27FC236}">
                <a16:creationId xmlns:a16="http://schemas.microsoft.com/office/drawing/2014/main" id="{772CBA04-21BD-9DA8-2169-7AFE29121263}"/>
              </a:ext>
            </a:extLst>
          </p:cNvPr>
          <p:cNvGraphicFramePr>
            <a:graphicFrameLocks noGrp="1"/>
          </p:cNvGraphicFramePr>
          <p:nvPr>
            <p:extLst>
              <p:ext uri="{D42A27DB-BD31-4B8C-83A1-F6EECF244321}">
                <p14:modId xmlns:p14="http://schemas.microsoft.com/office/powerpoint/2010/main" val="3485828447"/>
              </p:ext>
            </p:extLst>
          </p:nvPr>
        </p:nvGraphicFramePr>
        <p:xfrm>
          <a:off x="423841" y="2629451"/>
          <a:ext cx="11344317" cy="2377440"/>
        </p:xfrm>
        <a:graphic>
          <a:graphicData uri="http://schemas.openxmlformats.org/drawingml/2006/table">
            <a:tbl>
              <a:tblPr firstRow="1" bandRow="1">
                <a:tableStyleId>{073A0DAA-6AF3-43AB-8588-CEC1D06C72B9}</a:tableStyleId>
              </a:tblPr>
              <a:tblGrid>
                <a:gridCol w="534626">
                  <a:extLst>
                    <a:ext uri="{9D8B030D-6E8A-4147-A177-3AD203B41FA5}">
                      <a16:colId xmlns:a16="http://schemas.microsoft.com/office/drawing/2014/main" val="4262134067"/>
                    </a:ext>
                  </a:extLst>
                </a:gridCol>
                <a:gridCol w="536036">
                  <a:extLst>
                    <a:ext uri="{9D8B030D-6E8A-4147-A177-3AD203B41FA5}">
                      <a16:colId xmlns:a16="http://schemas.microsoft.com/office/drawing/2014/main" val="1190307809"/>
                    </a:ext>
                  </a:extLst>
                </a:gridCol>
                <a:gridCol w="2449536">
                  <a:extLst>
                    <a:ext uri="{9D8B030D-6E8A-4147-A177-3AD203B41FA5}">
                      <a16:colId xmlns:a16="http://schemas.microsoft.com/office/drawing/2014/main" val="2130582301"/>
                    </a:ext>
                  </a:extLst>
                </a:gridCol>
                <a:gridCol w="7824119">
                  <a:extLst>
                    <a:ext uri="{9D8B030D-6E8A-4147-A177-3AD203B41FA5}">
                      <a16:colId xmlns:a16="http://schemas.microsoft.com/office/drawing/2014/main" val="1848292278"/>
                    </a:ext>
                  </a:extLst>
                </a:gridCol>
              </a:tblGrid>
              <a:tr h="370840">
                <a:tc>
                  <a:txBody>
                    <a:bodyPr/>
                    <a:lstStyle/>
                    <a:p>
                      <a:r>
                        <a:rPr lang="en-US" sz="2000" u="sng" dirty="0">
                          <a:solidFill>
                            <a:schemeClr val="tx1"/>
                          </a:solidFill>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u="sng" dirty="0">
                          <a:solidFill>
                            <a:schemeClr val="tx1"/>
                          </a:solidFill>
                        </a:rPr>
                        <a:t>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u="sng" dirty="0">
                          <a:solidFill>
                            <a:schemeClr val="tx1"/>
                          </a:solidFill>
                        </a:rPr>
                        <a:t>Fire Class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u="sng" dirty="0">
                          <a:solidFill>
                            <a:schemeClr val="tx1"/>
                          </a:solidFill>
                        </a:rPr>
                        <a:t>Materials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2026169"/>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dirty="0"/>
                        <a:t>Class A Fires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Combustible materials (wood, cloth, paper, rubber and many plastics)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285015"/>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dirty="0"/>
                        <a:t>Class B Fires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dirty="0"/>
                        <a:t>Flammable Liquids (gasoline, kerosene, propane, alcohols)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61228539"/>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dirty="0"/>
                        <a:t>Class C Fires</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Electrical equipment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5392635"/>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dirty="0"/>
                        <a:t>Class D Fires </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Metals (magnesium, sodium, lithium)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17329284"/>
                  </a:ext>
                </a:extLst>
              </a:tr>
              <a:tr h="370840">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2000" b="1" dirty="0"/>
                        <a:t>Class K Fires </a:t>
                      </a:r>
                      <a:r>
                        <a:rPr lang="en-US" sz="2000" dirty="0"/>
                        <a:t>(Kitchen)</a:t>
                      </a:r>
                      <a:endParaRPr lang="en-US" sz="2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t>Grease/Cooking Oils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0027900"/>
                  </a:ext>
                </a:extLst>
              </a:tr>
            </a:tbl>
          </a:graphicData>
        </a:graphic>
      </p:graphicFrame>
      <p:sp>
        <p:nvSpPr>
          <p:cNvPr id="3" name="TextBox 2">
            <a:extLst>
              <a:ext uri="{FF2B5EF4-FFF2-40B4-BE49-F238E27FC236}">
                <a16:creationId xmlns:a16="http://schemas.microsoft.com/office/drawing/2014/main" id="{58600386-3D23-7EF5-0D27-1C40B27EA892}"/>
              </a:ext>
            </a:extLst>
          </p:cNvPr>
          <p:cNvSpPr txBox="1"/>
          <p:nvPr/>
        </p:nvSpPr>
        <p:spPr>
          <a:xfrm>
            <a:off x="423841" y="5785591"/>
            <a:ext cx="8118569" cy="523220"/>
          </a:xfrm>
          <a:prstGeom prst="rect">
            <a:avLst/>
          </a:prstGeom>
          <a:noFill/>
        </p:spPr>
        <p:txBody>
          <a:bodyPr wrap="none" rtlCol="0">
            <a:spAutoFit/>
          </a:bodyPr>
          <a:lstStyle/>
          <a:p>
            <a:r>
              <a:rPr lang="en-US" sz="2800" u="sng" dirty="0"/>
              <a:t>How likely for each to be present in most Food Trucks?</a:t>
            </a:r>
          </a:p>
        </p:txBody>
      </p:sp>
      <p:pic>
        <p:nvPicPr>
          <p:cNvPr id="14" name="Picture 13" descr="OSHA Youth Restaurant 19 kb jpg">
            <a:extLst>
              <a:ext uri="{FF2B5EF4-FFF2-40B4-BE49-F238E27FC236}">
                <a16:creationId xmlns:a16="http://schemas.microsoft.com/office/drawing/2014/main" id="{C88F8539-F24D-00D0-74EE-BCCB6078EC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58258" y="150913"/>
            <a:ext cx="3009900" cy="2095500"/>
          </a:xfrm>
          <a:prstGeom prst="rect">
            <a:avLst/>
          </a:prstGeom>
        </p:spPr>
      </p:pic>
    </p:spTree>
    <p:extLst>
      <p:ext uri="{BB962C8B-B14F-4D97-AF65-F5344CB8AC3E}">
        <p14:creationId xmlns:p14="http://schemas.microsoft.com/office/powerpoint/2010/main" val="3907162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121E-10D2-29E3-6C05-74B00AB9832B}"/>
              </a:ext>
            </a:extLst>
          </p:cNvPr>
          <p:cNvSpPr>
            <a:spLocks noGrp="1"/>
          </p:cNvSpPr>
          <p:nvPr>
            <p:ph type="title"/>
          </p:nvPr>
        </p:nvSpPr>
        <p:spPr/>
        <p:txBody>
          <a:bodyPr/>
          <a:lstStyle/>
          <a:p>
            <a:r>
              <a:rPr lang="en-US" dirty="0"/>
              <a:t>Types of Fire Extinguishers</a:t>
            </a:r>
          </a:p>
        </p:txBody>
      </p:sp>
      <p:sp>
        <p:nvSpPr>
          <p:cNvPr id="3" name="Content Placeholder 2">
            <a:extLst>
              <a:ext uri="{FF2B5EF4-FFF2-40B4-BE49-F238E27FC236}">
                <a16:creationId xmlns:a16="http://schemas.microsoft.com/office/drawing/2014/main" id="{F8390300-97FF-D8CF-9BBB-0C2759B9DB57}"/>
              </a:ext>
            </a:extLst>
          </p:cNvPr>
          <p:cNvSpPr>
            <a:spLocks noGrp="1"/>
          </p:cNvSpPr>
          <p:nvPr>
            <p:ph sz="half" idx="1"/>
          </p:nvPr>
        </p:nvSpPr>
        <p:spPr>
          <a:xfrm>
            <a:off x="444137" y="1825624"/>
            <a:ext cx="6609806" cy="4803775"/>
          </a:xfrm>
        </p:spPr>
        <p:txBody>
          <a:bodyPr>
            <a:normAutofit/>
          </a:bodyPr>
          <a:lstStyle/>
          <a:p>
            <a:r>
              <a:rPr lang="en-US" dirty="0"/>
              <a:t>Fire extinguishers must be matched to the hazards present</a:t>
            </a:r>
          </a:p>
          <a:p>
            <a:r>
              <a:rPr lang="en-US" dirty="0"/>
              <a:t>Types:</a:t>
            </a:r>
          </a:p>
          <a:p>
            <a:pPr lvl="1"/>
            <a:r>
              <a:rPr lang="en-US" dirty="0"/>
              <a:t>Class A- Wood, Paper, Plastics (Water)</a:t>
            </a:r>
          </a:p>
          <a:p>
            <a:pPr lvl="1"/>
            <a:r>
              <a:rPr lang="en-US" dirty="0"/>
              <a:t>Class AB- Wood, Paper, and Flammables (CO</a:t>
            </a:r>
            <a:r>
              <a:rPr lang="en-US" baseline="-25000" dirty="0"/>
              <a:t>2</a:t>
            </a:r>
            <a:r>
              <a:rPr lang="en-US" dirty="0"/>
              <a:t>)</a:t>
            </a:r>
          </a:p>
          <a:p>
            <a:pPr lvl="1"/>
            <a:r>
              <a:rPr lang="en-US" dirty="0"/>
              <a:t>Class BC- Flammables + Electrical (CO</a:t>
            </a:r>
            <a:r>
              <a:rPr lang="en-US" baseline="-25000" dirty="0"/>
              <a:t>2</a:t>
            </a:r>
            <a:r>
              <a:rPr lang="en-US" dirty="0"/>
              <a:t>)</a:t>
            </a:r>
          </a:p>
          <a:p>
            <a:pPr lvl="1"/>
            <a:r>
              <a:rPr lang="en-US" dirty="0"/>
              <a:t>Class ABC- Multipurpose (Chemical Powder)</a:t>
            </a:r>
          </a:p>
          <a:p>
            <a:pPr lvl="1"/>
            <a:r>
              <a:rPr lang="en-US" dirty="0"/>
              <a:t>Class K- Kitchen Fires (Wet Chemical)</a:t>
            </a:r>
          </a:p>
          <a:p>
            <a:pPr lvl="1"/>
            <a:r>
              <a:rPr lang="en-US" dirty="0"/>
              <a:t>Class D- Metal Fires</a:t>
            </a:r>
          </a:p>
          <a:p>
            <a:endParaRPr lang="en-US" dirty="0"/>
          </a:p>
          <a:p>
            <a:r>
              <a:rPr lang="en-US" dirty="0"/>
              <a:t>Simplify?</a:t>
            </a:r>
          </a:p>
          <a:p>
            <a:endParaRPr lang="en-US" dirty="0"/>
          </a:p>
          <a:p>
            <a:endParaRPr lang="en-US" dirty="0"/>
          </a:p>
        </p:txBody>
      </p:sp>
      <p:sp>
        <p:nvSpPr>
          <p:cNvPr id="5" name="Isosceles Triangle 4">
            <a:extLst>
              <a:ext uri="{FF2B5EF4-FFF2-40B4-BE49-F238E27FC236}">
                <a16:creationId xmlns:a16="http://schemas.microsoft.com/office/drawing/2014/main" id="{E46A4EDC-5D27-01CC-F4A2-E39781A859D5}"/>
              </a:ext>
            </a:extLst>
          </p:cNvPr>
          <p:cNvSpPr/>
          <p:nvPr/>
        </p:nvSpPr>
        <p:spPr>
          <a:xfrm>
            <a:off x="8120743" y="2309018"/>
            <a:ext cx="1123950" cy="1119982"/>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7" name="Rectangle 6">
            <a:extLst>
              <a:ext uri="{FF2B5EF4-FFF2-40B4-BE49-F238E27FC236}">
                <a16:creationId xmlns:a16="http://schemas.microsoft.com/office/drawing/2014/main" id="{26664CF8-5F8E-6873-E155-A71102AD5956}"/>
              </a:ext>
            </a:extLst>
          </p:cNvPr>
          <p:cNvSpPr/>
          <p:nvPr/>
        </p:nvSpPr>
        <p:spPr>
          <a:xfrm>
            <a:off x="9397093" y="2309018"/>
            <a:ext cx="1123950" cy="11199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8" name="Oval 7">
            <a:extLst>
              <a:ext uri="{FF2B5EF4-FFF2-40B4-BE49-F238E27FC236}">
                <a16:creationId xmlns:a16="http://schemas.microsoft.com/office/drawing/2014/main" id="{96C0C461-09ED-AA29-3975-288E953CEA5C}"/>
              </a:ext>
            </a:extLst>
          </p:cNvPr>
          <p:cNvSpPr/>
          <p:nvPr/>
        </p:nvSpPr>
        <p:spPr>
          <a:xfrm>
            <a:off x="10925447" y="2309018"/>
            <a:ext cx="1123950" cy="11199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sp>
        <p:nvSpPr>
          <p:cNvPr id="9" name="Star: 5 Points 8">
            <a:extLst>
              <a:ext uri="{FF2B5EF4-FFF2-40B4-BE49-F238E27FC236}">
                <a16:creationId xmlns:a16="http://schemas.microsoft.com/office/drawing/2014/main" id="{0307CBEE-234F-8D86-99B2-08BEEF62B807}"/>
              </a:ext>
            </a:extLst>
          </p:cNvPr>
          <p:cNvSpPr/>
          <p:nvPr/>
        </p:nvSpPr>
        <p:spPr>
          <a:xfrm>
            <a:off x="8606517" y="3832223"/>
            <a:ext cx="1276351" cy="1119982"/>
          </a:xfrm>
          <a:prstGeom prst="star5">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dirty="0">
                <a:solidFill>
                  <a:schemeClr val="tx1"/>
                </a:solidFill>
              </a:rPr>
              <a:t>D</a:t>
            </a:r>
          </a:p>
        </p:txBody>
      </p:sp>
      <p:sp>
        <p:nvSpPr>
          <p:cNvPr id="10" name="Hexagon 9">
            <a:extLst>
              <a:ext uri="{FF2B5EF4-FFF2-40B4-BE49-F238E27FC236}">
                <a16:creationId xmlns:a16="http://schemas.microsoft.com/office/drawing/2014/main" id="{4C4AC8D0-4159-5EBC-418A-E99C104FAAB5}"/>
              </a:ext>
            </a:extLst>
          </p:cNvPr>
          <p:cNvSpPr/>
          <p:nvPr/>
        </p:nvSpPr>
        <p:spPr>
          <a:xfrm>
            <a:off x="10026015" y="3832223"/>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spTree>
    <p:extLst>
      <p:ext uri="{BB962C8B-B14F-4D97-AF65-F5344CB8AC3E}">
        <p14:creationId xmlns:p14="http://schemas.microsoft.com/office/powerpoint/2010/main" val="1757437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121E-10D2-29E3-6C05-74B00AB9832B}"/>
              </a:ext>
              <a:ext uri="{C183D7F6-B498-43B3-948B-1728B52AA6E4}">
                <adec:decorative xmlns:adec="http://schemas.microsoft.com/office/drawing/2017/decorative" val="0"/>
              </a:ext>
            </a:extLst>
          </p:cNvPr>
          <p:cNvSpPr>
            <a:spLocks noGrp="1"/>
          </p:cNvSpPr>
          <p:nvPr>
            <p:ph type="title"/>
          </p:nvPr>
        </p:nvSpPr>
        <p:spPr/>
        <p:txBody>
          <a:bodyPr/>
          <a:lstStyle/>
          <a:p>
            <a:r>
              <a:rPr lang="en-US" dirty="0"/>
              <a:t>Fire Extinguisher Types</a:t>
            </a:r>
          </a:p>
        </p:txBody>
      </p:sp>
      <p:sp>
        <p:nvSpPr>
          <p:cNvPr id="3" name="Content Placeholder 2">
            <a:extLst>
              <a:ext uri="{FF2B5EF4-FFF2-40B4-BE49-F238E27FC236}">
                <a16:creationId xmlns:a16="http://schemas.microsoft.com/office/drawing/2014/main" id="{F8390300-97FF-D8CF-9BBB-0C2759B9DB57}"/>
              </a:ext>
              <a:ext uri="{C183D7F6-B498-43B3-948B-1728B52AA6E4}">
                <adec:decorative xmlns:adec="http://schemas.microsoft.com/office/drawing/2017/decorative" val="0"/>
              </a:ext>
            </a:extLst>
          </p:cNvPr>
          <p:cNvSpPr>
            <a:spLocks noGrp="1"/>
          </p:cNvSpPr>
          <p:nvPr>
            <p:ph sz="half" idx="1"/>
          </p:nvPr>
        </p:nvSpPr>
        <p:spPr>
          <a:xfrm>
            <a:off x="444137" y="1825624"/>
            <a:ext cx="6471013" cy="4803775"/>
          </a:xfrm>
        </p:spPr>
        <p:txBody>
          <a:bodyPr>
            <a:normAutofit/>
          </a:bodyPr>
          <a:lstStyle/>
          <a:p>
            <a:r>
              <a:rPr lang="en-US" dirty="0"/>
              <a:t>Fire extinguishers must be matched to the hazards present</a:t>
            </a:r>
          </a:p>
          <a:p>
            <a:r>
              <a:rPr lang="en-US" dirty="0"/>
              <a:t>Types:</a:t>
            </a:r>
          </a:p>
          <a:p>
            <a:pPr lvl="1"/>
            <a:r>
              <a:rPr lang="en-US" dirty="0"/>
              <a:t>Class A- Wood, Paper, Plastics (Water)</a:t>
            </a:r>
          </a:p>
          <a:p>
            <a:pPr lvl="1"/>
            <a:r>
              <a:rPr lang="en-US" dirty="0"/>
              <a:t>Class AB- Wood, Paper, and Flammables</a:t>
            </a:r>
          </a:p>
          <a:p>
            <a:pPr lvl="1"/>
            <a:r>
              <a:rPr lang="en-US" dirty="0"/>
              <a:t>Class BC- Flammables + Electrical (CO</a:t>
            </a:r>
            <a:r>
              <a:rPr lang="en-US" baseline="-25000" dirty="0"/>
              <a:t>2</a:t>
            </a:r>
            <a:r>
              <a:rPr lang="en-US" dirty="0"/>
              <a:t>)</a:t>
            </a:r>
          </a:p>
          <a:p>
            <a:pPr lvl="1"/>
            <a:r>
              <a:rPr lang="en-US" dirty="0"/>
              <a:t>Class ABC- Multipurpose (Chemical Powder)</a:t>
            </a:r>
          </a:p>
          <a:p>
            <a:pPr lvl="1"/>
            <a:r>
              <a:rPr lang="en-US" dirty="0"/>
              <a:t>Class K- Kitchen Fires (Wet Chemical)</a:t>
            </a:r>
          </a:p>
          <a:p>
            <a:pPr lvl="1"/>
            <a:r>
              <a:rPr lang="en-US" dirty="0"/>
              <a:t>Class D- Metal Fires</a:t>
            </a:r>
          </a:p>
          <a:p>
            <a:endParaRPr lang="en-US" dirty="0"/>
          </a:p>
          <a:p>
            <a:endParaRPr lang="en-US" dirty="0"/>
          </a:p>
          <a:p>
            <a:endParaRPr lang="en-US" dirty="0"/>
          </a:p>
        </p:txBody>
      </p:sp>
      <p:grpSp>
        <p:nvGrpSpPr>
          <p:cNvPr id="5" name="Group 4" descr="Cross out all other extinguisher options">
            <a:extLst>
              <a:ext uri="{FF2B5EF4-FFF2-40B4-BE49-F238E27FC236}">
                <a16:creationId xmlns:a16="http://schemas.microsoft.com/office/drawing/2014/main" id="{303D721D-54AE-F67E-2D10-ABBEEF4A8F05}"/>
              </a:ext>
            </a:extLst>
          </p:cNvPr>
          <p:cNvGrpSpPr/>
          <p:nvPr/>
        </p:nvGrpSpPr>
        <p:grpSpPr>
          <a:xfrm>
            <a:off x="1047750" y="3404393"/>
            <a:ext cx="4648200" cy="1948657"/>
            <a:chOff x="1047750" y="3404393"/>
            <a:chExt cx="4648200" cy="1948657"/>
          </a:xfrm>
        </p:grpSpPr>
        <p:cxnSp>
          <p:nvCxnSpPr>
            <p:cNvPr id="7" name="Straight Connector 6" descr="Other kinds of fire extinguishers are not relevant for food trucks if they release water or carbon dioxide: Class A, Class AB, Class BC, and Class D">
              <a:extLst>
                <a:ext uri="{FF2B5EF4-FFF2-40B4-BE49-F238E27FC236}">
                  <a16:creationId xmlns:a16="http://schemas.microsoft.com/office/drawing/2014/main" id="{D4E1B30B-9ADA-7857-5188-7E55CD4D0327}"/>
                </a:ext>
              </a:extLst>
            </p:cNvPr>
            <p:cNvCxnSpPr>
              <a:cxnSpLocks/>
            </p:cNvCxnSpPr>
            <p:nvPr/>
          </p:nvCxnSpPr>
          <p:spPr>
            <a:xfrm flipH="1">
              <a:off x="1047750" y="3404393"/>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descr="Other kinds of fire extinguishers are not relevant for food trucks if they release water or carbon dioxide: Class A, Class AB, Class BC, and Class D">
              <a:extLst>
                <a:ext uri="{FF2B5EF4-FFF2-40B4-BE49-F238E27FC236}">
                  <a16:creationId xmlns:a16="http://schemas.microsoft.com/office/drawing/2014/main" id="{30429490-4D2D-A501-FC22-3B1CBD16C3B4}"/>
                </a:ext>
              </a:extLst>
            </p:cNvPr>
            <p:cNvCxnSpPr>
              <a:cxnSpLocks/>
            </p:cNvCxnSpPr>
            <p:nvPr/>
          </p:nvCxnSpPr>
          <p:spPr>
            <a:xfrm flipH="1">
              <a:off x="1047750" y="3810000"/>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descr="Other kinds of fire extinguishers are not relevant for food trucks if they release water or carbon dioxide: Class A, Class AB, Class BC, and Class D">
              <a:extLst>
                <a:ext uri="{FF2B5EF4-FFF2-40B4-BE49-F238E27FC236}">
                  <a16:creationId xmlns:a16="http://schemas.microsoft.com/office/drawing/2014/main" id="{3D316B74-7B3D-6F7D-8D72-08A5E6871863}"/>
                </a:ext>
              </a:extLst>
            </p:cNvPr>
            <p:cNvCxnSpPr>
              <a:cxnSpLocks/>
            </p:cNvCxnSpPr>
            <p:nvPr/>
          </p:nvCxnSpPr>
          <p:spPr>
            <a:xfrm flipH="1">
              <a:off x="1047750" y="4191000"/>
              <a:ext cx="46482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 name="Straight Connector 5" descr="Other kinds of fire extinguishers are not relevant for food trucks if they release water or carbon dioxide: Class A, Class AB, Class BC, and Class D">
              <a:extLst>
                <a:ext uri="{FF2B5EF4-FFF2-40B4-BE49-F238E27FC236}">
                  <a16:creationId xmlns:a16="http://schemas.microsoft.com/office/drawing/2014/main" id="{C9C0A129-ACF7-2D40-2343-402EA6D1C2A8}"/>
                </a:ext>
              </a:extLst>
            </p:cNvPr>
            <p:cNvCxnSpPr/>
            <p:nvPr/>
          </p:nvCxnSpPr>
          <p:spPr>
            <a:xfrm flipH="1">
              <a:off x="1047750" y="5353050"/>
              <a:ext cx="4000500" cy="0"/>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8" name="Group 7" descr="Only Class ABC and Class K Extinguishers are needed">
            <a:extLst>
              <a:ext uri="{FF2B5EF4-FFF2-40B4-BE49-F238E27FC236}">
                <a16:creationId xmlns:a16="http://schemas.microsoft.com/office/drawing/2014/main" id="{627C747B-BD0E-6E79-A28B-7605C15B3405}"/>
              </a:ext>
            </a:extLst>
          </p:cNvPr>
          <p:cNvGrpSpPr/>
          <p:nvPr/>
        </p:nvGrpSpPr>
        <p:grpSpPr>
          <a:xfrm>
            <a:off x="1047750" y="4062410"/>
            <a:ext cx="11144250" cy="1143000"/>
            <a:chOff x="1047750" y="4062410"/>
            <a:chExt cx="11144250" cy="1143000"/>
          </a:xfrm>
        </p:grpSpPr>
        <p:sp>
          <p:nvSpPr>
            <p:cNvPr id="11" name="Rectangle: Rounded Corners 10" descr="Only ABC and Class K Fire Extinguishers are relevant for food trucks. Class ABC Extinguishers can be used on most types of fires, while Class K extinguishers are for oil fires and only after electricity has been turned off.">
              <a:extLst>
                <a:ext uri="{FF2B5EF4-FFF2-40B4-BE49-F238E27FC236}">
                  <a16:creationId xmlns:a16="http://schemas.microsoft.com/office/drawing/2014/main" id="{5316FC5C-CD80-0EE2-484E-5D11C2C311D2}"/>
                </a:ext>
              </a:extLst>
            </p:cNvPr>
            <p:cNvSpPr/>
            <p:nvPr/>
          </p:nvSpPr>
          <p:spPr>
            <a:xfrm>
              <a:off x="1047750" y="4344987"/>
              <a:ext cx="5638799" cy="860423"/>
            </a:xfrm>
            <a:prstGeom prst="roundRect">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4D6F72D5-50D8-D09B-1EC2-2A32C817B976}"/>
                </a:ext>
              </a:extLst>
            </p:cNvPr>
            <p:cNvGrpSpPr/>
            <p:nvPr/>
          </p:nvGrpSpPr>
          <p:grpSpPr>
            <a:xfrm>
              <a:off x="7268935" y="4062410"/>
              <a:ext cx="4923065" cy="1143000"/>
              <a:chOff x="7206343" y="3404393"/>
              <a:chExt cx="4923065" cy="1143000"/>
            </a:xfrm>
          </p:grpSpPr>
          <p:sp>
            <p:nvSpPr>
              <p:cNvPr id="12" name="Isosceles Triangle 11">
                <a:extLst>
                  <a:ext uri="{FF2B5EF4-FFF2-40B4-BE49-F238E27FC236}">
                    <a16:creationId xmlns:a16="http://schemas.microsoft.com/office/drawing/2014/main" id="{D05FB1AA-08FC-3DF5-2B92-2EB91ADF7AD4}"/>
                  </a:ext>
                </a:extLst>
              </p:cNvPr>
              <p:cNvSpPr/>
              <p:nvPr/>
            </p:nvSpPr>
            <p:spPr>
              <a:xfrm>
                <a:off x="7206343" y="3404393"/>
                <a:ext cx="1123950" cy="1119982"/>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bIns="365760" rtlCol="0" anchor="ctr" anchorCtr="0"/>
              <a:lstStyle/>
              <a:p>
                <a:pPr algn="ctr"/>
                <a:r>
                  <a:rPr lang="en-US" sz="7200" dirty="0">
                    <a:solidFill>
                      <a:schemeClr val="tx1"/>
                    </a:solidFill>
                  </a:rPr>
                  <a:t>A</a:t>
                </a:r>
              </a:p>
            </p:txBody>
          </p:sp>
          <p:sp>
            <p:nvSpPr>
              <p:cNvPr id="13" name="Rectangle 12">
                <a:extLst>
                  <a:ext uri="{FF2B5EF4-FFF2-40B4-BE49-F238E27FC236}">
                    <a16:creationId xmlns:a16="http://schemas.microsoft.com/office/drawing/2014/main" id="{1D9925B5-EA37-78D8-83F1-DC2F9AB0A0C2}"/>
                  </a:ext>
                </a:extLst>
              </p:cNvPr>
              <p:cNvSpPr/>
              <p:nvPr/>
            </p:nvSpPr>
            <p:spPr>
              <a:xfrm>
                <a:off x="8380640" y="3404393"/>
                <a:ext cx="1123950" cy="1119982"/>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B</a:t>
                </a:r>
              </a:p>
            </p:txBody>
          </p:sp>
          <p:sp>
            <p:nvSpPr>
              <p:cNvPr id="14" name="Oval 13">
                <a:extLst>
                  <a:ext uri="{FF2B5EF4-FFF2-40B4-BE49-F238E27FC236}">
                    <a16:creationId xmlns:a16="http://schemas.microsoft.com/office/drawing/2014/main" id="{D979E565-EF49-6B4A-6E85-5A47A78165A0}"/>
                  </a:ext>
                </a:extLst>
              </p:cNvPr>
              <p:cNvSpPr/>
              <p:nvPr/>
            </p:nvSpPr>
            <p:spPr>
              <a:xfrm>
                <a:off x="9539968" y="3427411"/>
                <a:ext cx="1123950" cy="11199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dirty="0">
                    <a:solidFill>
                      <a:schemeClr val="bg1"/>
                    </a:solidFill>
                  </a:rPr>
                  <a:t>C</a:t>
                </a:r>
              </a:p>
            </p:txBody>
          </p:sp>
          <p:sp>
            <p:nvSpPr>
              <p:cNvPr id="16" name="Hexagon 15">
                <a:extLst>
                  <a:ext uri="{FF2B5EF4-FFF2-40B4-BE49-F238E27FC236}">
                    <a16:creationId xmlns:a16="http://schemas.microsoft.com/office/drawing/2014/main" id="{E3BE2D56-1FD8-1F97-1276-7145BA24513E}"/>
                  </a:ext>
                </a:extLst>
              </p:cNvPr>
              <p:cNvSpPr/>
              <p:nvPr/>
            </p:nvSpPr>
            <p:spPr>
              <a:xfrm>
                <a:off x="10853058" y="3404393"/>
                <a:ext cx="1276350" cy="1119982"/>
              </a:xfrm>
              <a:prstGeom prst="hexagon">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6000" dirty="0">
                    <a:solidFill>
                      <a:schemeClr val="bg1"/>
                    </a:solidFill>
                  </a:rPr>
                  <a:t>K</a:t>
                </a:r>
              </a:p>
            </p:txBody>
          </p:sp>
        </p:grpSp>
      </p:grpSp>
    </p:spTree>
    <p:extLst>
      <p:ext uri="{BB962C8B-B14F-4D97-AF65-F5344CB8AC3E}">
        <p14:creationId xmlns:p14="http://schemas.microsoft.com/office/powerpoint/2010/main" val="66005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9457</TotalTime>
  <Words>1931</Words>
  <Application>Microsoft Office PowerPoint</Application>
  <PresentationFormat>Widescreen</PresentationFormat>
  <Paragraphs>253</Paragraphs>
  <Slides>20</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Mobile Food Truck  Safety Training</vt:lpstr>
      <vt:lpstr>Objectives</vt:lpstr>
      <vt:lpstr>Purpose of a Fire Extinguisher</vt:lpstr>
      <vt:lpstr>Review: Emergency Action Plans (EAP)</vt:lpstr>
      <vt:lpstr>Definitions</vt:lpstr>
      <vt:lpstr>Fire Triangle: Fire Needs 3 Elements </vt:lpstr>
      <vt:lpstr>Five Fire Categories </vt:lpstr>
      <vt:lpstr>Types of Fire Extinguishers</vt:lpstr>
      <vt:lpstr>Fire Extinguisher Types</vt:lpstr>
      <vt:lpstr>Class ABC Extinguisher</vt:lpstr>
      <vt:lpstr>Class K Extinguisher</vt:lpstr>
      <vt:lpstr>Location and Placement</vt:lpstr>
      <vt:lpstr>Procedures to Respond to a Fire</vt:lpstr>
      <vt:lpstr>Is it safe to fight a fire?</vt:lpstr>
      <vt:lpstr>Use P.A.S.S. for Small Fires</vt:lpstr>
      <vt:lpstr>Inspection, Maintenance, and Testing</vt:lpstr>
      <vt:lpstr>Monthly Inspections</vt:lpstr>
      <vt:lpstr>Annual Inspections</vt:lpstr>
      <vt:lpstr>Training on Fire Extinguisher Use</vt:lpstr>
      <vt:lpstr>To Summarize: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 b</dc:creator>
  <cp:lastModifiedBy>m b</cp:lastModifiedBy>
  <cp:revision>3</cp:revision>
  <cp:lastPrinted>2023-03-01T14:43:19Z</cp:lastPrinted>
  <dcterms:created xsi:type="dcterms:W3CDTF">2023-01-01T03:33:26Z</dcterms:created>
  <dcterms:modified xsi:type="dcterms:W3CDTF">2023-03-01T16:32:27Z</dcterms:modified>
</cp:coreProperties>
</file>