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5" r:id="rId3"/>
    <p:sldId id="257" r:id="rId4"/>
    <p:sldId id="269" r:id="rId5"/>
    <p:sldId id="271" r:id="rId6"/>
    <p:sldId id="276" r:id="rId7"/>
    <p:sldId id="258" r:id="rId8"/>
    <p:sldId id="272" r:id="rId9"/>
    <p:sldId id="273" r:id="rId10"/>
    <p:sldId id="278" r:id="rId11"/>
    <p:sldId id="277" r:id="rId12"/>
    <p:sldId id="280" r:id="rId13"/>
    <p:sldId id="261" r:id="rId14"/>
    <p:sldId id="262" r:id="rId15"/>
    <p:sldId id="282" r:id="rId1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4871DE-6E4E-45D2-937A-710A825E6CBF}" v="2" dt="2023-03-01T14:58:26.948"/>
    <p1510:client id="{9CD44864-1C43-46D1-8A80-3ECC477538EF}" v="87" dt="2023-03-01T03:03:19.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94660"/>
  </p:normalViewPr>
  <p:slideViewPr>
    <p:cSldViewPr snapToGrid="0">
      <p:cViewPr varScale="1">
        <p:scale>
          <a:sx n="62" d="100"/>
          <a:sy n="62" d="100"/>
        </p:scale>
        <p:origin x="84" y="144"/>
      </p:cViewPr>
      <p:guideLst/>
    </p:cSldViewPr>
  </p:slideViewPr>
  <p:notesTextViewPr>
    <p:cViewPr>
      <p:scale>
        <a:sx n="1" d="1"/>
        <a:sy n="1" d="1"/>
      </p:scale>
      <p:origin x="0" y="-5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b" userId="639ece72d218a8ff" providerId="LiveId" clId="{744871DE-6E4E-45D2-937A-710A825E6CBF}"/>
    <pc:docChg chg="custSel addSld delSld modSld modNotesMaster">
      <pc:chgData name="m b" userId="639ece72d218a8ff" providerId="LiveId" clId="{744871DE-6E4E-45D2-937A-710A825E6CBF}" dt="2023-03-01T15:02:14.676" v="563"/>
      <pc:docMkLst>
        <pc:docMk/>
      </pc:docMkLst>
      <pc:sldChg chg="modNotesTx">
        <pc:chgData name="m b" userId="639ece72d218a8ff" providerId="LiveId" clId="{744871DE-6E4E-45D2-937A-710A825E6CBF}" dt="2023-03-01T15:02:14.676" v="563"/>
        <pc:sldMkLst>
          <pc:docMk/>
          <pc:sldMk cId="1916103630" sldId="256"/>
        </pc:sldMkLst>
      </pc:sldChg>
      <pc:sldChg chg="new del">
        <pc:chgData name="m b" userId="639ece72d218a8ff" providerId="LiveId" clId="{744871DE-6E4E-45D2-937A-710A825E6CBF}" dt="2023-03-01T14:50:40.295" v="429" actId="47"/>
        <pc:sldMkLst>
          <pc:docMk/>
          <pc:sldMk cId="853225272" sldId="281"/>
        </pc:sldMkLst>
      </pc:sldChg>
      <pc:sldChg chg="modSp add mod">
        <pc:chgData name="m b" userId="639ece72d218a8ff" providerId="LiveId" clId="{744871DE-6E4E-45D2-937A-710A825E6CBF}" dt="2023-03-01T14:57:57.149" v="561" actId="20577"/>
        <pc:sldMkLst>
          <pc:docMk/>
          <pc:sldMk cId="2642505715" sldId="282"/>
        </pc:sldMkLst>
        <pc:spChg chg="mod">
          <ac:chgData name="m b" userId="639ece72d218a8ff" providerId="LiveId" clId="{744871DE-6E4E-45D2-937A-710A825E6CBF}" dt="2023-03-01T14:57:57.149" v="561" actId="20577"/>
          <ac:spMkLst>
            <pc:docMk/>
            <pc:sldMk cId="2642505715" sldId="282"/>
            <ac:spMk id="6" creationId="{655086A6-5657-C8EE-07E9-ABE78954E99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6600262-373E-48CB-B122-519D4A725480}" type="datetimeFigureOut">
              <a:rPr lang="en-US" smtClean="0"/>
              <a:t>3/1/2023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2489A67A-2637-4996-A599-E9EDBF8A9F48}" type="slidenum">
              <a:rPr lang="en-US" smtClean="0"/>
              <a:t>‹#›</a:t>
            </a:fld>
            <a:endParaRPr lang="en-US"/>
          </a:p>
        </p:txBody>
      </p:sp>
    </p:spTree>
    <p:extLst>
      <p:ext uri="{BB962C8B-B14F-4D97-AF65-F5344CB8AC3E}">
        <p14:creationId xmlns:p14="http://schemas.microsoft.com/office/powerpoint/2010/main" val="2281424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section will take ~20-25 minutes, depending on questions that trainees may have about individual circumstances</a:t>
            </a:r>
          </a:p>
          <a:p>
            <a:endParaRPr lang="en-US"/>
          </a:p>
        </p:txBody>
      </p:sp>
      <p:sp>
        <p:nvSpPr>
          <p:cNvPr id="4" name="Slide Number Placeholder 3"/>
          <p:cNvSpPr>
            <a:spLocks noGrp="1"/>
          </p:cNvSpPr>
          <p:nvPr>
            <p:ph type="sldNum" sz="quarter" idx="5"/>
          </p:nvPr>
        </p:nvSpPr>
        <p:spPr/>
        <p:txBody>
          <a:bodyPr/>
          <a:lstStyle/>
          <a:p>
            <a:fld id="{2489A67A-2637-4996-A599-E9EDBF8A9F48}" type="slidenum">
              <a:rPr lang="en-US" smtClean="0"/>
              <a:t>1</a:t>
            </a:fld>
            <a:endParaRPr lang="en-US"/>
          </a:p>
        </p:txBody>
      </p:sp>
    </p:spTree>
    <p:extLst>
      <p:ext uri="{BB962C8B-B14F-4D97-AF65-F5344CB8AC3E}">
        <p14:creationId xmlns:p14="http://schemas.microsoft.com/office/powerpoint/2010/main" val="2516075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dirty="0">
                <a:sym typeface="Wingdings" panose="05000000000000000000" pitchFamily="2" charset="2"/>
              </a:rPr>
              <a:t>I</a:t>
            </a:r>
            <a:r>
              <a:rPr lang="en-US" dirty="0"/>
              <a:t>f water expands </a:t>
            </a:r>
            <a:r>
              <a:rPr lang="en-US" u="sng" dirty="0"/>
              <a:t>1 cm</a:t>
            </a:r>
            <a:r>
              <a:rPr lang="en-US" u="sng" baseline="30000" dirty="0"/>
              <a:t>3</a:t>
            </a:r>
            <a:r>
              <a:rPr lang="en-US" baseline="30000" dirty="0"/>
              <a:t> </a:t>
            </a:r>
            <a:r>
              <a:rPr lang="en-US" dirty="0"/>
              <a:t>for a 20</a:t>
            </a:r>
            <a:r>
              <a:rPr lang="en-US" baseline="30000" dirty="0"/>
              <a:t>o</a:t>
            </a:r>
            <a:r>
              <a:rPr lang="en-US" dirty="0"/>
              <a:t>F rise, the same amount of propane expands </a:t>
            </a:r>
            <a:r>
              <a:rPr lang="en-US" u="sng" dirty="0"/>
              <a:t>17 cm</a:t>
            </a:r>
            <a:r>
              <a:rPr lang="en-US" u="sng" baseline="30000" dirty="0"/>
              <a:t>3 </a:t>
            </a:r>
            <a:endParaRPr lang="en-US" u="sng" dirty="0"/>
          </a:p>
          <a:p>
            <a:r>
              <a:rPr lang="en-US" dirty="0"/>
              <a:t>https://www.amerigas.com/amerigas-blog/propane-tanks/propane-tanks-and-the-80-percent-fill-rule</a:t>
            </a:r>
          </a:p>
          <a:p>
            <a:endParaRPr lang="en-US" dirty="0"/>
          </a:p>
          <a:p>
            <a:r>
              <a:rPr lang="en-US" dirty="0"/>
              <a:t>There is some debate on the best method for determining 80% full.  W</a:t>
            </a:r>
          </a:p>
        </p:txBody>
      </p:sp>
      <p:sp>
        <p:nvSpPr>
          <p:cNvPr id="4" name="Slide Number Placeholder 3"/>
          <p:cNvSpPr>
            <a:spLocks noGrp="1"/>
          </p:cNvSpPr>
          <p:nvPr>
            <p:ph type="sldNum" sz="quarter" idx="5"/>
          </p:nvPr>
        </p:nvSpPr>
        <p:spPr/>
        <p:txBody>
          <a:bodyPr/>
          <a:lstStyle/>
          <a:p>
            <a:fld id="{2489A67A-2637-4996-A599-E9EDBF8A9F48}" type="slidenum">
              <a:rPr lang="en-US" smtClean="0"/>
              <a:t>11</a:t>
            </a:fld>
            <a:endParaRPr lang="en-US"/>
          </a:p>
        </p:txBody>
      </p:sp>
    </p:spTree>
    <p:extLst>
      <p:ext uri="{BB962C8B-B14F-4D97-AF65-F5344CB8AC3E}">
        <p14:creationId xmlns:p14="http://schemas.microsoft.com/office/powerpoint/2010/main" val="1787138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15-pound Tare Weight is just an example. Actual tank weights will vary.</a:t>
            </a:r>
          </a:p>
          <a:p>
            <a:endParaRPr lang="en-US" dirty="0"/>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13</a:t>
            </a:fld>
            <a:endParaRPr lang="en-US"/>
          </a:p>
        </p:txBody>
      </p:sp>
    </p:spTree>
    <p:extLst>
      <p:ext uri="{BB962C8B-B14F-4D97-AF65-F5344CB8AC3E}">
        <p14:creationId xmlns:p14="http://schemas.microsoft.com/office/powerpoint/2010/main" val="218377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Realize that what is allowed may not be the safest option. Local regulations may be slow to be updated.</a:t>
            </a:r>
          </a:p>
          <a:p>
            <a:endParaRPr lang="en-US" dirty="0"/>
          </a:p>
          <a:p>
            <a:r>
              <a:rPr lang="en-US" dirty="0"/>
              <a:t>Taking a tank to be “topped off” may lead to overflow and increased risk</a:t>
            </a:r>
          </a:p>
        </p:txBody>
      </p:sp>
      <p:sp>
        <p:nvSpPr>
          <p:cNvPr id="4" name="Slide Number Placeholder 3"/>
          <p:cNvSpPr>
            <a:spLocks noGrp="1"/>
          </p:cNvSpPr>
          <p:nvPr>
            <p:ph type="sldNum" sz="quarter" idx="5"/>
          </p:nvPr>
        </p:nvSpPr>
        <p:spPr/>
        <p:txBody>
          <a:bodyPr/>
          <a:lstStyle/>
          <a:p>
            <a:fld id="{2489A67A-2637-4996-A599-E9EDBF8A9F48}" type="slidenum">
              <a:rPr lang="en-US" smtClean="0"/>
              <a:t>14</a:t>
            </a:fld>
            <a:endParaRPr lang="en-US"/>
          </a:p>
        </p:txBody>
      </p:sp>
    </p:spTree>
    <p:extLst>
      <p:ext uri="{BB962C8B-B14F-4D97-AF65-F5344CB8AC3E}">
        <p14:creationId xmlns:p14="http://schemas.microsoft.com/office/powerpoint/2010/main" val="4223000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3</a:t>
            </a:fld>
            <a:endParaRPr lang="en-US"/>
          </a:p>
        </p:txBody>
      </p:sp>
    </p:spTree>
    <p:extLst>
      <p:ext uri="{BB962C8B-B14F-4D97-AF65-F5344CB8AC3E}">
        <p14:creationId xmlns:p14="http://schemas.microsoft.com/office/powerpoint/2010/main" val="1421172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BLEVE can also mean Blast Leveling Everything Very Effectively</a:t>
            </a:r>
          </a:p>
        </p:txBody>
      </p:sp>
      <p:sp>
        <p:nvSpPr>
          <p:cNvPr id="4" name="Slide Number Placeholder 3"/>
          <p:cNvSpPr>
            <a:spLocks noGrp="1"/>
          </p:cNvSpPr>
          <p:nvPr>
            <p:ph type="sldNum" sz="quarter" idx="5"/>
          </p:nvPr>
        </p:nvSpPr>
        <p:spPr/>
        <p:txBody>
          <a:bodyPr/>
          <a:lstStyle/>
          <a:p>
            <a:fld id="{2489A67A-2637-4996-A599-E9EDBF8A9F48}" type="slidenum">
              <a:rPr lang="en-US" smtClean="0"/>
              <a:t>4</a:t>
            </a:fld>
            <a:endParaRPr lang="en-US"/>
          </a:p>
        </p:txBody>
      </p:sp>
    </p:spTree>
    <p:extLst>
      <p:ext uri="{BB962C8B-B14F-4D97-AF65-F5344CB8AC3E}">
        <p14:creationId xmlns:p14="http://schemas.microsoft.com/office/powerpoint/2010/main" val="634131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5</a:t>
            </a:fld>
            <a:endParaRPr lang="en-US"/>
          </a:p>
        </p:txBody>
      </p:sp>
    </p:spTree>
    <p:extLst>
      <p:ext uri="{BB962C8B-B14F-4D97-AF65-F5344CB8AC3E}">
        <p14:creationId xmlns:p14="http://schemas.microsoft.com/office/powerpoint/2010/main" val="3127064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6</a:t>
            </a:fld>
            <a:endParaRPr lang="en-US"/>
          </a:p>
        </p:txBody>
      </p:sp>
    </p:spTree>
    <p:extLst>
      <p:ext uri="{BB962C8B-B14F-4D97-AF65-F5344CB8AC3E}">
        <p14:creationId xmlns:p14="http://schemas.microsoft.com/office/powerpoint/2010/main" val="1201099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 Dept of Agriculture Regulations are based on the NFPA 58, Liquefied Petroleum Gas Code: 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7</a:t>
            </a:fld>
            <a:endParaRPr lang="en-US"/>
          </a:p>
        </p:txBody>
      </p:sp>
    </p:spTree>
    <p:extLst>
      <p:ext uri="{BB962C8B-B14F-4D97-AF65-F5344CB8AC3E}">
        <p14:creationId xmlns:p14="http://schemas.microsoft.com/office/powerpoint/2010/main" val="3198124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 Dept of Agriculture Regulations are based on the NFPA 58, Liquefied Petroleum Gas Code: 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8</a:t>
            </a:fld>
            <a:endParaRPr lang="en-US"/>
          </a:p>
        </p:txBody>
      </p:sp>
    </p:spTree>
    <p:extLst>
      <p:ext uri="{BB962C8B-B14F-4D97-AF65-F5344CB8AC3E}">
        <p14:creationId xmlns:p14="http://schemas.microsoft.com/office/powerpoint/2010/main" val="2034492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 Dept of Agriculture Regulations are based on the NFPA 58, Liquefied Petroleum Gas Code: 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9</a:t>
            </a:fld>
            <a:endParaRPr lang="en-US"/>
          </a:p>
        </p:txBody>
      </p:sp>
    </p:spTree>
    <p:extLst>
      <p:ext uri="{BB962C8B-B14F-4D97-AF65-F5344CB8AC3E}">
        <p14:creationId xmlns:p14="http://schemas.microsoft.com/office/powerpoint/2010/main" val="3823761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NC Dept of Agriculture Regulations are based on the NFPA 58, Liquefied Petroleum Gas Code: https://www.ncagr.gov/standard/LP/LPgasConcerns/documents/FoodTruckInspectionItems.pdf</a:t>
            </a:r>
          </a:p>
          <a:p>
            <a:endParaRPr lang="en-US" dirty="0"/>
          </a:p>
        </p:txBody>
      </p:sp>
      <p:sp>
        <p:nvSpPr>
          <p:cNvPr id="4" name="Slide Number Placeholder 3"/>
          <p:cNvSpPr>
            <a:spLocks noGrp="1"/>
          </p:cNvSpPr>
          <p:nvPr>
            <p:ph type="sldNum" sz="quarter" idx="5"/>
          </p:nvPr>
        </p:nvSpPr>
        <p:spPr/>
        <p:txBody>
          <a:bodyPr/>
          <a:lstStyle/>
          <a:p>
            <a:fld id="{2489A67A-2637-4996-A599-E9EDBF8A9F48}" type="slidenum">
              <a:rPr lang="en-US" smtClean="0"/>
              <a:t>10</a:t>
            </a:fld>
            <a:endParaRPr lang="en-US"/>
          </a:p>
        </p:txBody>
      </p:sp>
    </p:spTree>
    <p:extLst>
      <p:ext uri="{BB962C8B-B14F-4D97-AF65-F5344CB8AC3E}">
        <p14:creationId xmlns:p14="http://schemas.microsoft.com/office/powerpoint/2010/main" val="1424498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hyperlink" Target="https://youtu.be/2GA4vwg8ay4"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oganpower.com/blog/2018/september/raising-awareness-deadly-food-truck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1YLLfOreaV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rHRwS2B3Vv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1.jpg"/><Relationship Id="rId4" Type="http://schemas.openxmlformats.org/officeDocument/2006/relationships/hyperlink" Target="https://youtu.be/vCSi6tXcRJ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r>
              <a:rPr lang="en-US" dirty="0"/>
              <a:t>Mobile Food Truck </a:t>
            </a:r>
            <a:br>
              <a:rPr lang="en-US" dirty="0"/>
            </a:br>
            <a:r>
              <a:rPr lang="en-US" dirty="0"/>
              <a:t>Safety Training</a:t>
            </a:r>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lstStyle/>
          <a:p>
            <a:r>
              <a:rPr lang="en-US" dirty="0"/>
              <a:t>Part 4: Propane </a:t>
            </a:r>
            <a:r>
              <a:rPr lang="en-US"/>
              <a:t>Tank Safety</a:t>
            </a:r>
            <a:endParaRPr lang="en-US" dirty="0"/>
          </a:p>
        </p:txBody>
      </p:sp>
      <p:sp>
        <p:nvSpPr>
          <p:cNvPr id="4" name="TextBox 3">
            <a:extLst>
              <a:ext uri="{FF2B5EF4-FFF2-40B4-BE49-F238E27FC236}">
                <a16:creationId xmlns:a16="http://schemas.microsoft.com/office/drawing/2014/main" id="{6784E2DF-30B9-4D29-1C58-E15F3A7CC501}"/>
              </a:ext>
            </a:extLst>
          </p:cNvPr>
          <p:cNvSpPr txBox="1"/>
          <p:nvPr/>
        </p:nvSpPr>
        <p:spPr>
          <a:xfrm>
            <a:off x="1319505" y="5387313"/>
            <a:ext cx="10009215" cy="1200329"/>
          </a:xfrm>
          <a:prstGeom prst="rect">
            <a:avLst/>
          </a:prstGeom>
          <a:noFill/>
        </p:spPr>
        <p:txBody>
          <a:bodyPr wrap="none" rtlCol="0">
            <a:spAutoFit/>
          </a:bodyPr>
          <a:lstStyle/>
          <a:p>
            <a:r>
              <a:rPr lang="en-US" sz="1800" i="1" dirty="0">
                <a:effectLst/>
                <a:latin typeface="Calibri" panose="020F0502020204030204" pitchFamily="34" charset="0"/>
                <a:ea typeface="Calibri" panose="020F0502020204030204" pitchFamily="34" charset="0"/>
              </a:rPr>
              <a:t>This material was produced under grant number SH-39170-SH2 from the Occupational Safety and Health </a:t>
            </a:r>
          </a:p>
          <a:p>
            <a:r>
              <a:rPr lang="en-US" sz="1800" i="1" dirty="0">
                <a:effectLst/>
                <a:latin typeface="Calibri" panose="020F0502020204030204" pitchFamily="34" charset="0"/>
                <a:ea typeface="Calibri" panose="020F0502020204030204" pitchFamily="34" charset="0"/>
              </a:rPr>
              <a:t>Administration, U.S. Department of Labor. It does not necessarily reflect the views or policies of the U.S. </a:t>
            </a:r>
          </a:p>
          <a:p>
            <a:r>
              <a:rPr lang="en-US" sz="1800" i="1" dirty="0">
                <a:effectLst/>
                <a:latin typeface="Calibri" panose="020F0502020204030204" pitchFamily="34" charset="0"/>
                <a:ea typeface="Calibri" panose="020F0502020204030204" pitchFamily="34" charset="0"/>
              </a:rPr>
              <a:t>Department</a:t>
            </a:r>
            <a:r>
              <a:rPr lang="en-US" sz="1800" i="1" spc="-1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of</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Labor,</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nor</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does</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mention</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of</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trade</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names,</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commercial</a:t>
            </a:r>
            <a:r>
              <a:rPr lang="en-US" sz="1800" i="1" spc="-1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products,</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or</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organizations</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imply</a:t>
            </a:r>
            <a:r>
              <a:rPr lang="en-US" sz="1800" i="1" spc="-15" dirty="0">
                <a:effectLst/>
                <a:latin typeface="Calibri" panose="020F0502020204030204" pitchFamily="34" charset="0"/>
                <a:ea typeface="Calibri" panose="020F0502020204030204" pitchFamily="34" charset="0"/>
              </a:rPr>
              <a:t> </a:t>
            </a:r>
          </a:p>
          <a:p>
            <a:r>
              <a:rPr lang="en-US" sz="1800" i="1" dirty="0">
                <a:effectLst/>
                <a:latin typeface="Calibri" panose="020F0502020204030204" pitchFamily="34" charset="0"/>
                <a:ea typeface="Calibri" panose="020F0502020204030204" pitchFamily="34" charset="0"/>
              </a:rPr>
              <a:t>endorsement by the U.S. </a:t>
            </a:r>
            <a:r>
              <a:rPr lang="en-US" sz="1800" i="1">
                <a:effectLst/>
                <a:latin typeface="Calibri" panose="020F0502020204030204" pitchFamily="34" charset="0"/>
                <a:ea typeface="Calibri" panose="020F0502020204030204" pitchFamily="34" charset="0"/>
              </a:rPr>
              <a:t>Government.</a:t>
            </a:r>
            <a:endParaRPr lang="en-US" sz="1800" i="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a:xfrm>
            <a:off x="838200" y="83555"/>
            <a:ext cx="10515600" cy="1325563"/>
          </a:xfrm>
        </p:spPr>
        <p:txBody>
          <a:bodyPr/>
          <a:lstStyle/>
          <a:p>
            <a:r>
              <a:rPr lang="en-US" dirty="0"/>
              <a:t>Propane Lines/Piping Systems (cont.)</a:t>
            </a:r>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40179637"/>
              </p:ext>
            </p:extLst>
          </p:nvPr>
        </p:nvGraphicFramePr>
        <p:xfrm>
          <a:off x="482427" y="1581339"/>
          <a:ext cx="8937146" cy="3992880"/>
        </p:xfrm>
        <a:graphic>
          <a:graphicData uri="http://schemas.openxmlformats.org/drawingml/2006/table">
            <a:tbl>
              <a:tblPr firstRow="1" bandRow="1">
                <a:tableStyleId>{5940675A-B579-460E-94D1-54222C63F5DA}</a:tableStyleId>
              </a:tblPr>
              <a:tblGrid>
                <a:gridCol w="920488">
                  <a:extLst>
                    <a:ext uri="{9D8B030D-6E8A-4147-A177-3AD203B41FA5}">
                      <a16:colId xmlns:a16="http://schemas.microsoft.com/office/drawing/2014/main" val="3836321010"/>
                    </a:ext>
                  </a:extLst>
                </a:gridCol>
                <a:gridCol w="8016658">
                  <a:extLst>
                    <a:ext uri="{9D8B030D-6E8A-4147-A177-3AD203B41FA5}">
                      <a16:colId xmlns:a16="http://schemas.microsoft.com/office/drawing/2014/main" val="2828354987"/>
                    </a:ext>
                  </a:extLst>
                </a:gridCol>
              </a:tblGrid>
              <a:tr h="370840">
                <a:tc>
                  <a:txBody>
                    <a:bodyPr/>
                    <a:lstStyle/>
                    <a:p>
                      <a:r>
                        <a:rPr lang="en-US" sz="2000" dirty="0"/>
                        <a:t>Check</a:t>
                      </a:r>
                    </a:p>
                  </a:txBody>
                  <a:tcPr/>
                </a:tc>
                <a:tc>
                  <a:txBody>
                    <a:bodyPr/>
                    <a:lstStyle/>
                    <a:p>
                      <a:r>
                        <a:rPr lang="en-US" sz="2000" dirty="0"/>
                        <a:t>Description</a:t>
                      </a:r>
                    </a:p>
                  </a:txBody>
                  <a:tcPr/>
                </a:tc>
                <a:extLst>
                  <a:ext uri="{0D108BD9-81ED-4DB2-BD59-A6C34878D82A}">
                    <a16:rowId xmlns:a16="http://schemas.microsoft.com/office/drawing/2014/main" val="1053444533"/>
                  </a:ext>
                </a:extLst>
              </a:tr>
              <a:tr h="370840">
                <a:tc>
                  <a:txBody>
                    <a:bodyPr/>
                    <a:lstStyle/>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Piping materials used must be approved for LP Gas service. Install a flexible connector between the regulator outlet and the fixed piping system.</a:t>
                      </a:r>
                    </a:p>
                  </a:txBody>
                  <a:tcPr/>
                </a:tc>
                <a:extLst>
                  <a:ext uri="{0D108BD9-81ED-4DB2-BD59-A6C34878D82A}">
                    <a16:rowId xmlns:a16="http://schemas.microsoft.com/office/drawing/2014/main" val="3962019331"/>
                  </a:ext>
                </a:extLst>
              </a:tr>
              <a:tr h="370840">
                <a:tc>
                  <a:txBody>
                    <a:bodyPr/>
                    <a:lstStyle/>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Piping must be protected from vibration, abrasion, and damage. </a:t>
                      </a:r>
                    </a:p>
                  </a:txBody>
                  <a:tcPr/>
                </a:tc>
                <a:extLst>
                  <a:ext uri="{0D108BD9-81ED-4DB2-BD59-A6C34878D82A}">
                    <a16:rowId xmlns:a16="http://schemas.microsoft.com/office/drawing/2014/main" val="599527537"/>
                  </a:ext>
                </a:extLst>
              </a:tr>
              <a:tr h="370840">
                <a:tc>
                  <a:txBody>
                    <a:bodyPr/>
                    <a:lstStyle/>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Piping systems must be tested for leaks at the normal operating pressure to ensure a gas-tight system. </a:t>
                      </a:r>
                    </a:p>
                  </a:txBody>
                  <a:tcPr/>
                </a:tc>
                <a:extLst>
                  <a:ext uri="{0D108BD9-81ED-4DB2-BD59-A6C34878D82A}">
                    <a16:rowId xmlns:a16="http://schemas.microsoft.com/office/drawing/2014/main" val="153243133"/>
                  </a:ext>
                </a:extLst>
              </a:tr>
              <a:tr h="370840">
                <a:tc>
                  <a:txBody>
                    <a:bodyPr/>
                    <a:lstStyle/>
                    <a:p>
                      <a:endParaRPr lang="en-US"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Leak tests must be performed after every transit event. Vibrations and bumps may cause fittings to loosen.</a:t>
                      </a:r>
                    </a:p>
                  </a:txBody>
                  <a:tcPr/>
                </a:tc>
                <a:extLst>
                  <a:ext uri="{0D108BD9-81ED-4DB2-BD59-A6C34878D82A}">
                    <a16:rowId xmlns:a16="http://schemas.microsoft.com/office/drawing/2014/main" val="1401200447"/>
                  </a:ext>
                </a:extLst>
              </a:tr>
              <a:tr h="370840">
                <a:tc>
                  <a:txBody>
                    <a:bodyPr/>
                    <a:lstStyle/>
                    <a:p>
                      <a:endParaRPr lang="en-US"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Leak tests are performed by spraying the joints with an approved liquid leak detecting solution. (Bubble test)</a:t>
                      </a:r>
                    </a:p>
                  </a:txBody>
                  <a:tcPr/>
                </a:tc>
                <a:extLst>
                  <a:ext uri="{0D108BD9-81ED-4DB2-BD59-A6C34878D82A}">
                    <a16:rowId xmlns:a16="http://schemas.microsoft.com/office/drawing/2014/main" val="4139542600"/>
                  </a:ext>
                </a:extLst>
              </a:tr>
              <a:tr h="370840">
                <a:tc>
                  <a:txBody>
                    <a:bodyPr/>
                    <a:lstStyle/>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If leaks are found, the unit will not be operated until permanently fixed</a:t>
                      </a:r>
                    </a:p>
                  </a:txBody>
                  <a:tcPr/>
                </a:tc>
                <a:extLst>
                  <a:ext uri="{0D108BD9-81ED-4DB2-BD59-A6C34878D82A}">
                    <a16:rowId xmlns:a16="http://schemas.microsoft.com/office/drawing/2014/main" val="3195801201"/>
                  </a:ext>
                </a:extLst>
              </a:tr>
            </a:tbl>
          </a:graphicData>
        </a:graphic>
      </p:graphicFrame>
      <p:pic>
        <p:nvPicPr>
          <p:cNvPr id="5" name="Picture 4" descr="20 Gallon Propane Tank 8kb jpg">
            <a:extLst>
              <a:ext uri="{FF2B5EF4-FFF2-40B4-BE49-F238E27FC236}">
                <a16:creationId xmlns:a16="http://schemas.microsoft.com/office/drawing/2014/main" id="{DDAECFD1-CF72-FD82-71C9-B3304811AF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6983" y="243562"/>
            <a:ext cx="1663700" cy="2387600"/>
          </a:xfrm>
          <a:prstGeom prst="rect">
            <a:avLst/>
          </a:prstGeom>
        </p:spPr>
      </p:pic>
      <p:sp>
        <p:nvSpPr>
          <p:cNvPr id="7" name="TextBox 6">
            <a:extLst>
              <a:ext uri="{FF2B5EF4-FFF2-40B4-BE49-F238E27FC236}">
                <a16:creationId xmlns:a16="http://schemas.microsoft.com/office/drawing/2014/main" id="{9495DF3C-23B6-38BB-CBF0-4B8C10A16DC9}"/>
              </a:ext>
            </a:extLst>
          </p:cNvPr>
          <p:cNvSpPr txBox="1"/>
          <p:nvPr/>
        </p:nvSpPr>
        <p:spPr>
          <a:xfrm>
            <a:off x="1568885" y="5746440"/>
            <a:ext cx="6093912" cy="461665"/>
          </a:xfrm>
          <a:prstGeom prst="rect">
            <a:avLst/>
          </a:prstGeom>
          <a:noFill/>
        </p:spPr>
        <p:txBody>
          <a:bodyPr wrap="square">
            <a:spAutoFit/>
          </a:bodyPr>
          <a:lstStyle/>
          <a:p>
            <a:r>
              <a:rPr lang="en-US" sz="2400" dirty="0"/>
              <a:t>Bubble Test: </a:t>
            </a:r>
            <a:r>
              <a:rPr lang="en-US" sz="2400" dirty="0">
                <a:hlinkClick r:id="rId4"/>
              </a:rPr>
              <a:t>https://youtu.be/2GA4vwg8ay4</a:t>
            </a:r>
            <a:r>
              <a:rPr lang="en-US" sz="2400" dirty="0"/>
              <a:t> </a:t>
            </a:r>
          </a:p>
        </p:txBody>
      </p:sp>
      <p:pic>
        <p:nvPicPr>
          <p:cNvPr id="8" name="Picture 7" descr="Two Propane Tanks on Hitch 89kb jpg&#10;">
            <a:extLst>
              <a:ext uri="{FF2B5EF4-FFF2-40B4-BE49-F238E27FC236}">
                <a16:creationId xmlns:a16="http://schemas.microsoft.com/office/drawing/2014/main" id="{300C8163-8E19-6AC1-EC7E-25391A31E2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10909" y="3056349"/>
            <a:ext cx="2555831" cy="3407775"/>
          </a:xfrm>
          <a:prstGeom prst="rect">
            <a:avLst/>
          </a:prstGeom>
        </p:spPr>
      </p:pic>
    </p:spTree>
    <p:extLst>
      <p:ext uri="{BB962C8B-B14F-4D97-AF65-F5344CB8AC3E}">
        <p14:creationId xmlns:p14="http://schemas.microsoft.com/office/powerpoint/2010/main" val="49824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4835-23B0-2F42-658E-E0B5DD0F54E0}"/>
              </a:ext>
            </a:extLst>
          </p:cNvPr>
          <p:cNvSpPr>
            <a:spLocks noGrp="1"/>
          </p:cNvSpPr>
          <p:nvPr>
            <p:ph type="title"/>
          </p:nvPr>
        </p:nvSpPr>
        <p:spPr/>
        <p:txBody>
          <a:bodyPr/>
          <a:lstStyle/>
          <a:p>
            <a:r>
              <a:rPr lang="en-US" dirty="0"/>
              <a:t>Refilling Tanks: The 80% Fill Rule</a:t>
            </a:r>
          </a:p>
        </p:txBody>
      </p:sp>
      <p:sp>
        <p:nvSpPr>
          <p:cNvPr id="3" name="Content Placeholder 2">
            <a:extLst>
              <a:ext uri="{FF2B5EF4-FFF2-40B4-BE49-F238E27FC236}">
                <a16:creationId xmlns:a16="http://schemas.microsoft.com/office/drawing/2014/main" id="{ACD777D4-1674-E5C1-A4A7-C0226E8AA952}"/>
              </a:ext>
            </a:extLst>
          </p:cNvPr>
          <p:cNvSpPr>
            <a:spLocks noGrp="1"/>
          </p:cNvSpPr>
          <p:nvPr>
            <p:ph idx="1"/>
          </p:nvPr>
        </p:nvSpPr>
        <p:spPr>
          <a:xfrm>
            <a:off x="601250" y="1825624"/>
            <a:ext cx="8630432" cy="5032375"/>
          </a:xfrm>
        </p:spPr>
        <p:txBody>
          <a:bodyPr>
            <a:normAutofit fontScale="92500"/>
          </a:bodyPr>
          <a:lstStyle/>
          <a:p>
            <a:pPr>
              <a:spcBef>
                <a:spcPts val="600"/>
              </a:spcBef>
              <a:spcAft>
                <a:spcPts val="600"/>
              </a:spcAft>
            </a:pPr>
            <a:r>
              <a:rPr lang="en-US" dirty="0"/>
              <a:t>Propane, like water, will expand when heated but the amount of propane expansion is </a:t>
            </a:r>
            <a:r>
              <a:rPr lang="en-US" u="sng" dirty="0"/>
              <a:t>17x greater</a:t>
            </a:r>
            <a:r>
              <a:rPr lang="en-US" dirty="0"/>
              <a:t>! (For the same volume and temperature change)</a:t>
            </a:r>
          </a:p>
          <a:p>
            <a:pPr lvl="1">
              <a:spcBef>
                <a:spcPts val="600"/>
              </a:spcBef>
              <a:spcAft>
                <a:spcPts val="600"/>
              </a:spcAft>
            </a:pPr>
            <a:r>
              <a:rPr lang="en-US" dirty="0"/>
              <a:t>If the tank measures 80% full (by volume) on a mild April day, the same tank might be 85% or higher (by volume) at the 4</a:t>
            </a:r>
            <a:r>
              <a:rPr lang="en-US" baseline="30000" dirty="0"/>
              <a:t>th</a:t>
            </a:r>
            <a:r>
              <a:rPr lang="en-US" dirty="0"/>
              <a:t> of July.</a:t>
            </a:r>
          </a:p>
          <a:p>
            <a:pPr lvl="1">
              <a:spcBef>
                <a:spcPts val="600"/>
              </a:spcBef>
              <a:spcAft>
                <a:spcPts val="600"/>
              </a:spcAft>
            </a:pPr>
            <a:r>
              <a:rPr lang="en-US" dirty="0"/>
              <a:t>Same </a:t>
            </a:r>
            <a:r>
              <a:rPr lang="en-US" u="sng" dirty="0"/>
              <a:t>MASS</a:t>
            </a:r>
            <a:r>
              <a:rPr lang="en-US" dirty="0"/>
              <a:t> of propane, but it is taking up a greater </a:t>
            </a:r>
            <a:r>
              <a:rPr lang="en-US" u="sng" dirty="0"/>
              <a:t>VOLUME</a:t>
            </a:r>
          </a:p>
          <a:p>
            <a:pPr>
              <a:spcBef>
                <a:spcPts val="600"/>
              </a:spcBef>
              <a:spcAft>
                <a:spcPts val="600"/>
              </a:spcAft>
            </a:pPr>
            <a:r>
              <a:rPr lang="en-US" dirty="0"/>
              <a:t>Leaving 20% space in the tank is a cushion against pressure buildup during hot weather</a:t>
            </a:r>
          </a:p>
          <a:p>
            <a:pPr>
              <a:spcBef>
                <a:spcPts val="600"/>
              </a:spcBef>
              <a:spcAft>
                <a:spcPts val="600"/>
              </a:spcAft>
            </a:pPr>
            <a:endParaRPr lang="en-US" sz="1100" dirty="0"/>
          </a:p>
          <a:p>
            <a:pPr>
              <a:spcBef>
                <a:spcPts val="600"/>
              </a:spcBef>
              <a:spcAft>
                <a:spcPts val="600"/>
              </a:spcAft>
            </a:pPr>
            <a:r>
              <a:rPr lang="en-US" dirty="0"/>
              <a:t>Who is refilling your tanks? What method do they use?</a:t>
            </a:r>
          </a:p>
          <a:p>
            <a:pPr lvl="1">
              <a:spcBef>
                <a:spcPts val="600"/>
              </a:spcBef>
              <a:spcAft>
                <a:spcPts val="600"/>
              </a:spcAft>
            </a:pPr>
            <a:r>
              <a:rPr lang="en-US" dirty="0"/>
              <a:t>Only use professionals who are trained to handle propane, not a local gas station or box store (i.e. can they explain how it works?)</a:t>
            </a:r>
          </a:p>
        </p:txBody>
      </p:sp>
      <p:grpSp>
        <p:nvGrpSpPr>
          <p:cNvPr id="4" name="Group 3" descr="Diagram of propane tank showing 80% capacity ">
            <a:extLst>
              <a:ext uri="{FF2B5EF4-FFF2-40B4-BE49-F238E27FC236}">
                <a16:creationId xmlns:a16="http://schemas.microsoft.com/office/drawing/2014/main" id="{C043F274-C11D-60B6-6719-7C7BC0ABE4D7}"/>
              </a:ext>
            </a:extLst>
          </p:cNvPr>
          <p:cNvGrpSpPr/>
          <p:nvPr/>
        </p:nvGrpSpPr>
        <p:grpSpPr>
          <a:xfrm>
            <a:off x="9889301" y="1027906"/>
            <a:ext cx="2064705" cy="3710525"/>
            <a:chOff x="10127295" y="746381"/>
            <a:chExt cx="2064705" cy="3710525"/>
          </a:xfrm>
        </p:grpSpPr>
        <p:sp>
          <p:nvSpPr>
            <p:cNvPr id="5" name="Oval 4">
              <a:extLst>
                <a:ext uri="{FF2B5EF4-FFF2-40B4-BE49-F238E27FC236}">
                  <a16:creationId xmlns:a16="http://schemas.microsoft.com/office/drawing/2014/main" id="{21A761F3-968A-4DCA-AA78-23FFD037313D}"/>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37EDA24-FA54-FA85-3012-55BBDC26E61E}"/>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Propane Tank Valves 15kb jpg&#10;">
              <a:extLst>
                <a:ext uri="{FF2B5EF4-FFF2-40B4-BE49-F238E27FC236}">
                  <a16:creationId xmlns:a16="http://schemas.microsoft.com/office/drawing/2014/main" id="{149E140A-2452-672B-47CB-FD8AFAD5EAFC}"/>
                </a:ext>
              </a:extLst>
            </p:cNvPr>
            <p:cNvPicPr>
              <a:picLocks noChangeAspect="1"/>
            </p:cNvPicPr>
            <p:nvPr/>
          </p:nvPicPr>
          <p:blipFill rotWithShape="1">
            <a:blip r:embed="rId3">
              <a:extLst>
                <a:ext uri="{28A0092B-C50C-407E-A947-70E740481C1C}">
                  <a14:useLocalDpi xmlns:a14="http://schemas.microsoft.com/office/drawing/2010/main" val="0"/>
                </a:ext>
              </a:extLst>
            </a:blip>
            <a:srcRect b="25658"/>
            <a:stretch/>
          </p:blipFill>
          <p:spPr>
            <a:xfrm>
              <a:off x="10127295" y="746381"/>
              <a:ext cx="1957626" cy="621506"/>
            </a:xfrm>
            <a:prstGeom prst="rect">
              <a:avLst/>
            </a:prstGeom>
          </p:spPr>
        </p:pic>
        <p:sp>
          <p:nvSpPr>
            <p:cNvPr id="8" name="Rectangle 7">
              <a:extLst>
                <a:ext uri="{FF2B5EF4-FFF2-40B4-BE49-F238E27FC236}">
                  <a16:creationId xmlns:a16="http://schemas.microsoft.com/office/drawing/2014/main" id="{0F6BE93F-A498-D0DA-77DF-A1776668E6CF}"/>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Liquid Propane</a:t>
              </a:r>
            </a:p>
          </p:txBody>
        </p:sp>
        <p:sp>
          <p:nvSpPr>
            <p:cNvPr id="9" name="TextBox 8">
              <a:extLst>
                <a:ext uri="{FF2B5EF4-FFF2-40B4-BE49-F238E27FC236}">
                  <a16:creationId xmlns:a16="http://schemas.microsoft.com/office/drawing/2014/main" id="{A1B9E3BC-85F9-035E-3B23-2BBC374C853E}"/>
                </a:ext>
              </a:extLst>
            </p:cNvPr>
            <p:cNvSpPr txBox="1"/>
            <p:nvPr/>
          </p:nvSpPr>
          <p:spPr>
            <a:xfrm>
              <a:off x="11448181" y="3136612"/>
              <a:ext cx="743819" cy="461665"/>
            </a:xfrm>
            <a:prstGeom prst="rect">
              <a:avLst/>
            </a:prstGeom>
            <a:noFill/>
          </p:spPr>
          <p:txBody>
            <a:bodyPr wrap="square">
              <a:spAutoFit/>
            </a:bodyPr>
            <a:lstStyle/>
            <a:p>
              <a:r>
                <a:rPr lang="en-US" sz="1200" dirty="0"/>
                <a:t>80% </a:t>
              </a:r>
            </a:p>
            <a:p>
              <a:r>
                <a:rPr lang="en-US" sz="1200" dirty="0"/>
                <a:t>Capacity</a:t>
              </a:r>
            </a:p>
          </p:txBody>
        </p:sp>
        <p:sp>
          <p:nvSpPr>
            <p:cNvPr id="10" name="Right Brace 9">
              <a:extLst>
                <a:ext uri="{FF2B5EF4-FFF2-40B4-BE49-F238E27FC236}">
                  <a16:creationId xmlns:a16="http://schemas.microsoft.com/office/drawing/2014/main" id="{3D13E7A0-70B7-DDC3-E7BE-4CB8BE833316}"/>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A25D6FC5-F627-0A00-4439-AD1BA731FDAD}"/>
                </a:ext>
              </a:extLst>
            </p:cNvPr>
            <p:cNvSpPr txBox="1"/>
            <p:nvPr/>
          </p:nvSpPr>
          <p:spPr>
            <a:xfrm>
              <a:off x="10489992" y="1729029"/>
              <a:ext cx="837409" cy="523220"/>
            </a:xfrm>
            <a:prstGeom prst="rect">
              <a:avLst/>
            </a:prstGeom>
            <a:noFill/>
          </p:spPr>
          <p:txBody>
            <a:bodyPr wrap="none" rtlCol="0">
              <a:spAutoFit/>
            </a:bodyPr>
            <a:lstStyle/>
            <a:p>
              <a:pPr algn="ctr"/>
              <a:r>
                <a:rPr lang="en-US" sz="1400" dirty="0"/>
                <a:t>Propane </a:t>
              </a:r>
            </a:p>
            <a:p>
              <a:pPr algn="ctr"/>
              <a:r>
                <a:rPr lang="en-US" sz="1400" dirty="0"/>
                <a:t>Gas</a:t>
              </a:r>
            </a:p>
          </p:txBody>
        </p:sp>
      </p:grpSp>
    </p:spTree>
    <p:extLst>
      <p:ext uri="{BB962C8B-B14F-4D97-AF65-F5344CB8AC3E}">
        <p14:creationId xmlns:p14="http://schemas.microsoft.com/office/powerpoint/2010/main" val="3894701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478E-DC04-0FD1-9257-A4D7F376FFE4}"/>
              </a:ext>
            </a:extLst>
          </p:cNvPr>
          <p:cNvSpPr>
            <a:spLocks noGrp="1"/>
          </p:cNvSpPr>
          <p:nvPr>
            <p:ph type="title"/>
          </p:nvPr>
        </p:nvSpPr>
        <p:spPr/>
        <p:txBody>
          <a:bodyPr/>
          <a:lstStyle/>
          <a:p>
            <a:r>
              <a:rPr lang="en-US" dirty="0"/>
              <a:t>Refilling Tanks- Overflow Valve</a:t>
            </a:r>
          </a:p>
        </p:txBody>
      </p:sp>
      <p:sp>
        <p:nvSpPr>
          <p:cNvPr id="3" name="Content Placeholder 2">
            <a:extLst>
              <a:ext uri="{FF2B5EF4-FFF2-40B4-BE49-F238E27FC236}">
                <a16:creationId xmlns:a16="http://schemas.microsoft.com/office/drawing/2014/main" id="{750A70D0-94FD-E83C-4E1E-06365772494C}"/>
              </a:ext>
            </a:extLst>
          </p:cNvPr>
          <p:cNvSpPr>
            <a:spLocks noGrp="1"/>
          </p:cNvSpPr>
          <p:nvPr>
            <p:ph idx="1"/>
          </p:nvPr>
        </p:nvSpPr>
        <p:spPr>
          <a:xfrm>
            <a:off x="403005" y="2081463"/>
            <a:ext cx="8693063" cy="4938430"/>
          </a:xfrm>
        </p:spPr>
        <p:txBody>
          <a:bodyPr>
            <a:normAutofit/>
          </a:bodyPr>
          <a:lstStyle/>
          <a:p>
            <a:pPr marL="0" indent="0">
              <a:buNone/>
            </a:pPr>
            <a:r>
              <a:rPr lang="en-US" dirty="0"/>
              <a:t>**Do NOT fill the tank full, and then allow Overflow Valve to release “extra” into the air. </a:t>
            </a:r>
          </a:p>
          <a:p>
            <a:pPr marL="0" indent="0">
              <a:buNone/>
            </a:pPr>
            <a:endParaRPr lang="en-US" dirty="0"/>
          </a:p>
          <a:p>
            <a:pPr marL="0" indent="0">
              <a:buNone/>
            </a:pPr>
            <a:r>
              <a:rPr lang="en-US" dirty="0"/>
              <a:t>Dangerous in multiple respects:</a:t>
            </a:r>
          </a:p>
          <a:p>
            <a:r>
              <a:rPr lang="en-US" dirty="0"/>
              <a:t>Will its release be predictable? </a:t>
            </a:r>
          </a:p>
          <a:p>
            <a:pPr lvl="1"/>
            <a:r>
              <a:rPr lang="en-US" dirty="0"/>
              <a:t>When you expect it and in open air? or </a:t>
            </a:r>
          </a:p>
          <a:p>
            <a:pPr lvl="1"/>
            <a:r>
              <a:rPr lang="en-US" dirty="0"/>
              <a:t>When you are at an event with people around?</a:t>
            </a:r>
          </a:p>
          <a:p>
            <a:r>
              <a:rPr lang="en-US" dirty="0"/>
              <a:t>Where does the released propane go? </a:t>
            </a:r>
          </a:p>
          <a:p>
            <a:pPr lvl="1"/>
            <a:r>
              <a:rPr lang="en-US" dirty="0"/>
              <a:t>It will sink and flow on ground. If an ignition source is nearby…</a:t>
            </a:r>
          </a:p>
          <a:p>
            <a:pPr lvl="1"/>
            <a:endParaRPr lang="en-US" dirty="0"/>
          </a:p>
        </p:txBody>
      </p:sp>
      <p:grpSp>
        <p:nvGrpSpPr>
          <p:cNvPr id="4" name="Group 3" descr="Diagram of propane tank showing 80% capacity ">
            <a:extLst>
              <a:ext uri="{FF2B5EF4-FFF2-40B4-BE49-F238E27FC236}">
                <a16:creationId xmlns:a16="http://schemas.microsoft.com/office/drawing/2014/main" id="{466C921F-19FA-CC5E-C85C-7A229624CE9F}"/>
              </a:ext>
            </a:extLst>
          </p:cNvPr>
          <p:cNvGrpSpPr/>
          <p:nvPr/>
        </p:nvGrpSpPr>
        <p:grpSpPr>
          <a:xfrm>
            <a:off x="9529176" y="2289443"/>
            <a:ext cx="2064705" cy="3710525"/>
            <a:chOff x="10127295" y="746381"/>
            <a:chExt cx="2064705" cy="3710525"/>
          </a:xfrm>
        </p:grpSpPr>
        <p:sp>
          <p:nvSpPr>
            <p:cNvPr id="5" name="Oval 4">
              <a:extLst>
                <a:ext uri="{FF2B5EF4-FFF2-40B4-BE49-F238E27FC236}">
                  <a16:creationId xmlns:a16="http://schemas.microsoft.com/office/drawing/2014/main" id="{D5624DC9-254A-776A-CD49-1C3D16F290DA}"/>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9ACA7AD-1D07-16CE-D7F6-FE15BB193BCD}"/>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Propane Tank Valves 15kb jpg&#10;">
              <a:extLst>
                <a:ext uri="{FF2B5EF4-FFF2-40B4-BE49-F238E27FC236}">
                  <a16:creationId xmlns:a16="http://schemas.microsoft.com/office/drawing/2014/main" id="{8BC49092-F458-475B-384F-240AC8870140}"/>
                </a:ext>
              </a:extLst>
            </p:cNvPr>
            <p:cNvPicPr>
              <a:picLocks noChangeAspect="1"/>
            </p:cNvPicPr>
            <p:nvPr/>
          </p:nvPicPr>
          <p:blipFill rotWithShape="1">
            <a:blip r:embed="rId2">
              <a:extLst>
                <a:ext uri="{28A0092B-C50C-407E-A947-70E740481C1C}">
                  <a14:useLocalDpi xmlns:a14="http://schemas.microsoft.com/office/drawing/2010/main" val="0"/>
                </a:ext>
              </a:extLst>
            </a:blip>
            <a:srcRect b="25658"/>
            <a:stretch/>
          </p:blipFill>
          <p:spPr>
            <a:xfrm>
              <a:off x="10127295" y="746381"/>
              <a:ext cx="1957626" cy="621506"/>
            </a:xfrm>
            <a:prstGeom prst="rect">
              <a:avLst/>
            </a:prstGeom>
          </p:spPr>
        </p:pic>
        <p:sp>
          <p:nvSpPr>
            <p:cNvPr id="8" name="Rectangle 7">
              <a:extLst>
                <a:ext uri="{FF2B5EF4-FFF2-40B4-BE49-F238E27FC236}">
                  <a16:creationId xmlns:a16="http://schemas.microsoft.com/office/drawing/2014/main" id="{2C5A265B-AAD6-BF72-4A19-725A662A9C33}"/>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Liquid Propane</a:t>
              </a:r>
            </a:p>
          </p:txBody>
        </p:sp>
        <p:sp>
          <p:nvSpPr>
            <p:cNvPr id="9" name="TextBox 8">
              <a:extLst>
                <a:ext uri="{FF2B5EF4-FFF2-40B4-BE49-F238E27FC236}">
                  <a16:creationId xmlns:a16="http://schemas.microsoft.com/office/drawing/2014/main" id="{98DD6CD9-2B57-0393-8B5B-7C2C200F097D}"/>
                </a:ext>
              </a:extLst>
            </p:cNvPr>
            <p:cNvSpPr txBox="1"/>
            <p:nvPr/>
          </p:nvSpPr>
          <p:spPr>
            <a:xfrm>
              <a:off x="11448181" y="3136612"/>
              <a:ext cx="743819" cy="461665"/>
            </a:xfrm>
            <a:prstGeom prst="rect">
              <a:avLst/>
            </a:prstGeom>
            <a:noFill/>
          </p:spPr>
          <p:txBody>
            <a:bodyPr wrap="square">
              <a:spAutoFit/>
            </a:bodyPr>
            <a:lstStyle/>
            <a:p>
              <a:r>
                <a:rPr lang="en-US" sz="1200" dirty="0"/>
                <a:t>80% </a:t>
              </a:r>
            </a:p>
            <a:p>
              <a:r>
                <a:rPr lang="en-US" sz="1200" dirty="0"/>
                <a:t>Capacity</a:t>
              </a:r>
            </a:p>
          </p:txBody>
        </p:sp>
        <p:sp>
          <p:nvSpPr>
            <p:cNvPr id="10" name="Right Brace 9">
              <a:extLst>
                <a:ext uri="{FF2B5EF4-FFF2-40B4-BE49-F238E27FC236}">
                  <a16:creationId xmlns:a16="http://schemas.microsoft.com/office/drawing/2014/main" id="{CF734AF5-11A7-3F5A-618F-B72F633171B9}"/>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8B11379F-93AC-E5F5-98AE-A4031B31DA46}"/>
                </a:ext>
              </a:extLst>
            </p:cNvPr>
            <p:cNvSpPr txBox="1"/>
            <p:nvPr/>
          </p:nvSpPr>
          <p:spPr>
            <a:xfrm>
              <a:off x="10489992" y="1729029"/>
              <a:ext cx="837409" cy="523220"/>
            </a:xfrm>
            <a:prstGeom prst="rect">
              <a:avLst/>
            </a:prstGeom>
            <a:noFill/>
          </p:spPr>
          <p:txBody>
            <a:bodyPr wrap="none" rtlCol="0">
              <a:spAutoFit/>
            </a:bodyPr>
            <a:lstStyle/>
            <a:p>
              <a:pPr algn="ctr"/>
              <a:r>
                <a:rPr lang="en-US" sz="1400" dirty="0"/>
                <a:t>Propane </a:t>
              </a:r>
            </a:p>
            <a:p>
              <a:pPr algn="ctr"/>
              <a:r>
                <a:rPr lang="en-US" sz="1400" dirty="0"/>
                <a:t>Gas</a:t>
              </a:r>
            </a:p>
          </p:txBody>
        </p:sp>
      </p:grpSp>
      <p:pic>
        <p:nvPicPr>
          <p:cNvPr id="12" name="Picture 11" descr="Propane Tank Valves 15kb jpg&#10;">
            <a:extLst>
              <a:ext uri="{FF2B5EF4-FFF2-40B4-BE49-F238E27FC236}">
                <a16:creationId xmlns:a16="http://schemas.microsoft.com/office/drawing/2014/main" id="{A4973859-B21C-09D0-2D05-6698E0EAB8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9496" y="200025"/>
            <a:ext cx="3849666" cy="1644022"/>
          </a:xfrm>
          <a:prstGeom prst="rect">
            <a:avLst/>
          </a:prstGeom>
        </p:spPr>
      </p:pic>
    </p:spTree>
    <p:extLst>
      <p:ext uri="{BB962C8B-B14F-4D97-AF65-F5344CB8AC3E}">
        <p14:creationId xmlns:p14="http://schemas.microsoft.com/office/powerpoint/2010/main" val="76649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p:txBody>
          <a:bodyPr/>
          <a:lstStyle/>
          <a:p>
            <a:r>
              <a:rPr lang="en-US" dirty="0"/>
              <a:t>Refilling- How can I tell if a tank is 80% full?</a:t>
            </a:r>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sz="half" idx="1"/>
          </p:nvPr>
        </p:nvSpPr>
        <p:spPr>
          <a:xfrm>
            <a:off x="551146" y="1825625"/>
            <a:ext cx="7390356" cy="4351338"/>
          </a:xfrm>
        </p:spPr>
        <p:txBody>
          <a:bodyPr>
            <a:normAutofit/>
          </a:bodyPr>
          <a:lstStyle/>
          <a:p>
            <a:r>
              <a:rPr lang="en-US" dirty="0"/>
              <a:t>Find the “Tare Weight” of the tank</a:t>
            </a:r>
          </a:p>
          <a:p>
            <a:pPr lvl="1">
              <a:spcBef>
                <a:spcPts val="1000"/>
              </a:spcBef>
            </a:pPr>
            <a:r>
              <a:rPr lang="en-US" dirty="0"/>
              <a:t>Weight the tank when it is empty</a:t>
            </a:r>
          </a:p>
          <a:p>
            <a:endParaRPr lang="en-US" dirty="0"/>
          </a:p>
          <a:p>
            <a:r>
              <a:rPr lang="en-US" dirty="0"/>
              <a:t>Weigh the propane tank before refilling</a:t>
            </a:r>
          </a:p>
          <a:p>
            <a:pPr lvl="1">
              <a:spcBef>
                <a:spcPts val="1000"/>
              </a:spcBef>
            </a:pPr>
            <a:r>
              <a:rPr lang="en-US" dirty="0"/>
              <a:t>If tank weighs &gt;Tare Weight, some propane remains </a:t>
            </a:r>
          </a:p>
          <a:p>
            <a:endParaRPr lang="en-US" dirty="0"/>
          </a:p>
          <a:p>
            <a:r>
              <a:rPr lang="en-US" dirty="0"/>
              <a:t>Calculate how much total weight is needed</a:t>
            </a:r>
          </a:p>
          <a:p>
            <a:pPr lvl="1"/>
            <a:r>
              <a:rPr lang="en-US" dirty="0"/>
              <a:t>Tank Weight (Tare) + Propane Weight x 80%</a:t>
            </a:r>
          </a:p>
          <a:p>
            <a:pPr lvl="1"/>
            <a:r>
              <a:rPr lang="en-US" dirty="0"/>
              <a:t>Ex. 18 </a:t>
            </a:r>
            <a:r>
              <a:rPr lang="en-US" dirty="0" err="1"/>
              <a:t>lb</a:t>
            </a:r>
            <a:r>
              <a:rPr lang="en-US" dirty="0"/>
              <a:t> empty + (20 </a:t>
            </a:r>
            <a:r>
              <a:rPr lang="en-US" dirty="0" err="1"/>
              <a:t>lb</a:t>
            </a:r>
            <a:r>
              <a:rPr lang="en-US" dirty="0"/>
              <a:t> x 80%) = 18 </a:t>
            </a:r>
            <a:r>
              <a:rPr lang="en-US" dirty="0" err="1"/>
              <a:t>lb</a:t>
            </a:r>
            <a:r>
              <a:rPr lang="en-US" dirty="0"/>
              <a:t> + 16 </a:t>
            </a:r>
            <a:r>
              <a:rPr lang="en-US" dirty="0" err="1"/>
              <a:t>lb</a:t>
            </a:r>
            <a:r>
              <a:rPr lang="en-US" dirty="0"/>
              <a:t> = 34 </a:t>
            </a:r>
            <a:r>
              <a:rPr lang="en-US" dirty="0" err="1"/>
              <a:t>lb</a:t>
            </a:r>
            <a:endParaRPr lang="en-US" dirty="0"/>
          </a:p>
          <a:p>
            <a:pPr marL="0" indent="0">
              <a:buNone/>
            </a:pPr>
            <a:endParaRPr lang="en-US" dirty="0"/>
          </a:p>
        </p:txBody>
      </p:sp>
      <p:sp>
        <p:nvSpPr>
          <p:cNvPr id="4" name="Content Placeholder 3">
            <a:extLst>
              <a:ext uri="{FF2B5EF4-FFF2-40B4-BE49-F238E27FC236}">
                <a16:creationId xmlns:a16="http://schemas.microsoft.com/office/drawing/2014/main" id="{97DE9CFB-92A8-C7FC-9F30-8055A5FED953}"/>
              </a:ext>
            </a:extLst>
          </p:cNvPr>
          <p:cNvSpPr>
            <a:spLocks noGrp="1"/>
          </p:cNvSpPr>
          <p:nvPr>
            <p:ph sz="half" idx="2"/>
          </p:nvPr>
        </p:nvSpPr>
        <p:spPr>
          <a:xfrm>
            <a:off x="8254652" y="1825625"/>
            <a:ext cx="3757808" cy="4351338"/>
          </a:xfrm>
        </p:spPr>
        <p:txBody>
          <a:bodyPr>
            <a:normAutofit/>
          </a:bodyPr>
          <a:lstStyle/>
          <a:p>
            <a:pPr marL="0" indent="0">
              <a:buNone/>
            </a:pPr>
            <a:r>
              <a:rPr lang="en-US" sz="2400" dirty="0"/>
              <a:t>Tare: 		15 </a:t>
            </a:r>
            <a:r>
              <a:rPr lang="en-US" sz="2400" dirty="0" err="1"/>
              <a:t>lb</a:t>
            </a:r>
            <a:r>
              <a:rPr lang="en-US" sz="2400" dirty="0"/>
              <a:t> </a:t>
            </a:r>
          </a:p>
          <a:p>
            <a:pPr marL="0" indent="0">
              <a:buNone/>
            </a:pPr>
            <a:r>
              <a:rPr lang="en-US" sz="2400" dirty="0"/>
              <a:t>	    (= tank empty)</a:t>
            </a:r>
          </a:p>
          <a:p>
            <a:pPr marL="0" indent="0">
              <a:buNone/>
            </a:pPr>
            <a:endParaRPr lang="en-US" dirty="0"/>
          </a:p>
          <a:p>
            <a:pPr marL="0" indent="0">
              <a:buNone/>
            </a:pPr>
            <a:r>
              <a:rPr lang="en-US" sz="2400" dirty="0"/>
              <a:t>Current:	17 </a:t>
            </a:r>
            <a:r>
              <a:rPr lang="en-US" sz="2400" dirty="0" err="1"/>
              <a:t>lb</a:t>
            </a:r>
            <a:endParaRPr lang="en-US" sz="2400" dirty="0"/>
          </a:p>
          <a:p>
            <a:pPr marL="0" indent="0">
              <a:buNone/>
            </a:pPr>
            <a:r>
              <a:rPr lang="en-US" sz="2400" dirty="0"/>
              <a:t>          (= 15 </a:t>
            </a:r>
            <a:r>
              <a:rPr lang="en-US" sz="2400" dirty="0" err="1"/>
              <a:t>lb</a:t>
            </a:r>
            <a:r>
              <a:rPr lang="en-US" sz="2400" dirty="0"/>
              <a:t> Tank + 2 </a:t>
            </a:r>
            <a:r>
              <a:rPr lang="en-US" sz="2400" dirty="0" err="1"/>
              <a:t>lb</a:t>
            </a:r>
            <a:r>
              <a:rPr lang="en-US" sz="2400" dirty="0"/>
              <a:t> LP)</a:t>
            </a:r>
          </a:p>
          <a:p>
            <a:pPr marL="0" indent="0">
              <a:buNone/>
            </a:pPr>
            <a:endParaRPr lang="en-US" dirty="0"/>
          </a:p>
          <a:p>
            <a:pPr marL="0" indent="0">
              <a:buNone/>
            </a:pPr>
            <a:endParaRPr lang="en-US" dirty="0"/>
          </a:p>
          <a:p>
            <a:pPr marL="0" indent="0">
              <a:buNone/>
            </a:pPr>
            <a:r>
              <a:rPr lang="en-US" sz="2400" dirty="0"/>
              <a:t>Total Weight= </a:t>
            </a:r>
          </a:p>
          <a:p>
            <a:pPr marL="0" indent="0">
              <a:buNone/>
            </a:pPr>
            <a:r>
              <a:rPr lang="en-US" sz="2400" dirty="0"/>
              <a:t>Tare </a:t>
            </a:r>
            <a:r>
              <a:rPr lang="en-US" sz="2400" dirty="0" err="1"/>
              <a:t>Wt</a:t>
            </a:r>
            <a:r>
              <a:rPr lang="en-US" sz="2400" dirty="0"/>
              <a:t> + Propane </a:t>
            </a:r>
            <a:r>
              <a:rPr lang="en-US" sz="2400" dirty="0" err="1"/>
              <a:t>Wt</a:t>
            </a:r>
            <a:r>
              <a:rPr lang="en-US" sz="2400" dirty="0"/>
              <a:t> x 80%</a:t>
            </a:r>
          </a:p>
        </p:txBody>
      </p:sp>
    </p:spTree>
    <p:extLst>
      <p:ext uri="{BB962C8B-B14F-4D97-AF65-F5344CB8AC3E}">
        <p14:creationId xmlns:p14="http://schemas.microsoft.com/office/powerpoint/2010/main" val="3048152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p:txBody>
          <a:bodyPr>
            <a:normAutofit/>
          </a:bodyPr>
          <a:lstStyle/>
          <a:p>
            <a:r>
              <a:rPr lang="en-US" sz="4000" dirty="0"/>
              <a:t>Refilling Propane Tanks- Discussion of Challenges</a:t>
            </a:r>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sz="half" idx="1"/>
          </p:nvPr>
        </p:nvSpPr>
        <p:spPr>
          <a:xfrm>
            <a:off x="480164" y="1825625"/>
            <a:ext cx="5539636" cy="4351338"/>
          </a:xfrm>
        </p:spPr>
        <p:txBody>
          <a:bodyPr>
            <a:normAutofit/>
          </a:bodyPr>
          <a:lstStyle/>
          <a:p>
            <a:pPr marL="0" indent="0">
              <a:buNone/>
            </a:pPr>
            <a:r>
              <a:rPr lang="en-US" sz="2400" u="sng" dirty="0"/>
              <a:t>Topic 1</a:t>
            </a:r>
            <a:r>
              <a:rPr lang="en-US" sz="2400" dirty="0"/>
              <a:t>: Small or large tanks (20-100lb)?</a:t>
            </a:r>
          </a:p>
          <a:p>
            <a:endParaRPr lang="en-US" sz="2400" dirty="0"/>
          </a:p>
          <a:p>
            <a:r>
              <a:rPr lang="en-US" sz="2400" dirty="0"/>
              <a:t>Option 1: Smaller tanks </a:t>
            </a:r>
          </a:p>
          <a:p>
            <a:pPr lvl="1"/>
            <a:r>
              <a:rPr lang="en-US" dirty="0"/>
              <a:t>Events? Convenience?</a:t>
            </a:r>
          </a:p>
          <a:p>
            <a:endParaRPr lang="en-US" sz="2400" dirty="0"/>
          </a:p>
          <a:p>
            <a:r>
              <a:rPr lang="en-US" sz="2400" dirty="0"/>
              <a:t>Option 2: Larger tanks </a:t>
            </a:r>
          </a:p>
          <a:p>
            <a:pPr lvl="1"/>
            <a:r>
              <a:rPr lang="en-US" dirty="0"/>
              <a:t>More capacity for busy events?</a:t>
            </a:r>
          </a:p>
          <a:p>
            <a:pPr lvl="1"/>
            <a:r>
              <a:rPr lang="en-US" dirty="0"/>
              <a:t>How easily removed for refill?</a:t>
            </a:r>
          </a:p>
          <a:p>
            <a:pPr lvl="1"/>
            <a:r>
              <a:rPr lang="en-US" dirty="0"/>
              <a:t>Required to be removed for refill?</a:t>
            </a:r>
          </a:p>
          <a:p>
            <a:endParaRPr lang="en-US" dirty="0"/>
          </a:p>
          <a:p>
            <a:endParaRPr lang="en-US" dirty="0"/>
          </a:p>
        </p:txBody>
      </p:sp>
      <p:sp>
        <p:nvSpPr>
          <p:cNvPr id="4" name="Content Placeholder 3">
            <a:extLst>
              <a:ext uri="{FF2B5EF4-FFF2-40B4-BE49-F238E27FC236}">
                <a16:creationId xmlns:a16="http://schemas.microsoft.com/office/drawing/2014/main" id="{CAD4544E-53B0-005D-0A77-A7A5C7751558}"/>
              </a:ext>
            </a:extLst>
          </p:cNvPr>
          <p:cNvSpPr>
            <a:spLocks noGrp="1"/>
          </p:cNvSpPr>
          <p:nvPr>
            <p:ph sz="half" idx="2"/>
          </p:nvPr>
        </p:nvSpPr>
        <p:spPr>
          <a:xfrm>
            <a:off x="6172200" y="1825625"/>
            <a:ext cx="5539636" cy="4351338"/>
          </a:xfrm>
        </p:spPr>
        <p:txBody>
          <a:bodyPr>
            <a:normAutofit/>
          </a:bodyPr>
          <a:lstStyle/>
          <a:p>
            <a:pPr marL="0" indent="0">
              <a:buNone/>
            </a:pPr>
            <a:r>
              <a:rPr lang="en-US" sz="2400" u="sng" dirty="0"/>
              <a:t>Issue 2: </a:t>
            </a:r>
            <a:r>
              <a:rPr lang="en-US" sz="2400" dirty="0"/>
              <a:t>When and how will tanks be filled?</a:t>
            </a:r>
          </a:p>
          <a:p>
            <a:pPr marL="0" indent="0">
              <a:buNone/>
            </a:pPr>
            <a:endParaRPr lang="en-US" sz="2400" dirty="0"/>
          </a:p>
          <a:p>
            <a:pPr marL="0" indent="0">
              <a:buNone/>
            </a:pPr>
            <a:r>
              <a:rPr lang="en-US" sz="2400" dirty="0"/>
              <a:t>Option 1: One tank-not full prior to event</a:t>
            </a:r>
          </a:p>
          <a:p>
            <a:pPr lvl="1"/>
            <a:r>
              <a:rPr lang="en-US" dirty="0"/>
              <a:t>“Topping off” tank- acceptable? </a:t>
            </a:r>
          </a:p>
          <a:p>
            <a:pPr marL="0" indent="0">
              <a:buNone/>
            </a:pPr>
            <a:endParaRPr lang="en-US" sz="2400" dirty="0"/>
          </a:p>
          <a:p>
            <a:pPr marL="0" indent="0">
              <a:buNone/>
            </a:pPr>
            <a:r>
              <a:rPr lang="en-US" sz="2400" dirty="0"/>
              <a:t>Option 2: Two 100 </a:t>
            </a:r>
            <a:r>
              <a:rPr lang="en-US" sz="2400" dirty="0" err="1"/>
              <a:t>lb</a:t>
            </a:r>
            <a:r>
              <a:rPr lang="en-US" sz="2400" dirty="0"/>
              <a:t> tanks</a:t>
            </a:r>
          </a:p>
          <a:p>
            <a:pPr lvl="1"/>
            <a:r>
              <a:rPr lang="en-US" dirty="0"/>
              <a:t>Use one until it’s low, then switch to 2</a:t>
            </a:r>
            <a:r>
              <a:rPr lang="en-US" baseline="30000" dirty="0"/>
              <a:t>nd</a:t>
            </a:r>
            <a:r>
              <a:rPr lang="en-US" dirty="0"/>
              <a:t> tank and fill up 1</a:t>
            </a:r>
            <a:r>
              <a:rPr lang="en-US" baseline="30000" dirty="0"/>
              <a:t>st</a:t>
            </a:r>
            <a:r>
              <a:rPr lang="en-US" dirty="0"/>
              <a:t> tank later</a:t>
            </a:r>
          </a:p>
          <a:p>
            <a:pPr marL="0" indent="0">
              <a:buNone/>
            </a:pPr>
            <a:endParaRPr lang="en-US" dirty="0"/>
          </a:p>
          <a:p>
            <a:endParaRPr lang="en-US" dirty="0"/>
          </a:p>
          <a:p>
            <a:endParaRPr lang="en-US" dirty="0"/>
          </a:p>
          <a:p>
            <a:endParaRPr lang="en-US" dirty="0"/>
          </a:p>
        </p:txBody>
      </p:sp>
      <p:sp>
        <p:nvSpPr>
          <p:cNvPr id="5" name="TextBox 4">
            <a:extLst>
              <a:ext uri="{FF2B5EF4-FFF2-40B4-BE49-F238E27FC236}">
                <a16:creationId xmlns:a16="http://schemas.microsoft.com/office/drawing/2014/main" id="{30648487-8E96-8792-C695-8F4308C5E874}"/>
              </a:ext>
            </a:extLst>
          </p:cNvPr>
          <p:cNvSpPr txBox="1"/>
          <p:nvPr/>
        </p:nvSpPr>
        <p:spPr>
          <a:xfrm>
            <a:off x="1064713" y="6031210"/>
            <a:ext cx="10289087" cy="1200329"/>
          </a:xfrm>
          <a:prstGeom prst="rect">
            <a:avLst/>
          </a:prstGeom>
          <a:noFill/>
        </p:spPr>
        <p:txBody>
          <a:bodyPr wrap="square" rtlCol="0">
            <a:spAutoFit/>
          </a:bodyPr>
          <a:lstStyle/>
          <a:p>
            <a:r>
              <a:rPr lang="en-US" sz="2400" b="1" dirty="0"/>
              <a:t>Owners: When you consider options, do you consider safety? And what risks are you willing to expose your business to?</a:t>
            </a:r>
          </a:p>
          <a:p>
            <a:endParaRPr lang="en-US" sz="2400" dirty="0"/>
          </a:p>
        </p:txBody>
      </p:sp>
    </p:spTree>
    <p:extLst>
      <p:ext uri="{BB962C8B-B14F-4D97-AF65-F5344CB8AC3E}">
        <p14:creationId xmlns:p14="http://schemas.microsoft.com/office/powerpoint/2010/main" val="390716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52D412-DE3F-F4C4-7F08-352316BF9CA0}"/>
              </a:ext>
            </a:extLst>
          </p:cNvPr>
          <p:cNvSpPr>
            <a:spLocks noGrp="1"/>
          </p:cNvSpPr>
          <p:nvPr>
            <p:ph type="title"/>
          </p:nvPr>
        </p:nvSpPr>
        <p:spPr/>
        <p:txBody>
          <a:bodyPr/>
          <a:lstStyle/>
          <a:p>
            <a:r>
              <a:rPr lang="en-US" dirty="0"/>
              <a:t>To Summarize:</a:t>
            </a:r>
          </a:p>
        </p:txBody>
      </p:sp>
      <p:sp>
        <p:nvSpPr>
          <p:cNvPr id="6" name="Content Placeholder 5">
            <a:extLst>
              <a:ext uri="{FF2B5EF4-FFF2-40B4-BE49-F238E27FC236}">
                <a16:creationId xmlns:a16="http://schemas.microsoft.com/office/drawing/2014/main" id="{655086A6-5657-C8EE-07E9-ABE78954E99D}"/>
              </a:ext>
            </a:extLst>
          </p:cNvPr>
          <p:cNvSpPr>
            <a:spLocks noGrp="1"/>
          </p:cNvSpPr>
          <p:nvPr>
            <p:ph idx="1"/>
          </p:nvPr>
        </p:nvSpPr>
        <p:spPr>
          <a:xfrm>
            <a:off x="567559" y="1825625"/>
            <a:ext cx="11193517" cy="4351338"/>
          </a:xfrm>
        </p:spPr>
        <p:txBody>
          <a:bodyPr/>
          <a:lstStyle/>
          <a:p>
            <a:r>
              <a:rPr lang="en-US" dirty="0"/>
              <a:t>Propane tanks present a unique hazard to the food truck industry compared to brick-and-mortar restaurants.</a:t>
            </a:r>
          </a:p>
          <a:p>
            <a:r>
              <a:rPr lang="en-US" dirty="0"/>
              <a:t>Multiple hazard controls should be used to control propane tank hazards.</a:t>
            </a:r>
          </a:p>
          <a:p>
            <a:r>
              <a:rPr lang="en-US" dirty="0"/>
              <a:t>When refilling propane tanks, the 80%-Fill Rule should be followed.</a:t>
            </a:r>
          </a:p>
          <a:p>
            <a:r>
              <a:rPr lang="en-US" dirty="0"/>
              <a:t>Companies should only use professionals with propane training and experience for refilling needs and piping installation.</a:t>
            </a:r>
          </a:p>
        </p:txBody>
      </p:sp>
    </p:spTree>
    <p:extLst>
      <p:ext uri="{BB962C8B-B14F-4D97-AF65-F5344CB8AC3E}">
        <p14:creationId xmlns:p14="http://schemas.microsoft.com/office/powerpoint/2010/main" val="2642505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3289-FEDD-4006-7F27-9E3CAEEFE59D}"/>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71F36B63-75C5-E2AD-D145-F204F63CA78E}"/>
              </a:ext>
            </a:extLst>
          </p:cNvPr>
          <p:cNvSpPr>
            <a:spLocks noGrp="1"/>
          </p:cNvSpPr>
          <p:nvPr>
            <p:ph idx="1"/>
          </p:nvPr>
        </p:nvSpPr>
        <p:spPr>
          <a:xfrm>
            <a:off x="623455" y="1825625"/>
            <a:ext cx="10730345" cy="4351338"/>
          </a:xfrm>
        </p:spPr>
        <p:txBody>
          <a:bodyPr/>
          <a:lstStyle/>
          <a:p>
            <a:pPr marL="0" indent="0">
              <a:buNone/>
            </a:pPr>
            <a:r>
              <a:rPr lang="en-US" dirty="0"/>
              <a:t>After this module, the trainee will be able to:</a:t>
            </a:r>
          </a:p>
          <a:p>
            <a:r>
              <a:rPr lang="en-US" dirty="0"/>
              <a:t>Identify basic properties of propane and hazards associated with propane tank usage</a:t>
            </a:r>
          </a:p>
          <a:p>
            <a:r>
              <a:rPr lang="en-US" dirty="0"/>
              <a:t>Recognize and use hazard controls to reduce the risk from those hazards</a:t>
            </a:r>
          </a:p>
        </p:txBody>
      </p:sp>
    </p:spTree>
    <p:extLst>
      <p:ext uri="{BB962C8B-B14F-4D97-AF65-F5344CB8AC3E}">
        <p14:creationId xmlns:p14="http://schemas.microsoft.com/office/powerpoint/2010/main" val="738854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D7263-392B-29D3-BE95-B52B2F957C4A}"/>
              </a:ext>
            </a:extLst>
          </p:cNvPr>
          <p:cNvSpPr>
            <a:spLocks noGrp="1"/>
          </p:cNvSpPr>
          <p:nvPr>
            <p:ph type="title"/>
          </p:nvPr>
        </p:nvSpPr>
        <p:spPr/>
        <p:txBody>
          <a:bodyPr/>
          <a:lstStyle/>
          <a:p>
            <a:r>
              <a:rPr lang="en-US" dirty="0"/>
              <a:t>Propane Tank Safety</a:t>
            </a:r>
          </a:p>
        </p:txBody>
      </p:sp>
      <p:sp>
        <p:nvSpPr>
          <p:cNvPr id="3" name="Content Placeholder 2">
            <a:extLst>
              <a:ext uri="{FF2B5EF4-FFF2-40B4-BE49-F238E27FC236}">
                <a16:creationId xmlns:a16="http://schemas.microsoft.com/office/drawing/2014/main" id="{9843E30D-6B1D-7115-9B27-DD16CD870FD7}"/>
              </a:ext>
            </a:extLst>
          </p:cNvPr>
          <p:cNvSpPr>
            <a:spLocks noGrp="1"/>
          </p:cNvSpPr>
          <p:nvPr>
            <p:ph idx="1"/>
          </p:nvPr>
        </p:nvSpPr>
        <p:spPr>
          <a:xfrm>
            <a:off x="525048" y="1825625"/>
            <a:ext cx="9595981" cy="4351338"/>
          </a:xfrm>
        </p:spPr>
        <p:txBody>
          <a:bodyPr/>
          <a:lstStyle/>
          <a:p>
            <a:r>
              <a:rPr lang="en-US" dirty="0"/>
              <a:t>Propane: A Hazardous Material that Deserves Respect</a:t>
            </a:r>
          </a:p>
          <a:p>
            <a:pPr lvl="1"/>
            <a:r>
              <a:rPr lang="en-US" dirty="0"/>
              <a:t>Propane is one kind of Liquefied Petroleum Gas (LP-Gas) that may be transported in tanks and is used in cooking operations</a:t>
            </a:r>
          </a:p>
          <a:p>
            <a:pPr lvl="1"/>
            <a:r>
              <a:rPr lang="en-US" dirty="0"/>
              <a:t>According to NFPA, 68% of food truck fires are the result of leaks or structural failures of propane tanks</a:t>
            </a:r>
          </a:p>
          <a:p>
            <a:pPr lvl="1"/>
            <a:r>
              <a:rPr lang="en-US" dirty="0"/>
              <a:t>A 20-pound propane tank = explosive energy of 120 sticks of dynamite</a:t>
            </a:r>
          </a:p>
          <a:p>
            <a:endParaRPr lang="en-US" dirty="0"/>
          </a:p>
          <a:p>
            <a:r>
              <a:rPr lang="en-US" dirty="0"/>
              <a:t>Note: Personal Injury Lawyers are starting to add </a:t>
            </a:r>
            <a:r>
              <a:rPr lang="en-US" dirty="0">
                <a:hlinkClick r:id="rId3"/>
              </a:rPr>
              <a:t>Food Truck Accidents</a:t>
            </a:r>
            <a:r>
              <a:rPr lang="en-US" dirty="0"/>
              <a:t> as a specialty litigation service</a:t>
            </a:r>
          </a:p>
          <a:p>
            <a:endParaRPr lang="en-US" dirty="0"/>
          </a:p>
        </p:txBody>
      </p:sp>
      <p:sp>
        <p:nvSpPr>
          <p:cNvPr id="4" name="TextBox 3">
            <a:extLst>
              <a:ext uri="{FF2B5EF4-FFF2-40B4-BE49-F238E27FC236}">
                <a16:creationId xmlns:a16="http://schemas.microsoft.com/office/drawing/2014/main" id="{3513507C-4C60-26C6-99F0-8AC036C02332}"/>
              </a:ext>
            </a:extLst>
          </p:cNvPr>
          <p:cNvSpPr txBox="1"/>
          <p:nvPr/>
        </p:nvSpPr>
        <p:spPr>
          <a:xfrm>
            <a:off x="210246" y="5934670"/>
            <a:ext cx="9956712" cy="923330"/>
          </a:xfrm>
          <a:prstGeom prst="rect">
            <a:avLst/>
          </a:prstGeom>
          <a:noFill/>
        </p:spPr>
        <p:txBody>
          <a:bodyPr wrap="square" rtlCol="0">
            <a:spAutoFit/>
          </a:bodyPr>
          <a:lstStyle/>
          <a:p>
            <a:r>
              <a:rPr lang="en-US" sz="1800" dirty="0"/>
              <a:t>DISCLAIMER: State and Local Regulations may vary; the guidance provided here are based on NFPA guidance AND the expectation that managers will refer to local authorities and </a:t>
            </a:r>
            <a:r>
              <a:rPr lang="en-US" dirty="0"/>
              <a:t>properly trained professionals when necessary.</a:t>
            </a:r>
            <a:endParaRPr lang="en-US" sz="1800" dirty="0"/>
          </a:p>
        </p:txBody>
      </p:sp>
      <p:pic>
        <p:nvPicPr>
          <p:cNvPr id="8" name="Picture 7" descr="20 Gallon Propane Tank 8kb jpg">
            <a:extLst>
              <a:ext uri="{FF2B5EF4-FFF2-40B4-BE49-F238E27FC236}">
                <a16:creationId xmlns:a16="http://schemas.microsoft.com/office/drawing/2014/main" id="{046CE118-EE50-355A-1F89-1022AB9227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36983" y="243562"/>
            <a:ext cx="1663700" cy="2387600"/>
          </a:xfrm>
          <a:prstGeom prst="rect">
            <a:avLst/>
          </a:prstGeom>
        </p:spPr>
      </p:pic>
      <p:pic>
        <p:nvPicPr>
          <p:cNvPr id="9" name="Picture 8" descr="100 gallon propane tank 13kb jpg">
            <a:extLst>
              <a:ext uri="{FF2B5EF4-FFF2-40B4-BE49-F238E27FC236}">
                <a16:creationId xmlns:a16="http://schemas.microsoft.com/office/drawing/2014/main" id="{A5E104FE-5154-F9A7-BC1B-AFFDD12DDF8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36983" y="2855238"/>
            <a:ext cx="1790700" cy="3759200"/>
          </a:xfrm>
          <a:prstGeom prst="rect">
            <a:avLst/>
          </a:prstGeom>
        </p:spPr>
      </p:pic>
    </p:spTree>
    <p:extLst>
      <p:ext uri="{BB962C8B-B14F-4D97-AF65-F5344CB8AC3E}">
        <p14:creationId xmlns:p14="http://schemas.microsoft.com/office/powerpoint/2010/main" val="3006102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6288-A1EB-A677-5EAF-A879C230F3A7}"/>
              </a:ext>
            </a:extLst>
          </p:cNvPr>
          <p:cNvSpPr>
            <a:spLocks noGrp="1"/>
          </p:cNvSpPr>
          <p:nvPr>
            <p:ph type="title"/>
          </p:nvPr>
        </p:nvSpPr>
        <p:spPr>
          <a:xfrm>
            <a:off x="779223" y="18255"/>
            <a:ext cx="10515600" cy="1325563"/>
          </a:xfrm>
        </p:spPr>
        <p:txBody>
          <a:bodyPr/>
          <a:lstStyle/>
          <a:p>
            <a:r>
              <a:rPr lang="en-US" dirty="0"/>
              <a:t>What makes a propane tank hazardous?</a:t>
            </a:r>
          </a:p>
        </p:txBody>
      </p:sp>
      <p:sp>
        <p:nvSpPr>
          <p:cNvPr id="3" name="Content Placeholder 2">
            <a:extLst>
              <a:ext uri="{FF2B5EF4-FFF2-40B4-BE49-F238E27FC236}">
                <a16:creationId xmlns:a16="http://schemas.microsoft.com/office/drawing/2014/main" id="{0F0B3AAF-AC3E-EC30-6E5D-42B298069D88}"/>
              </a:ext>
            </a:extLst>
          </p:cNvPr>
          <p:cNvSpPr>
            <a:spLocks noGrp="1"/>
          </p:cNvSpPr>
          <p:nvPr>
            <p:ph idx="1"/>
          </p:nvPr>
        </p:nvSpPr>
        <p:spPr>
          <a:xfrm>
            <a:off x="475989" y="1367886"/>
            <a:ext cx="9030831" cy="5348229"/>
          </a:xfrm>
        </p:spPr>
        <p:txBody>
          <a:bodyPr>
            <a:normAutofit/>
          </a:bodyPr>
          <a:lstStyle/>
          <a:p>
            <a:r>
              <a:rPr lang="en-US" dirty="0"/>
              <a:t>Propane is a gas at room temperature</a:t>
            </a:r>
          </a:p>
          <a:p>
            <a:pPr lvl="1"/>
            <a:r>
              <a:rPr lang="en-US" dirty="0"/>
              <a:t>Priced by the gallon, but sold by the weight </a:t>
            </a:r>
          </a:p>
          <a:p>
            <a:pPr lvl="1"/>
            <a:r>
              <a:rPr lang="en-US" dirty="0"/>
              <a:t>1 pound of propane = 0.236 gallons (60</a:t>
            </a:r>
            <a:r>
              <a:rPr lang="en-US" baseline="30000" dirty="0"/>
              <a:t>o</a:t>
            </a:r>
            <a:r>
              <a:rPr lang="en-US" dirty="0"/>
              <a:t>F), so </a:t>
            </a:r>
            <a:r>
              <a:rPr lang="en-US" u="sng" dirty="0"/>
              <a:t>100 </a:t>
            </a:r>
            <a:r>
              <a:rPr lang="en-US" u="sng" dirty="0" err="1"/>
              <a:t>lb</a:t>
            </a:r>
            <a:r>
              <a:rPr lang="en-US" u="sng" dirty="0"/>
              <a:t>= 23.6 gallons</a:t>
            </a:r>
          </a:p>
          <a:p>
            <a:pPr lvl="1"/>
            <a:r>
              <a:rPr lang="en-US" dirty="0"/>
              <a:t>1 gallon= 4.24 </a:t>
            </a:r>
            <a:r>
              <a:rPr lang="en-US" dirty="0" err="1"/>
              <a:t>lbs</a:t>
            </a:r>
            <a:r>
              <a:rPr lang="en-US" dirty="0"/>
              <a:t> (gas is heavier than air, but lighter than water)</a:t>
            </a:r>
          </a:p>
          <a:p>
            <a:r>
              <a:rPr lang="en-US" dirty="0"/>
              <a:t>Propane is pressurized to be in liquid state inside the tank</a:t>
            </a:r>
          </a:p>
          <a:p>
            <a:pPr lvl="1"/>
            <a:r>
              <a:rPr lang="en-US" dirty="0"/>
              <a:t>As the valve is opened, propane in gas phase travels to burners</a:t>
            </a:r>
          </a:p>
          <a:p>
            <a:pPr lvl="1"/>
            <a:r>
              <a:rPr lang="en-US" dirty="0"/>
              <a:t>Heating a tank holding propane causes it to expand, increases the pressure inside the tank</a:t>
            </a:r>
          </a:p>
          <a:p>
            <a:r>
              <a:rPr lang="en-US" dirty="0"/>
              <a:t>Challenges:</a:t>
            </a:r>
          </a:p>
          <a:p>
            <a:pPr lvl="1"/>
            <a:r>
              <a:rPr lang="en-US" dirty="0"/>
              <a:t>Hot Climates: need room for gas expansion in tank</a:t>
            </a:r>
          </a:p>
          <a:p>
            <a:pPr lvl="1"/>
            <a:r>
              <a:rPr lang="en-US" dirty="0"/>
              <a:t>Cold Climates</a:t>
            </a:r>
            <a:r>
              <a:rPr lang="en-US"/>
              <a:t>: low </a:t>
            </a:r>
            <a:r>
              <a:rPr lang="en-US" dirty="0"/>
              <a:t>pressures may require refilling  </a:t>
            </a:r>
          </a:p>
          <a:p>
            <a:pPr marL="457200" lvl="1" indent="0">
              <a:buNone/>
            </a:pPr>
            <a:r>
              <a:rPr lang="en-US" dirty="0"/>
              <a:t>                              even when tank is not empty</a:t>
            </a:r>
          </a:p>
          <a:p>
            <a:endParaRPr lang="en-US" dirty="0"/>
          </a:p>
          <a:p>
            <a:endParaRPr lang="en-US" dirty="0"/>
          </a:p>
        </p:txBody>
      </p:sp>
      <p:pic>
        <p:nvPicPr>
          <p:cNvPr id="11" name="Picture 10" descr="Propane Tank Valves 15kb jpg&#10;">
            <a:extLst>
              <a:ext uri="{FF2B5EF4-FFF2-40B4-BE49-F238E27FC236}">
                <a16:creationId xmlns:a16="http://schemas.microsoft.com/office/drawing/2014/main" id="{A3EA3FD4-A1C5-0C56-A1AC-FF0A5D37BC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7183" y="4778191"/>
            <a:ext cx="4204817" cy="1795691"/>
          </a:xfrm>
          <a:prstGeom prst="rect">
            <a:avLst/>
          </a:prstGeom>
        </p:spPr>
      </p:pic>
      <p:grpSp>
        <p:nvGrpSpPr>
          <p:cNvPr id="26" name="Group 25" descr="Diagram of propane tank showing 80% capacity ">
            <a:extLst>
              <a:ext uri="{FF2B5EF4-FFF2-40B4-BE49-F238E27FC236}">
                <a16:creationId xmlns:a16="http://schemas.microsoft.com/office/drawing/2014/main" id="{5B2F4371-381F-31B7-78F8-CD6D739E95EA}"/>
              </a:ext>
            </a:extLst>
          </p:cNvPr>
          <p:cNvGrpSpPr/>
          <p:nvPr/>
        </p:nvGrpSpPr>
        <p:grpSpPr>
          <a:xfrm>
            <a:off x="10127295" y="746381"/>
            <a:ext cx="2064705" cy="3710525"/>
            <a:chOff x="10127295" y="746381"/>
            <a:chExt cx="2064705" cy="3710525"/>
          </a:xfrm>
        </p:grpSpPr>
        <p:sp>
          <p:nvSpPr>
            <p:cNvPr id="18" name="Oval 17">
              <a:extLst>
                <a:ext uri="{FF2B5EF4-FFF2-40B4-BE49-F238E27FC236}">
                  <a16:creationId xmlns:a16="http://schemas.microsoft.com/office/drawing/2014/main" id="{8F1D624A-3045-0C76-04B4-E0B12BFD16A5}"/>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52E866B-F0D7-DDBD-6C52-3DD600F32FFE}"/>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descr="Propane Tank Valves 15kb jpg&#10;">
              <a:extLst>
                <a:ext uri="{FF2B5EF4-FFF2-40B4-BE49-F238E27FC236}">
                  <a16:creationId xmlns:a16="http://schemas.microsoft.com/office/drawing/2014/main" id="{217E7498-7D92-E3BB-6B4A-862FE048F26B}"/>
                </a:ext>
              </a:extLst>
            </p:cNvPr>
            <p:cNvPicPr>
              <a:picLocks noChangeAspect="1"/>
            </p:cNvPicPr>
            <p:nvPr/>
          </p:nvPicPr>
          <p:blipFill rotWithShape="1">
            <a:blip r:embed="rId3">
              <a:extLst>
                <a:ext uri="{28A0092B-C50C-407E-A947-70E740481C1C}">
                  <a14:useLocalDpi xmlns:a14="http://schemas.microsoft.com/office/drawing/2010/main" val="0"/>
                </a:ext>
              </a:extLst>
            </a:blip>
            <a:srcRect b="25658"/>
            <a:stretch/>
          </p:blipFill>
          <p:spPr>
            <a:xfrm>
              <a:off x="10127295" y="746381"/>
              <a:ext cx="1957626" cy="621506"/>
            </a:xfrm>
            <a:prstGeom prst="rect">
              <a:avLst/>
            </a:prstGeom>
          </p:spPr>
        </p:pic>
        <p:sp>
          <p:nvSpPr>
            <p:cNvPr id="20" name="Rectangle 19">
              <a:extLst>
                <a:ext uri="{FF2B5EF4-FFF2-40B4-BE49-F238E27FC236}">
                  <a16:creationId xmlns:a16="http://schemas.microsoft.com/office/drawing/2014/main" id="{B937DEEE-81E3-432D-846B-CD27FCE827E3}"/>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Liquid Propane</a:t>
              </a:r>
            </a:p>
          </p:txBody>
        </p:sp>
        <p:sp>
          <p:nvSpPr>
            <p:cNvPr id="22" name="TextBox 21">
              <a:extLst>
                <a:ext uri="{FF2B5EF4-FFF2-40B4-BE49-F238E27FC236}">
                  <a16:creationId xmlns:a16="http://schemas.microsoft.com/office/drawing/2014/main" id="{8A96359E-F79A-182D-3985-7E52F46F92D6}"/>
                </a:ext>
              </a:extLst>
            </p:cNvPr>
            <p:cNvSpPr txBox="1"/>
            <p:nvPr/>
          </p:nvSpPr>
          <p:spPr>
            <a:xfrm>
              <a:off x="11448181" y="3136612"/>
              <a:ext cx="743819" cy="461665"/>
            </a:xfrm>
            <a:prstGeom prst="rect">
              <a:avLst/>
            </a:prstGeom>
            <a:noFill/>
          </p:spPr>
          <p:txBody>
            <a:bodyPr wrap="square">
              <a:spAutoFit/>
            </a:bodyPr>
            <a:lstStyle/>
            <a:p>
              <a:r>
                <a:rPr lang="en-US" sz="1200" dirty="0"/>
                <a:t>80% </a:t>
              </a:r>
            </a:p>
            <a:p>
              <a:r>
                <a:rPr lang="en-US" sz="1200" dirty="0"/>
                <a:t>Capacity</a:t>
              </a:r>
            </a:p>
          </p:txBody>
        </p:sp>
        <p:sp>
          <p:nvSpPr>
            <p:cNvPr id="24" name="Right Brace 23">
              <a:extLst>
                <a:ext uri="{FF2B5EF4-FFF2-40B4-BE49-F238E27FC236}">
                  <a16:creationId xmlns:a16="http://schemas.microsoft.com/office/drawing/2014/main" id="{D4811BDA-5F48-2F5B-2AAC-622D14D12552}"/>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a:extLst>
                <a:ext uri="{FF2B5EF4-FFF2-40B4-BE49-F238E27FC236}">
                  <a16:creationId xmlns:a16="http://schemas.microsoft.com/office/drawing/2014/main" id="{FA4563B8-9A12-D582-0154-E14ECCE51FCB}"/>
                </a:ext>
              </a:extLst>
            </p:cNvPr>
            <p:cNvSpPr txBox="1"/>
            <p:nvPr/>
          </p:nvSpPr>
          <p:spPr>
            <a:xfrm>
              <a:off x="10489992" y="1729029"/>
              <a:ext cx="837409" cy="523220"/>
            </a:xfrm>
            <a:prstGeom prst="rect">
              <a:avLst/>
            </a:prstGeom>
            <a:noFill/>
          </p:spPr>
          <p:txBody>
            <a:bodyPr wrap="none" rtlCol="0">
              <a:spAutoFit/>
            </a:bodyPr>
            <a:lstStyle/>
            <a:p>
              <a:pPr algn="ctr"/>
              <a:r>
                <a:rPr lang="en-US" sz="1400" dirty="0"/>
                <a:t>Propane </a:t>
              </a:r>
            </a:p>
            <a:p>
              <a:pPr algn="ctr"/>
              <a:r>
                <a:rPr lang="en-US" sz="1400" dirty="0"/>
                <a:t>Gas</a:t>
              </a:r>
            </a:p>
          </p:txBody>
        </p:sp>
      </p:grpSp>
    </p:spTree>
    <p:extLst>
      <p:ext uri="{BB962C8B-B14F-4D97-AF65-F5344CB8AC3E}">
        <p14:creationId xmlns:p14="http://schemas.microsoft.com/office/powerpoint/2010/main" val="349705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6EF2-8483-DF95-0068-3974F4AB4D42}"/>
              </a:ext>
            </a:extLst>
          </p:cNvPr>
          <p:cNvSpPr>
            <a:spLocks noGrp="1"/>
          </p:cNvSpPr>
          <p:nvPr>
            <p:ph type="title"/>
          </p:nvPr>
        </p:nvSpPr>
        <p:spPr/>
        <p:txBody>
          <a:bodyPr>
            <a:normAutofit/>
          </a:bodyPr>
          <a:lstStyle/>
          <a:p>
            <a:r>
              <a:rPr lang="en-US" dirty="0"/>
              <a:t>What caused the 2014 Philadelphia Accident?</a:t>
            </a:r>
          </a:p>
        </p:txBody>
      </p:sp>
      <p:sp>
        <p:nvSpPr>
          <p:cNvPr id="3" name="Content Placeholder 2">
            <a:extLst>
              <a:ext uri="{FF2B5EF4-FFF2-40B4-BE49-F238E27FC236}">
                <a16:creationId xmlns:a16="http://schemas.microsoft.com/office/drawing/2014/main" id="{3D3BC626-BC1A-78C8-AB5D-875D1CA78FC3}"/>
              </a:ext>
            </a:extLst>
          </p:cNvPr>
          <p:cNvSpPr>
            <a:spLocks noGrp="1"/>
          </p:cNvSpPr>
          <p:nvPr>
            <p:ph idx="1"/>
          </p:nvPr>
        </p:nvSpPr>
        <p:spPr/>
        <p:txBody>
          <a:bodyPr>
            <a:normAutofit/>
          </a:bodyPr>
          <a:lstStyle/>
          <a:p>
            <a:pPr marL="0" indent="0">
              <a:buNone/>
            </a:pPr>
            <a:r>
              <a:rPr lang="en-US" dirty="0"/>
              <a:t>July 1, 2014: Philadelphia Food Truck Explosion kills 2, injures 13</a:t>
            </a:r>
          </a:p>
          <a:p>
            <a:pPr marL="0" indent="0">
              <a:buNone/>
            </a:pPr>
            <a:r>
              <a:rPr lang="en-US" dirty="0"/>
              <a:t>	Explanation: </a:t>
            </a:r>
            <a:r>
              <a:rPr lang="en-US" dirty="0">
                <a:hlinkClick r:id="rId3"/>
              </a:rPr>
              <a:t>https://youtu.be/1YLLfOreaVE</a:t>
            </a:r>
            <a:r>
              <a:rPr lang="en-US" dirty="0"/>
              <a:t> </a:t>
            </a:r>
          </a:p>
          <a:p>
            <a:pPr marL="0" indent="0">
              <a:buNone/>
            </a:pPr>
            <a:r>
              <a:rPr lang="en-US" u="sng" dirty="0"/>
              <a:t>Factors/Sequence of Events:</a:t>
            </a:r>
          </a:p>
          <a:p>
            <a:r>
              <a:rPr lang="en-US" dirty="0"/>
              <a:t>The 100-gallon propane cylinder was dated 1948, had no relief valve</a:t>
            </a:r>
          </a:p>
          <a:p>
            <a:r>
              <a:rPr lang="en-US" dirty="0"/>
              <a:t>High temperatures cause the propane to expand, pressure builds without the relief valve</a:t>
            </a:r>
          </a:p>
          <a:p>
            <a:r>
              <a:rPr lang="en-US" dirty="0"/>
              <a:t>Eventually, the cylinder ruptures, liquid propane escapes, turns to gas</a:t>
            </a:r>
          </a:p>
          <a:p>
            <a:pPr lvl="1"/>
            <a:r>
              <a:rPr lang="en-US" dirty="0"/>
              <a:t>Split second on video where vapor cloud is seen before ignition</a:t>
            </a:r>
          </a:p>
          <a:p>
            <a:r>
              <a:rPr lang="en-US" dirty="0"/>
              <a:t>Any ignition source nearby ignites the propane</a:t>
            </a:r>
          </a:p>
        </p:txBody>
      </p:sp>
    </p:spTree>
    <p:extLst>
      <p:ext uri="{BB962C8B-B14F-4D97-AF65-F5344CB8AC3E}">
        <p14:creationId xmlns:p14="http://schemas.microsoft.com/office/powerpoint/2010/main" val="152190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6288-A1EB-A677-5EAF-A879C230F3A7}"/>
              </a:ext>
            </a:extLst>
          </p:cNvPr>
          <p:cNvSpPr>
            <a:spLocks noGrp="1"/>
          </p:cNvSpPr>
          <p:nvPr>
            <p:ph type="title"/>
          </p:nvPr>
        </p:nvSpPr>
        <p:spPr>
          <a:xfrm>
            <a:off x="779223" y="18255"/>
            <a:ext cx="10515600" cy="1325563"/>
          </a:xfrm>
        </p:spPr>
        <p:txBody>
          <a:bodyPr/>
          <a:lstStyle/>
          <a:p>
            <a:r>
              <a:rPr lang="en-US" dirty="0"/>
              <a:t>What makes propane hazardous?</a:t>
            </a:r>
          </a:p>
        </p:txBody>
      </p:sp>
      <p:sp>
        <p:nvSpPr>
          <p:cNvPr id="3" name="Content Placeholder 2">
            <a:extLst>
              <a:ext uri="{FF2B5EF4-FFF2-40B4-BE49-F238E27FC236}">
                <a16:creationId xmlns:a16="http://schemas.microsoft.com/office/drawing/2014/main" id="{0F0B3AAF-AC3E-EC30-6E5D-42B298069D88}"/>
              </a:ext>
            </a:extLst>
          </p:cNvPr>
          <p:cNvSpPr>
            <a:spLocks noGrp="1"/>
          </p:cNvSpPr>
          <p:nvPr>
            <p:ph idx="1"/>
          </p:nvPr>
        </p:nvSpPr>
        <p:spPr>
          <a:xfrm>
            <a:off x="475989" y="1367886"/>
            <a:ext cx="9030831" cy="5348229"/>
          </a:xfrm>
        </p:spPr>
        <p:txBody>
          <a:bodyPr>
            <a:normAutofit/>
          </a:bodyPr>
          <a:lstStyle/>
          <a:p>
            <a:r>
              <a:rPr lang="en-US" dirty="0"/>
              <a:t>Propane is pressurized to be in liquid state inside the tank</a:t>
            </a:r>
          </a:p>
          <a:p>
            <a:pPr lvl="1"/>
            <a:r>
              <a:rPr lang="en-US" dirty="0"/>
              <a:t>As the valve is opened, propane in gas phase travels to burners</a:t>
            </a:r>
          </a:p>
          <a:p>
            <a:endParaRPr lang="en-US" dirty="0"/>
          </a:p>
          <a:p>
            <a:r>
              <a:rPr lang="en-US" dirty="0"/>
              <a:t>Controls to prevent accidents (Engineering, Work Practices)</a:t>
            </a:r>
          </a:p>
          <a:p>
            <a:pPr lvl="1"/>
            <a:r>
              <a:rPr lang="en-US" dirty="0"/>
              <a:t>Do NOT fill more than 80%</a:t>
            </a:r>
          </a:p>
          <a:p>
            <a:pPr lvl="2"/>
            <a:r>
              <a:rPr lang="en-US" dirty="0"/>
              <a:t>On a hot day, the propane needs space to expand without posing a threat</a:t>
            </a:r>
          </a:p>
          <a:p>
            <a:pPr lvl="1"/>
            <a:r>
              <a:rPr lang="en-US" dirty="0"/>
              <a:t>Pressure Relief Valve </a:t>
            </a:r>
          </a:p>
          <a:p>
            <a:pPr lvl="2"/>
            <a:r>
              <a:rPr lang="en-US" dirty="0"/>
              <a:t>Allows for release of propane if interior pressure rises</a:t>
            </a:r>
          </a:p>
          <a:p>
            <a:pPr lvl="1"/>
            <a:r>
              <a:rPr lang="en-US" dirty="0"/>
              <a:t>White/Reflective Exterior </a:t>
            </a:r>
          </a:p>
          <a:p>
            <a:pPr lvl="2"/>
            <a:r>
              <a:rPr lang="en-US" dirty="0"/>
              <a:t>Reflect heat rather than absorb it</a:t>
            </a:r>
          </a:p>
          <a:p>
            <a:pPr lvl="1"/>
            <a:r>
              <a:rPr lang="en-US" dirty="0"/>
              <a:t>Keep distance from ignition sources </a:t>
            </a:r>
          </a:p>
          <a:p>
            <a:pPr lvl="2"/>
            <a:r>
              <a:rPr lang="en-US" dirty="0"/>
              <a:t>Released propane gas is denser than air, can travel</a:t>
            </a:r>
          </a:p>
        </p:txBody>
      </p:sp>
      <p:pic>
        <p:nvPicPr>
          <p:cNvPr id="11" name="Picture 10" descr="Propane Tank Valves 15kb jpg&#10;">
            <a:extLst>
              <a:ext uri="{FF2B5EF4-FFF2-40B4-BE49-F238E27FC236}">
                <a16:creationId xmlns:a16="http://schemas.microsoft.com/office/drawing/2014/main" id="{A3EA3FD4-A1C5-0C56-A1AC-FF0A5D37BC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04100" y="4751393"/>
            <a:ext cx="4787900" cy="2044700"/>
          </a:xfrm>
          <a:prstGeom prst="rect">
            <a:avLst/>
          </a:prstGeom>
        </p:spPr>
      </p:pic>
      <p:grpSp>
        <p:nvGrpSpPr>
          <p:cNvPr id="26" name="Group 25" descr="Diagram of propane tank showing 80% capacity ">
            <a:extLst>
              <a:ext uri="{FF2B5EF4-FFF2-40B4-BE49-F238E27FC236}">
                <a16:creationId xmlns:a16="http://schemas.microsoft.com/office/drawing/2014/main" id="{5B2F4371-381F-31B7-78F8-CD6D739E95EA}"/>
              </a:ext>
            </a:extLst>
          </p:cNvPr>
          <p:cNvGrpSpPr/>
          <p:nvPr/>
        </p:nvGrpSpPr>
        <p:grpSpPr>
          <a:xfrm>
            <a:off x="10127295" y="746381"/>
            <a:ext cx="2064705" cy="3710525"/>
            <a:chOff x="10127295" y="746381"/>
            <a:chExt cx="2064705" cy="3710525"/>
          </a:xfrm>
        </p:grpSpPr>
        <p:sp>
          <p:nvSpPr>
            <p:cNvPr id="18" name="Oval 17">
              <a:extLst>
                <a:ext uri="{FF2B5EF4-FFF2-40B4-BE49-F238E27FC236}">
                  <a16:creationId xmlns:a16="http://schemas.microsoft.com/office/drawing/2014/main" id="{8F1D624A-3045-0C76-04B4-E0B12BFD16A5}"/>
                </a:ext>
              </a:extLst>
            </p:cNvPr>
            <p:cNvSpPr/>
            <p:nvPr/>
          </p:nvSpPr>
          <p:spPr>
            <a:xfrm>
              <a:off x="10484285" y="1367887"/>
              <a:ext cx="810538" cy="38088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52E866B-F0D7-DDBD-6C52-3DD600F32FFE}"/>
                </a:ext>
              </a:extLst>
            </p:cNvPr>
            <p:cNvSpPr/>
            <p:nvPr/>
          </p:nvSpPr>
          <p:spPr>
            <a:xfrm>
              <a:off x="10484285" y="1558327"/>
              <a:ext cx="810538" cy="2898579"/>
            </a:xfrm>
            <a:prstGeom prst="rect">
              <a:avLst/>
            </a:prstGeom>
            <a:solidFill>
              <a:schemeClr val="bg2"/>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descr="Propane Tank Valves 15kb jpg&#10;">
              <a:extLst>
                <a:ext uri="{FF2B5EF4-FFF2-40B4-BE49-F238E27FC236}">
                  <a16:creationId xmlns:a16="http://schemas.microsoft.com/office/drawing/2014/main" id="{217E7498-7D92-E3BB-6B4A-862FE048F26B}"/>
                </a:ext>
              </a:extLst>
            </p:cNvPr>
            <p:cNvPicPr>
              <a:picLocks noChangeAspect="1"/>
            </p:cNvPicPr>
            <p:nvPr/>
          </p:nvPicPr>
          <p:blipFill rotWithShape="1">
            <a:blip r:embed="rId3">
              <a:extLst>
                <a:ext uri="{28A0092B-C50C-407E-A947-70E740481C1C}">
                  <a14:useLocalDpi xmlns:a14="http://schemas.microsoft.com/office/drawing/2010/main" val="0"/>
                </a:ext>
              </a:extLst>
            </a:blip>
            <a:srcRect b="25658"/>
            <a:stretch/>
          </p:blipFill>
          <p:spPr>
            <a:xfrm>
              <a:off x="10127295" y="746381"/>
              <a:ext cx="1957626" cy="621506"/>
            </a:xfrm>
            <a:prstGeom prst="rect">
              <a:avLst/>
            </a:prstGeom>
          </p:spPr>
        </p:pic>
        <p:sp>
          <p:nvSpPr>
            <p:cNvPr id="20" name="Rectangle 19">
              <a:extLst>
                <a:ext uri="{FF2B5EF4-FFF2-40B4-BE49-F238E27FC236}">
                  <a16:creationId xmlns:a16="http://schemas.microsoft.com/office/drawing/2014/main" id="{B937DEEE-81E3-432D-846B-CD27FCE827E3}"/>
                </a:ext>
              </a:extLst>
            </p:cNvPr>
            <p:cNvSpPr/>
            <p:nvPr/>
          </p:nvSpPr>
          <p:spPr>
            <a:xfrm>
              <a:off x="10484285" y="2292263"/>
              <a:ext cx="776614" cy="216464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Liquid Propane</a:t>
              </a:r>
            </a:p>
          </p:txBody>
        </p:sp>
        <p:sp>
          <p:nvSpPr>
            <p:cNvPr id="22" name="TextBox 21">
              <a:extLst>
                <a:ext uri="{FF2B5EF4-FFF2-40B4-BE49-F238E27FC236}">
                  <a16:creationId xmlns:a16="http://schemas.microsoft.com/office/drawing/2014/main" id="{8A96359E-F79A-182D-3985-7E52F46F92D6}"/>
                </a:ext>
              </a:extLst>
            </p:cNvPr>
            <p:cNvSpPr txBox="1"/>
            <p:nvPr/>
          </p:nvSpPr>
          <p:spPr>
            <a:xfrm>
              <a:off x="11448181" y="3136612"/>
              <a:ext cx="743819" cy="461665"/>
            </a:xfrm>
            <a:prstGeom prst="rect">
              <a:avLst/>
            </a:prstGeom>
            <a:noFill/>
          </p:spPr>
          <p:txBody>
            <a:bodyPr wrap="square">
              <a:spAutoFit/>
            </a:bodyPr>
            <a:lstStyle/>
            <a:p>
              <a:r>
                <a:rPr lang="en-US" sz="1200" dirty="0"/>
                <a:t>80% </a:t>
              </a:r>
            </a:p>
            <a:p>
              <a:r>
                <a:rPr lang="en-US" sz="1200" dirty="0"/>
                <a:t>Capacity</a:t>
              </a:r>
            </a:p>
          </p:txBody>
        </p:sp>
        <p:sp>
          <p:nvSpPr>
            <p:cNvPr id="24" name="Right Brace 23">
              <a:extLst>
                <a:ext uri="{FF2B5EF4-FFF2-40B4-BE49-F238E27FC236}">
                  <a16:creationId xmlns:a16="http://schemas.microsoft.com/office/drawing/2014/main" id="{D4811BDA-5F48-2F5B-2AAC-622D14D12552}"/>
                </a:ext>
              </a:extLst>
            </p:cNvPr>
            <p:cNvSpPr/>
            <p:nvPr/>
          </p:nvSpPr>
          <p:spPr>
            <a:xfrm>
              <a:off x="11356931" y="2352234"/>
              <a:ext cx="179540" cy="20447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a:extLst>
                <a:ext uri="{FF2B5EF4-FFF2-40B4-BE49-F238E27FC236}">
                  <a16:creationId xmlns:a16="http://schemas.microsoft.com/office/drawing/2014/main" id="{FA4563B8-9A12-D582-0154-E14ECCE51FCB}"/>
                </a:ext>
              </a:extLst>
            </p:cNvPr>
            <p:cNvSpPr txBox="1"/>
            <p:nvPr/>
          </p:nvSpPr>
          <p:spPr>
            <a:xfrm>
              <a:off x="10489992" y="1729029"/>
              <a:ext cx="837409" cy="523220"/>
            </a:xfrm>
            <a:prstGeom prst="rect">
              <a:avLst/>
            </a:prstGeom>
            <a:noFill/>
          </p:spPr>
          <p:txBody>
            <a:bodyPr wrap="none" rtlCol="0">
              <a:spAutoFit/>
            </a:bodyPr>
            <a:lstStyle/>
            <a:p>
              <a:pPr algn="ctr"/>
              <a:r>
                <a:rPr lang="en-US" sz="1400" dirty="0"/>
                <a:t>Propane </a:t>
              </a:r>
            </a:p>
            <a:p>
              <a:pPr algn="ctr"/>
              <a:r>
                <a:rPr lang="en-US" sz="1400" dirty="0"/>
                <a:t>Gas</a:t>
              </a:r>
            </a:p>
          </p:txBody>
        </p:sp>
      </p:grpSp>
    </p:spTree>
    <p:extLst>
      <p:ext uri="{BB962C8B-B14F-4D97-AF65-F5344CB8AC3E}">
        <p14:creationId xmlns:p14="http://schemas.microsoft.com/office/powerpoint/2010/main" val="1153784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r>
              <a:rPr lang="en-US" dirty="0"/>
              <a:t>Propane Tank Safety Checklist-General</a:t>
            </a:r>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4236723965"/>
              </p:ext>
            </p:extLst>
          </p:nvPr>
        </p:nvGraphicFramePr>
        <p:xfrm>
          <a:off x="711374" y="1690688"/>
          <a:ext cx="8128000" cy="4206240"/>
        </p:xfrm>
        <a:graphic>
          <a:graphicData uri="http://schemas.openxmlformats.org/drawingml/2006/table">
            <a:tbl>
              <a:tblPr firstRow="1" bandRow="1">
                <a:tableStyleId>{5940675A-B579-460E-94D1-54222C63F5DA}</a:tableStyleId>
              </a:tblPr>
              <a:tblGrid>
                <a:gridCol w="942062">
                  <a:extLst>
                    <a:ext uri="{9D8B030D-6E8A-4147-A177-3AD203B41FA5}">
                      <a16:colId xmlns:a16="http://schemas.microsoft.com/office/drawing/2014/main" val="3836321010"/>
                    </a:ext>
                  </a:extLst>
                </a:gridCol>
                <a:gridCol w="7185938">
                  <a:extLst>
                    <a:ext uri="{9D8B030D-6E8A-4147-A177-3AD203B41FA5}">
                      <a16:colId xmlns:a16="http://schemas.microsoft.com/office/drawing/2014/main" val="2828354987"/>
                    </a:ext>
                  </a:extLst>
                </a:gridCol>
              </a:tblGrid>
              <a:tr h="370840">
                <a:tc>
                  <a:txBody>
                    <a:bodyPr/>
                    <a:lstStyle/>
                    <a:p>
                      <a:r>
                        <a:rPr lang="en-US" sz="2000" dirty="0"/>
                        <a:t>Check</a:t>
                      </a:r>
                    </a:p>
                  </a:txBody>
                  <a:tcPr/>
                </a:tc>
                <a:tc>
                  <a:txBody>
                    <a:bodyPr/>
                    <a:lstStyle/>
                    <a:p>
                      <a:r>
                        <a:rPr lang="en-US" sz="2000" dirty="0"/>
                        <a:t>Description</a:t>
                      </a:r>
                    </a:p>
                  </a:txBody>
                  <a:tcPr/>
                </a:tc>
                <a:extLst>
                  <a:ext uri="{0D108BD9-81ED-4DB2-BD59-A6C34878D82A}">
                    <a16:rowId xmlns:a16="http://schemas.microsoft.com/office/drawing/2014/main" val="1053444533"/>
                  </a:ext>
                </a:extLst>
              </a:tr>
              <a:tr h="370840">
                <a:tc>
                  <a:txBody>
                    <a:bodyPr/>
                    <a:lstStyle/>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LP-Gas containers cannot exceed 200 gallons individually or total combined capacity</a:t>
                      </a:r>
                    </a:p>
                  </a:txBody>
                  <a:tcPr/>
                </a:tc>
                <a:extLst>
                  <a:ext uri="{0D108BD9-81ED-4DB2-BD59-A6C34878D82A}">
                    <a16:rowId xmlns:a16="http://schemas.microsoft.com/office/drawing/2014/main" val="3962019331"/>
                  </a:ext>
                </a:extLst>
              </a:tr>
              <a:tr h="370840">
                <a:tc>
                  <a:txBody>
                    <a:bodyPr/>
                    <a:lstStyle/>
                    <a:p>
                      <a:endParaRPr 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Tanks must be made of a corrosion-resistant material (such as aluminum) and be free of any rusted areas or physical damage</a:t>
                      </a:r>
                    </a:p>
                  </a:txBody>
                  <a:tcPr/>
                </a:tc>
                <a:extLst>
                  <a:ext uri="{0D108BD9-81ED-4DB2-BD59-A6C34878D82A}">
                    <a16:rowId xmlns:a16="http://schemas.microsoft.com/office/drawing/2014/main" val="153243133"/>
                  </a:ext>
                </a:extLst>
              </a:tr>
              <a:tr h="370840">
                <a:tc>
                  <a:txBody>
                    <a:bodyPr/>
                    <a:lstStyle/>
                    <a:p>
                      <a:endParaRPr lang="en-US"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If painted, there is not a required color, but it is suggested that it is a light reflective color</a:t>
                      </a:r>
                    </a:p>
                  </a:txBody>
                  <a:tcPr/>
                </a:tc>
                <a:extLst>
                  <a:ext uri="{0D108BD9-81ED-4DB2-BD59-A6C34878D82A}">
                    <a16:rowId xmlns:a16="http://schemas.microsoft.com/office/drawing/2014/main" val="1401200447"/>
                  </a:ext>
                </a:extLst>
              </a:tr>
              <a:tr h="370840">
                <a:tc>
                  <a:txBody>
                    <a:bodyPr/>
                    <a:lstStyle/>
                    <a:p>
                      <a:endParaRPr lang="en-US"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Containers must be within a current qualification date.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-1</a:t>
                      </a:r>
                      <a:r>
                        <a:rPr lang="en-US" sz="2000" baseline="30000" dirty="0"/>
                        <a:t>st</a:t>
                      </a:r>
                      <a:r>
                        <a:rPr lang="en-US" sz="2000" dirty="0"/>
                        <a:t> Requalification: Within 12 years of the date of manufacture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-All Others: Within 5 years after</a:t>
                      </a:r>
                    </a:p>
                  </a:txBody>
                  <a:tcPr/>
                </a:tc>
                <a:extLst>
                  <a:ext uri="{0D108BD9-81ED-4DB2-BD59-A6C34878D82A}">
                    <a16:rowId xmlns:a16="http://schemas.microsoft.com/office/drawing/2014/main" val="3195801201"/>
                  </a:ext>
                </a:extLst>
              </a:tr>
              <a:tr h="370840">
                <a:tc>
                  <a:txBody>
                    <a:bodyPr/>
                    <a:lstStyle/>
                    <a:p>
                      <a:endParaRPr lang="en-US"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Cylinders cannot be inside the vehicle for any reason, including during use or for transport.</a:t>
                      </a:r>
                    </a:p>
                  </a:txBody>
                  <a:tcPr/>
                </a:tc>
                <a:extLst>
                  <a:ext uri="{0D108BD9-81ED-4DB2-BD59-A6C34878D82A}">
                    <a16:rowId xmlns:a16="http://schemas.microsoft.com/office/drawing/2014/main" val="2732180817"/>
                  </a:ext>
                </a:extLst>
              </a:tr>
            </a:tbl>
          </a:graphicData>
        </a:graphic>
      </p:graphicFrame>
      <p:sp>
        <p:nvSpPr>
          <p:cNvPr id="8" name="TextBox 7">
            <a:extLst>
              <a:ext uri="{FF2B5EF4-FFF2-40B4-BE49-F238E27FC236}">
                <a16:creationId xmlns:a16="http://schemas.microsoft.com/office/drawing/2014/main" id="{D5981473-26C5-3B21-7897-A2E1668B3537}"/>
              </a:ext>
            </a:extLst>
          </p:cNvPr>
          <p:cNvSpPr txBox="1"/>
          <p:nvPr/>
        </p:nvSpPr>
        <p:spPr>
          <a:xfrm>
            <a:off x="711374" y="6169709"/>
            <a:ext cx="7342862" cy="646331"/>
          </a:xfrm>
          <a:prstGeom prst="rect">
            <a:avLst/>
          </a:prstGeom>
          <a:noFill/>
        </p:spPr>
        <p:txBody>
          <a:bodyPr wrap="square">
            <a:spAutoFit/>
          </a:bodyPr>
          <a:lstStyle/>
          <a:p>
            <a:r>
              <a:rPr lang="en-US" dirty="0"/>
              <a:t>Propane Safety Video 1 (WorkSafe BC): </a:t>
            </a:r>
            <a:r>
              <a:rPr lang="en-US" dirty="0">
                <a:hlinkClick r:id="rId3"/>
              </a:rPr>
              <a:t>https://youtu.be/rHRwS2B3Vv0</a:t>
            </a:r>
            <a:r>
              <a:rPr lang="en-US" dirty="0"/>
              <a:t> </a:t>
            </a:r>
          </a:p>
          <a:p>
            <a:r>
              <a:rPr lang="en-US" dirty="0"/>
              <a:t>Propane Safety Video 2 (WorkSafe BC): </a:t>
            </a:r>
            <a:r>
              <a:rPr lang="en-US" dirty="0">
                <a:hlinkClick r:id="rId4"/>
              </a:rPr>
              <a:t>https://youtu.be/vCSi6tXcRJs</a:t>
            </a:r>
            <a:r>
              <a:rPr lang="en-US" dirty="0"/>
              <a:t> </a:t>
            </a:r>
          </a:p>
        </p:txBody>
      </p:sp>
      <p:pic>
        <p:nvPicPr>
          <p:cNvPr id="5" name="Picture 4" descr="20 Gallon Propane Tank 8kb jpg">
            <a:extLst>
              <a:ext uri="{FF2B5EF4-FFF2-40B4-BE49-F238E27FC236}">
                <a16:creationId xmlns:a16="http://schemas.microsoft.com/office/drawing/2014/main" id="{DDAECFD1-CF72-FD82-71C9-B3304811AF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36983" y="243562"/>
            <a:ext cx="1663700" cy="2387600"/>
          </a:xfrm>
          <a:prstGeom prst="rect">
            <a:avLst/>
          </a:prstGeom>
        </p:spPr>
      </p:pic>
      <p:pic>
        <p:nvPicPr>
          <p:cNvPr id="6" name="Picture 5" descr="100 gallon propane tank 13kb jpg">
            <a:extLst>
              <a:ext uri="{FF2B5EF4-FFF2-40B4-BE49-F238E27FC236}">
                <a16:creationId xmlns:a16="http://schemas.microsoft.com/office/drawing/2014/main" id="{72132ED4-DFDE-BAA2-BE5C-F4808BF973A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236983" y="2855238"/>
            <a:ext cx="1790700" cy="3759200"/>
          </a:xfrm>
          <a:prstGeom prst="rect">
            <a:avLst/>
          </a:prstGeom>
        </p:spPr>
      </p:pic>
    </p:spTree>
    <p:extLst>
      <p:ext uri="{BB962C8B-B14F-4D97-AF65-F5344CB8AC3E}">
        <p14:creationId xmlns:p14="http://schemas.microsoft.com/office/powerpoint/2010/main" val="4097850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normAutofit/>
          </a:bodyPr>
          <a:lstStyle/>
          <a:p>
            <a:r>
              <a:rPr lang="en-US" sz="3600" dirty="0"/>
              <a:t>Propane Tank Location/Mounting</a:t>
            </a:r>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3452805451"/>
              </p:ext>
            </p:extLst>
          </p:nvPr>
        </p:nvGraphicFramePr>
        <p:xfrm>
          <a:off x="543056" y="1885839"/>
          <a:ext cx="7743694" cy="4495800"/>
        </p:xfrm>
        <a:graphic>
          <a:graphicData uri="http://schemas.openxmlformats.org/drawingml/2006/table">
            <a:tbl>
              <a:tblPr firstRow="1" bandRow="1">
                <a:tableStyleId>{5940675A-B579-460E-94D1-54222C63F5DA}</a:tableStyleId>
              </a:tblPr>
              <a:tblGrid>
                <a:gridCol w="897520">
                  <a:extLst>
                    <a:ext uri="{9D8B030D-6E8A-4147-A177-3AD203B41FA5}">
                      <a16:colId xmlns:a16="http://schemas.microsoft.com/office/drawing/2014/main" val="3836321010"/>
                    </a:ext>
                  </a:extLst>
                </a:gridCol>
                <a:gridCol w="6846174">
                  <a:extLst>
                    <a:ext uri="{9D8B030D-6E8A-4147-A177-3AD203B41FA5}">
                      <a16:colId xmlns:a16="http://schemas.microsoft.com/office/drawing/2014/main" val="2828354987"/>
                    </a:ext>
                  </a:extLst>
                </a:gridCol>
              </a:tblGrid>
              <a:tr h="370840">
                <a:tc>
                  <a:txBody>
                    <a:bodyPr/>
                    <a:lstStyle/>
                    <a:p>
                      <a:r>
                        <a:rPr lang="en-US" dirty="0"/>
                        <a:t>Check</a:t>
                      </a:r>
                    </a:p>
                  </a:txBody>
                  <a:tcPr/>
                </a:tc>
                <a:tc>
                  <a:txBody>
                    <a:bodyPr/>
                    <a:lstStyle/>
                    <a:p>
                      <a:r>
                        <a:rPr lang="en-US" dirty="0"/>
                        <a:t>Description</a:t>
                      </a:r>
                    </a:p>
                  </a:txBody>
                  <a:tcPr/>
                </a:tc>
                <a:extLst>
                  <a:ext uri="{0D108BD9-81ED-4DB2-BD59-A6C34878D82A}">
                    <a16:rowId xmlns:a16="http://schemas.microsoft.com/office/drawing/2014/main" val="1053444533"/>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Containers must be mounted securely to the exterior of the vehicle in an approved area. They cannot be on the front or the side of the unit.</a:t>
                      </a:r>
                    </a:p>
                  </a:txBody>
                  <a:tcPr/>
                </a:tc>
                <a:extLst>
                  <a:ext uri="{0D108BD9-81ED-4DB2-BD59-A6C34878D82A}">
                    <a16:rowId xmlns:a16="http://schemas.microsoft.com/office/drawing/2014/main" val="3962019331"/>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Ensure that portable gas containers are in the upright position and secured to prevent tipping over. Containers must be securely mounted to prevent jarring loose, slipping, or rotating. </a:t>
                      </a:r>
                    </a:p>
                  </a:txBody>
                  <a:tcPr/>
                </a:tc>
                <a:extLst>
                  <a:ext uri="{0D108BD9-81ED-4DB2-BD59-A6C34878D82A}">
                    <a16:rowId xmlns:a16="http://schemas.microsoft.com/office/drawing/2014/main" val="153243133"/>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containers must be protected from damage from loose objects and from damage due to overturns or similar vehicle accidents. </a:t>
                      </a:r>
                    </a:p>
                  </a:txBody>
                  <a:tcPr/>
                </a:tc>
                <a:extLst>
                  <a:ext uri="{0D108BD9-81ED-4DB2-BD59-A6C34878D82A}">
                    <a16:rowId xmlns:a16="http://schemas.microsoft.com/office/drawing/2014/main" val="1401200447"/>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bumper protecting containers mounted on the rear shall extend at least six inches beyond the container and be of substantial fabrication matching or exceeding the strength of the existing bumper for protection of the container in the event of a rear end collision.</a:t>
                      </a:r>
                    </a:p>
                  </a:txBody>
                  <a:tcPr/>
                </a:tc>
                <a:extLst>
                  <a:ext uri="{0D108BD9-81ED-4DB2-BD59-A6C34878D82A}">
                    <a16:rowId xmlns:a16="http://schemas.microsoft.com/office/drawing/2014/main" val="4139542600"/>
                  </a:ext>
                </a:extLst>
              </a:tr>
              <a:tr h="370840">
                <a:tc>
                  <a:txBody>
                    <a:bodyPr/>
                    <a:lstStyle/>
                    <a:p>
                      <a:endParaRPr lang="en-US" dirty="0"/>
                    </a:p>
                  </a:txBody>
                  <a:tcPr/>
                </a:tc>
                <a:tc>
                  <a:txBody>
                    <a:bodyPr/>
                    <a:lstStyle/>
                    <a:p>
                      <a:r>
                        <a:rPr lang="en-US" dirty="0"/>
                        <a:t>Path of Egress not blocked in case of emergency</a:t>
                      </a:r>
                    </a:p>
                  </a:txBody>
                  <a:tcPr/>
                </a:tc>
                <a:extLst>
                  <a:ext uri="{0D108BD9-81ED-4DB2-BD59-A6C34878D82A}">
                    <a16:rowId xmlns:a16="http://schemas.microsoft.com/office/drawing/2014/main" val="3195801201"/>
                  </a:ext>
                </a:extLst>
              </a:tr>
              <a:tr h="370840">
                <a:tc>
                  <a:txBody>
                    <a:bodyPr/>
                    <a:lstStyle/>
                    <a:p>
                      <a:endParaRPr lang="en-US" dirty="0"/>
                    </a:p>
                  </a:txBody>
                  <a:tcPr/>
                </a:tc>
                <a:tc>
                  <a:txBody>
                    <a:bodyPr/>
                    <a:lstStyle/>
                    <a:p>
                      <a:r>
                        <a:rPr lang="en-US" dirty="0"/>
                        <a:t>Must be at least 10 ft from any ignition source</a:t>
                      </a:r>
                    </a:p>
                  </a:txBody>
                  <a:tcPr/>
                </a:tc>
                <a:extLst>
                  <a:ext uri="{0D108BD9-81ED-4DB2-BD59-A6C34878D82A}">
                    <a16:rowId xmlns:a16="http://schemas.microsoft.com/office/drawing/2014/main" val="960311681"/>
                  </a:ext>
                </a:extLst>
              </a:tr>
            </a:tbl>
          </a:graphicData>
        </a:graphic>
      </p:graphicFrame>
      <p:pic>
        <p:nvPicPr>
          <p:cNvPr id="11" name="Picture 10" descr="Two Propane Tanks on Hitch 89kb jpg&#10;">
            <a:extLst>
              <a:ext uri="{FF2B5EF4-FFF2-40B4-BE49-F238E27FC236}">
                <a16:creationId xmlns:a16="http://schemas.microsoft.com/office/drawing/2014/main" id="{D0D9CA8C-647F-AA2A-04CF-89D71141A6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93889" y="2574899"/>
            <a:ext cx="2855055" cy="3806740"/>
          </a:xfrm>
          <a:prstGeom prst="rect">
            <a:avLst/>
          </a:prstGeom>
        </p:spPr>
      </p:pic>
      <p:pic>
        <p:nvPicPr>
          <p:cNvPr id="3" name="Picture 2" descr="Food Truck Diagram 69kb jpg&#10;">
            <a:extLst>
              <a:ext uri="{FF2B5EF4-FFF2-40B4-BE49-F238E27FC236}">
                <a16:creationId xmlns:a16="http://schemas.microsoft.com/office/drawing/2014/main" id="{BF35E71C-C623-A4B9-8521-3F8387DDFC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82798" y="231886"/>
            <a:ext cx="3709202" cy="2046156"/>
          </a:xfrm>
          <a:prstGeom prst="rect">
            <a:avLst/>
          </a:prstGeom>
        </p:spPr>
      </p:pic>
    </p:spTree>
    <p:extLst>
      <p:ext uri="{BB962C8B-B14F-4D97-AF65-F5344CB8AC3E}">
        <p14:creationId xmlns:p14="http://schemas.microsoft.com/office/powerpoint/2010/main" val="1057886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r>
              <a:rPr lang="en-US" dirty="0"/>
              <a:t>Propane Lines/Piping Systems</a:t>
            </a:r>
          </a:p>
        </p:txBody>
      </p:sp>
      <p:graphicFrame>
        <p:nvGraphicFramePr>
          <p:cNvPr id="4" name="Table 4">
            <a:extLst>
              <a:ext uri="{FF2B5EF4-FFF2-40B4-BE49-F238E27FC236}">
                <a16:creationId xmlns:a16="http://schemas.microsoft.com/office/drawing/2014/main" id="{564C5337-D1BF-8474-CC38-CDE682919C88}"/>
              </a:ext>
            </a:extLst>
          </p:cNvPr>
          <p:cNvGraphicFramePr>
            <a:graphicFrameLocks noGrp="1"/>
          </p:cNvGraphicFramePr>
          <p:nvPr>
            <p:extLst>
              <p:ext uri="{D42A27DB-BD31-4B8C-83A1-F6EECF244321}">
                <p14:modId xmlns:p14="http://schemas.microsoft.com/office/powerpoint/2010/main" val="3267105288"/>
              </p:ext>
            </p:extLst>
          </p:nvPr>
        </p:nvGraphicFramePr>
        <p:xfrm>
          <a:off x="711374" y="1690688"/>
          <a:ext cx="8128000" cy="3672840"/>
        </p:xfrm>
        <a:graphic>
          <a:graphicData uri="http://schemas.openxmlformats.org/drawingml/2006/table">
            <a:tbl>
              <a:tblPr firstRow="1" bandRow="1">
                <a:tableStyleId>{5940675A-B579-460E-94D1-54222C63F5DA}</a:tableStyleId>
              </a:tblPr>
              <a:tblGrid>
                <a:gridCol w="942062">
                  <a:extLst>
                    <a:ext uri="{9D8B030D-6E8A-4147-A177-3AD203B41FA5}">
                      <a16:colId xmlns:a16="http://schemas.microsoft.com/office/drawing/2014/main" val="3836321010"/>
                    </a:ext>
                  </a:extLst>
                </a:gridCol>
                <a:gridCol w="7185938">
                  <a:extLst>
                    <a:ext uri="{9D8B030D-6E8A-4147-A177-3AD203B41FA5}">
                      <a16:colId xmlns:a16="http://schemas.microsoft.com/office/drawing/2014/main" val="2828354987"/>
                    </a:ext>
                  </a:extLst>
                </a:gridCol>
              </a:tblGrid>
              <a:tr h="370840">
                <a:tc>
                  <a:txBody>
                    <a:bodyPr/>
                    <a:lstStyle/>
                    <a:p>
                      <a:r>
                        <a:rPr lang="en-US" dirty="0"/>
                        <a:t>Check</a:t>
                      </a:r>
                    </a:p>
                  </a:txBody>
                  <a:tcPr/>
                </a:tc>
                <a:tc>
                  <a:txBody>
                    <a:bodyPr/>
                    <a:lstStyle/>
                    <a:p>
                      <a:r>
                        <a:rPr lang="en-US" dirty="0"/>
                        <a:t>Description</a:t>
                      </a:r>
                    </a:p>
                  </a:txBody>
                  <a:tcPr/>
                </a:tc>
                <a:extLst>
                  <a:ext uri="{0D108BD9-81ED-4DB2-BD59-A6C34878D82A}">
                    <a16:rowId xmlns:a16="http://schemas.microsoft.com/office/drawing/2014/main" val="1053444533"/>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Check that the main shutoff valve on all gas containers is readily accessible.</a:t>
                      </a:r>
                    </a:p>
                  </a:txBody>
                  <a:tcPr/>
                </a:tc>
                <a:extLst>
                  <a:ext uri="{0D108BD9-81ED-4DB2-BD59-A6C34878D82A}">
                    <a16:rowId xmlns:a16="http://schemas.microsoft.com/office/drawing/2014/main" val="3962019331"/>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Ensure that portable gas containers are in the upright position and secured to prevent tipping over.</a:t>
                      </a:r>
                    </a:p>
                  </a:txBody>
                  <a:tcPr/>
                </a:tc>
                <a:extLst>
                  <a:ext uri="{0D108BD9-81ED-4DB2-BD59-A6C34878D82A}">
                    <a16:rowId xmlns:a16="http://schemas.microsoft.com/office/drawing/2014/main" val="153243133"/>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Perform leak testing on all new gas connections of the gas system.</a:t>
                      </a:r>
                    </a:p>
                  </a:txBody>
                  <a:tcPr/>
                </a:tc>
                <a:extLst>
                  <a:ext uri="{0D108BD9-81ED-4DB2-BD59-A6C34878D82A}">
                    <a16:rowId xmlns:a16="http://schemas.microsoft.com/office/drawing/2014/main" val="1401200447"/>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Perform leak testing on all gas connections affected by replacement of an exchangeable container.</a:t>
                      </a:r>
                    </a:p>
                  </a:txBody>
                  <a:tcPr/>
                </a:tc>
                <a:extLst>
                  <a:ext uri="{0D108BD9-81ED-4DB2-BD59-A6C34878D82A}">
                    <a16:rowId xmlns:a16="http://schemas.microsoft.com/office/drawing/2014/main" val="4139542600"/>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Document leak testing and make documentation available for review by the authorized official.</a:t>
                      </a:r>
                    </a:p>
                  </a:txBody>
                  <a:tcPr/>
                </a:tc>
                <a:extLst>
                  <a:ext uri="{0D108BD9-81ED-4DB2-BD59-A6C34878D82A}">
                    <a16:rowId xmlns:a16="http://schemas.microsoft.com/office/drawing/2014/main" val="3195801201"/>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Ensure that on gas system piping, a flexible connector is installed between the regulator outlet and the fixed piping system.</a:t>
                      </a:r>
                    </a:p>
                  </a:txBody>
                  <a:tcPr/>
                </a:tc>
                <a:extLst>
                  <a:ext uri="{0D108BD9-81ED-4DB2-BD59-A6C34878D82A}">
                    <a16:rowId xmlns:a16="http://schemas.microsoft.com/office/drawing/2014/main" val="1966143935"/>
                  </a:ext>
                </a:extLst>
              </a:tr>
            </a:tbl>
          </a:graphicData>
        </a:graphic>
      </p:graphicFrame>
      <p:pic>
        <p:nvPicPr>
          <p:cNvPr id="5" name="Picture 4" descr="20 Gallon Propane Tank 8kb jpg">
            <a:extLst>
              <a:ext uri="{FF2B5EF4-FFF2-40B4-BE49-F238E27FC236}">
                <a16:creationId xmlns:a16="http://schemas.microsoft.com/office/drawing/2014/main" id="{DDAECFD1-CF72-FD82-71C9-B3304811AF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6983" y="243562"/>
            <a:ext cx="1663700" cy="2387600"/>
          </a:xfrm>
          <a:prstGeom prst="rect">
            <a:avLst/>
          </a:prstGeom>
        </p:spPr>
      </p:pic>
      <p:pic>
        <p:nvPicPr>
          <p:cNvPr id="3" name="Picture 2" descr="Two Propane Tanks on Hitch 89kb jpg&#10;">
            <a:extLst>
              <a:ext uri="{FF2B5EF4-FFF2-40B4-BE49-F238E27FC236}">
                <a16:creationId xmlns:a16="http://schemas.microsoft.com/office/drawing/2014/main" id="{2C0769F4-34BD-294E-8E08-E94F4B614F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07248" y="2807698"/>
            <a:ext cx="2855055" cy="3806740"/>
          </a:xfrm>
          <a:prstGeom prst="rect">
            <a:avLst/>
          </a:prstGeom>
        </p:spPr>
      </p:pic>
    </p:spTree>
    <p:extLst>
      <p:ext uri="{BB962C8B-B14F-4D97-AF65-F5344CB8AC3E}">
        <p14:creationId xmlns:p14="http://schemas.microsoft.com/office/powerpoint/2010/main" val="2064968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13792</TotalTime>
  <Words>1908</Words>
  <Application>Microsoft Office PowerPoint</Application>
  <PresentationFormat>Widescreen</PresentationFormat>
  <Paragraphs>199</Paragraphs>
  <Slides>15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Mobile Food Truck  Safety Training</vt:lpstr>
      <vt:lpstr>Objectives</vt:lpstr>
      <vt:lpstr>Propane Tank Safety</vt:lpstr>
      <vt:lpstr>What makes a propane tank hazardous?</vt:lpstr>
      <vt:lpstr>What caused the 2014 Philadelphia Accident?</vt:lpstr>
      <vt:lpstr>What makes propane hazardous?</vt:lpstr>
      <vt:lpstr>Propane Tank Safety Checklist-General</vt:lpstr>
      <vt:lpstr>Propane Tank Location/Mounting</vt:lpstr>
      <vt:lpstr>Propane Lines/Piping Systems</vt:lpstr>
      <vt:lpstr>Propane Lines/Piping Systems (cont.)</vt:lpstr>
      <vt:lpstr>Refilling Tanks: The 80% Fill Rule</vt:lpstr>
      <vt:lpstr>Refilling Tanks- Overflow Valve</vt:lpstr>
      <vt:lpstr>Refilling- How can I tell if a tank is 80% full?</vt:lpstr>
      <vt:lpstr>Refilling Propane Tanks- Discussion of Challenges</vt:lpstr>
      <vt:lpstr>To Summarize: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m b</cp:lastModifiedBy>
  <cp:revision>3</cp:revision>
  <cp:lastPrinted>2023-03-01T14:58:42Z</cp:lastPrinted>
  <dcterms:created xsi:type="dcterms:W3CDTF">2023-01-01T03:33:26Z</dcterms:created>
  <dcterms:modified xsi:type="dcterms:W3CDTF">2023-03-01T15:02:23Z</dcterms:modified>
</cp:coreProperties>
</file>