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1" r:id="rId4"/>
    <p:sldId id="270" r:id="rId5"/>
    <p:sldId id="259" r:id="rId6"/>
    <p:sldId id="272" r:id="rId7"/>
    <p:sldId id="273" r:id="rId8"/>
    <p:sldId id="260" r:id="rId9"/>
    <p:sldId id="261" r:id="rId10"/>
    <p:sldId id="274" r:id="rId11"/>
    <p:sldId id="263" r:id="rId12"/>
    <p:sldId id="258" r:id="rId13"/>
    <p:sldId id="262" r:id="rId14"/>
    <p:sldId id="275"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7B0E45-8442-47B0-8BC7-41823B9E595D}" v="27" dt="2023-02-17T05:18:27.9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87150" autoAdjust="0"/>
  </p:normalViewPr>
  <p:slideViewPr>
    <p:cSldViewPr snapToGrid="0">
      <p:cViewPr varScale="1">
        <p:scale>
          <a:sx n="61" d="100"/>
          <a:sy n="61" d="100"/>
        </p:scale>
        <p:origin x="12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639ece72d218a8ff" providerId="LiveId" clId="{197B0E45-8442-47B0-8BC7-41823B9E595D}"/>
    <pc:docChg chg="undo redo custSel addSld delSld modSld sldOrd">
      <pc:chgData name="m b" userId="639ece72d218a8ff" providerId="LiveId" clId="{197B0E45-8442-47B0-8BC7-41823B9E595D}" dt="2023-03-01T15:16:42.916" v="13488" actId="27636"/>
      <pc:docMkLst>
        <pc:docMk/>
      </pc:docMkLst>
      <pc:sldChg chg="addSp modSp mod modNotesTx">
        <pc:chgData name="m b" userId="639ece72d218a8ff" providerId="LiveId" clId="{197B0E45-8442-47B0-8BC7-41823B9E595D}" dt="2023-02-17T13:04:57.323" v="12827" actId="20577"/>
        <pc:sldMkLst>
          <pc:docMk/>
          <pc:sldMk cId="1916103630" sldId="256"/>
        </pc:sldMkLst>
        <pc:spChg chg="mod">
          <ac:chgData name="m b" userId="639ece72d218a8ff" providerId="LiveId" clId="{197B0E45-8442-47B0-8BC7-41823B9E595D}" dt="2023-01-01T03:41:41.913" v="54" actId="20577"/>
          <ac:spMkLst>
            <pc:docMk/>
            <pc:sldMk cId="1916103630" sldId="256"/>
            <ac:spMk id="2" creationId="{A443E9A3-6807-1586-0C5E-086CCAEAFF69}"/>
          </ac:spMkLst>
        </pc:spChg>
        <pc:spChg chg="mod">
          <ac:chgData name="m b" userId="639ece72d218a8ff" providerId="LiveId" clId="{197B0E45-8442-47B0-8BC7-41823B9E595D}" dt="2023-02-17T03:34:20.370" v="7322" actId="20577"/>
          <ac:spMkLst>
            <pc:docMk/>
            <pc:sldMk cId="1916103630" sldId="256"/>
            <ac:spMk id="3" creationId="{7CFEF0DD-E633-7D0E-175F-A5DD6204FD39}"/>
          </ac:spMkLst>
        </pc:spChg>
        <pc:spChg chg="add mod">
          <ac:chgData name="m b" userId="639ece72d218a8ff" providerId="LiveId" clId="{197B0E45-8442-47B0-8BC7-41823B9E595D}" dt="2023-01-01T03:40:42.504" v="20" actId="20577"/>
          <ac:spMkLst>
            <pc:docMk/>
            <pc:sldMk cId="1916103630" sldId="256"/>
            <ac:spMk id="4" creationId="{6784E2DF-30B9-4D29-1C58-E15F3A7CC501}"/>
          </ac:spMkLst>
        </pc:spChg>
      </pc:sldChg>
      <pc:sldChg chg="modSp new del mod">
        <pc:chgData name="m b" userId="639ece72d218a8ff" providerId="LiveId" clId="{197B0E45-8442-47B0-8BC7-41823B9E595D}" dt="2023-02-14T16:49:02.055" v="3294" actId="2696"/>
        <pc:sldMkLst>
          <pc:docMk/>
          <pc:sldMk cId="3006102308" sldId="257"/>
        </pc:sldMkLst>
        <pc:spChg chg="mod">
          <ac:chgData name="m b" userId="639ece72d218a8ff" providerId="LiveId" clId="{197B0E45-8442-47B0-8BC7-41823B9E595D}" dt="2023-02-04T18:41:47.559" v="98" actId="20577"/>
          <ac:spMkLst>
            <pc:docMk/>
            <pc:sldMk cId="3006102308" sldId="257"/>
            <ac:spMk id="3" creationId="{9843E30D-6B1D-7115-9B27-DD16CD870FD7}"/>
          </ac:spMkLst>
        </pc:spChg>
      </pc:sldChg>
      <pc:sldChg chg="addSp delSp modSp new mod ord">
        <pc:chgData name="m b" userId="639ece72d218a8ff" providerId="LiveId" clId="{197B0E45-8442-47B0-8BC7-41823B9E595D}" dt="2023-02-17T13:08:12.683" v="12870" actId="20577"/>
        <pc:sldMkLst>
          <pc:docMk/>
          <pc:sldMk cId="4097850286" sldId="258"/>
        </pc:sldMkLst>
        <pc:spChg chg="mod">
          <ac:chgData name="m b" userId="639ece72d218a8ff" providerId="LiveId" clId="{197B0E45-8442-47B0-8BC7-41823B9E595D}" dt="2023-02-13T10:21:24.539" v="1063" actId="20577"/>
          <ac:spMkLst>
            <pc:docMk/>
            <pc:sldMk cId="4097850286" sldId="258"/>
            <ac:spMk id="2" creationId="{B4180FF6-EE70-2944-5AAB-B3F0DDBCE827}"/>
          </ac:spMkLst>
        </pc:spChg>
        <pc:spChg chg="mod">
          <ac:chgData name="m b" userId="639ece72d218a8ff" providerId="LiveId" clId="{197B0E45-8442-47B0-8BC7-41823B9E595D}" dt="2023-02-17T13:08:12.683" v="12870" actId="20577"/>
          <ac:spMkLst>
            <pc:docMk/>
            <pc:sldMk cId="4097850286" sldId="258"/>
            <ac:spMk id="3" creationId="{D7705557-B19A-EF63-14A9-8F98F63B2B11}"/>
          </ac:spMkLst>
        </pc:spChg>
        <pc:picChg chg="add mod">
          <ac:chgData name="m b" userId="639ece72d218a8ff" providerId="LiveId" clId="{197B0E45-8442-47B0-8BC7-41823B9E595D}" dt="2023-02-17T05:40:32.502" v="12620" actId="1076"/>
          <ac:picMkLst>
            <pc:docMk/>
            <pc:sldMk cId="4097850286" sldId="258"/>
            <ac:picMk id="5" creationId="{C063AA37-DABA-3668-A189-9C120903D4EE}"/>
          </ac:picMkLst>
        </pc:picChg>
        <pc:picChg chg="add del mod">
          <ac:chgData name="m b" userId="639ece72d218a8ff" providerId="LiveId" clId="{197B0E45-8442-47B0-8BC7-41823B9E595D}" dt="2023-02-17T04:46:09.747" v="10725" actId="478"/>
          <ac:picMkLst>
            <pc:docMk/>
            <pc:sldMk cId="4097850286" sldId="258"/>
            <ac:picMk id="6" creationId="{2F96FB2D-564C-5386-CA3F-6A7BFF782B2A}"/>
          </ac:picMkLst>
        </pc:picChg>
        <pc:picChg chg="add del mod">
          <ac:chgData name="m b" userId="639ece72d218a8ff" providerId="LiveId" clId="{197B0E45-8442-47B0-8BC7-41823B9E595D}" dt="2023-02-14T16:47:48.393" v="3293" actId="478"/>
          <ac:picMkLst>
            <pc:docMk/>
            <pc:sldMk cId="4097850286" sldId="258"/>
            <ac:picMk id="7" creationId="{6B56F7C6-B343-487B-F593-3C1AE6F95281}"/>
          </ac:picMkLst>
        </pc:picChg>
        <pc:picChg chg="add del mod">
          <ac:chgData name="m b" userId="639ece72d218a8ff" providerId="LiveId" clId="{197B0E45-8442-47B0-8BC7-41823B9E595D}" dt="2023-02-17T04:46:46.474" v="10729" actId="478"/>
          <ac:picMkLst>
            <pc:docMk/>
            <pc:sldMk cId="4097850286" sldId="258"/>
            <ac:picMk id="8" creationId="{9169420A-8343-5BD6-F629-CC8996581BB1}"/>
          </ac:picMkLst>
        </pc:picChg>
      </pc:sldChg>
      <pc:sldChg chg="modSp new mod modNotesTx">
        <pc:chgData name="m b" userId="639ece72d218a8ff" providerId="LiveId" clId="{197B0E45-8442-47B0-8BC7-41823B9E595D}" dt="2023-02-17T13:05:17.790" v="12828" actId="113"/>
        <pc:sldMkLst>
          <pc:docMk/>
          <pc:sldMk cId="550473080" sldId="259"/>
        </pc:sldMkLst>
        <pc:spChg chg="mod">
          <ac:chgData name="m b" userId="639ece72d218a8ff" providerId="LiveId" clId="{197B0E45-8442-47B0-8BC7-41823B9E595D}" dt="2023-02-17T03:07:24.135" v="7127" actId="20577"/>
          <ac:spMkLst>
            <pc:docMk/>
            <pc:sldMk cId="550473080" sldId="259"/>
            <ac:spMk id="2" creationId="{26803F19-31A2-053C-A744-258387D1A523}"/>
          </ac:spMkLst>
        </pc:spChg>
        <pc:spChg chg="mod">
          <ac:chgData name="m b" userId="639ece72d218a8ff" providerId="LiveId" clId="{197B0E45-8442-47B0-8BC7-41823B9E595D}" dt="2023-02-17T13:05:17.790" v="12828" actId="113"/>
          <ac:spMkLst>
            <pc:docMk/>
            <pc:sldMk cId="550473080" sldId="259"/>
            <ac:spMk id="3" creationId="{4D5090F9-32BD-1639-6BF5-1BA6E44200D0}"/>
          </ac:spMkLst>
        </pc:spChg>
      </pc:sldChg>
      <pc:sldChg chg="modSp new mod modNotesTx">
        <pc:chgData name="m b" userId="639ece72d218a8ff" providerId="LiveId" clId="{197B0E45-8442-47B0-8BC7-41823B9E595D}" dt="2023-03-01T03:49:29.958" v="12898" actId="20577"/>
        <pc:sldMkLst>
          <pc:docMk/>
          <pc:sldMk cId="1509178575" sldId="260"/>
        </pc:sldMkLst>
        <pc:spChg chg="mod">
          <ac:chgData name="m b" userId="639ece72d218a8ff" providerId="LiveId" clId="{197B0E45-8442-47B0-8BC7-41823B9E595D}" dt="2023-03-01T03:49:29.958" v="12898" actId="20577"/>
          <ac:spMkLst>
            <pc:docMk/>
            <pc:sldMk cId="1509178575" sldId="260"/>
            <ac:spMk id="2" creationId="{79936CEB-7EE6-FF1E-7068-8890D5B22A8F}"/>
          </ac:spMkLst>
        </pc:spChg>
        <pc:spChg chg="mod">
          <ac:chgData name="m b" userId="639ece72d218a8ff" providerId="LiveId" clId="{197B0E45-8442-47B0-8BC7-41823B9E595D}" dt="2023-02-17T04:19:43.481" v="9442" actId="20577"/>
          <ac:spMkLst>
            <pc:docMk/>
            <pc:sldMk cId="1509178575" sldId="260"/>
            <ac:spMk id="3" creationId="{7FF9ED52-AF3F-70E8-EA1D-C62A23FFC2F8}"/>
          </ac:spMkLst>
        </pc:spChg>
      </pc:sldChg>
      <pc:sldChg chg="addSp delSp modSp new mod ord modNotesTx">
        <pc:chgData name="m b" userId="639ece72d218a8ff" providerId="LiveId" clId="{197B0E45-8442-47B0-8BC7-41823B9E595D}" dt="2023-03-01T03:49:55.368" v="12914" actId="255"/>
        <pc:sldMkLst>
          <pc:docMk/>
          <pc:sldMk cId="3048152476" sldId="261"/>
        </pc:sldMkLst>
        <pc:spChg chg="mod">
          <ac:chgData name="m b" userId="639ece72d218a8ff" providerId="LiveId" clId="{197B0E45-8442-47B0-8BC7-41823B9E595D}" dt="2023-03-01T03:49:55.368" v="12914" actId="255"/>
          <ac:spMkLst>
            <pc:docMk/>
            <pc:sldMk cId="3048152476" sldId="261"/>
            <ac:spMk id="2" creationId="{A4281AA4-0B08-972D-13CB-16420D21D4B6}"/>
          </ac:spMkLst>
        </pc:spChg>
        <pc:spChg chg="mod">
          <ac:chgData name="m b" userId="639ece72d218a8ff" providerId="LiveId" clId="{197B0E45-8442-47B0-8BC7-41823B9E595D}" dt="2023-02-17T04:54:45.540" v="10770" actId="1076"/>
          <ac:spMkLst>
            <pc:docMk/>
            <pc:sldMk cId="3048152476" sldId="261"/>
            <ac:spMk id="3" creationId="{3DF96A42-DE70-99DB-CCC0-5995D99DEF1E}"/>
          </ac:spMkLst>
        </pc:spChg>
        <pc:spChg chg="add del mod">
          <ac:chgData name="m b" userId="639ece72d218a8ff" providerId="LiveId" clId="{197B0E45-8442-47B0-8BC7-41823B9E595D}" dt="2023-02-17T04:01:30.836" v="8573" actId="478"/>
          <ac:spMkLst>
            <pc:docMk/>
            <pc:sldMk cId="3048152476" sldId="261"/>
            <ac:spMk id="4" creationId="{275CF6A4-A970-9030-47BF-F3FF8888AEA4}"/>
          </ac:spMkLst>
        </pc:spChg>
        <pc:spChg chg="add del mod">
          <ac:chgData name="m b" userId="639ece72d218a8ff" providerId="LiveId" clId="{197B0E45-8442-47B0-8BC7-41823B9E595D}" dt="2023-02-17T04:04:27.892" v="8795" actId="478"/>
          <ac:spMkLst>
            <pc:docMk/>
            <pc:sldMk cId="3048152476" sldId="261"/>
            <ac:spMk id="5" creationId="{E2031233-02D3-6290-1F4D-4E69FA056527}"/>
          </ac:spMkLst>
        </pc:spChg>
        <pc:graphicFrameChg chg="add mod modGraphic">
          <ac:chgData name="m b" userId="639ece72d218a8ff" providerId="LiveId" clId="{197B0E45-8442-47B0-8BC7-41823B9E595D}" dt="2023-02-17T05:46:03.814" v="12747" actId="122"/>
          <ac:graphicFrameMkLst>
            <pc:docMk/>
            <pc:sldMk cId="3048152476" sldId="261"/>
            <ac:graphicFrameMk id="6" creationId="{3F18EFEC-D44B-D1C9-AE75-56B9C846C2E1}"/>
          </ac:graphicFrameMkLst>
        </pc:graphicFrameChg>
        <pc:picChg chg="add mod modCrop">
          <ac:chgData name="m b" userId="639ece72d218a8ff" providerId="LiveId" clId="{197B0E45-8442-47B0-8BC7-41823B9E595D}" dt="2023-02-17T04:54:33.212" v="10769" actId="962"/>
          <ac:picMkLst>
            <pc:docMk/>
            <pc:sldMk cId="3048152476" sldId="261"/>
            <ac:picMk id="8" creationId="{ECBF78EA-7DAF-8C1D-1D49-7DA34BAEBEC2}"/>
          </ac:picMkLst>
        </pc:picChg>
      </pc:sldChg>
      <pc:sldChg chg="modSp new mod ord modNotesTx">
        <pc:chgData name="m b" userId="639ece72d218a8ff" providerId="LiveId" clId="{197B0E45-8442-47B0-8BC7-41823B9E595D}" dt="2023-02-17T13:08:34.036" v="12882" actId="20577"/>
        <pc:sldMkLst>
          <pc:docMk/>
          <pc:sldMk cId="390716212" sldId="262"/>
        </pc:sldMkLst>
        <pc:spChg chg="mod">
          <ac:chgData name="m b" userId="639ece72d218a8ff" providerId="LiveId" clId="{197B0E45-8442-47B0-8BC7-41823B9E595D}" dt="2023-02-17T05:49:48.423" v="12795" actId="1076"/>
          <ac:spMkLst>
            <pc:docMk/>
            <pc:sldMk cId="390716212" sldId="262"/>
            <ac:spMk id="2" creationId="{CAB51C75-97F0-A2A6-AA46-3805205606DF}"/>
          </ac:spMkLst>
        </pc:spChg>
        <pc:spChg chg="mod">
          <ac:chgData name="m b" userId="639ece72d218a8ff" providerId="LiveId" clId="{197B0E45-8442-47B0-8BC7-41823B9E595D}" dt="2023-02-17T13:08:34.036" v="12882" actId="20577"/>
          <ac:spMkLst>
            <pc:docMk/>
            <pc:sldMk cId="390716212" sldId="262"/>
            <ac:spMk id="3" creationId="{F4BEAB42-B0E1-CDA8-658B-F5BA4E333A42}"/>
          </ac:spMkLst>
        </pc:spChg>
      </pc:sldChg>
      <pc:sldChg chg="addSp modSp new mod modNotesTx">
        <pc:chgData name="m b" userId="639ece72d218a8ff" providerId="LiveId" clId="{197B0E45-8442-47B0-8BC7-41823B9E595D}" dt="2023-02-17T05:43:34.268" v="12711" actId="27636"/>
        <pc:sldMkLst>
          <pc:docMk/>
          <pc:sldMk cId="467183572" sldId="263"/>
        </pc:sldMkLst>
        <pc:spChg chg="mod">
          <ac:chgData name="m b" userId="639ece72d218a8ff" providerId="LiveId" clId="{197B0E45-8442-47B0-8BC7-41823B9E595D}" dt="2023-02-13T10:59:33.487" v="2489" actId="20577"/>
          <ac:spMkLst>
            <pc:docMk/>
            <pc:sldMk cId="467183572" sldId="263"/>
            <ac:spMk id="2" creationId="{0BCCE56E-FF10-916C-BA45-CE5BA04585C6}"/>
          </ac:spMkLst>
        </pc:spChg>
        <pc:spChg chg="mod">
          <ac:chgData name="m b" userId="639ece72d218a8ff" providerId="LiveId" clId="{197B0E45-8442-47B0-8BC7-41823B9E595D}" dt="2023-02-17T05:43:34.268" v="12711" actId="27636"/>
          <ac:spMkLst>
            <pc:docMk/>
            <pc:sldMk cId="467183572" sldId="263"/>
            <ac:spMk id="3" creationId="{5E26CC24-8A4B-9112-CBE6-F1E1137FF83D}"/>
          </ac:spMkLst>
        </pc:spChg>
        <pc:picChg chg="add mod modCrop">
          <ac:chgData name="m b" userId="639ece72d218a8ff" providerId="LiveId" clId="{197B0E45-8442-47B0-8BC7-41823B9E595D}" dt="2023-02-17T05:19:20.467" v="11622" actId="1076"/>
          <ac:picMkLst>
            <pc:docMk/>
            <pc:sldMk cId="467183572" sldId="263"/>
            <ac:picMk id="5" creationId="{0562B740-3752-0FD2-6E70-28B1B746408B}"/>
          </ac:picMkLst>
        </pc:picChg>
      </pc:sldChg>
      <pc:sldChg chg="modSp new mod ord">
        <pc:chgData name="m b" userId="639ece72d218a8ff" providerId="LiveId" clId="{197B0E45-8442-47B0-8BC7-41823B9E595D}" dt="2023-02-17T04:40:02.286" v="10714" actId="27636"/>
        <pc:sldMkLst>
          <pc:docMk/>
          <pc:sldMk cId="2122711597" sldId="264"/>
        </pc:sldMkLst>
        <pc:spChg chg="mod">
          <ac:chgData name="m b" userId="639ece72d218a8ff" providerId="LiveId" clId="{197B0E45-8442-47B0-8BC7-41823B9E595D}" dt="2023-02-14T15:27:24.720" v="3093" actId="20577"/>
          <ac:spMkLst>
            <pc:docMk/>
            <pc:sldMk cId="2122711597" sldId="264"/>
            <ac:spMk id="2" creationId="{CB6AD1F2-2A1F-D55A-2F52-3484A4392FAB}"/>
          </ac:spMkLst>
        </pc:spChg>
        <pc:spChg chg="mod">
          <ac:chgData name="m b" userId="639ece72d218a8ff" providerId="LiveId" clId="{197B0E45-8442-47B0-8BC7-41823B9E595D}" dt="2023-02-17T04:40:02.286" v="10714" actId="27636"/>
          <ac:spMkLst>
            <pc:docMk/>
            <pc:sldMk cId="2122711597" sldId="264"/>
            <ac:spMk id="3" creationId="{C3A24533-C7D4-C619-9622-986DBDEF5D13}"/>
          </ac:spMkLst>
        </pc:spChg>
      </pc:sldChg>
      <pc:sldChg chg="modSp new del mod">
        <pc:chgData name="m b" userId="639ece72d218a8ff" providerId="LiveId" clId="{197B0E45-8442-47B0-8BC7-41823B9E595D}" dt="2023-02-17T04:40:07.365" v="10715" actId="47"/>
        <pc:sldMkLst>
          <pc:docMk/>
          <pc:sldMk cId="1163430114" sldId="265"/>
        </pc:sldMkLst>
        <pc:spChg chg="mod">
          <ac:chgData name="m b" userId="639ece72d218a8ff" providerId="LiveId" clId="{197B0E45-8442-47B0-8BC7-41823B9E595D}" dt="2023-02-17T04:35:12.680" v="10508" actId="20577"/>
          <ac:spMkLst>
            <pc:docMk/>
            <pc:sldMk cId="1163430114" sldId="265"/>
            <ac:spMk id="2" creationId="{6B75BBFF-DBD6-36EC-14AB-67FA976B383B}"/>
          </ac:spMkLst>
        </pc:spChg>
        <pc:spChg chg="mod">
          <ac:chgData name="m b" userId="639ece72d218a8ff" providerId="LiveId" clId="{197B0E45-8442-47B0-8BC7-41823B9E595D}" dt="2023-02-17T04:39:29.080" v="10699" actId="21"/>
          <ac:spMkLst>
            <pc:docMk/>
            <pc:sldMk cId="1163430114" sldId="265"/>
            <ac:spMk id="3" creationId="{1435B081-CE96-BF85-2B19-F1D481306C8E}"/>
          </ac:spMkLst>
        </pc:spChg>
      </pc:sldChg>
      <pc:sldChg chg="modSp add mod modNotesTx">
        <pc:chgData name="m b" userId="639ece72d218a8ff" providerId="LiveId" clId="{197B0E45-8442-47B0-8BC7-41823B9E595D}" dt="2023-03-01T05:58:42.949" v="12934" actId="6549"/>
        <pc:sldMkLst>
          <pc:docMk/>
          <pc:sldMk cId="75195230" sldId="269"/>
        </pc:sldMkLst>
        <pc:spChg chg="mod">
          <ac:chgData name="m b" userId="639ece72d218a8ff" providerId="LiveId" clId="{197B0E45-8442-47B0-8BC7-41823B9E595D}" dt="2023-03-01T05:58:42.949" v="12934" actId="6549"/>
          <ac:spMkLst>
            <pc:docMk/>
            <pc:sldMk cId="75195230" sldId="269"/>
            <ac:spMk id="3" creationId="{C56A1FFE-EDB9-6A32-B2A9-3212AAC6478B}"/>
          </ac:spMkLst>
        </pc:spChg>
      </pc:sldChg>
      <pc:sldChg chg="addSp delSp modSp new mod modNotesTx">
        <pc:chgData name="m b" userId="639ece72d218a8ff" providerId="LiveId" clId="{197B0E45-8442-47B0-8BC7-41823B9E595D}" dt="2023-02-17T03:47:49.542" v="8035" actId="27636"/>
        <pc:sldMkLst>
          <pc:docMk/>
          <pc:sldMk cId="2728756483" sldId="270"/>
        </pc:sldMkLst>
        <pc:spChg chg="mod">
          <ac:chgData name="m b" userId="639ece72d218a8ff" providerId="LiveId" clId="{197B0E45-8442-47B0-8BC7-41823B9E595D}" dt="2023-02-14T17:59:16.200" v="4264" actId="1076"/>
          <ac:spMkLst>
            <pc:docMk/>
            <pc:sldMk cId="2728756483" sldId="270"/>
            <ac:spMk id="2" creationId="{355CB31E-E42A-A064-8CE7-0389DA37A2A7}"/>
          </ac:spMkLst>
        </pc:spChg>
        <pc:spChg chg="mod">
          <ac:chgData name="m b" userId="639ece72d218a8ff" providerId="LiveId" clId="{197B0E45-8442-47B0-8BC7-41823B9E595D}" dt="2023-02-17T03:47:49.542" v="8035" actId="27636"/>
          <ac:spMkLst>
            <pc:docMk/>
            <pc:sldMk cId="2728756483" sldId="270"/>
            <ac:spMk id="3" creationId="{6EA162E5-731D-4977-51D7-D7D834864EA3}"/>
          </ac:spMkLst>
        </pc:spChg>
        <pc:picChg chg="add del mod modCrop">
          <ac:chgData name="m b" userId="639ece72d218a8ff" providerId="LiveId" clId="{197B0E45-8442-47B0-8BC7-41823B9E595D}" dt="2023-02-14T18:01:05.412" v="4268" actId="478"/>
          <ac:picMkLst>
            <pc:docMk/>
            <pc:sldMk cId="2728756483" sldId="270"/>
            <ac:picMk id="5" creationId="{71E12AEC-6012-A21C-2F54-7B8E1180800B}"/>
          </ac:picMkLst>
        </pc:picChg>
        <pc:picChg chg="add mod">
          <ac:chgData name="m b" userId="639ece72d218a8ff" providerId="LiveId" clId="{197B0E45-8442-47B0-8BC7-41823B9E595D}" dt="2023-02-17T02:37:15.322" v="5649" actId="962"/>
          <ac:picMkLst>
            <pc:docMk/>
            <pc:sldMk cId="2728756483" sldId="270"/>
            <ac:picMk id="7" creationId="{761BE87E-C2E7-25E3-278C-D073DA954925}"/>
          </ac:picMkLst>
        </pc:picChg>
      </pc:sldChg>
      <pc:sldChg chg="addSp delSp modSp new mod modNotesTx">
        <pc:chgData name="m b" userId="639ece72d218a8ff" providerId="LiveId" clId="{197B0E45-8442-47B0-8BC7-41823B9E595D}" dt="2023-02-17T05:45:32.240" v="12745" actId="20577"/>
        <pc:sldMkLst>
          <pc:docMk/>
          <pc:sldMk cId="788421359" sldId="271"/>
        </pc:sldMkLst>
        <pc:spChg chg="mod">
          <ac:chgData name="m b" userId="639ece72d218a8ff" providerId="LiveId" clId="{197B0E45-8442-47B0-8BC7-41823B9E595D}" dt="2023-02-14T17:49:36.894" v="3837" actId="1076"/>
          <ac:spMkLst>
            <pc:docMk/>
            <pc:sldMk cId="788421359" sldId="271"/>
            <ac:spMk id="2" creationId="{73A73612-F4B7-225B-FA9A-80A458544558}"/>
          </ac:spMkLst>
        </pc:spChg>
        <pc:spChg chg="mod">
          <ac:chgData name="m b" userId="639ece72d218a8ff" providerId="LiveId" clId="{197B0E45-8442-47B0-8BC7-41823B9E595D}" dt="2023-02-17T05:45:32.240" v="12745" actId="20577"/>
          <ac:spMkLst>
            <pc:docMk/>
            <pc:sldMk cId="788421359" sldId="271"/>
            <ac:spMk id="3" creationId="{E5273FE3-CED0-593D-7CAB-08D11C543629}"/>
          </ac:spMkLst>
        </pc:spChg>
        <pc:spChg chg="add del mod">
          <ac:chgData name="m b" userId="639ece72d218a8ff" providerId="LiveId" clId="{197B0E45-8442-47B0-8BC7-41823B9E595D}" dt="2023-02-15T18:38:09.150" v="4311"/>
          <ac:spMkLst>
            <pc:docMk/>
            <pc:sldMk cId="788421359" sldId="271"/>
            <ac:spMk id="4" creationId="{E1F1379E-EDCB-FD6E-4A58-DE6F78CDD6A5}"/>
          </ac:spMkLst>
        </pc:spChg>
        <pc:picChg chg="add mod">
          <ac:chgData name="m b" userId="639ece72d218a8ff" providerId="LiveId" clId="{197B0E45-8442-47B0-8BC7-41823B9E595D}" dt="2023-02-17T02:16:21.180" v="4536" actId="1076"/>
          <ac:picMkLst>
            <pc:docMk/>
            <pc:sldMk cId="788421359" sldId="271"/>
            <ac:picMk id="4" creationId="{C99E8484-CB16-F1E1-00EF-FB871530C5A0}"/>
          </ac:picMkLst>
        </pc:picChg>
      </pc:sldChg>
      <pc:sldChg chg="modSp add mod modNotesTx">
        <pc:chgData name="m b" userId="639ece72d218a8ff" providerId="LiveId" clId="{197B0E45-8442-47B0-8BC7-41823B9E595D}" dt="2023-02-17T13:05:52.474" v="12833" actId="115"/>
        <pc:sldMkLst>
          <pc:docMk/>
          <pc:sldMk cId="2452343724" sldId="272"/>
        </pc:sldMkLst>
        <pc:spChg chg="mod">
          <ac:chgData name="m b" userId="639ece72d218a8ff" providerId="LiveId" clId="{197B0E45-8442-47B0-8BC7-41823B9E595D}" dt="2023-02-17T03:41:56.676" v="7863" actId="20577"/>
          <ac:spMkLst>
            <pc:docMk/>
            <pc:sldMk cId="2452343724" sldId="272"/>
            <ac:spMk id="2" creationId="{26803F19-31A2-053C-A744-258387D1A523}"/>
          </ac:spMkLst>
        </pc:spChg>
        <pc:spChg chg="mod">
          <ac:chgData name="m b" userId="639ece72d218a8ff" providerId="LiveId" clId="{197B0E45-8442-47B0-8BC7-41823B9E595D}" dt="2023-02-17T13:05:52.474" v="12833" actId="115"/>
          <ac:spMkLst>
            <pc:docMk/>
            <pc:sldMk cId="2452343724" sldId="272"/>
            <ac:spMk id="3" creationId="{4D5090F9-32BD-1639-6BF5-1BA6E44200D0}"/>
          </ac:spMkLst>
        </pc:spChg>
      </pc:sldChg>
      <pc:sldChg chg="modSp add mod modNotesTx">
        <pc:chgData name="m b" userId="639ece72d218a8ff" providerId="LiveId" clId="{197B0E45-8442-47B0-8BC7-41823B9E595D}" dt="2023-03-01T03:49:11.959" v="12888" actId="20577"/>
        <pc:sldMkLst>
          <pc:docMk/>
          <pc:sldMk cId="2033982096" sldId="273"/>
        </pc:sldMkLst>
        <pc:spChg chg="mod">
          <ac:chgData name="m b" userId="639ece72d218a8ff" providerId="LiveId" clId="{197B0E45-8442-47B0-8BC7-41823B9E595D}" dt="2023-03-01T03:49:11.959" v="12888" actId="20577"/>
          <ac:spMkLst>
            <pc:docMk/>
            <pc:sldMk cId="2033982096" sldId="273"/>
            <ac:spMk id="2" creationId="{26803F19-31A2-053C-A744-258387D1A523}"/>
          </ac:spMkLst>
        </pc:spChg>
        <pc:spChg chg="mod">
          <ac:chgData name="m b" userId="639ece72d218a8ff" providerId="LiveId" clId="{197B0E45-8442-47B0-8BC7-41823B9E595D}" dt="2023-02-17T04:31:13.404" v="10394" actId="20577"/>
          <ac:spMkLst>
            <pc:docMk/>
            <pc:sldMk cId="2033982096" sldId="273"/>
            <ac:spMk id="3" creationId="{4D5090F9-32BD-1639-6BF5-1BA6E44200D0}"/>
          </ac:spMkLst>
        </pc:spChg>
      </pc:sldChg>
      <pc:sldChg chg="addSp modSp new mod modNotesTx">
        <pc:chgData name="m b" userId="639ece72d218a8ff" providerId="LiveId" clId="{197B0E45-8442-47B0-8BC7-41823B9E595D}" dt="2023-02-17T05:47:25.199" v="12766" actId="948"/>
        <pc:sldMkLst>
          <pc:docMk/>
          <pc:sldMk cId="3492535665" sldId="274"/>
        </pc:sldMkLst>
        <pc:spChg chg="mod">
          <ac:chgData name="m b" userId="639ece72d218a8ff" providerId="LiveId" clId="{197B0E45-8442-47B0-8BC7-41823B9E595D}" dt="2023-02-17T04:23:41.039" v="9698" actId="1076"/>
          <ac:spMkLst>
            <pc:docMk/>
            <pc:sldMk cId="3492535665" sldId="274"/>
            <ac:spMk id="2" creationId="{2C74BC07-B862-0D88-8BF1-DFF486DD13C0}"/>
          </ac:spMkLst>
        </pc:spChg>
        <pc:spChg chg="mod">
          <ac:chgData name="m b" userId="639ece72d218a8ff" providerId="LiveId" clId="{197B0E45-8442-47B0-8BC7-41823B9E595D}" dt="2023-02-17T05:47:25.199" v="12766" actId="948"/>
          <ac:spMkLst>
            <pc:docMk/>
            <pc:sldMk cId="3492535665" sldId="274"/>
            <ac:spMk id="3" creationId="{CA4C3627-B13A-978F-A236-F2D00919DD21}"/>
          </ac:spMkLst>
        </pc:spChg>
        <pc:picChg chg="add mod">
          <ac:chgData name="m b" userId="639ece72d218a8ff" providerId="LiveId" clId="{197B0E45-8442-47B0-8BC7-41823B9E595D}" dt="2023-02-17T04:56:09.749" v="10775" actId="1076"/>
          <ac:picMkLst>
            <pc:docMk/>
            <pc:sldMk cId="3492535665" sldId="274"/>
            <ac:picMk id="4" creationId="{EAB96D05-4AE8-7EEC-2226-56E3C944C87D}"/>
          </ac:picMkLst>
        </pc:picChg>
        <pc:picChg chg="add mod modCrop">
          <ac:chgData name="m b" userId="639ece72d218a8ff" providerId="LiveId" clId="{197B0E45-8442-47B0-8BC7-41823B9E595D}" dt="2023-02-17T05:00:58.150" v="10829" actId="14100"/>
          <ac:picMkLst>
            <pc:docMk/>
            <pc:sldMk cId="3492535665" sldId="274"/>
            <ac:picMk id="6" creationId="{7B3FDF5E-6B8F-4BFF-6280-63DD88BD1960}"/>
          </ac:picMkLst>
        </pc:picChg>
      </pc:sldChg>
      <pc:sldChg chg="modSp new mod">
        <pc:chgData name="m b" userId="639ece72d218a8ff" providerId="LiveId" clId="{197B0E45-8442-47B0-8BC7-41823B9E595D}" dt="2023-03-01T15:16:42.916" v="13488" actId="27636"/>
        <pc:sldMkLst>
          <pc:docMk/>
          <pc:sldMk cId="3923189325" sldId="275"/>
        </pc:sldMkLst>
        <pc:spChg chg="mod">
          <ac:chgData name="m b" userId="639ece72d218a8ff" providerId="LiveId" clId="{197B0E45-8442-47B0-8BC7-41823B9E595D}" dt="2023-03-01T15:03:07.373" v="12965" actId="6549"/>
          <ac:spMkLst>
            <pc:docMk/>
            <pc:sldMk cId="3923189325" sldId="275"/>
            <ac:spMk id="2" creationId="{2A83F78A-E5E3-93E6-42B2-1803A943F210}"/>
          </ac:spMkLst>
        </pc:spChg>
        <pc:spChg chg="mod">
          <ac:chgData name="m b" userId="639ece72d218a8ff" providerId="LiveId" clId="{197B0E45-8442-47B0-8BC7-41823B9E595D}" dt="2023-03-01T15:16:42.916" v="13488" actId="27636"/>
          <ac:spMkLst>
            <pc:docMk/>
            <pc:sldMk cId="3923189325" sldId="275"/>
            <ac:spMk id="3" creationId="{AAC480E3-48F7-1D20-D4EC-B6700AC3710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A2B3C-435F-47BC-9C1D-3F5603652898}" type="datetimeFigureOut">
              <a:rPr lang="en-US" smtClean="0"/>
              <a:t>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47ADC6-8A86-4F5F-8FD0-34B70812992D}" type="slidenum">
              <a:rPr lang="en-US" smtClean="0"/>
              <a:t>‹#›</a:t>
            </a:fld>
            <a:endParaRPr lang="en-US"/>
          </a:p>
        </p:txBody>
      </p:sp>
    </p:spTree>
    <p:extLst>
      <p:ext uri="{BB962C8B-B14F-4D97-AF65-F5344CB8AC3E}">
        <p14:creationId xmlns:p14="http://schemas.microsoft.com/office/powerpoint/2010/main" val="91307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sha.gov/laws-regs/regulations/standardnumber/1910/1910.39#1910.39(b)"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osha.gov/laws-regs/regulations/standardnumber/1910/1910.7" TargetMode="External"/><Relationship Id="rId3" Type="http://schemas.openxmlformats.org/officeDocument/2006/relationships/hyperlink" Target="https://www.osha.gov/laws-regs/regulations/standardnumber/1910/1910.36#1910.36(a)(3)" TargetMode="External"/><Relationship Id="rId7" Type="http://schemas.openxmlformats.org/officeDocument/2006/relationships/hyperlink" Target="https://www.osha.gov/laws-regs/regulations/standardnumber/1910/1910.7AppA" TargetMode="External"/><Relationship Id="rId12" Type="http://schemas.openxmlformats.org/officeDocument/2006/relationships/hyperlink" Target="https://www.osha.gov/laws-regs/regulations/standardnumber/1910/1910.36#1910.36(b)(3)"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osha.gov/laws-regs/regulations/standardnumber/1910/1910.155#1910.155(c)(3)(iv)(A)" TargetMode="External"/><Relationship Id="rId11" Type="http://schemas.openxmlformats.org/officeDocument/2006/relationships/hyperlink" Target="https://www.osha.gov/laws-regs/regulations/standardnumber/1910/1910.36#1910.36(b)(2)" TargetMode="External"/><Relationship Id="rId5" Type="http://schemas.openxmlformats.org/officeDocument/2006/relationships/hyperlink" Target="https://www.osha.gov/laws-regs/regulations/standardnumber/1910/1910.36#1910.36(a)(2)" TargetMode="External"/><Relationship Id="rId10" Type="http://schemas.openxmlformats.org/officeDocument/2006/relationships/hyperlink" Target="https://www.osha.gov/laws-regs/regulations/standardnumber/1910/1910.36#1910.36(b)(1)" TargetMode="External"/><Relationship Id="rId4" Type="http://schemas.openxmlformats.org/officeDocument/2006/relationships/hyperlink" Target="https://www.osha.gov/laws-regs/regulations/standardnumber/1910/1910.36#1910.36(a)(1)" TargetMode="External"/><Relationship Id="rId9" Type="http://schemas.openxmlformats.org/officeDocument/2006/relationships/hyperlink" Target="https://www.osha.gov/laws-regs/regulations/standardnumber/1910/1910.36#1910.36(b)"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hrdailyadvisor.blr.com/2023/01/18/workplace-emergency-preparedness-damar-hamlins-sudden-collaps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will take ~20-25 minutes, depending on questions that trainees may have about individual circumstances</a:t>
            </a:r>
          </a:p>
        </p:txBody>
      </p:sp>
      <p:sp>
        <p:nvSpPr>
          <p:cNvPr id="4" name="Slide Number Placeholder 3"/>
          <p:cNvSpPr>
            <a:spLocks noGrp="1"/>
          </p:cNvSpPr>
          <p:nvPr>
            <p:ph type="sldNum" sz="quarter" idx="5"/>
          </p:nvPr>
        </p:nvSpPr>
        <p:spPr/>
        <p:txBody>
          <a:bodyPr/>
          <a:lstStyle/>
          <a:p>
            <a:fld id="{F447ADC6-8A86-4F5F-8FD0-34B70812992D}" type="slidenum">
              <a:rPr lang="en-US" smtClean="0"/>
              <a:t>1</a:t>
            </a:fld>
            <a:endParaRPr lang="en-US"/>
          </a:p>
        </p:txBody>
      </p:sp>
    </p:spTree>
    <p:extLst>
      <p:ext uri="{BB962C8B-B14F-4D97-AF65-F5344CB8AC3E}">
        <p14:creationId xmlns:p14="http://schemas.microsoft.com/office/powerpoint/2010/main" val="15702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about Fire Prevention Plan Requirements can be found here: https://www.osha.gov/etools/evacuation-plans-procedures/emergency-standards/fire-prevention</a:t>
            </a:r>
          </a:p>
          <a:p>
            <a:endParaRPr lang="en-US" dirty="0"/>
          </a:p>
          <a:p>
            <a:r>
              <a:rPr lang="en-US" b="0" i="0" dirty="0">
                <a:solidFill>
                  <a:srgbClr val="333333"/>
                </a:solidFill>
                <a:effectLst/>
                <a:latin typeface="Helvetica Neue"/>
              </a:rPr>
              <a:t>A fire prevention plan must be in writing, be kept in the workplace, and be made available to employees for review. However, an employer with 10 or fewer employees may communicate the plan orally to employees. [</a:t>
            </a:r>
            <a:r>
              <a:rPr lang="en-US" b="0" i="0" u="none" strike="noStrike" dirty="0">
                <a:solidFill>
                  <a:srgbClr val="003399"/>
                </a:solidFill>
                <a:effectLst/>
                <a:latin typeface="Helvetica Neue"/>
                <a:hlinkClick r:id="rId3" tooltip="29 CFR 1910.39(b)"/>
              </a:rPr>
              <a:t>29 CFR 1910.39(b)</a:t>
            </a:r>
            <a:r>
              <a:rPr lang="en-US" b="0" i="0" dirty="0">
                <a:solidFill>
                  <a:srgbClr val="333333"/>
                </a:solidFill>
                <a:effectLst/>
                <a:latin typeface="Helvetica Neue"/>
              </a:rPr>
              <a:t>]</a:t>
            </a:r>
          </a:p>
          <a:p>
            <a:endParaRPr lang="en-US" dirty="0"/>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10</a:t>
            </a:fld>
            <a:endParaRPr lang="en-US"/>
          </a:p>
        </p:txBody>
      </p:sp>
    </p:spTree>
    <p:extLst>
      <p:ext uri="{BB962C8B-B14F-4D97-AF65-F5344CB8AC3E}">
        <p14:creationId xmlns:p14="http://schemas.microsoft.com/office/powerpoint/2010/main" val="150599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OSHA Standards for Exit Routes can be found here: https://www.osha.gov/etools/evacuation-plans-procedures/emergency-standards/maintenance-safeguards-features</a:t>
            </a:r>
          </a:p>
          <a:p>
            <a:endParaRPr lang="en-US" dirty="0"/>
          </a:p>
          <a:p>
            <a:pPr algn="l"/>
            <a:r>
              <a:rPr lang="en-US" b="0" i="0" dirty="0">
                <a:solidFill>
                  <a:srgbClr val="333333"/>
                </a:solidFill>
                <a:effectLst/>
                <a:latin typeface="Helvetica Neue"/>
              </a:rPr>
              <a:t>An exit route is a continuous and unobstructed path of exit travel from any point within a workplace to a place of safety. An exit route consists of three parts:</a:t>
            </a:r>
          </a:p>
          <a:p>
            <a:pPr algn="l">
              <a:buFont typeface="Arial" panose="020B0604020202020204" pitchFamily="34" charset="0"/>
              <a:buChar char="•"/>
            </a:pPr>
            <a:r>
              <a:rPr lang="en-US" b="0" i="0" dirty="0">
                <a:solidFill>
                  <a:srgbClr val="333333"/>
                </a:solidFill>
                <a:effectLst/>
                <a:latin typeface="Helvetica Neue"/>
              </a:rPr>
              <a:t>Exit access - portion of an exit route that leads to an exit. [</a:t>
            </a:r>
            <a:r>
              <a:rPr lang="en-US" b="0" i="0" u="none" strike="noStrike" dirty="0">
                <a:solidFill>
                  <a:srgbClr val="003399"/>
                </a:solidFill>
                <a:effectLst/>
                <a:latin typeface="Helvetica Neue"/>
                <a:hlinkClick r:id="rId3" tooltip="29 CFR 1910.36(a)(3)"/>
              </a:rPr>
              <a:t>29 CFR 1910.36(a)(3)</a:t>
            </a:r>
            <a:r>
              <a:rPr lang="en-US" b="0" i="0" dirty="0">
                <a:solidFill>
                  <a:srgbClr val="333333"/>
                </a:solidFill>
                <a:effectLst/>
                <a:latin typeface="Helvetica Neue"/>
              </a:rPr>
              <a:t>]</a:t>
            </a:r>
          </a:p>
          <a:p>
            <a:pPr algn="l">
              <a:buFont typeface="Arial" panose="020B0604020202020204" pitchFamily="34" charset="0"/>
              <a:buChar char="•"/>
            </a:pPr>
            <a:r>
              <a:rPr lang="en-US" b="0" i="0" dirty="0">
                <a:solidFill>
                  <a:srgbClr val="333333"/>
                </a:solidFill>
                <a:effectLst/>
                <a:latin typeface="Helvetica Neue"/>
              </a:rPr>
              <a:t>Exit - portion of an exit route that is generally separated from other areas to provide a protected way of travel to the exit discharge.</a:t>
            </a:r>
          </a:p>
          <a:p>
            <a:pPr algn="l">
              <a:buFont typeface="Arial" panose="020B0604020202020204" pitchFamily="34" charset="0"/>
              <a:buChar char="•"/>
            </a:pPr>
            <a:r>
              <a:rPr lang="en-US" b="0" i="0" dirty="0">
                <a:solidFill>
                  <a:srgbClr val="333333"/>
                </a:solidFill>
                <a:effectLst/>
                <a:latin typeface="Helvetica Neue"/>
              </a:rPr>
              <a:t>Exit discharge - part of the exit route that leads directly outside or to a street, walkway, refuge area, public way, or open space with access to the outside.</a:t>
            </a:r>
          </a:p>
          <a:p>
            <a:endParaRPr lang="en-US" dirty="0"/>
          </a:p>
          <a:p>
            <a:r>
              <a:rPr lang="en-US" dirty="0"/>
              <a:t>Basic Requirements:</a:t>
            </a:r>
          </a:p>
          <a:p>
            <a:pPr algn="l"/>
            <a:r>
              <a:rPr lang="en-US" b="0" i="0" dirty="0">
                <a:solidFill>
                  <a:srgbClr val="333333"/>
                </a:solidFill>
                <a:effectLst/>
                <a:latin typeface="Helvetica Neue"/>
              </a:rPr>
              <a:t>An exit route must be permanent. Each exit route must be a permanent part of the workplace. [</a:t>
            </a:r>
            <a:r>
              <a:rPr lang="en-US" b="0" i="0" u="none" strike="noStrike" dirty="0">
                <a:solidFill>
                  <a:srgbClr val="003399"/>
                </a:solidFill>
                <a:effectLst/>
                <a:latin typeface="Helvetica Neue"/>
                <a:hlinkClick r:id="rId4" tooltip="29 CFR 1910.36(a)(1)"/>
              </a:rPr>
              <a:t>29 CFR 1910.36(a)(1)</a:t>
            </a:r>
            <a:r>
              <a:rPr lang="en-US" b="0" i="0" dirty="0">
                <a:solidFill>
                  <a:srgbClr val="333333"/>
                </a:solidFill>
                <a:effectLst/>
                <a:latin typeface="Helvetica Neue"/>
              </a:rPr>
              <a:t>]</a:t>
            </a:r>
          </a:p>
          <a:p>
            <a:pPr algn="l"/>
            <a:r>
              <a:rPr lang="en-US" b="0" i="0" dirty="0">
                <a:solidFill>
                  <a:srgbClr val="333333"/>
                </a:solidFill>
                <a:effectLst/>
                <a:latin typeface="Helvetica Neue"/>
              </a:rPr>
              <a:t>An exit must be separated by fire resistant materials. Construction materials used to separate an exit from other parts of the workplace must have a one-hour fire resistance-rating if the exit connects three or fewer stories and a two-hour fire resistance-rating if the exit connects four or more stories. [</a:t>
            </a:r>
            <a:r>
              <a:rPr lang="en-US" b="0" i="0" u="none" strike="noStrike" dirty="0">
                <a:solidFill>
                  <a:srgbClr val="003399"/>
                </a:solidFill>
                <a:effectLst/>
                <a:latin typeface="Helvetica Neue"/>
                <a:hlinkClick r:id="rId5" tooltip="29 CFR 1910.36(a)(2)"/>
              </a:rPr>
              <a:t>29 CFR 1910.36(a)(2)</a:t>
            </a:r>
            <a:r>
              <a:rPr lang="en-US" b="0" i="0" dirty="0">
                <a:solidFill>
                  <a:srgbClr val="333333"/>
                </a:solidFill>
                <a:effectLst/>
                <a:latin typeface="Helvetica Neue"/>
              </a:rPr>
              <a:t>]</a:t>
            </a:r>
          </a:p>
          <a:p>
            <a:pPr algn="l"/>
            <a:r>
              <a:rPr lang="en-US" b="0" i="0" dirty="0">
                <a:solidFill>
                  <a:srgbClr val="333333"/>
                </a:solidFill>
                <a:effectLst/>
                <a:latin typeface="Helvetica Neue"/>
              </a:rPr>
              <a:t>Openings into an exit must be limited. An exit is permitted to have only those openings necessary to allow access to the exit from occupied areas of the workplace, or to the exit discharge. An opening into an exit must be protected by a self-closing fire door that remains closed or automatically closes in an emergency upon the sounding of a fire alarm or employee alarm system. Each fire door, including its frame and hardware, must be listed or approved by a nationally recognized testing laboratory. Section </a:t>
            </a:r>
            <a:r>
              <a:rPr lang="en-US" b="0" i="0" u="none" strike="noStrike" dirty="0">
                <a:solidFill>
                  <a:srgbClr val="003399"/>
                </a:solidFill>
                <a:effectLst/>
                <a:latin typeface="Helvetica Neue"/>
                <a:hlinkClick r:id="rId6" tooltip="29 CFR 1910.155(c)(3)(iv)(A)"/>
              </a:rPr>
              <a:t>29 CFR 1910.155(c)(3)(iv)(A)</a:t>
            </a:r>
            <a:r>
              <a:rPr lang="en-US" b="0" i="0" dirty="0">
                <a:solidFill>
                  <a:srgbClr val="333333"/>
                </a:solidFill>
                <a:effectLst/>
                <a:latin typeface="Helvetica Neue"/>
              </a:rPr>
              <a:t> of this part defines "listed" and </a:t>
            </a:r>
            <a:r>
              <a:rPr lang="en-US" b="0" i="0" u="none" strike="noStrike" dirty="0">
                <a:solidFill>
                  <a:srgbClr val="003399"/>
                </a:solidFill>
                <a:effectLst/>
                <a:latin typeface="Helvetica Neue"/>
                <a:hlinkClick r:id="rId7" tooltip="Appendix A"/>
              </a:rPr>
              <a:t>Appendix A</a:t>
            </a:r>
            <a:r>
              <a:rPr lang="en-US" b="0" i="0" dirty="0">
                <a:solidFill>
                  <a:srgbClr val="333333"/>
                </a:solidFill>
                <a:effectLst/>
                <a:latin typeface="Helvetica Neue"/>
              </a:rPr>
              <a:t> of section </a:t>
            </a:r>
            <a:r>
              <a:rPr lang="en-US" b="0" i="0" u="none" strike="noStrike" dirty="0">
                <a:solidFill>
                  <a:srgbClr val="003399"/>
                </a:solidFill>
                <a:effectLst/>
                <a:latin typeface="Helvetica Neue"/>
                <a:hlinkClick r:id="rId8" tooltip="29 CFR 1910.7"/>
              </a:rPr>
              <a:t>29 CFR 1910.7</a:t>
            </a:r>
            <a:r>
              <a:rPr lang="en-US" b="0" i="0" dirty="0">
                <a:solidFill>
                  <a:srgbClr val="333333"/>
                </a:solidFill>
                <a:effectLst/>
                <a:latin typeface="Helvetica Neue"/>
              </a:rPr>
              <a:t> defines a "nationally recognized testing laboratory". [</a:t>
            </a:r>
            <a:r>
              <a:rPr lang="en-US" b="0" i="0" u="none" strike="noStrike" dirty="0">
                <a:solidFill>
                  <a:srgbClr val="003399"/>
                </a:solidFill>
                <a:effectLst/>
                <a:latin typeface="Helvetica Neue"/>
                <a:hlinkClick r:id="rId3" tooltip="29 CFR 1910.36(a)(3)"/>
              </a:rPr>
              <a:t>29 CFR 1910.36(a)(3)</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pPr algn="l"/>
            <a:r>
              <a:rPr lang="en-US" b="0" i="0" dirty="0">
                <a:solidFill>
                  <a:srgbClr val="333333"/>
                </a:solidFill>
                <a:effectLst/>
                <a:latin typeface="Helvetica Neue"/>
              </a:rPr>
              <a:t>The number of exit routes must be adequate. [</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r>
              <a:rPr lang="en-US" b="0" i="0" dirty="0">
                <a:solidFill>
                  <a:srgbClr val="333333"/>
                </a:solidFill>
                <a:effectLst/>
                <a:latin typeface="Helvetica Neue"/>
              </a:rPr>
              <a:t>At least two exit routes must be available in a workplace to permit prompt evacuation of employees and other building occupants during an emergency, except as allowed in paragraph (b)(3) of this section. The exit routes must be located as far away as practical from each other so that if one exit route is blocked by fire or smoke, employees can evacuate using the second exit route. [</a:t>
            </a:r>
            <a:r>
              <a:rPr lang="en-US" b="0" i="0" u="none" strike="noStrike" dirty="0">
                <a:solidFill>
                  <a:srgbClr val="003399"/>
                </a:solidFill>
                <a:effectLst/>
                <a:latin typeface="Helvetica Neue"/>
                <a:hlinkClick r:id="rId10" tooltip="29 CFR 1910.36(b)(1)"/>
              </a:rPr>
              <a:t>29 CFR 1910.36(b)(1)</a:t>
            </a:r>
            <a:r>
              <a:rPr lang="en-US" b="0" i="0" dirty="0">
                <a:solidFill>
                  <a:srgbClr val="333333"/>
                </a:solidFill>
                <a:effectLst/>
                <a:latin typeface="Helvetica Neue"/>
              </a:rPr>
              <a:t>]</a:t>
            </a:r>
          </a:p>
          <a:p>
            <a:pPr algn="l"/>
            <a:r>
              <a:rPr lang="en-US" b="0" i="0" dirty="0">
                <a:solidFill>
                  <a:srgbClr val="333333"/>
                </a:solidFill>
                <a:effectLst/>
                <a:latin typeface="Helvetica Neue"/>
              </a:rPr>
              <a:t>More than two exit routes must be available in a workplace if the number of employees, the size of the building, its occupancy, or the arrangement of the workplace is such that all employees would not be able to evacuate safely during an emergency. [</a:t>
            </a:r>
            <a:r>
              <a:rPr lang="en-US" b="0" i="0" u="none" strike="noStrike" dirty="0">
                <a:solidFill>
                  <a:srgbClr val="003399"/>
                </a:solidFill>
                <a:effectLst/>
                <a:latin typeface="Helvetica Neue"/>
                <a:hlinkClick r:id="rId11" tooltip="29 CFR 1910.36(b)(2)"/>
              </a:rPr>
              <a:t>29 CFR 1910.36(b)(2)</a:t>
            </a:r>
            <a:r>
              <a:rPr lang="en-US" b="0" i="0" dirty="0">
                <a:solidFill>
                  <a:srgbClr val="333333"/>
                </a:solidFill>
                <a:effectLst/>
                <a:latin typeface="Helvetica Neue"/>
              </a:rPr>
              <a:t>]</a:t>
            </a:r>
          </a:p>
          <a:p>
            <a:pPr algn="l"/>
            <a:r>
              <a:rPr lang="en-US" b="0" i="0" dirty="0">
                <a:solidFill>
                  <a:srgbClr val="333333"/>
                </a:solidFill>
                <a:effectLst/>
                <a:latin typeface="Helvetica Neue"/>
              </a:rPr>
              <a:t>A single exit route is permitted where the number of employees, the size of the building, its occupancy, or the arrangement of the workplace is such that all employees would be able to evacuate safely during an emergency. [</a:t>
            </a:r>
            <a:r>
              <a:rPr lang="en-US" b="0" i="0" u="none" strike="noStrike" dirty="0">
                <a:solidFill>
                  <a:srgbClr val="003399"/>
                </a:solidFill>
                <a:effectLst/>
                <a:latin typeface="Helvetica Neue"/>
                <a:hlinkClick r:id="rId12" tooltip="29 CFR 1910.36(b)(3)"/>
              </a:rPr>
              <a:t>29 CFR 1910.36(b)(3)</a:t>
            </a:r>
            <a:r>
              <a:rPr lang="en-US" b="0" i="0" dirty="0">
                <a:solidFill>
                  <a:srgbClr val="333333"/>
                </a:solidFill>
                <a:effectLst/>
                <a:latin typeface="Helvetica Neue"/>
              </a:rPr>
              <a:t>]</a:t>
            </a:r>
          </a:p>
          <a:p>
            <a:pPr algn="l"/>
            <a:r>
              <a:rPr lang="en-US" b="0" i="0" dirty="0">
                <a:solidFill>
                  <a:srgbClr val="333333"/>
                </a:solidFill>
                <a:effectLst/>
                <a:latin typeface="Helvetica Neue"/>
              </a:rPr>
              <a:t>Note to paragraph: For assistance in determining the number of exit routes necessary for your workplace, consult NFPA 101-2009, Life Safety Code, or IFC-2009, International Fire Code (incorporated by reference, see 1910.6). [</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11</a:t>
            </a:fld>
            <a:endParaRPr lang="en-US"/>
          </a:p>
        </p:txBody>
      </p:sp>
    </p:spTree>
    <p:extLst>
      <p:ext uri="{BB962C8B-B14F-4D97-AF65-F5344CB8AC3E}">
        <p14:creationId xmlns:p14="http://schemas.microsoft.com/office/powerpoint/2010/main" val="2991991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Restaurant Safety for Young Workers have many helpful tips: https://www.osha.gov/etools/young-workers-restaurant-safety/cooking</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13</a:t>
            </a:fld>
            <a:endParaRPr lang="en-US"/>
          </a:p>
        </p:txBody>
      </p:sp>
    </p:spTree>
    <p:extLst>
      <p:ext uri="{BB962C8B-B14F-4D97-AF65-F5344CB8AC3E}">
        <p14:creationId xmlns:p14="http://schemas.microsoft.com/office/powerpoint/2010/main" val="3683704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2</a:t>
            </a:fld>
            <a:endParaRPr lang="en-US"/>
          </a:p>
        </p:txBody>
      </p:sp>
    </p:spTree>
    <p:extLst>
      <p:ext uri="{BB962C8B-B14F-4D97-AF65-F5344CB8AC3E}">
        <p14:creationId xmlns:p14="http://schemas.microsoft.com/office/powerpoint/2010/main" val="3560791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a:t>
            </a:r>
            <a:r>
              <a:rPr lang="en-US" dirty="0">
                <a:hlinkClick r:id="rId3"/>
              </a:rPr>
              <a:t>https://hrdailyadvisor.blr.com/2023/01/18/workplace-emergency-preparedness-damar-hamlins-sudden-collapse/</a:t>
            </a:r>
            <a:r>
              <a:rPr lang="en-US" dirty="0"/>
              <a:t> </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3</a:t>
            </a:fld>
            <a:endParaRPr lang="en-US"/>
          </a:p>
        </p:txBody>
      </p:sp>
    </p:spTree>
    <p:extLst>
      <p:ext uri="{BB962C8B-B14F-4D97-AF65-F5344CB8AC3E}">
        <p14:creationId xmlns:p14="http://schemas.microsoft.com/office/powerpoint/2010/main" val="422390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 may consider fires and severe weather to be the main concerns for emergencies, food truck businesses may also want to consider how to respond if their customers or people in the surrounding community behave unexpectedly.</a:t>
            </a:r>
          </a:p>
          <a:p>
            <a:endParaRPr lang="en-US" dirty="0"/>
          </a:p>
          <a:p>
            <a:r>
              <a:rPr lang="en-US" dirty="0"/>
              <a:t>Examples:</a:t>
            </a:r>
          </a:p>
          <a:p>
            <a:r>
              <a:rPr lang="en-US" dirty="0"/>
              <a:t>-providing food at events where alcohol is also served (concerts, outside breweries, </a:t>
            </a:r>
            <a:r>
              <a:rPr lang="en-US" dirty="0" err="1"/>
              <a:t>etc</a:t>
            </a:r>
            <a:r>
              <a:rPr lang="en-US" dirty="0"/>
              <a:t>) i.e. if customers become disorderly while intoxicated</a:t>
            </a:r>
          </a:p>
          <a:p>
            <a:r>
              <a:rPr lang="en-US" dirty="0"/>
              <a:t>-if violence occurs- robberies, mass shootings, armed individuals</a:t>
            </a:r>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3590478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EAP Requirements can be found at: https://www.osha.gov/etools/evacuation-plans-procedures/eap/minimum-requirements</a:t>
            </a:r>
          </a:p>
          <a:p>
            <a:endParaRPr lang="en-US" dirty="0"/>
          </a:p>
          <a:p>
            <a:r>
              <a:rPr lang="en-US" dirty="0"/>
              <a:t>Not all of the requirements apply to Food Trucks, such as procedures for employees who remain to operate critical plant operations before they evacuate. While not exactly the same, some expectations may still apply- for example, how will propane tanks or other equipment be turned off?</a:t>
            </a:r>
          </a:p>
        </p:txBody>
      </p:sp>
      <p:sp>
        <p:nvSpPr>
          <p:cNvPr id="4" name="Slide Number Placeholder 3"/>
          <p:cNvSpPr>
            <a:spLocks noGrp="1"/>
          </p:cNvSpPr>
          <p:nvPr>
            <p:ph type="sldNum" sz="quarter" idx="5"/>
          </p:nvPr>
        </p:nvSpPr>
        <p:spPr/>
        <p:txBody>
          <a:bodyPr/>
          <a:lstStyle/>
          <a:p>
            <a:fld id="{F447ADC6-8A86-4F5F-8FD0-34B70812992D}" type="slidenum">
              <a:rPr lang="en-US" smtClean="0"/>
              <a:t>5</a:t>
            </a:fld>
            <a:endParaRPr lang="en-US"/>
          </a:p>
        </p:txBody>
      </p:sp>
    </p:spTree>
    <p:extLst>
      <p:ext uri="{BB962C8B-B14F-4D97-AF65-F5344CB8AC3E}">
        <p14:creationId xmlns:p14="http://schemas.microsoft.com/office/powerpoint/2010/main" val="410859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EAP Requirements can be found at: https://www.osha.gov/etools/evacuation-plans-procedures/eap/minimum-requirements</a:t>
            </a:r>
          </a:p>
          <a:p>
            <a:endParaRPr lang="en-US" dirty="0"/>
          </a:p>
          <a:p>
            <a:pPr marL="0" indent="0">
              <a:buFont typeface="Arial" panose="020B0604020202020204" pitchFamily="34" charset="0"/>
              <a:buNone/>
            </a:pPr>
            <a:r>
              <a:rPr lang="en-US" dirty="0"/>
              <a:t>Safe Distances</a:t>
            </a:r>
          </a:p>
          <a:p>
            <a:pPr marL="0" indent="0">
              <a:buFont typeface="Arial" panose="020B0604020202020204" pitchFamily="34" charset="0"/>
              <a:buNone/>
            </a:pPr>
            <a:r>
              <a:rPr lang="en-US" dirty="0"/>
              <a:t>The safe distances for a fire may depend on what materials are in your business. Flammable liquids such as gasoline (for generators) or use of propane tanks will mean much greater distances will be needed. If propane tanks are involved in a fire, the liquid propane inside the tanks can be heated, expand, and lead to an explosion. </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6</a:t>
            </a:fld>
            <a:endParaRPr lang="en-US"/>
          </a:p>
        </p:txBody>
      </p:sp>
    </p:spTree>
    <p:extLst>
      <p:ext uri="{BB962C8B-B14F-4D97-AF65-F5344CB8AC3E}">
        <p14:creationId xmlns:p14="http://schemas.microsoft.com/office/powerpoint/2010/main" val="356703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EAP Requirements can be found at: https://www.osha.gov/etools/evacuation-plans-procedures/eap/minimum-requirements</a:t>
            </a:r>
          </a:p>
        </p:txBody>
      </p:sp>
      <p:sp>
        <p:nvSpPr>
          <p:cNvPr id="4" name="Slide Number Placeholder 3"/>
          <p:cNvSpPr>
            <a:spLocks noGrp="1"/>
          </p:cNvSpPr>
          <p:nvPr>
            <p:ph type="sldNum" sz="quarter" idx="5"/>
          </p:nvPr>
        </p:nvSpPr>
        <p:spPr/>
        <p:txBody>
          <a:bodyPr/>
          <a:lstStyle/>
          <a:p>
            <a:fld id="{F447ADC6-8A86-4F5F-8FD0-34B70812992D}" type="slidenum">
              <a:rPr lang="en-US" smtClean="0"/>
              <a:t>7</a:t>
            </a:fld>
            <a:endParaRPr lang="en-US"/>
          </a:p>
        </p:txBody>
      </p:sp>
    </p:spTree>
    <p:extLst>
      <p:ext uri="{BB962C8B-B14F-4D97-AF65-F5344CB8AC3E}">
        <p14:creationId xmlns:p14="http://schemas.microsoft.com/office/powerpoint/2010/main" val="563925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8</a:t>
            </a:fld>
            <a:endParaRPr lang="en-US"/>
          </a:p>
        </p:txBody>
      </p:sp>
    </p:spTree>
    <p:extLst>
      <p:ext uri="{BB962C8B-B14F-4D97-AF65-F5344CB8AC3E}">
        <p14:creationId xmlns:p14="http://schemas.microsoft.com/office/powerpoint/2010/main" val="3578398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Recommendations can be found here: https://www.osha.gov/etools/evacuation-plans-procedures/eap/fight-or-flee</a:t>
            </a:r>
          </a:p>
          <a:p>
            <a:endParaRPr lang="en-US" dirty="0"/>
          </a:p>
          <a:p>
            <a:r>
              <a:rPr lang="en-US" dirty="0"/>
              <a:t>There is a 4</a:t>
            </a:r>
            <a:r>
              <a:rPr lang="en-US" baseline="30000" dirty="0"/>
              <a:t>th</a:t>
            </a:r>
            <a:r>
              <a:rPr lang="en-US" dirty="0"/>
              <a:t> option: Extinguishers are provided but not intended for employee use. While this may be added to the list of options, it may just add confusion to the response needed, which is why it is not included here.</a:t>
            </a:r>
          </a:p>
        </p:txBody>
      </p:sp>
      <p:sp>
        <p:nvSpPr>
          <p:cNvPr id="4" name="Slide Number Placeholder 3"/>
          <p:cNvSpPr>
            <a:spLocks noGrp="1"/>
          </p:cNvSpPr>
          <p:nvPr>
            <p:ph type="sldNum" sz="quarter" idx="5"/>
          </p:nvPr>
        </p:nvSpPr>
        <p:spPr/>
        <p:txBody>
          <a:bodyPr/>
          <a:lstStyle/>
          <a:p>
            <a:fld id="{F447ADC6-8A86-4F5F-8FD0-34B70812992D}" type="slidenum">
              <a:rPr lang="en-US" smtClean="0"/>
              <a:t>9</a:t>
            </a:fld>
            <a:endParaRPr lang="en-US"/>
          </a:p>
        </p:txBody>
      </p:sp>
    </p:spTree>
    <p:extLst>
      <p:ext uri="{BB962C8B-B14F-4D97-AF65-F5344CB8AC3E}">
        <p14:creationId xmlns:p14="http://schemas.microsoft.com/office/powerpoint/2010/main" val="142570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sha.gov/etools/young-workers-restaurant-safety/posters" TargetMode="External"/><Relationship Id="rId2" Type="http://schemas.openxmlformats.org/officeDocument/2006/relationships/hyperlink" Target="https://www.osha.gov/etools/evacuation-plans-procedur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en-US" dirty="0"/>
              <a:t>Mobile Food Truck </a:t>
            </a:r>
            <a:br>
              <a:rPr lang="en-US" dirty="0"/>
            </a:br>
            <a:r>
              <a:rPr lang="en-US" dirty="0"/>
              <a:t>Safety Training</a:t>
            </a:r>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en-US" dirty="0"/>
              <a:t>Part 2: General Safety Hazards</a:t>
            </a:r>
          </a:p>
        </p:txBody>
      </p:sp>
      <p:sp>
        <p:nvSpPr>
          <p:cNvPr id="4" name="TextBox 3">
            <a:extLst>
              <a:ext uri="{FF2B5EF4-FFF2-40B4-BE49-F238E27FC236}">
                <a16:creationId xmlns:a16="http://schemas.microsoft.com/office/drawing/2014/main" id="{6784E2DF-30B9-4D29-1C58-E15F3A7CC501}"/>
              </a:ext>
            </a:extLst>
          </p:cNvPr>
          <p:cNvSpPr txBox="1"/>
          <p:nvPr/>
        </p:nvSpPr>
        <p:spPr>
          <a:xfrm>
            <a:off x="1319505" y="5387313"/>
            <a:ext cx="10009215" cy="1200329"/>
          </a:xfrm>
          <a:prstGeom prst="rect">
            <a:avLst/>
          </a:prstGeom>
          <a:noFill/>
        </p:spPr>
        <p:txBody>
          <a:bodyPr wrap="none" rtlCol="0">
            <a:spAutoFit/>
          </a:bodyPr>
          <a:lstStyle/>
          <a:p>
            <a:r>
              <a:rPr lang="en-US" sz="1800" i="1" dirty="0">
                <a:effectLst/>
                <a:latin typeface="Calibri" panose="020F0502020204030204" pitchFamily="34" charset="0"/>
                <a:ea typeface="Calibri" panose="020F0502020204030204" pitchFamily="34" charset="0"/>
              </a:rPr>
              <a:t>This material was produced under grant number SH-39170-SH2 from the Occupational Safety and Health </a:t>
            </a:r>
          </a:p>
          <a:p>
            <a:r>
              <a:rPr lang="en-US" sz="1800" i="1" dirty="0">
                <a:effectLst/>
                <a:latin typeface="Calibri" panose="020F0502020204030204" pitchFamily="34" charset="0"/>
                <a:ea typeface="Calibri" panose="020F0502020204030204" pitchFamily="34" charset="0"/>
              </a:rPr>
              <a:t>Administration, U.S. Department of Labor. It does not necessarily reflect the views or policies of the U.S. </a:t>
            </a:r>
          </a:p>
          <a:p>
            <a:r>
              <a:rPr lang="en-US" sz="1800" i="1" dirty="0">
                <a:effectLst/>
                <a:latin typeface="Calibri" panose="020F0502020204030204" pitchFamily="34" charset="0"/>
                <a:ea typeface="Calibri" panose="020F0502020204030204" pitchFamily="34" charset="0"/>
              </a:rPr>
              <a:t>Department</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of</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Labor,</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nor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does</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mention</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of</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trade</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names,</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commercial</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products,</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organizations</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imply</a:t>
            </a:r>
            <a:r>
              <a:rPr lang="en-US" sz="1800" i="1" spc="-15" dirty="0">
                <a:effectLst/>
                <a:latin typeface="Calibri" panose="020F0502020204030204" pitchFamily="34" charset="0"/>
                <a:ea typeface="Calibri" panose="020F0502020204030204" pitchFamily="34" charset="0"/>
              </a:rPr>
              <a:t> </a:t>
            </a:r>
          </a:p>
          <a:p>
            <a:r>
              <a:rPr lang="en-US" sz="1800" i="1" dirty="0">
                <a:effectLst/>
                <a:latin typeface="Calibri" panose="020F0502020204030204" pitchFamily="34" charset="0"/>
                <a:ea typeface="Calibri" panose="020F0502020204030204" pitchFamily="34" charset="0"/>
              </a:rPr>
              <a:t>endorsement by the U.S. Government.</a:t>
            </a: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BC07-B862-0D88-8BF1-DFF486DD13C0}"/>
              </a:ext>
            </a:extLst>
          </p:cNvPr>
          <p:cNvSpPr>
            <a:spLocks noGrp="1"/>
          </p:cNvSpPr>
          <p:nvPr>
            <p:ph type="title"/>
          </p:nvPr>
        </p:nvSpPr>
        <p:spPr>
          <a:xfrm>
            <a:off x="838200" y="18255"/>
            <a:ext cx="10515600" cy="1325563"/>
          </a:xfrm>
        </p:spPr>
        <p:txBody>
          <a:bodyPr/>
          <a:lstStyle/>
          <a:p>
            <a:r>
              <a:rPr lang="en-US" dirty="0"/>
              <a:t>Fire Hazards and Fire Prevention Plans</a:t>
            </a:r>
          </a:p>
        </p:txBody>
      </p:sp>
      <p:sp>
        <p:nvSpPr>
          <p:cNvPr id="3" name="Content Placeholder 2">
            <a:extLst>
              <a:ext uri="{FF2B5EF4-FFF2-40B4-BE49-F238E27FC236}">
                <a16:creationId xmlns:a16="http://schemas.microsoft.com/office/drawing/2014/main" id="{CA4C3627-B13A-978F-A236-F2D00919DD21}"/>
              </a:ext>
            </a:extLst>
          </p:cNvPr>
          <p:cNvSpPr>
            <a:spLocks noGrp="1"/>
          </p:cNvSpPr>
          <p:nvPr>
            <p:ph idx="1"/>
          </p:nvPr>
        </p:nvSpPr>
        <p:spPr>
          <a:xfrm>
            <a:off x="381001" y="1200124"/>
            <a:ext cx="10121536" cy="5545060"/>
          </a:xfrm>
        </p:spPr>
        <p:txBody>
          <a:bodyPr>
            <a:normAutofit fontScale="92500"/>
          </a:bodyPr>
          <a:lstStyle/>
          <a:p>
            <a:pPr marL="0" indent="0">
              <a:lnSpc>
                <a:spcPct val="120000"/>
              </a:lnSpc>
              <a:spcBef>
                <a:spcPts val="0"/>
              </a:spcBef>
              <a:spcAft>
                <a:spcPts val="600"/>
              </a:spcAft>
              <a:buNone/>
            </a:pPr>
            <a:r>
              <a:rPr lang="en-US" sz="2400" b="1" u="sng" dirty="0"/>
              <a:t>Purpose:</a:t>
            </a:r>
            <a:r>
              <a:rPr lang="en-US" sz="2400" b="1" dirty="0"/>
              <a:t> </a:t>
            </a:r>
            <a:r>
              <a:rPr lang="en-US" sz="2400" dirty="0"/>
              <a:t>Prevent a fire from occurring in a workplace. </a:t>
            </a:r>
          </a:p>
          <a:p>
            <a:pPr>
              <a:lnSpc>
                <a:spcPct val="120000"/>
              </a:lnSpc>
              <a:spcBef>
                <a:spcPts val="0"/>
              </a:spcBef>
              <a:spcAft>
                <a:spcPts val="600"/>
              </a:spcAft>
            </a:pPr>
            <a:r>
              <a:rPr lang="en-US" sz="2400" dirty="0"/>
              <a:t>Describes the fuel sources that might start or contribute to the spread of a fire AND equipment in place to control a fire (alarms, extinguishing systems)</a:t>
            </a:r>
          </a:p>
          <a:p>
            <a:pPr marL="0" indent="0">
              <a:lnSpc>
                <a:spcPct val="120000"/>
              </a:lnSpc>
              <a:spcBef>
                <a:spcPts val="0"/>
              </a:spcBef>
              <a:spcAft>
                <a:spcPts val="600"/>
              </a:spcAft>
              <a:buNone/>
            </a:pPr>
            <a:r>
              <a:rPr lang="en-US" sz="2400" b="1" u="sng" dirty="0"/>
              <a:t>Requirements:</a:t>
            </a:r>
          </a:p>
          <a:p>
            <a:pPr>
              <a:lnSpc>
                <a:spcPct val="120000"/>
              </a:lnSpc>
              <a:spcBef>
                <a:spcPts val="0"/>
              </a:spcBef>
              <a:spcAft>
                <a:spcPts val="600"/>
              </a:spcAft>
            </a:pPr>
            <a:r>
              <a:rPr lang="en-US" sz="2400" dirty="0"/>
              <a:t>List of all fire hazards, potential ignition sources, and fire protection equipment</a:t>
            </a:r>
          </a:p>
          <a:p>
            <a:pPr>
              <a:lnSpc>
                <a:spcPct val="120000"/>
              </a:lnSpc>
              <a:spcBef>
                <a:spcPts val="0"/>
              </a:spcBef>
              <a:spcAft>
                <a:spcPts val="600"/>
              </a:spcAft>
            </a:pPr>
            <a:r>
              <a:rPr lang="en-US" sz="2400" dirty="0"/>
              <a:t>Procedures to control accumulations of flammable/combustible waste materials</a:t>
            </a:r>
          </a:p>
          <a:p>
            <a:pPr>
              <a:lnSpc>
                <a:spcPct val="120000"/>
              </a:lnSpc>
              <a:spcBef>
                <a:spcPts val="0"/>
              </a:spcBef>
              <a:spcAft>
                <a:spcPts val="600"/>
              </a:spcAft>
            </a:pPr>
            <a:r>
              <a:rPr lang="en-US" sz="2400" dirty="0"/>
              <a:t>Regular maintenance of safeguards on heat-producing equipment</a:t>
            </a:r>
          </a:p>
          <a:p>
            <a:pPr>
              <a:lnSpc>
                <a:spcPct val="120000"/>
              </a:lnSpc>
              <a:spcBef>
                <a:spcPts val="0"/>
              </a:spcBef>
              <a:spcAft>
                <a:spcPts val="600"/>
              </a:spcAft>
            </a:pPr>
            <a:r>
              <a:rPr lang="en-US" sz="2400" dirty="0"/>
              <a:t>The name/job title of person responsible for fuel sources, equipment maintenance</a:t>
            </a:r>
          </a:p>
          <a:p>
            <a:pPr>
              <a:lnSpc>
                <a:spcPct val="120000"/>
              </a:lnSpc>
              <a:spcBef>
                <a:spcPts val="0"/>
              </a:spcBef>
              <a:spcAft>
                <a:spcPts val="600"/>
              </a:spcAft>
            </a:pPr>
            <a:r>
              <a:rPr lang="en-US" sz="2400" dirty="0"/>
              <a:t>Employees must be informed of the fire hazards to which they are exposed and methods of self-protection</a:t>
            </a:r>
          </a:p>
          <a:p>
            <a:pPr marL="0" indent="0">
              <a:lnSpc>
                <a:spcPct val="120000"/>
              </a:lnSpc>
              <a:spcBef>
                <a:spcPts val="0"/>
              </a:spcBef>
              <a:buNone/>
            </a:pPr>
            <a:r>
              <a:rPr lang="en-US" sz="2400" dirty="0"/>
              <a:t>*More information during Fire Safety Module*</a:t>
            </a:r>
          </a:p>
        </p:txBody>
      </p:sp>
      <p:pic>
        <p:nvPicPr>
          <p:cNvPr id="4" name="Picture 3" descr="A fire extinguisher on a wall jpg 28KB">
            <a:extLst>
              <a:ext uri="{FF2B5EF4-FFF2-40B4-BE49-F238E27FC236}">
                <a16:creationId xmlns:a16="http://schemas.microsoft.com/office/drawing/2014/main" id="{EAB96D05-4AE8-7EEC-2226-56E3C944C87D}"/>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733314" y="4444823"/>
            <a:ext cx="1240971" cy="2150264"/>
          </a:xfrm>
          <a:prstGeom prst="rect">
            <a:avLst/>
          </a:prstGeom>
        </p:spPr>
      </p:pic>
      <p:pic>
        <p:nvPicPr>
          <p:cNvPr id="6" name="Picture 5" descr="Fire Alarm 29.5 KB jpg">
            <a:extLst>
              <a:ext uri="{FF2B5EF4-FFF2-40B4-BE49-F238E27FC236}">
                <a16:creationId xmlns:a16="http://schemas.microsoft.com/office/drawing/2014/main" id="{7B3FDF5E-6B8F-4BFF-6280-63DD88BD1960}"/>
              </a:ext>
            </a:extLst>
          </p:cNvPr>
          <p:cNvPicPr>
            <a:picLocks noChangeAspect="1"/>
          </p:cNvPicPr>
          <p:nvPr/>
        </p:nvPicPr>
        <p:blipFill rotWithShape="1">
          <a:blip r:embed="rId4">
            <a:extLst>
              <a:ext uri="{28A0092B-C50C-407E-A947-70E740481C1C}">
                <a14:useLocalDpi xmlns:a14="http://schemas.microsoft.com/office/drawing/2010/main" val="0"/>
              </a:ext>
            </a:extLst>
          </a:blip>
          <a:srcRect l="14429" t="11643" r="20321" b="6499"/>
          <a:stretch/>
        </p:blipFill>
        <p:spPr>
          <a:xfrm>
            <a:off x="9823270" y="2175559"/>
            <a:ext cx="2151016" cy="2023862"/>
          </a:xfrm>
          <a:prstGeom prst="rect">
            <a:avLst/>
          </a:prstGeom>
        </p:spPr>
      </p:pic>
    </p:spTree>
    <p:extLst>
      <p:ext uri="{BB962C8B-B14F-4D97-AF65-F5344CB8AC3E}">
        <p14:creationId xmlns:p14="http://schemas.microsoft.com/office/powerpoint/2010/main" val="3492535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56E-FF10-916C-BA45-CE5BA04585C6}"/>
              </a:ext>
            </a:extLst>
          </p:cNvPr>
          <p:cNvSpPr>
            <a:spLocks noGrp="1"/>
          </p:cNvSpPr>
          <p:nvPr>
            <p:ph type="title"/>
          </p:nvPr>
        </p:nvSpPr>
        <p:spPr/>
        <p:txBody>
          <a:bodyPr/>
          <a:lstStyle/>
          <a:p>
            <a:r>
              <a:rPr lang="en-US" dirty="0"/>
              <a:t>Egress (Exits)</a:t>
            </a:r>
          </a:p>
        </p:txBody>
      </p:sp>
      <p:sp>
        <p:nvSpPr>
          <p:cNvPr id="3" name="Content Placeholder 2">
            <a:extLst>
              <a:ext uri="{FF2B5EF4-FFF2-40B4-BE49-F238E27FC236}">
                <a16:creationId xmlns:a16="http://schemas.microsoft.com/office/drawing/2014/main" id="{5E26CC24-8A4B-9112-CBE6-F1E1137FF83D}"/>
              </a:ext>
            </a:extLst>
          </p:cNvPr>
          <p:cNvSpPr>
            <a:spLocks noGrp="1"/>
          </p:cNvSpPr>
          <p:nvPr>
            <p:ph idx="1"/>
          </p:nvPr>
        </p:nvSpPr>
        <p:spPr>
          <a:xfrm>
            <a:off x="838200" y="1825625"/>
            <a:ext cx="10515600" cy="4836432"/>
          </a:xfrm>
        </p:spPr>
        <p:txBody>
          <a:bodyPr>
            <a:normAutofit/>
          </a:bodyPr>
          <a:lstStyle/>
          <a:p>
            <a:pPr marL="0" indent="0">
              <a:buNone/>
            </a:pPr>
            <a:r>
              <a:rPr lang="en-US" u="sng" dirty="0"/>
              <a:t>Requirements:</a:t>
            </a:r>
          </a:p>
          <a:p>
            <a:pPr>
              <a:lnSpc>
                <a:spcPct val="100000"/>
              </a:lnSpc>
              <a:spcAft>
                <a:spcPts val="600"/>
              </a:spcAft>
            </a:pPr>
            <a:r>
              <a:rPr lang="en-US" dirty="0"/>
              <a:t>Exits need to be permanent, marked, unlocked, and unobstructed</a:t>
            </a:r>
          </a:p>
          <a:p>
            <a:pPr>
              <a:lnSpc>
                <a:spcPct val="100000"/>
              </a:lnSpc>
              <a:spcAft>
                <a:spcPts val="600"/>
              </a:spcAft>
            </a:pPr>
            <a:r>
              <a:rPr lang="en-US" dirty="0"/>
              <a:t>No materials or equipment can be placed (permanently or temporarily) within the exit route.</a:t>
            </a:r>
          </a:p>
          <a:p>
            <a:pPr>
              <a:lnSpc>
                <a:spcPct val="100000"/>
              </a:lnSpc>
              <a:spcAft>
                <a:spcPts val="600"/>
              </a:spcAft>
            </a:pPr>
            <a:r>
              <a:rPr lang="en-US" dirty="0"/>
              <a:t>Doors must be unlocked from the inside and workers must be able to open an exit door at all times without keys, tools, or special knowledge</a:t>
            </a:r>
          </a:p>
          <a:p>
            <a:pPr>
              <a:lnSpc>
                <a:spcPct val="100000"/>
              </a:lnSpc>
              <a:spcAft>
                <a:spcPts val="600"/>
              </a:spcAft>
            </a:pPr>
            <a:r>
              <a:rPr lang="en-US" dirty="0"/>
              <a:t>A side-hinged exit door must be used and must swing outward in direction of exit travel </a:t>
            </a:r>
          </a:p>
          <a:p>
            <a:endParaRPr lang="en-US" dirty="0"/>
          </a:p>
        </p:txBody>
      </p:sp>
      <p:pic>
        <p:nvPicPr>
          <p:cNvPr id="5" name="Picture 4" descr="Arrow to Designate Emergency Exit jpg 27KB">
            <a:extLst>
              <a:ext uri="{FF2B5EF4-FFF2-40B4-BE49-F238E27FC236}">
                <a16:creationId xmlns:a16="http://schemas.microsoft.com/office/drawing/2014/main" id="{0562B740-3752-0FD2-6E70-28B1B746408B}"/>
              </a:ext>
            </a:extLst>
          </p:cNvPr>
          <p:cNvPicPr>
            <a:picLocks noChangeAspect="1"/>
          </p:cNvPicPr>
          <p:nvPr/>
        </p:nvPicPr>
        <p:blipFill rotWithShape="1">
          <a:blip r:embed="rId3">
            <a:extLst>
              <a:ext uri="{28A0092B-C50C-407E-A947-70E740481C1C}">
                <a14:useLocalDpi xmlns:a14="http://schemas.microsoft.com/office/drawing/2010/main" val="0"/>
              </a:ext>
            </a:extLst>
          </a:blip>
          <a:srcRect t="27461" b="19397"/>
          <a:stretch/>
        </p:blipFill>
        <p:spPr>
          <a:xfrm>
            <a:off x="8008983" y="365125"/>
            <a:ext cx="4064000" cy="1619796"/>
          </a:xfrm>
          <a:prstGeom prst="rect">
            <a:avLst/>
          </a:prstGeom>
        </p:spPr>
      </p:pic>
    </p:spTree>
    <p:extLst>
      <p:ext uri="{BB962C8B-B14F-4D97-AF65-F5344CB8AC3E}">
        <p14:creationId xmlns:p14="http://schemas.microsoft.com/office/powerpoint/2010/main" val="46718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r>
              <a:rPr lang="en-US" dirty="0"/>
              <a:t>Medical Services, First Aid Kits</a:t>
            </a:r>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a:xfrm>
            <a:off x="463138" y="1825625"/>
            <a:ext cx="9595262" cy="4836432"/>
          </a:xfrm>
        </p:spPr>
        <p:txBody>
          <a:bodyPr>
            <a:normAutofit fontScale="92500"/>
          </a:bodyPr>
          <a:lstStyle/>
          <a:p>
            <a:pPr marL="0" indent="0">
              <a:buNone/>
            </a:pPr>
            <a:r>
              <a:rPr lang="en-US" sz="2600" u="sng" dirty="0"/>
              <a:t>Requirements:</a:t>
            </a:r>
          </a:p>
          <a:p>
            <a:pPr>
              <a:lnSpc>
                <a:spcPct val="120000"/>
              </a:lnSpc>
              <a:spcAft>
                <a:spcPts val="600"/>
              </a:spcAft>
            </a:pPr>
            <a:r>
              <a:rPr lang="en-US" sz="2600" dirty="0"/>
              <a:t>Medical facility readily available or person trained in First-Aid at work site</a:t>
            </a:r>
          </a:p>
          <a:p>
            <a:pPr>
              <a:lnSpc>
                <a:spcPct val="110000"/>
              </a:lnSpc>
              <a:spcAft>
                <a:spcPts val="600"/>
              </a:spcAft>
            </a:pPr>
            <a:r>
              <a:rPr lang="en-US" sz="2600" dirty="0"/>
              <a:t>Communication system for contacting ambulance services </a:t>
            </a:r>
          </a:p>
          <a:p>
            <a:pPr lvl="1">
              <a:lnSpc>
                <a:spcPct val="110000"/>
              </a:lnSpc>
              <a:spcAft>
                <a:spcPts val="600"/>
              </a:spcAft>
            </a:pPr>
            <a:r>
              <a:rPr lang="en-US" sz="2200" dirty="0"/>
              <a:t>Emergency numbers must be posted</a:t>
            </a:r>
          </a:p>
          <a:p>
            <a:pPr lvl="1">
              <a:lnSpc>
                <a:spcPct val="110000"/>
              </a:lnSpc>
              <a:spcAft>
                <a:spcPts val="600"/>
              </a:spcAft>
            </a:pPr>
            <a:r>
              <a:rPr lang="en-US" sz="2200" dirty="0"/>
              <a:t>Must have the Location ID of worksite posted</a:t>
            </a:r>
          </a:p>
          <a:p>
            <a:pPr>
              <a:lnSpc>
                <a:spcPct val="110000"/>
              </a:lnSpc>
              <a:spcAft>
                <a:spcPts val="600"/>
              </a:spcAft>
            </a:pPr>
            <a:r>
              <a:rPr lang="en-US" sz="2600" dirty="0"/>
              <a:t>First-Aid supplies </a:t>
            </a:r>
          </a:p>
          <a:p>
            <a:pPr lvl="1">
              <a:lnSpc>
                <a:spcPct val="110000"/>
              </a:lnSpc>
              <a:spcAft>
                <a:spcPts val="600"/>
              </a:spcAft>
            </a:pPr>
            <a:r>
              <a:rPr lang="en-US" sz="2200" dirty="0"/>
              <a:t>Materials approved by a consulting physician</a:t>
            </a:r>
          </a:p>
          <a:p>
            <a:pPr lvl="1">
              <a:lnSpc>
                <a:spcPct val="110000"/>
              </a:lnSpc>
              <a:spcAft>
                <a:spcPts val="600"/>
              </a:spcAft>
            </a:pPr>
            <a:r>
              <a:rPr lang="en-US" sz="2200" dirty="0"/>
              <a:t>In a weatherproof container with individually sealed packages for each item</a:t>
            </a:r>
          </a:p>
          <a:p>
            <a:pPr lvl="1">
              <a:lnSpc>
                <a:spcPct val="110000"/>
              </a:lnSpc>
              <a:spcAft>
                <a:spcPts val="600"/>
              </a:spcAft>
            </a:pPr>
            <a:r>
              <a:rPr lang="en-US" sz="2200" dirty="0"/>
              <a:t>Periodically checked to ensure that materials are replaced after use</a:t>
            </a:r>
          </a:p>
        </p:txBody>
      </p:sp>
      <p:pic>
        <p:nvPicPr>
          <p:cNvPr id="5" name="Picture 4" descr="Portable First Aid Kit- JPEG 11KB">
            <a:extLst>
              <a:ext uri="{FF2B5EF4-FFF2-40B4-BE49-F238E27FC236}">
                <a16:creationId xmlns:a16="http://schemas.microsoft.com/office/drawing/2014/main" id="{C063AA37-DABA-3668-A189-9C120903D4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20697" y="97971"/>
            <a:ext cx="2761671" cy="2071254"/>
          </a:xfrm>
          <a:prstGeom prst="rect">
            <a:avLst/>
          </a:prstGeom>
        </p:spPr>
      </p:pic>
    </p:spTree>
    <p:extLst>
      <p:ext uri="{BB962C8B-B14F-4D97-AF65-F5344CB8AC3E}">
        <p14:creationId xmlns:p14="http://schemas.microsoft.com/office/powerpoint/2010/main" val="409785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0"/>
            <a:ext cx="10515600" cy="1325563"/>
          </a:xfrm>
        </p:spPr>
        <p:txBody>
          <a:bodyPr/>
          <a:lstStyle/>
          <a:p>
            <a:r>
              <a:rPr lang="en-US" dirty="0"/>
              <a:t>Slips, Trips, Falls</a:t>
            </a:r>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idx="1"/>
          </p:nvPr>
        </p:nvSpPr>
        <p:spPr>
          <a:xfrm>
            <a:off x="838200" y="1223158"/>
            <a:ext cx="8397240" cy="5269717"/>
          </a:xfrm>
        </p:spPr>
        <p:txBody>
          <a:bodyPr>
            <a:normAutofit fontScale="85000" lnSpcReduction="20000"/>
          </a:bodyPr>
          <a:lstStyle/>
          <a:p>
            <a:pPr>
              <a:lnSpc>
                <a:spcPct val="110000"/>
              </a:lnSpc>
              <a:spcBef>
                <a:spcPts val="600"/>
              </a:spcBef>
              <a:spcAft>
                <a:spcPts val="600"/>
              </a:spcAft>
            </a:pPr>
            <a:r>
              <a:rPr lang="en-US" dirty="0"/>
              <a:t>Often are the most common hazards in many workplaces</a:t>
            </a:r>
          </a:p>
          <a:p>
            <a:pPr lvl="1">
              <a:lnSpc>
                <a:spcPct val="110000"/>
              </a:lnSpc>
              <a:spcBef>
                <a:spcPts val="600"/>
              </a:spcBef>
              <a:spcAft>
                <a:spcPts val="600"/>
              </a:spcAft>
            </a:pPr>
            <a:r>
              <a:rPr lang="en-US" dirty="0"/>
              <a:t>Cooking areas may be cluttered (trips) or the floors may be slippery from oil, water, or food on them (slips)</a:t>
            </a:r>
          </a:p>
          <a:p>
            <a:pPr>
              <a:lnSpc>
                <a:spcPct val="110000"/>
              </a:lnSpc>
              <a:spcBef>
                <a:spcPts val="600"/>
              </a:spcBef>
              <a:spcAft>
                <a:spcPts val="600"/>
              </a:spcAft>
            </a:pPr>
            <a:r>
              <a:rPr lang="en-US" dirty="0"/>
              <a:t>Severity of the outcome may depend on what else is present:</a:t>
            </a:r>
          </a:p>
          <a:p>
            <a:pPr lvl="1">
              <a:lnSpc>
                <a:spcPct val="110000"/>
              </a:lnSpc>
              <a:spcBef>
                <a:spcPts val="600"/>
              </a:spcBef>
              <a:spcAft>
                <a:spcPts val="600"/>
              </a:spcAft>
            </a:pPr>
            <a:r>
              <a:rPr lang="en-US" dirty="0"/>
              <a:t>Hot surfaces that may be contacted during the fall</a:t>
            </a:r>
          </a:p>
          <a:p>
            <a:pPr lvl="1">
              <a:lnSpc>
                <a:spcPct val="110000"/>
              </a:lnSpc>
              <a:spcBef>
                <a:spcPts val="600"/>
              </a:spcBef>
              <a:spcAft>
                <a:spcPts val="600"/>
              </a:spcAft>
            </a:pPr>
            <a:r>
              <a:rPr lang="en-US" dirty="0"/>
              <a:t>Sharp objects that someone may contact</a:t>
            </a:r>
            <a:endParaRPr lang="en-US" sz="1100" dirty="0"/>
          </a:p>
          <a:p>
            <a:pPr>
              <a:lnSpc>
                <a:spcPct val="110000"/>
              </a:lnSpc>
              <a:spcBef>
                <a:spcPts val="600"/>
              </a:spcBef>
              <a:spcAft>
                <a:spcPts val="600"/>
              </a:spcAft>
            </a:pPr>
            <a:r>
              <a:rPr lang="en-US" dirty="0"/>
              <a:t>Solutions:</a:t>
            </a:r>
          </a:p>
          <a:p>
            <a:pPr lvl="1">
              <a:lnSpc>
                <a:spcPct val="110000"/>
              </a:lnSpc>
              <a:spcBef>
                <a:spcPts val="600"/>
              </a:spcBef>
              <a:spcAft>
                <a:spcPts val="600"/>
              </a:spcAft>
            </a:pPr>
            <a:r>
              <a:rPr lang="en-US" dirty="0"/>
              <a:t>Clean up all spills immediately</a:t>
            </a:r>
          </a:p>
          <a:p>
            <a:pPr lvl="1">
              <a:lnSpc>
                <a:spcPct val="110000"/>
              </a:lnSpc>
              <a:spcBef>
                <a:spcPts val="600"/>
              </a:spcBef>
              <a:spcAft>
                <a:spcPts val="600"/>
              </a:spcAft>
            </a:pPr>
            <a:r>
              <a:rPr lang="en-US" dirty="0"/>
              <a:t>Do not store cooking oil on the floor</a:t>
            </a:r>
          </a:p>
          <a:p>
            <a:pPr lvl="1">
              <a:lnSpc>
                <a:spcPct val="110000"/>
              </a:lnSpc>
              <a:spcBef>
                <a:spcPts val="600"/>
              </a:spcBef>
              <a:spcAft>
                <a:spcPts val="600"/>
              </a:spcAft>
            </a:pPr>
            <a:r>
              <a:rPr lang="en-US" dirty="0"/>
              <a:t>Eliminate cluttered or obstructed work areas (No exit path clutter!)</a:t>
            </a:r>
          </a:p>
          <a:p>
            <a:pPr lvl="1">
              <a:lnSpc>
                <a:spcPct val="110000"/>
              </a:lnSpc>
              <a:spcBef>
                <a:spcPts val="600"/>
              </a:spcBef>
              <a:spcAft>
                <a:spcPts val="600"/>
              </a:spcAft>
            </a:pPr>
            <a:r>
              <a:rPr lang="en-US" dirty="0"/>
              <a:t>Use non-slip mats </a:t>
            </a:r>
          </a:p>
          <a:p>
            <a:pPr lvl="1">
              <a:lnSpc>
                <a:spcPct val="110000"/>
              </a:lnSpc>
              <a:spcBef>
                <a:spcPts val="600"/>
              </a:spcBef>
              <a:spcAft>
                <a:spcPts val="600"/>
              </a:spcAft>
            </a:pPr>
            <a:r>
              <a:rPr lang="en-US" dirty="0"/>
              <a:t>Repair any uneven floor surfaces</a:t>
            </a:r>
          </a:p>
        </p:txBody>
      </p:sp>
    </p:spTree>
    <p:extLst>
      <p:ext uri="{BB962C8B-B14F-4D97-AF65-F5344CB8AC3E}">
        <p14:creationId xmlns:p14="http://schemas.microsoft.com/office/powerpoint/2010/main" val="39071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3F78A-E5E3-93E6-42B2-1803A943F210}"/>
              </a:ext>
            </a:extLst>
          </p:cNvPr>
          <p:cNvSpPr>
            <a:spLocks noGrp="1"/>
          </p:cNvSpPr>
          <p:nvPr>
            <p:ph type="title"/>
          </p:nvPr>
        </p:nvSpPr>
        <p:spPr/>
        <p:txBody>
          <a:bodyPr/>
          <a:lstStyle/>
          <a:p>
            <a:r>
              <a:rPr lang="en-US" dirty="0"/>
              <a:t>In Summary</a:t>
            </a:r>
          </a:p>
        </p:txBody>
      </p:sp>
      <p:sp>
        <p:nvSpPr>
          <p:cNvPr id="3" name="Content Placeholder 2">
            <a:extLst>
              <a:ext uri="{FF2B5EF4-FFF2-40B4-BE49-F238E27FC236}">
                <a16:creationId xmlns:a16="http://schemas.microsoft.com/office/drawing/2014/main" id="{AAC480E3-48F7-1D20-D4EC-B6700AC37106}"/>
              </a:ext>
            </a:extLst>
          </p:cNvPr>
          <p:cNvSpPr>
            <a:spLocks noGrp="1"/>
          </p:cNvSpPr>
          <p:nvPr>
            <p:ph idx="1"/>
          </p:nvPr>
        </p:nvSpPr>
        <p:spPr>
          <a:xfrm>
            <a:off x="838200" y="1825625"/>
            <a:ext cx="10515600" cy="4667250"/>
          </a:xfrm>
        </p:spPr>
        <p:txBody>
          <a:bodyPr>
            <a:normAutofit/>
          </a:bodyPr>
          <a:lstStyle/>
          <a:p>
            <a:r>
              <a:rPr lang="en-US" dirty="0"/>
              <a:t>A variety of general safety hazards may exist in food trucks, with some more universal, some specific to individual workplaces.</a:t>
            </a:r>
          </a:p>
          <a:p>
            <a:r>
              <a:rPr lang="en-US" dirty="0"/>
              <a:t>Emergency Action Plans (EAPs) are needed for every workplace so that workers know how to respond in an emergency.</a:t>
            </a:r>
          </a:p>
          <a:p>
            <a:r>
              <a:rPr lang="en-US" dirty="0"/>
              <a:t>Means of Egress must always be kept clear and available for quick exits in emergencies like fires.</a:t>
            </a:r>
          </a:p>
          <a:p>
            <a:r>
              <a:rPr lang="en-US" dirty="0"/>
              <a:t>Medical Services and First Aid must be planned for in case of emergency</a:t>
            </a:r>
          </a:p>
          <a:p>
            <a:r>
              <a:rPr lang="en-US" dirty="0"/>
              <a:t>Slips, Trips, and Falls are a common source of injury and should be addressed with a variety of hazard controls.</a:t>
            </a:r>
          </a:p>
          <a:p>
            <a:endParaRPr lang="en-US" dirty="0"/>
          </a:p>
        </p:txBody>
      </p:sp>
    </p:spTree>
    <p:extLst>
      <p:ext uri="{BB962C8B-B14F-4D97-AF65-F5344CB8AC3E}">
        <p14:creationId xmlns:p14="http://schemas.microsoft.com/office/powerpoint/2010/main" val="392318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AD1F2-2A1F-D55A-2F52-3484A4392FAB}"/>
              </a:ext>
            </a:extLst>
          </p:cNvPr>
          <p:cNvSpPr>
            <a:spLocks noGrp="1"/>
          </p:cNvSpPr>
          <p:nvPr>
            <p:ph type="title"/>
          </p:nvPr>
        </p:nvSpPr>
        <p:spPr/>
        <p:txBody>
          <a:bodyPr/>
          <a:lstStyle/>
          <a:p>
            <a:r>
              <a:rPr lang="en-US" dirty="0"/>
              <a:t>Additional Safety Information Available</a:t>
            </a:r>
          </a:p>
        </p:txBody>
      </p:sp>
      <p:sp>
        <p:nvSpPr>
          <p:cNvPr id="3" name="Content Placeholder 2">
            <a:extLst>
              <a:ext uri="{FF2B5EF4-FFF2-40B4-BE49-F238E27FC236}">
                <a16:creationId xmlns:a16="http://schemas.microsoft.com/office/drawing/2014/main" id="{C3A24533-C7D4-C619-9622-986DBDEF5D13}"/>
              </a:ext>
            </a:extLst>
          </p:cNvPr>
          <p:cNvSpPr>
            <a:spLocks noGrp="1"/>
          </p:cNvSpPr>
          <p:nvPr>
            <p:ph idx="1"/>
          </p:nvPr>
        </p:nvSpPr>
        <p:spPr>
          <a:xfrm>
            <a:off x="838200" y="1825624"/>
            <a:ext cx="10878178" cy="4784181"/>
          </a:xfrm>
        </p:spPr>
        <p:txBody>
          <a:bodyPr>
            <a:normAutofit fontScale="77500" lnSpcReduction="20000"/>
          </a:bodyPr>
          <a:lstStyle/>
          <a:p>
            <a:pPr marL="0" indent="0">
              <a:buNone/>
            </a:pPr>
            <a:r>
              <a:rPr lang="en-US" dirty="0"/>
              <a:t>OSHA’s website has many resources available, specifically for EAPs and related topics: </a:t>
            </a:r>
          </a:p>
          <a:p>
            <a:pPr marL="0" indent="0">
              <a:buNone/>
            </a:pPr>
            <a:r>
              <a:rPr lang="en-US" dirty="0">
                <a:hlinkClick r:id="rId2"/>
              </a:rPr>
              <a:t>https://www.osha.gov/etools/evacuation-plans-procedures</a:t>
            </a:r>
            <a:r>
              <a:rPr lang="en-US" dirty="0"/>
              <a:t> </a:t>
            </a:r>
          </a:p>
          <a:p>
            <a:pPr marL="0" indent="0">
              <a:buNone/>
            </a:pPr>
            <a:endParaRPr lang="en-US" dirty="0"/>
          </a:p>
          <a:p>
            <a:pPr marL="0" indent="0">
              <a:buNone/>
            </a:pPr>
            <a:r>
              <a:rPr lang="en-US" dirty="0"/>
              <a:t>OSHA has additional safety materials for Restaurant Worker Safety (Youth)</a:t>
            </a:r>
          </a:p>
          <a:p>
            <a:pPr marL="0" indent="0">
              <a:buNone/>
            </a:pPr>
            <a:r>
              <a:rPr lang="en-US" dirty="0">
                <a:hlinkClick r:id="rId3"/>
              </a:rPr>
              <a:t>https://www.osha.gov/etools/young-workers-restaurant-safety/posters</a:t>
            </a:r>
            <a:endParaRPr lang="en-US" dirty="0"/>
          </a:p>
          <a:p>
            <a:r>
              <a:rPr lang="en-US" dirty="0"/>
              <a:t>Clean-up Safety</a:t>
            </a:r>
          </a:p>
          <a:p>
            <a:r>
              <a:rPr lang="en-US" dirty="0"/>
              <a:t>Safe Knife Handling</a:t>
            </a:r>
          </a:p>
          <a:p>
            <a:r>
              <a:rPr lang="en-US" dirty="0"/>
              <a:t>To Prevent Burns</a:t>
            </a:r>
          </a:p>
          <a:p>
            <a:r>
              <a:rPr lang="en-US" dirty="0"/>
              <a:t>Safer Lifting</a:t>
            </a:r>
          </a:p>
          <a:p>
            <a:r>
              <a:rPr lang="en-US" dirty="0"/>
              <a:t>Drive-thru</a:t>
            </a:r>
          </a:p>
          <a:p>
            <a:r>
              <a:rPr lang="en-US" dirty="0"/>
              <a:t>Child Labor Laws</a:t>
            </a:r>
          </a:p>
          <a:p>
            <a:endParaRPr lang="en-US" dirty="0"/>
          </a:p>
          <a:p>
            <a:r>
              <a:rPr lang="en-US" dirty="0"/>
              <a:t>See also the Additional Resources Handout Provided</a:t>
            </a:r>
          </a:p>
          <a:p>
            <a:endParaRPr lang="en-US" dirty="0"/>
          </a:p>
        </p:txBody>
      </p:sp>
    </p:spTree>
    <p:extLst>
      <p:ext uri="{BB962C8B-B14F-4D97-AF65-F5344CB8AC3E}">
        <p14:creationId xmlns:p14="http://schemas.microsoft.com/office/powerpoint/2010/main" val="212271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8999-6D0D-3373-896D-8FD1AF27F90F}"/>
              </a:ext>
            </a:extLst>
          </p:cNvPr>
          <p:cNvSpPr>
            <a:spLocks noGrp="1"/>
          </p:cNvSpPr>
          <p:nvPr>
            <p:ph type="title"/>
          </p:nvPr>
        </p:nvSpPr>
        <p:spPr/>
        <p:txBody>
          <a:bodyPr/>
          <a:lstStyle/>
          <a:p>
            <a:r>
              <a:rPr lang="en-US" dirty="0"/>
              <a:t>General Worker Safety</a:t>
            </a:r>
          </a:p>
        </p:txBody>
      </p:sp>
      <p:sp>
        <p:nvSpPr>
          <p:cNvPr id="3" name="Content Placeholder 2">
            <a:extLst>
              <a:ext uri="{FF2B5EF4-FFF2-40B4-BE49-F238E27FC236}">
                <a16:creationId xmlns:a16="http://schemas.microsoft.com/office/drawing/2014/main" id="{C56A1FFE-EDB9-6A32-B2A9-3212AAC6478B}"/>
              </a:ext>
            </a:extLst>
          </p:cNvPr>
          <p:cNvSpPr>
            <a:spLocks noGrp="1"/>
          </p:cNvSpPr>
          <p:nvPr>
            <p:ph idx="1"/>
          </p:nvPr>
        </p:nvSpPr>
        <p:spPr/>
        <p:txBody>
          <a:bodyPr/>
          <a:lstStyle/>
          <a:p>
            <a:r>
              <a:rPr lang="en-US" dirty="0"/>
              <a:t>Emergency Action Plans</a:t>
            </a:r>
          </a:p>
          <a:p>
            <a:r>
              <a:rPr lang="en-US" dirty="0"/>
              <a:t>Means of Egress</a:t>
            </a:r>
          </a:p>
          <a:p>
            <a:r>
              <a:rPr lang="en-US" dirty="0"/>
              <a:t>Medical Services, First Aid </a:t>
            </a:r>
          </a:p>
          <a:p>
            <a:r>
              <a:rPr lang="en-US" dirty="0"/>
              <a:t>Slips, Trips, Falls</a:t>
            </a:r>
          </a:p>
          <a:p>
            <a:r>
              <a:rPr lang="en-US" dirty="0"/>
              <a:t>Finding Additional Resources that May Apply to Your Food Truck Business</a:t>
            </a:r>
          </a:p>
        </p:txBody>
      </p:sp>
    </p:spTree>
    <p:extLst>
      <p:ext uri="{BB962C8B-B14F-4D97-AF65-F5344CB8AC3E}">
        <p14:creationId xmlns:p14="http://schemas.microsoft.com/office/powerpoint/2010/main" val="7519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3612-F4B7-225B-FA9A-80A458544558}"/>
              </a:ext>
            </a:extLst>
          </p:cNvPr>
          <p:cNvSpPr>
            <a:spLocks noGrp="1"/>
          </p:cNvSpPr>
          <p:nvPr>
            <p:ph type="title"/>
          </p:nvPr>
        </p:nvSpPr>
        <p:spPr>
          <a:xfrm>
            <a:off x="838200" y="93819"/>
            <a:ext cx="10515600" cy="1325563"/>
          </a:xfrm>
        </p:spPr>
        <p:txBody>
          <a:bodyPr/>
          <a:lstStyle/>
          <a:p>
            <a:r>
              <a:rPr lang="en-US" dirty="0"/>
              <a:t>Why does planning and preparation matter?</a:t>
            </a:r>
          </a:p>
        </p:txBody>
      </p:sp>
      <p:sp>
        <p:nvSpPr>
          <p:cNvPr id="3" name="Content Placeholder 2">
            <a:extLst>
              <a:ext uri="{FF2B5EF4-FFF2-40B4-BE49-F238E27FC236}">
                <a16:creationId xmlns:a16="http://schemas.microsoft.com/office/drawing/2014/main" id="{E5273FE3-CED0-593D-7CAB-08D11C543629}"/>
              </a:ext>
            </a:extLst>
          </p:cNvPr>
          <p:cNvSpPr>
            <a:spLocks noGrp="1"/>
          </p:cNvSpPr>
          <p:nvPr>
            <p:ph idx="1"/>
          </p:nvPr>
        </p:nvSpPr>
        <p:spPr>
          <a:xfrm>
            <a:off x="514806" y="1419382"/>
            <a:ext cx="11372393" cy="5037397"/>
          </a:xfrm>
        </p:spPr>
        <p:txBody>
          <a:bodyPr>
            <a:normAutofit/>
          </a:bodyPr>
          <a:lstStyle/>
          <a:p>
            <a:pPr marL="0" indent="0">
              <a:buNone/>
            </a:pPr>
            <a:r>
              <a:rPr lang="en-US" u="sng" dirty="0"/>
              <a:t>Planning for the Unexpected</a:t>
            </a:r>
          </a:p>
          <a:p>
            <a:r>
              <a:rPr lang="en-US" sz="2400" dirty="0"/>
              <a:t>January 2, 2023- NFL Game between Cincinnati Bengals/Buffalo Bills</a:t>
            </a:r>
          </a:p>
          <a:p>
            <a:pPr>
              <a:spcAft>
                <a:spcPts val="600"/>
              </a:spcAft>
            </a:pPr>
            <a:r>
              <a:rPr lang="en-US" sz="2400" dirty="0"/>
              <a:t>Damar Hamlin made a tackle, stood up, swayed, collapsed backwards</a:t>
            </a:r>
          </a:p>
          <a:p>
            <a:pPr lvl="1">
              <a:spcAft>
                <a:spcPts val="600"/>
              </a:spcAft>
            </a:pPr>
            <a:r>
              <a:rPr lang="en-US" sz="2000" dirty="0"/>
              <a:t>Medical personnel rushed onto field, assessed condition, used CPR and defibrillator to restart heart</a:t>
            </a:r>
          </a:p>
          <a:p>
            <a:pPr lvl="1">
              <a:spcAft>
                <a:spcPts val="600"/>
              </a:spcAft>
            </a:pPr>
            <a:r>
              <a:rPr lang="en-US" sz="2000" dirty="0"/>
              <a:t>Received needed medical care within a few minutes, increased odds of survival and recovery</a:t>
            </a:r>
          </a:p>
          <a:p>
            <a:endParaRPr lang="en-US" sz="1000" dirty="0"/>
          </a:p>
          <a:p>
            <a:r>
              <a:rPr lang="en-US" sz="2400" dirty="0"/>
              <a:t>NFL had an </a:t>
            </a:r>
            <a:r>
              <a:rPr lang="en-US" sz="2400" b="1" dirty="0"/>
              <a:t>Emergency Action Plan (EAP)</a:t>
            </a:r>
            <a:r>
              <a:rPr lang="en-US" sz="2400" dirty="0"/>
              <a:t>- rehearsed before each season</a:t>
            </a:r>
          </a:p>
          <a:p>
            <a:r>
              <a:rPr lang="en-US" sz="2400" dirty="0"/>
              <a:t>Team/Medical Personnel meet before each game to discuss Health/ Safety Procedures</a:t>
            </a:r>
          </a:p>
          <a:p>
            <a:r>
              <a:rPr lang="en-US" sz="2400" dirty="0"/>
              <a:t>The EAP may not be needed every play, every game- but it is essential when needed</a:t>
            </a:r>
          </a:p>
          <a:p>
            <a:endParaRPr lang="en-US" sz="1000" dirty="0"/>
          </a:p>
          <a:p>
            <a:r>
              <a:rPr lang="en-US" sz="2400" dirty="0"/>
              <a:t>Are you ready if an emergency occurs? Do you have emergency plans for your business?</a:t>
            </a:r>
          </a:p>
        </p:txBody>
      </p:sp>
      <p:pic>
        <p:nvPicPr>
          <p:cNvPr id="4" name="Picture 3" descr="Portable First Aid Kit- JPEG 11KB">
            <a:extLst>
              <a:ext uri="{FF2B5EF4-FFF2-40B4-BE49-F238E27FC236}">
                <a16:creationId xmlns:a16="http://schemas.microsoft.com/office/drawing/2014/main" id="{C99E8484-CB16-F1E1-00EF-FB871530C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4671" y="1090247"/>
            <a:ext cx="1932528" cy="1449397"/>
          </a:xfrm>
          <a:prstGeom prst="rect">
            <a:avLst/>
          </a:prstGeom>
        </p:spPr>
      </p:pic>
    </p:spTree>
    <p:extLst>
      <p:ext uri="{BB962C8B-B14F-4D97-AF65-F5344CB8AC3E}">
        <p14:creationId xmlns:p14="http://schemas.microsoft.com/office/powerpoint/2010/main" val="7884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B31E-E42A-A064-8CE7-0389DA37A2A7}"/>
              </a:ext>
            </a:extLst>
          </p:cNvPr>
          <p:cNvSpPr>
            <a:spLocks noGrp="1"/>
          </p:cNvSpPr>
          <p:nvPr>
            <p:ph type="title"/>
          </p:nvPr>
        </p:nvSpPr>
        <p:spPr>
          <a:xfrm>
            <a:off x="938683" y="3384"/>
            <a:ext cx="10515600" cy="1325563"/>
          </a:xfrm>
        </p:spPr>
        <p:txBody>
          <a:bodyPr/>
          <a:lstStyle/>
          <a:p>
            <a:r>
              <a:rPr lang="en-US" dirty="0"/>
              <a:t>Emergency Action Plans (EAP)</a:t>
            </a:r>
          </a:p>
        </p:txBody>
      </p:sp>
      <p:sp>
        <p:nvSpPr>
          <p:cNvPr id="3" name="Content Placeholder 2">
            <a:extLst>
              <a:ext uri="{FF2B5EF4-FFF2-40B4-BE49-F238E27FC236}">
                <a16:creationId xmlns:a16="http://schemas.microsoft.com/office/drawing/2014/main" id="{6EA162E5-731D-4977-51D7-D7D834864EA3}"/>
              </a:ext>
            </a:extLst>
          </p:cNvPr>
          <p:cNvSpPr>
            <a:spLocks noGrp="1"/>
          </p:cNvSpPr>
          <p:nvPr>
            <p:ph idx="1"/>
          </p:nvPr>
        </p:nvSpPr>
        <p:spPr>
          <a:xfrm>
            <a:off x="522514" y="1510145"/>
            <a:ext cx="7576457" cy="4982730"/>
          </a:xfrm>
        </p:spPr>
        <p:txBody>
          <a:bodyPr>
            <a:normAutofit fontScale="92500" lnSpcReduction="10000"/>
          </a:bodyPr>
          <a:lstStyle/>
          <a:p>
            <a:pPr>
              <a:spcAft>
                <a:spcPts val="600"/>
              </a:spcAft>
            </a:pPr>
            <a:r>
              <a:rPr lang="en-US" u="sng" dirty="0"/>
              <a:t>Purpose:</a:t>
            </a:r>
            <a:r>
              <a:rPr lang="en-US" dirty="0"/>
              <a:t> Describe actions to be taken to ensure employee safety during an emergency</a:t>
            </a:r>
          </a:p>
          <a:p>
            <a:pPr>
              <a:spcAft>
                <a:spcPts val="600"/>
              </a:spcAft>
            </a:pPr>
            <a:endParaRPr lang="en-US" sz="1000" dirty="0"/>
          </a:p>
          <a:p>
            <a:pPr>
              <a:spcAft>
                <a:spcPts val="600"/>
              </a:spcAft>
            </a:pPr>
            <a:r>
              <a:rPr lang="en-US" u="sng" dirty="0"/>
              <a:t>Benefits:</a:t>
            </a:r>
          </a:p>
          <a:p>
            <a:pPr lvl="1">
              <a:spcAft>
                <a:spcPts val="600"/>
              </a:spcAft>
            </a:pPr>
            <a:r>
              <a:rPr lang="en-US" dirty="0"/>
              <a:t>Less confusion when written document organizes actions</a:t>
            </a:r>
          </a:p>
          <a:p>
            <a:pPr lvl="1">
              <a:spcAft>
                <a:spcPts val="600"/>
              </a:spcAft>
            </a:pPr>
            <a:r>
              <a:rPr lang="en-US" dirty="0"/>
              <a:t>Fewer and less severe injuries</a:t>
            </a:r>
          </a:p>
          <a:p>
            <a:pPr lvl="1">
              <a:spcAft>
                <a:spcPts val="600"/>
              </a:spcAft>
            </a:pPr>
            <a:r>
              <a:rPr lang="en-US" dirty="0"/>
              <a:t>Less structural damage</a:t>
            </a:r>
          </a:p>
          <a:p>
            <a:pPr>
              <a:spcAft>
                <a:spcPts val="600"/>
              </a:spcAft>
            </a:pPr>
            <a:endParaRPr lang="en-US" sz="1000" dirty="0"/>
          </a:p>
          <a:p>
            <a:pPr>
              <a:spcAft>
                <a:spcPts val="600"/>
              </a:spcAft>
            </a:pPr>
            <a:r>
              <a:rPr lang="en-US" u="sng" dirty="0"/>
              <a:t>What are reasonable emergencies for your business?</a:t>
            </a:r>
          </a:p>
          <a:p>
            <a:pPr lvl="1">
              <a:spcAft>
                <a:spcPts val="600"/>
              </a:spcAft>
            </a:pPr>
            <a:r>
              <a:rPr lang="en-US" dirty="0"/>
              <a:t>Fire? Tornado or other severe weather?</a:t>
            </a:r>
          </a:p>
          <a:p>
            <a:pPr lvl="1">
              <a:spcAft>
                <a:spcPts val="600"/>
              </a:spcAft>
            </a:pPr>
            <a:r>
              <a:rPr lang="en-US" dirty="0"/>
              <a:t>Customer violence? Civil disturbances?</a:t>
            </a:r>
          </a:p>
          <a:p>
            <a:pPr lvl="1">
              <a:spcAft>
                <a:spcPts val="600"/>
              </a:spcAft>
            </a:pPr>
            <a:r>
              <a:rPr lang="en-US" dirty="0"/>
              <a:t>Others?</a:t>
            </a:r>
          </a:p>
        </p:txBody>
      </p:sp>
      <p:pic>
        <p:nvPicPr>
          <p:cNvPr id="7" name="Picture 6" descr="Emergency Evacuation Route Maps are useful for building emergencies but may need modified for food truck wrkers (19.5 KB-JPEG)">
            <a:extLst>
              <a:ext uri="{FF2B5EF4-FFF2-40B4-BE49-F238E27FC236}">
                <a16:creationId xmlns:a16="http://schemas.microsoft.com/office/drawing/2014/main" id="{761BE87E-C2E7-25E3-278C-D073DA954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5499" y="2048469"/>
            <a:ext cx="3759200" cy="2540000"/>
          </a:xfrm>
          <a:prstGeom prst="rect">
            <a:avLst/>
          </a:prstGeom>
        </p:spPr>
      </p:pic>
    </p:spTree>
    <p:extLst>
      <p:ext uri="{BB962C8B-B14F-4D97-AF65-F5344CB8AC3E}">
        <p14:creationId xmlns:p14="http://schemas.microsoft.com/office/powerpoint/2010/main" val="272875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r>
              <a:rPr lang="en-US" dirty="0"/>
              <a:t>Emergency Action Plans (EAP)- Requirements</a:t>
            </a: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825624"/>
            <a:ext cx="10515600" cy="4769139"/>
          </a:xfrm>
        </p:spPr>
        <p:txBody>
          <a:bodyPr/>
          <a:lstStyle/>
          <a:p>
            <a:pPr marL="0" indent="0">
              <a:buNone/>
            </a:pPr>
            <a:r>
              <a:rPr lang="en-US" u="sng" dirty="0"/>
              <a:t>Main Requirements:</a:t>
            </a:r>
          </a:p>
          <a:p>
            <a:r>
              <a:rPr lang="en-US" dirty="0"/>
              <a:t>Ways to report fires and other emergencies</a:t>
            </a:r>
          </a:p>
          <a:p>
            <a:r>
              <a:rPr lang="en-US" dirty="0"/>
              <a:t>Evacuation methods (Fire vs Tornado vs Other Emergencies)</a:t>
            </a:r>
          </a:p>
          <a:p>
            <a:r>
              <a:rPr lang="en-US" dirty="0"/>
              <a:t>Rescue and Medical Duties for employees</a:t>
            </a:r>
          </a:p>
          <a:p>
            <a:r>
              <a:rPr lang="en-US" dirty="0"/>
              <a:t>Accounting for all employees after emergency evacuation</a:t>
            </a:r>
          </a:p>
          <a:p>
            <a:r>
              <a:rPr lang="en-US" dirty="0"/>
              <a:t>Emergency Contact Information</a:t>
            </a:r>
          </a:p>
          <a:p>
            <a:endParaRPr lang="en-US" dirty="0"/>
          </a:p>
          <a:p>
            <a:pPr marL="0" indent="0">
              <a:buNone/>
            </a:pPr>
            <a:r>
              <a:rPr lang="en-US" u="sng" dirty="0"/>
              <a:t>Not required, but may be helpful:</a:t>
            </a:r>
          </a:p>
          <a:p>
            <a:r>
              <a:rPr lang="en-US" dirty="0"/>
              <a:t>An offsite location to store originals or copies of essential records</a:t>
            </a:r>
          </a:p>
          <a:p>
            <a:endParaRPr lang="en-US" dirty="0"/>
          </a:p>
          <a:p>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56119"/>
            <a:ext cx="10515600" cy="1325563"/>
          </a:xfrm>
        </p:spPr>
        <p:txBody>
          <a:bodyPr/>
          <a:lstStyle/>
          <a:p>
            <a:r>
              <a:rPr lang="en-US" dirty="0"/>
              <a:t>EAP Requirements (continued)</a:t>
            </a: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627017" y="1481682"/>
            <a:ext cx="10726783" cy="5376318"/>
          </a:xfrm>
        </p:spPr>
        <p:txBody>
          <a:bodyPr>
            <a:normAutofit fontScale="92500" lnSpcReduction="20000"/>
          </a:bodyPr>
          <a:lstStyle/>
          <a:p>
            <a:pPr>
              <a:spcAft>
                <a:spcPts val="600"/>
              </a:spcAft>
            </a:pPr>
            <a:r>
              <a:rPr lang="en-US" b="1" u="sng" dirty="0"/>
              <a:t>Reporting Fires and other Emergencies: </a:t>
            </a:r>
            <a:r>
              <a:rPr lang="en-US" dirty="0"/>
              <a:t>	911, possibly others</a:t>
            </a:r>
          </a:p>
          <a:p>
            <a:pPr lvl="1">
              <a:spcAft>
                <a:spcPts val="600"/>
              </a:spcAft>
            </a:pPr>
            <a:r>
              <a:rPr lang="en-US" dirty="0"/>
              <a:t>How will first responders know your location? </a:t>
            </a:r>
          </a:p>
          <a:p>
            <a:pPr lvl="1">
              <a:spcAft>
                <a:spcPts val="600"/>
              </a:spcAft>
            </a:pPr>
            <a:r>
              <a:rPr lang="en-US" b="1" dirty="0"/>
              <a:t>Recommendation</a:t>
            </a:r>
            <a:r>
              <a:rPr lang="en-US" dirty="0"/>
              <a:t>: Clip a pocket folder onto exit door, easily taken when exiting</a:t>
            </a:r>
          </a:p>
          <a:p>
            <a:pPr lvl="2">
              <a:spcAft>
                <a:spcPts val="600"/>
              </a:spcAft>
            </a:pPr>
            <a:r>
              <a:rPr lang="en-US" sz="2400" dirty="0"/>
              <a:t>Front page: </a:t>
            </a:r>
            <a:r>
              <a:rPr lang="en-US" sz="2400" b="1" dirty="0"/>
              <a:t>Detailed location </a:t>
            </a:r>
            <a:r>
              <a:rPr lang="en-US" sz="2400" dirty="0"/>
              <a:t>of the truck/trailer/tent/cart for that shift </a:t>
            </a:r>
          </a:p>
          <a:p>
            <a:pPr lvl="2">
              <a:spcAft>
                <a:spcPts val="600"/>
              </a:spcAft>
            </a:pPr>
            <a:r>
              <a:rPr lang="en-US" sz="2400" dirty="0"/>
              <a:t>Contact information for Fire, Police, Ambulance, Owner/Manager</a:t>
            </a:r>
          </a:p>
          <a:p>
            <a:pPr lvl="2">
              <a:spcAft>
                <a:spcPts val="600"/>
              </a:spcAft>
            </a:pPr>
            <a:r>
              <a:rPr lang="en-US" sz="2400" dirty="0"/>
              <a:t>Procedures for all emergencies (Fire, Tornado, Violence)</a:t>
            </a:r>
          </a:p>
          <a:p>
            <a:pPr lvl="2"/>
            <a:endParaRPr lang="en-US" dirty="0"/>
          </a:p>
          <a:p>
            <a:pPr>
              <a:spcAft>
                <a:spcPts val="600"/>
              </a:spcAft>
            </a:pPr>
            <a:r>
              <a:rPr lang="en-US" b="1" u="sng" dirty="0"/>
              <a:t>Evacuation Methods </a:t>
            </a:r>
            <a:r>
              <a:rPr lang="en-US" dirty="0"/>
              <a:t>(Fire vs Tornado vs Other Emergencies)</a:t>
            </a:r>
          </a:p>
          <a:p>
            <a:pPr lvl="1">
              <a:spcAft>
                <a:spcPts val="600"/>
              </a:spcAft>
            </a:pPr>
            <a:r>
              <a:rPr lang="en-US" dirty="0"/>
              <a:t>Fire- when to evacuate, where to evacuate/safe distance</a:t>
            </a:r>
          </a:p>
          <a:p>
            <a:pPr lvl="1">
              <a:spcAft>
                <a:spcPts val="600"/>
              </a:spcAft>
            </a:pPr>
            <a:r>
              <a:rPr lang="en-US" dirty="0"/>
              <a:t>Tornado/Flooding/Severe Weather- Shelter in place? Evacuate?</a:t>
            </a:r>
          </a:p>
          <a:p>
            <a:pPr lvl="1">
              <a:spcAft>
                <a:spcPts val="600"/>
              </a:spcAft>
            </a:pPr>
            <a:r>
              <a:rPr lang="en-US" dirty="0"/>
              <a:t>Violent Acts- Shelter in place? Evacuate?</a:t>
            </a:r>
          </a:p>
          <a:p>
            <a:pPr lvl="1">
              <a:spcAft>
                <a:spcPts val="600"/>
              </a:spcAft>
            </a:pPr>
            <a:r>
              <a:rPr lang="en-US" dirty="0"/>
              <a:t>Will you assist visitors/customers?</a:t>
            </a:r>
          </a:p>
          <a:p>
            <a:pPr lvl="1">
              <a:spcAft>
                <a:spcPts val="600"/>
              </a:spcAft>
            </a:pPr>
            <a:endParaRPr lang="en-US" sz="1200" dirty="0"/>
          </a:p>
          <a:p>
            <a:pPr marL="457200" lvl="1" indent="0">
              <a:spcAft>
                <a:spcPts val="600"/>
              </a:spcAft>
              <a:buNone/>
            </a:pPr>
            <a:r>
              <a:rPr lang="en-US" dirty="0"/>
              <a:t>*Methods may need to change, depending on your location and conditions*</a:t>
            </a:r>
          </a:p>
        </p:txBody>
      </p:sp>
    </p:spTree>
    <p:extLst>
      <p:ext uri="{BB962C8B-B14F-4D97-AF65-F5344CB8AC3E}">
        <p14:creationId xmlns:p14="http://schemas.microsoft.com/office/powerpoint/2010/main" val="245234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03868"/>
            <a:ext cx="10515600" cy="1325563"/>
          </a:xfrm>
        </p:spPr>
        <p:txBody>
          <a:bodyPr/>
          <a:lstStyle/>
          <a:p>
            <a:r>
              <a:rPr lang="en-US" dirty="0"/>
              <a:t>EAP Requirements (cont.)</a:t>
            </a: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528354"/>
            <a:ext cx="10515600" cy="5066409"/>
          </a:xfrm>
        </p:spPr>
        <p:txBody>
          <a:bodyPr>
            <a:normAutofit fontScale="92500" lnSpcReduction="20000"/>
          </a:bodyPr>
          <a:lstStyle/>
          <a:p>
            <a:pPr>
              <a:spcAft>
                <a:spcPts val="600"/>
              </a:spcAft>
            </a:pPr>
            <a:r>
              <a:rPr lang="en-US" b="1" u="sng" dirty="0"/>
              <a:t>Rescue and Medical Duties for Employees</a:t>
            </a:r>
          </a:p>
          <a:p>
            <a:pPr lvl="1">
              <a:spcAft>
                <a:spcPts val="600"/>
              </a:spcAft>
            </a:pPr>
            <a:r>
              <a:rPr lang="en-US" dirty="0"/>
              <a:t>Remove from immediate danger, call emergency personnel for assistance</a:t>
            </a:r>
          </a:p>
          <a:p>
            <a:pPr lvl="1">
              <a:spcAft>
                <a:spcPts val="600"/>
              </a:spcAft>
            </a:pPr>
            <a:r>
              <a:rPr lang="en-US" dirty="0"/>
              <a:t>If someone is injured, who is present to assist them?</a:t>
            </a:r>
          </a:p>
          <a:p>
            <a:pPr lvl="1">
              <a:spcAft>
                <a:spcPts val="600"/>
              </a:spcAft>
            </a:pPr>
            <a:r>
              <a:rPr lang="en-US" dirty="0"/>
              <a:t>Training for First Aid? Choking? CPR?</a:t>
            </a:r>
          </a:p>
          <a:p>
            <a:pPr lvl="1"/>
            <a:endParaRPr lang="en-US" dirty="0"/>
          </a:p>
          <a:p>
            <a:pPr>
              <a:spcAft>
                <a:spcPts val="600"/>
              </a:spcAft>
            </a:pPr>
            <a:r>
              <a:rPr lang="en-US" b="1" u="sng" dirty="0"/>
              <a:t>Accounting for All Employees after Emergency </a:t>
            </a:r>
          </a:p>
          <a:p>
            <a:pPr lvl="1">
              <a:spcAft>
                <a:spcPts val="600"/>
              </a:spcAft>
            </a:pPr>
            <a:r>
              <a:rPr lang="en-US" dirty="0"/>
              <a:t>Central meeting location? Phone call/text?</a:t>
            </a:r>
          </a:p>
          <a:p>
            <a:pPr lvl="1">
              <a:spcAft>
                <a:spcPts val="600"/>
              </a:spcAft>
            </a:pPr>
            <a:r>
              <a:rPr lang="en-US" dirty="0"/>
              <a:t>Who is responsible for verifying?</a:t>
            </a:r>
          </a:p>
          <a:p>
            <a:pPr lvl="1">
              <a:spcAft>
                <a:spcPts val="600"/>
              </a:spcAft>
            </a:pPr>
            <a:r>
              <a:rPr lang="en-US" b="1" dirty="0"/>
              <a:t>Items needed: </a:t>
            </a:r>
            <a:r>
              <a:rPr lang="en-US" dirty="0"/>
              <a:t>List of workers on site, contact information for all workers</a:t>
            </a:r>
          </a:p>
          <a:p>
            <a:pPr lvl="1"/>
            <a:endParaRPr lang="en-US" dirty="0"/>
          </a:p>
          <a:p>
            <a:pPr>
              <a:spcAft>
                <a:spcPts val="600"/>
              </a:spcAft>
            </a:pPr>
            <a:r>
              <a:rPr lang="en-US" b="1" u="sng" dirty="0"/>
              <a:t>Emergency Contact Information</a:t>
            </a:r>
          </a:p>
          <a:p>
            <a:pPr lvl="1">
              <a:spcAft>
                <a:spcPts val="600"/>
              </a:spcAft>
            </a:pPr>
            <a:r>
              <a:rPr lang="en-US" dirty="0"/>
              <a:t>If someone is taken to the hospital, how will you contact their family?</a:t>
            </a:r>
          </a:p>
          <a:p>
            <a:pPr lvl="1">
              <a:spcAft>
                <a:spcPts val="600"/>
              </a:spcAft>
            </a:pPr>
            <a:r>
              <a:rPr lang="en-US" b="1" dirty="0"/>
              <a:t>Items needed: </a:t>
            </a:r>
            <a:r>
              <a:rPr lang="en-US" dirty="0"/>
              <a:t>ICE information for all workers (ICE= In Case of Emergency)</a:t>
            </a:r>
          </a:p>
        </p:txBody>
      </p:sp>
    </p:spTree>
    <p:extLst>
      <p:ext uri="{BB962C8B-B14F-4D97-AF65-F5344CB8AC3E}">
        <p14:creationId xmlns:p14="http://schemas.microsoft.com/office/powerpoint/2010/main" val="203398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6CEB-7EE6-FF1E-7068-8890D5B22A8F}"/>
              </a:ext>
            </a:extLst>
          </p:cNvPr>
          <p:cNvSpPr>
            <a:spLocks noGrp="1"/>
          </p:cNvSpPr>
          <p:nvPr>
            <p:ph type="title"/>
          </p:nvPr>
        </p:nvSpPr>
        <p:spPr/>
        <p:txBody>
          <a:bodyPr/>
          <a:lstStyle/>
          <a:p>
            <a:r>
              <a:rPr lang="en-US" dirty="0"/>
              <a:t>Emergency Action Plans (EAP)- Training</a:t>
            </a:r>
          </a:p>
        </p:txBody>
      </p:sp>
      <p:sp>
        <p:nvSpPr>
          <p:cNvPr id="3" name="Content Placeholder 2">
            <a:extLst>
              <a:ext uri="{FF2B5EF4-FFF2-40B4-BE49-F238E27FC236}">
                <a16:creationId xmlns:a16="http://schemas.microsoft.com/office/drawing/2014/main" id="{7FF9ED52-AF3F-70E8-EA1D-C62A23FFC2F8}"/>
              </a:ext>
            </a:extLst>
          </p:cNvPr>
          <p:cNvSpPr>
            <a:spLocks noGrp="1"/>
          </p:cNvSpPr>
          <p:nvPr>
            <p:ph idx="1"/>
          </p:nvPr>
        </p:nvSpPr>
        <p:spPr>
          <a:xfrm>
            <a:off x="838200" y="1690688"/>
            <a:ext cx="10515600" cy="4917929"/>
          </a:xfrm>
        </p:spPr>
        <p:txBody>
          <a:bodyPr>
            <a:normAutofit/>
          </a:bodyPr>
          <a:lstStyle/>
          <a:p>
            <a:pPr marL="0" indent="0">
              <a:buNone/>
            </a:pPr>
            <a:r>
              <a:rPr lang="en-US" b="1" u="sng" dirty="0"/>
              <a:t>Training Employees:</a:t>
            </a:r>
          </a:p>
          <a:p>
            <a:r>
              <a:rPr lang="en-US" dirty="0"/>
              <a:t>Review the plan with each employee</a:t>
            </a:r>
          </a:p>
          <a:p>
            <a:pPr lvl="1"/>
            <a:r>
              <a:rPr lang="en-US" dirty="0"/>
              <a:t>Upon hiring of employee</a:t>
            </a:r>
          </a:p>
          <a:p>
            <a:pPr lvl="1"/>
            <a:r>
              <a:rPr lang="en-US" dirty="0"/>
              <a:t>If changes to plan or employee actions/responsibilities</a:t>
            </a:r>
          </a:p>
          <a:p>
            <a:r>
              <a:rPr lang="en-US" dirty="0"/>
              <a:t>Educate/train:</a:t>
            </a:r>
          </a:p>
          <a:p>
            <a:pPr lvl="1"/>
            <a:r>
              <a:rPr lang="en-US" dirty="0"/>
              <a:t>Types of emergencies</a:t>
            </a:r>
          </a:p>
          <a:p>
            <a:pPr lvl="1"/>
            <a:r>
              <a:rPr lang="en-US" dirty="0"/>
              <a:t>Courses of action (evacuate or shelter-in-place)</a:t>
            </a:r>
          </a:p>
          <a:p>
            <a:pPr lvl="1"/>
            <a:r>
              <a:rPr lang="en-US" dirty="0"/>
              <a:t>Location/use of emergency equipment</a:t>
            </a:r>
          </a:p>
          <a:p>
            <a:pPr lvl="1"/>
            <a:r>
              <a:rPr lang="en-US" dirty="0"/>
              <a:t>Special hazards (generators, propane)</a:t>
            </a:r>
          </a:p>
          <a:p>
            <a:pPr lvl="1"/>
            <a:r>
              <a:rPr lang="en-US" dirty="0"/>
              <a:t>Fire hazards and fire prevention plan</a:t>
            </a:r>
          </a:p>
          <a:p>
            <a:pPr lvl="1"/>
            <a:r>
              <a:rPr lang="en-US" dirty="0"/>
              <a:t>Emergency shut-down</a:t>
            </a:r>
          </a:p>
          <a:p>
            <a:endParaRPr lang="en-US" dirty="0"/>
          </a:p>
        </p:txBody>
      </p:sp>
    </p:spTree>
    <p:extLst>
      <p:ext uri="{BB962C8B-B14F-4D97-AF65-F5344CB8AC3E}">
        <p14:creationId xmlns:p14="http://schemas.microsoft.com/office/powerpoint/2010/main" val="150917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838200" y="217351"/>
            <a:ext cx="10515600" cy="1325563"/>
          </a:xfrm>
        </p:spPr>
        <p:txBody>
          <a:bodyPr>
            <a:normAutofit/>
          </a:bodyPr>
          <a:lstStyle/>
          <a:p>
            <a:r>
              <a:rPr lang="en-US" sz="4000" dirty="0"/>
              <a:t>Emergency Action Plans (EAP)- Fire Response</a:t>
            </a: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287383" y="1542914"/>
            <a:ext cx="10792097" cy="4351338"/>
          </a:xfrm>
        </p:spPr>
        <p:txBody>
          <a:bodyPr/>
          <a:lstStyle/>
          <a:p>
            <a:pPr marL="0" indent="0">
              <a:buNone/>
            </a:pPr>
            <a:r>
              <a:rPr lang="en-US" dirty="0"/>
              <a:t>The most common type of emergency for most businesses is a </a:t>
            </a:r>
            <a:r>
              <a:rPr lang="en-US" u="sng" dirty="0"/>
              <a:t>fire.</a:t>
            </a:r>
          </a:p>
          <a:p>
            <a:pPr marL="0" indent="0">
              <a:buNone/>
            </a:pPr>
            <a:r>
              <a:rPr lang="en-US" b="1" u="sng" dirty="0"/>
              <a:t>Decision:</a:t>
            </a:r>
            <a:r>
              <a:rPr lang="en-US" b="1" dirty="0"/>
              <a:t> </a:t>
            </a:r>
            <a:r>
              <a:rPr lang="en-US" dirty="0"/>
              <a:t>Should employees evacuate or be prepared to fight small fires?</a:t>
            </a:r>
          </a:p>
          <a:p>
            <a:endParaRPr lang="en-US" dirty="0"/>
          </a:p>
          <a:p>
            <a:endParaRPr lang="en-US" dirty="0"/>
          </a:p>
          <a:p>
            <a:endParaRPr lang="en-US" dirty="0"/>
          </a:p>
          <a:p>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extLst>
              <p:ext uri="{D42A27DB-BD31-4B8C-83A1-F6EECF244321}">
                <p14:modId xmlns:p14="http://schemas.microsoft.com/office/powerpoint/2010/main" val="1532418690"/>
              </p:ext>
            </p:extLst>
          </p:nvPr>
        </p:nvGraphicFramePr>
        <p:xfrm>
          <a:off x="561701" y="2680426"/>
          <a:ext cx="11068595" cy="3474720"/>
        </p:xfrm>
        <a:graphic>
          <a:graphicData uri="http://schemas.openxmlformats.org/drawingml/2006/table">
            <a:tbl>
              <a:tblPr firstRow="1" bandRow="1">
                <a:tableStyleId>{073A0DAA-6AF3-43AB-8588-CEC1D06C72B9}</a:tableStyleId>
              </a:tblPr>
              <a:tblGrid>
                <a:gridCol w="2767149">
                  <a:extLst>
                    <a:ext uri="{9D8B030D-6E8A-4147-A177-3AD203B41FA5}">
                      <a16:colId xmlns:a16="http://schemas.microsoft.com/office/drawing/2014/main" val="2685140335"/>
                    </a:ext>
                  </a:extLst>
                </a:gridCol>
                <a:gridCol w="1935481">
                  <a:extLst>
                    <a:ext uri="{9D8B030D-6E8A-4147-A177-3AD203B41FA5}">
                      <a16:colId xmlns:a16="http://schemas.microsoft.com/office/drawing/2014/main" val="2687867278"/>
                    </a:ext>
                  </a:extLst>
                </a:gridCol>
                <a:gridCol w="3291840">
                  <a:extLst>
                    <a:ext uri="{9D8B030D-6E8A-4147-A177-3AD203B41FA5}">
                      <a16:colId xmlns:a16="http://schemas.microsoft.com/office/drawing/2014/main" val="134297466"/>
                    </a:ext>
                  </a:extLst>
                </a:gridCol>
                <a:gridCol w="3074125">
                  <a:extLst>
                    <a:ext uri="{9D8B030D-6E8A-4147-A177-3AD203B41FA5}">
                      <a16:colId xmlns:a16="http://schemas.microsoft.com/office/drawing/2014/main" val="1822887774"/>
                    </a:ext>
                  </a:extLst>
                </a:gridCol>
              </a:tblGrid>
              <a:tr h="271780">
                <a:tc>
                  <a:txBody>
                    <a:bodyPr/>
                    <a:lstStyle/>
                    <a:p>
                      <a:endParaRPr lang="en-US" sz="2000" dirty="0"/>
                    </a:p>
                  </a:txBody>
                  <a:tcPr/>
                </a:tc>
                <a:tc>
                  <a:txBody>
                    <a:bodyPr/>
                    <a:lstStyle/>
                    <a:p>
                      <a:r>
                        <a:rPr lang="en-US" sz="2000" dirty="0"/>
                        <a:t>Option 1</a:t>
                      </a:r>
                    </a:p>
                  </a:txBody>
                  <a:tcPr/>
                </a:tc>
                <a:tc>
                  <a:txBody>
                    <a:bodyPr/>
                    <a:lstStyle/>
                    <a:p>
                      <a:r>
                        <a:rPr lang="en-US" sz="2000" dirty="0"/>
                        <a:t>Option 2</a:t>
                      </a:r>
                    </a:p>
                  </a:txBody>
                  <a:tcPr/>
                </a:tc>
                <a:tc>
                  <a:txBody>
                    <a:bodyPr/>
                    <a:lstStyle/>
                    <a:p>
                      <a:r>
                        <a:rPr lang="en-US" sz="2000" dirty="0"/>
                        <a:t>Option 3</a:t>
                      </a:r>
                    </a:p>
                  </a:txBody>
                  <a:tcPr/>
                </a:tc>
                <a:extLst>
                  <a:ext uri="{0D108BD9-81ED-4DB2-BD59-A6C34878D82A}">
                    <a16:rowId xmlns:a16="http://schemas.microsoft.com/office/drawing/2014/main" val="1575357139"/>
                  </a:ext>
                </a:extLst>
              </a:tr>
              <a:tr h="370840">
                <a:tc>
                  <a:txBody>
                    <a:bodyPr/>
                    <a:lstStyle/>
                    <a:p>
                      <a:r>
                        <a:rPr lang="en-US" sz="2000" dirty="0"/>
                        <a:t>Who uses fire extinguishers?</a:t>
                      </a:r>
                    </a:p>
                  </a:txBody>
                  <a:tcPr/>
                </a:tc>
                <a:tc>
                  <a:txBody>
                    <a:bodyPr/>
                    <a:lstStyle/>
                    <a:p>
                      <a:r>
                        <a:rPr lang="en-US" sz="2000" dirty="0"/>
                        <a:t>Nobody</a:t>
                      </a:r>
                    </a:p>
                  </a:txBody>
                  <a:tcPr/>
                </a:tc>
                <a:tc>
                  <a:txBody>
                    <a:bodyPr/>
                    <a:lstStyle/>
                    <a:p>
                      <a:r>
                        <a:rPr lang="en-US" sz="2000" dirty="0"/>
                        <a:t>Only designated workers can use</a:t>
                      </a:r>
                    </a:p>
                  </a:txBody>
                  <a:tcPr/>
                </a:tc>
                <a:tc>
                  <a:txBody>
                    <a:bodyPr/>
                    <a:lstStyle/>
                    <a:p>
                      <a:r>
                        <a:rPr lang="en-US" sz="2000" dirty="0"/>
                        <a:t>All employees are authorized to use</a:t>
                      </a:r>
                    </a:p>
                  </a:txBody>
                  <a:tcPr/>
                </a:tc>
                <a:extLst>
                  <a:ext uri="{0D108BD9-81ED-4DB2-BD59-A6C34878D82A}">
                    <a16:rowId xmlns:a16="http://schemas.microsoft.com/office/drawing/2014/main" val="1255699995"/>
                  </a:ext>
                </a:extLst>
              </a:tr>
              <a:tr h="370840">
                <a:tc>
                  <a:txBody>
                    <a:bodyPr/>
                    <a:lstStyle/>
                    <a:p>
                      <a:r>
                        <a:rPr lang="en-US" sz="2000" dirty="0"/>
                        <a:t>Who evacuates?</a:t>
                      </a:r>
                    </a:p>
                  </a:txBody>
                  <a:tcPr/>
                </a:tc>
                <a:tc>
                  <a:txBody>
                    <a:bodyPr/>
                    <a:lstStyle/>
                    <a:p>
                      <a:r>
                        <a:rPr lang="en-US" sz="2000" dirty="0"/>
                        <a:t>Everyone</a:t>
                      </a:r>
                    </a:p>
                  </a:txBody>
                  <a:tcPr/>
                </a:tc>
                <a:tc>
                  <a:txBody>
                    <a:bodyPr/>
                    <a:lstStyle/>
                    <a:p>
                      <a:r>
                        <a:rPr lang="en-US" sz="2000" dirty="0"/>
                        <a:t>All others not authorized</a:t>
                      </a:r>
                    </a:p>
                  </a:txBody>
                  <a:tcPr/>
                </a:tc>
                <a:tc>
                  <a:txBody>
                    <a:bodyPr/>
                    <a:lstStyle/>
                    <a:p>
                      <a:r>
                        <a:rPr lang="en-US" sz="2000" dirty="0"/>
                        <a:t>Anyone not authorized</a:t>
                      </a:r>
                    </a:p>
                  </a:txBody>
                  <a:tcPr/>
                </a:tc>
                <a:extLst>
                  <a:ext uri="{0D108BD9-81ED-4DB2-BD59-A6C34878D82A}">
                    <a16:rowId xmlns:a16="http://schemas.microsoft.com/office/drawing/2014/main" val="3559181219"/>
                  </a:ext>
                </a:extLst>
              </a:tr>
              <a:tr h="137523">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r>
                        <a:rPr lang="en-US" sz="2000" dirty="0"/>
                        <a:t>EAP, Fire Prevention, and Training Required?</a:t>
                      </a:r>
                    </a:p>
                  </a:txBody>
                  <a:tcPr/>
                </a:tc>
                <a:tc>
                  <a:txBody>
                    <a:bodyPr/>
                    <a:lstStyle/>
                    <a:p>
                      <a:pPr algn="ctr"/>
                      <a:r>
                        <a:rPr lang="en-US" sz="2000" dirty="0"/>
                        <a:t>Yes</a:t>
                      </a:r>
                    </a:p>
                  </a:txBody>
                  <a:tcPr/>
                </a:tc>
                <a:tc>
                  <a:txBody>
                    <a:bodyPr/>
                    <a:lstStyle/>
                    <a:p>
                      <a:pPr algn="ctr"/>
                      <a:r>
                        <a:rPr lang="en-US" sz="2000" dirty="0"/>
                        <a:t>Yes</a:t>
                      </a:r>
                    </a:p>
                  </a:txBody>
                  <a:tcPr/>
                </a:tc>
                <a:tc>
                  <a:txBody>
                    <a:bodyPr/>
                    <a:lstStyle/>
                    <a:p>
                      <a:pPr algn="ctr"/>
                      <a:r>
                        <a:rPr lang="en-US" sz="2000" dirty="0"/>
                        <a:t>Yes</a:t>
                      </a:r>
                    </a:p>
                  </a:txBody>
                  <a:tcPr/>
                </a:tc>
                <a:extLst>
                  <a:ext uri="{0D108BD9-81ED-4DB2-BD59-A6C34878D82A}">
                    <a16:rowId xmlns:a16="http://schemas.microsoft.com/office/drawing/2014/main" val="1009911745"/>
                  </a:ext>
                </a:extLst>
              </a:tr>
              <a:tr h="370840">
                <a:tc>
                  <a:txBody>
                    <a:bodyPr/>
                    <a:lstStyle/>
                    <a:p>
                      <a:r>
                        <a:rPr lang="en-US" sz="2000" dirty="0"/>
                        <a:t>Worker Fire Extinguisher Training Required?</a:t>
                      </a:r>
                    </a:p>
                  </a:txBody>
                  <a:tcPr/>
                </a:tc>
                <a:tc>
                  <a:txBody>
                    <a:bodyPr/>
                    <a:lstStyle/>
                    <a:p>
                      <a:pPr algn="ctr"/>
                      <a:r>
                        <a:rPr lang="en-US" sz="2000" dirty="0"/>
                        <a:t>No</a:t>
                      </a:r>
                    </a:p>
                  </a:txBody>
                  <a:tcPr/>
                </a:tc>
                <a:tc>
                  <a:txBody>
                    <a:bodyPr/>
                    <a:lstStyle/>
                    <a:p>
                      <a:r>
                        <a:rPr lang="en-US" sz="2000" dirty="0"/>
                        <a:t>Each authorized employee must be trained annually</a:t>
                      </a:r>
                    </a:p>
                  </a:txBody>
                  <a:tcPr/>
                </a:tc>
                <a:tc>
                  <a:txBody>
                    <a:bodyPr/>
                    <a:lstStyle/>
                    <a:p>
                      <a:r>
                        <a:rPr lang="en-US" sz="2000" dirty="0"/>
                        <a:t>All authorized employees must be trained annually</a:t>
                      </a:r>
                    </a:p>
                  </a:txBody>
                  <a:tcPr/>
                </a:tc>
                <a:extLst>
                  <a:ext uri="{0D108BD9-81ED-4DB2-BD59-A6C34878D82A}">
                    <a16:rowId xmlns:a16="http://schemas.microsoft.com/office/drawing/2014/main" val="2141489046"/>
                  </a:ext>
                </a:extLst>
              </a:tr>
              <a:tr h="370840">
                <a:tc>
                  <a:txBody>
                    <a:bodyPr/>
                    <a:lstStyle/>
                    <a:p>
                      <a:r>
                        <a:rPr lang="en-US" sz="2000" dirty="0"/>
                        <a:t>Additional Requirements</a:t>
                      </a:r>
                    </a:p>
                  </a:txBody>
                  <a:tcPr/>
                </a:tc>
                <a:tc gridSpan="3">
                  <a:txBody>
                    <a:bodyPr/>
                    <a:lstStyle/>
                    <a:p>
                      <a:r>
                        <a:rPr lang="en-US" sz="2000" dirty="0"/>
                        <a:t>Fire Extinguishers must be inspected, tested, and maintained.</a:t>
                      </a: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900954" y="0"/>
            <a:ext cx="1240971" cy="2150264"/>
          </a:xfrm>
          <a:prstGeom prst="rect">
            <a:avLst/>
          </a:prstGeom>
        </p:spPr>
      </p:pic>
    </p:spTree>
    <p:extLst>
      <p:ext uri="{BB962C8B-B14F-4D97-AF65-F5344CB8AC3E}">
        <p14:creationId xmlns:p14="http://schemas.microsoft.com/office/powerpoint/2010/main" val="304815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8378</TotalTime>
  <Words>2431</Words>
  <Application>Microsoft Office PowerPoint</Application>
  <PresentationFormat>Widescreen</PresentationFormat>
  <Paragraphs>222</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Helvetica Neue</vt:lpstr>
      <vt:lpstr>Office Theme</vt:lpstr>
      <vt:lpstr>Mobile Food Truck  Safety Training</vt:lpstr>
      <vt:lpstr>General Worker Safety</vt:lpstr>
      <vt:lpstr>Why does planning and preparation matter?</vt:lpstr>
      <vt:lpstr>Emergency Action Plans (EAP)</vt:lpstr>
      <vt:lpstr>Emergency Action Plans (EAP)- Requirements</vt:lpstr>
      <vt:lpstr>EAP Requirements (continued)</vt:lpstr>
      <vt:lpstr>EAP Requirements (cont.)</vt:lpstr>
      <vt:lpstr>Emergency Action Plans (EAP)- Training</vt:lpstr>
      <vt:lpstr>Emergency Action Plans (EAP)- Fire Response</vt:lpstr>
      <vt:lpstr>Fire Hazards and Fire Prevention Plans</vt:lpstr>
      <vt:lpstr>Egress (Exits)</vt:lpstr>
      <vt:lpstr>Medical Services, First Aid Kits</vt:lpstr>
      <vt:lpstr>Slips, Trips, Falls</vt:lpstr>
      <vt:lpstr>In Summary</vt:lpstr>
      <vt:lpstr>Additional Safety Information Available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m b</cp:lastModifiedBy>
  <cp:revision>1</cp:revision>
  <dcterms:created xsi:type="dcterms:W3CDTF">2023-01-01T03:33:26Z</dcterms:created>
  <dcterms:modified xsi:type="dcterms:W3CDTF">2023-03-01T15:16:44Z</dcterms:modified>
</cp:coreProperties>
</file>