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6" r:id="rId2"/>
    <p:sldId id="302" r:id="rId3"/>
    <p:sldId id="257" r:id="rId4"/>
    <p:sldId id="301" r:id="rId5"/>
    <p:sldId id="305" r:id="rId6"/>
    <p:sldId id="306" r:id="rId7"/>
    <p:sldId id="258" r:id="rId8"/>
    <p:sldId id="307" r:id="rId9"/>
    <p:sldId id="260" r:id="rId10"/>
    <p:sldId id="303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DD14E7-FA3B-7245-963C-DA04C12BF7AE}" v="4" dt="2023-07-04T22:00:28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650"/>
  </p:normalViewPr>
  <p:slideViewPr>
    <p:cSldViewPr snapToGrid="0">
      <p:cViewPr varScale="1">
        <p:scale>
          <a:sx n="69" d="100"/>
          <a:sy n="69" d="100"/>
        </p:scale>
        <p:origin x="224" y="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2500E-B61F-44BF-8EF4-6765A6F57D48}" type="datetimeFigureOut">
              <a:rPr lang="en-US" smtClean="0"/>
              <a:t>7/4/23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66E14-7FF6-4ADD-83FC-C3CF97B9C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4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mallbusines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section/introduction to the training modules should take 20-25 minutes.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8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https://www.osha.gov/businesscase/benefits </a:t>
            </a:r>
          </a:p>
          <a:p>
            <a:endParaRPr lang="en-US" dirty="0"/>
          </a:p>
          <a:p>
            <a:r>
              <a:rPr lang="en-US" dirty="0"/>
              <a:t>There are multiple reasons to strive for best practices- safe workplaces (with lower injury rates) spend less on insurance, have lower employee turnover, and have higher employee morale (leading to higher productivity).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66E14-7FF6-4ADD-83FC-C3CF97B9C2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00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The above screenshot from the OSHA website, </a:t>
            </a:r>
            <a:r>
              <a:rPr lang="en-US" dirty="0">
                <a:hlinkClick r:id="rId3"/>
              </a:rPr>
              <a:t>https://www.osha.gov/smallbusiness</a:t>
            </a:r>
            <a:r>
              <a:rPr lang="en-US" dirty="0"/>
              <a:t> , which may change at any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85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OSHA provides Free Worker Safety/Health consulting services to small businesses</a:t>
            </a:r>
          </a:p>
          <a:p>
            <a:endParaRPr lang="en-US" dirty="0"/>
          </a:p>
          <a:p>
            <a:r>
              <a:rPr lang="en-US" dirty="0"/>
              <a:t>The OSHA SHARP Program recognizes small business employers who have exemplary safety and health programs.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34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D7E80-DD92-40E8-EBFC-12FAE5866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B3895-A9A0-1B79-6269-108317838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C7388-96F3-2072-3B27-F78A147D2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AA8CE-6AB1-4ED5-F57D-47940D5A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4CC4C-FB59-EB7F-FF5B-6288706F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0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3356-B205-ED50-70BB-665B9A010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2C806-6067-C1E1-D2AE-69C8EFC4E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E67A1-D1D8-4F48-6D11-41312423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D09DC-5E5E-8D53-344B-D66C6D090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D0B71-F204-FA5D-4639-3C20BCD0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2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6F0297-7DA6-CAEF-12D7-4244A135D2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C0F1E-7145-7E9B-FC19-F142776AE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26052-AFBC-866C-A5D3-7A6ECBC00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90670-53D7-7C86-6F6E-6D3CF9E1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608FD-313C-700B-1977-1D69C647B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7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C4571-95F5-9093-A4D7-A29EBEE4C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BBCF5-6788-676B-CA76-7DDE6CC5E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61CE8-A449-BC80-EC54-741419A46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6A763-003C-23A9-C65C-5CCF98DBA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2944A-0984-4832-CF4D-D648B79A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8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AAD22-2B29-27F5-1916-9DF88AC58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ABB1E-9DAB-5AA1-5DAC-93F98F111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6D5C5-4122-6DE4-FC8D-75F3A70D9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EB160-0182-DEEB-A11C-9EDC4805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B18EA-B442-A29B-FA6F-430900EC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3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65B3-64CC-2EFA-FCCF-EE398B1A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B94B1-53C8-507A-D688-807B9266D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2ADFD-BA2F-3029-7652-4C85EC2BB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02B9D-3552-6C8E-5084-05C011E3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7/4/23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F4737-4BC5-8EB9-2C14-B4191A44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E1687-D255-B503-42FF-FA8EF0DB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6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59983-3415-636A-7001-384D1D13F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30FB2-0B7A-1119-98CB-5499C0F4A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7BC35-9E0F-044C-ABC4-81E2F78AD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656EF1-1FC8-FBFD-BFA0-F0DE16F42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E359DB-8252-C546-EFA2-0FBBD1A69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95430-256C-D310-CC13-05748523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7/4/23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C68B41-8071-F8C7-C958-B1A33AD41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B4AC73-A0D8-0DFE-1812-9F8301C77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4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9F10-0176-C956-7C4B-68F7C847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A2F42-930B-2B16-12F2-263FD8359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7/4/23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74212-4E55-960E-4728-3C84DC3E1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9EFE8-9CCC-C998-7166-23A09ABC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6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A8688-C12D-627C-1533-2348ECD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7/4/23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642180-2C8F-2334-644F-4BB6B504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CF94C-50A4-245C-E281-CF01B80B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8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6EA64-249D-F4D4-110A-EB058DD40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AF030-C71D-39AC-E534-3FBAEBCED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58F98-E64C-CC0B-DB83-BB7AC4450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D5BB5-CF0A-4146-B678-1D8F116CB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7/4/23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87796-86BE-9D40-D498-BC9C507E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0B0D6-D49B-8C6E-FE1E-09F353868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5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D1C87-6515-CB06-EBC6-BA022117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110563-58D7-9297-9FA4-D73649BF7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78DCF-8EF1-33AB-8A17-045D0F41C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59ED1-EC5B-C7F2-6B16-9D434194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7/4/23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422B7-CD3B-6A82-2FB7-A422A837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EDE2B-FA9D-F732-BA14-B6F79C6DF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8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927AFB-DC2F-1D0C-38CD-CFA98D94A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C81E1-AF72-13F8-C6FE-3A29E0D8A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6C5A7-F817-6E42-0B13-4C3B4DB92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B1A7-68F2-49FE-AECA-89B6ABE078A2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BF3E5-6211-BEC5-AD45-A6DF8526B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71C36-EC65-2E05-0DE5-C264BF7CE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2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mallbusines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osha.gov/complianceassistance/cas" TargetMode="External"/><Relationship Id="rId4" Type="http://schemas.openxmlformats.org/officeDocument/2006/relationships/hyperlink" Target="https://www.osha.gov/consultati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ites/default/files/2019-03/sample_emergencyactionplan.doc" TargetMode="External"/><Relationship Id="rId2" Type="http://schemas.openxmlformats.org/officeDocument/2006/relationships/hyperlink" Target="https://www.osha.gov/etools/evacuation-plans-procedures/expert-systems/create-eap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onnect.ncdot.gov/resources/safety/Teppl/TEPPL%20All%20Documents%20Library/W38_EAandFirePrev.pdf" TargetMode="External"/><Relationship Id="rId4" Type="http://schemas.openxmlformats.org/officeDocument/2006/relationships/hyperlink" Target="https://www.osha.gov/etools/evacuation-plans-procedures/emergency-standards/fire-preventio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fpa.org/Codes-and-Standards/Resources/Standards-in-action/Food-truck-safety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3E9A3-6807-1586-0C5E-086CCAEAFF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en-US" dirty="0" err="1">
                <a:ea typeface="Calibri Light"/>
                <a:cs typeface="Calibri Light"/>
              </a:rPr>
              <a:t>تدريب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السلامة</a:t>
            </a:r>
            <a:r>
              <a:rPr lang="en-US" dirty="0">
                <a:ea typeface="Calibri Light"/>
                <a:cs typeface="Calibri Light"/>
              </a:rPr>
              <a:t> </a:t>
            </a:r>
            <a:r>
              <a:rPr lang="en-US" dirty="0" err="1">
                <a:ea typeface="Calibri Light"/>
                <a:cs typeface="Calibri Light"/>
              </a:rPr>
              <a:t>لعربات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الطعام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المتنقلة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EF0DD-E633-7D0E-175F-A5DD6204FD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dirty="0">
                <a:ea typeface="Calibri"/>
                <a:cs typeface="Calibri"/>
              </a:rPr>
              <a:t>الجزء السادس: تفاصيل للمالكين / المدراء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9F00D0-7E5B-F814-7A57-C4EF61CD71DE}"/>
              </a:ext>
            </a:extLst>
          </p:cNvPr>
          <p:cNvSpPr txBox="1"/>
          <p:nvPr/>
        </p:nvSpPr>
        <p:spPr>
          <a:xfrm>
            <a:off x="587828" y="4942114"/>
            <a:ext cx="109728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en-US" dirty="0" err="1">
                <a:ea typeface="Calibri"/>
                <a:cs typeface="Calibri"/>
              </a:rPr>
              <a:t>تم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انتاج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هذه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المادة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بموجب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المنحة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رقم</a:t>
            </a:r>
            <a:r>
              <a:rPr lang="en-US" dirty="0">
                <a:ea typeface="Calibri"/>
                <a:cs typeface="Calibri"/>
              </a:rPr>
              <a:t> SH-39170-SH2 </a:t>
            </a:r>
            <a:r>
              <a:rPr lang="en-US" dirty="0" err="1">
                <a:ea typeface="Calibri"/>
                <a:cs typeface="Calibri"/>
              </a:rPr>
              <a:t>من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ادارة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الصحة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و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السلامة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المهنية</a:t>
            </a:r>
            <a:r>
              <a:rPr lang="en-US" dirty="0">
                <a:ea typeface="Calibri"/>
                <a:cs typeface="Calibri"/>
              </a:rPr>
              <a:t>، </a:t>
            </a:r>
            <a:r>
              <a:rPr lang="en-US" dirty="0" err="1">
                <a:ea typeface="Calibri"/>
                <a:cs typeface="Calibri"/>
              </a:rPr>
              <a:t>وزارة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العمل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الامريكية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و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لا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تعكس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بالضرورة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وجهات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نظر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أو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سياسات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وزارة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العمل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الأمريكية</a:t>
            </a:r>
            <a:r>
              <a:rPr lang="en-US" dirty="0">
                <a:ea typeface="+mn-lt"/>
                <a:cs typeface="+mn-lt"/>
              </a:rPr>
              <a:t> ، </a:t>
            </a:r>
            <a:r>
              <a:rPr lang="en-US" dirty="0" err="1">
                <a:ea typeface="+mn-lt"/>
                <a:cs typeface="+mn-lt"/>
              </a:rPr>
              <a:t>ولا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تشير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الأسماء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التجارية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أو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المنتجات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التجارية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أو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المنظمات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المذكورة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إلى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آراء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او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وجهات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نظر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حكومة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الولايات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المتحد</a:t>
            </a:r>
            <a:r>
              <a:rPr lang="ar-SA" dirty="0" err="1">
                <a:ea typeface="+mn-lt"/>
                <a:cs typeface="+mn-lt"/>
              </a:rPr>
              <a:t>ة</a:t>
            </a:r>
            <a:r>
              <a:rPr lang="ar-SA" dirty="0">
                <a:ea typeface="+mn-lt"/>
                <a:cs typeface="+mn-lt"/>
              </a:rPr>
              <a:t>.</a:t>
            </a:r>
            <a:r>
              <a:rPr lang="en-US" dirty="0">
                <a:ea typeface="Calibri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88310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7B119-71C9-2629-BAC9-B545CE5B1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مواضيع إضافية يمكن تطبيقها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88D7F-CF42-22CF-1A99-98A1E0A83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معايير التواصل بخصوص المخاطر</a:t>
            </a:r>
          </a:p>
          <a:p>
            <a:pPr lvl="1" algn="r" rtl="1"/>
            <a:r>
              <a:rPr lang="ar-SA" dirty="0"/>
              <a:t>المواد الكيميائية مع صحائف بيانات السلامة (</a:t>
            </a:r>
            <a:r>
              <a:rPr lang="en-US" dirty="0"/>
              <a:t>SDSs</a:t>
            </a:r>
            <a:r>
              <a:rPr lang="ar-SA" dirty="0"/>
              <a:t>) بما في ذلك مواد التنظيف الكيميائية</a:t>
            </a:r>
          </a:p>
          <a:p>
            <a:pPr algn="r" rtl="1"/>
            <a:r>
              <a:rPr lang="ar-SA" dirty="0"/>
              <a:t>مسببات الأمراض المنقولة بالدم (</a:t>
            </a:r>
            <a:r>
              <a:rPr lang="en-US" dirty="0"/>
              <a:t>BBP</a:t>
            </a:r>
            <a:r>
              <a:rPr lang="ar-SA" dirty="0"/>
              <a:t>) </a:t>
            </a:r>
          </a:p>
          <a:p>
            <a:pPr lvl="1" algn="r" rtl="1"/>
            <a:r>
              <a:rPr lang="ar-SA" dirty="0"/>
              <a:t>هل هناك تعرض محتمل للدم أو سوائل الجسم الأخرى أثناء وقوع حادث؟ كيف سيتم التعامل مع هذا؟</a:t>
            </a:r>
          </a:p>
          <a:p>
            <a:pPr algn="r" rtl="1"/>
            <a:r>
              <a:rPr lang="ar-SA" dirty="0"/>
              <a:t>حفظ السجلات لـ </a:t>
            </a:r>
            <a:r>
              <a:rPr lang="en-US" dirty="0"/>
              <a:t>OSHA</a:t>
            </a:r>
            <a:endParaRPr lang="ar-SA" dirty="0"/>
          </a:p>
          <a:p>
            <a:pPr lvl="1" algn="r" rtl="1"/>
            <a:r>
              <a:rPr lang="ar-SA" dirty="0"/>
              <a:t>قد يعتمد هذا المتطلب على حجم شركتك وعدد الموظفين لديك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45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1AA4-0B08-972D-13CB-16420D21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الخلاصة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96A42-DE70-99DB-CCC0-5995D99DE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أصحاب العمل لديهم عدة متطلبات لتوفير مكان عمل آمن لعمالهم</a:t>
            </a:r>
          </a:p>
          <a:p>
            <a:pPr algn="r" rtl="1"/>
            <a:r>
              <a:rPr lang="ar-SA" dirty="0"/>
              <a:t>تدرك إدارة السلامة والصحة المهنية (</a:t>
            </a:r>
            <a:r>
              <a:rPr lang="en-US" dirty="0"/>
              <a:t>OSHA</a:t>
            </a:r>
            <a:r>
              <a:rPr lang="ar-SA" dirty="0"/>
              <a:t>) أن الشركات الصغيرة لديها موارد محدودة ، وتقدم خدماتها الاستشارية كمساعدة</a:t>
            </a:r>
          </a:p>
          <a:p>
            <a:pPr algn="r" rtl="1"/>
            <a:endParaRPr lang="en-US" dirty="0"/>
          </a:p>
          <a:p>
            <a:pPr algn="r" rtl="1"/>
            <a:r>
              <a:rPr lang="ar-SA" dirty="0"/>
              <a:t>الخلاصة: الموارد متاحة لمساعدتك في جعل مكان عملك آمنًا لك ولعامليك. استفد منه وشارك معرفتك مع الآخرين!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52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FB2E-16E6-EE41-7ABB-9C063AB3F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الأهداف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5E413-D0B7-16D0-5396-EA537842B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53" y="1844286"/>
            <a:ext cx="11324493" cy="4351338"/>
          </a:xfrm>
        </p:spPr>
        <p:txBody>
          <a:bodyPr/>
          <a:lstStyle/>
          <a:p>
            <a:pPr marL="0" indent="0" algn="r" rtl="1">
              <a:buNone/>
            </a:pPr>
            <a:r>
              <a:rPr lang="ar-SA" dirty="0"/>
              <a:t>بعد اكمال هذا الجزء ، سيتمكن المتدرب من:</a:t>
            </a:r>
          </a:p>
          <a:p>
            <a:pPr algn="r" rtl="1"/>
            <a:r>
              <a:rPr lang="ar-SA" dirty="0"/>
              <a:t>التعرف على فوائد وجود برنامج أمان استباقي</a:t>
            </a:r>
          </a:p>
          <a:p>
            <a:pPr algn="r" rtl="1"/>
            <a:r>
              <a:rPr lang="ar-SA" dirty="0"/>
              <a:t>البحث عن الموارد لتطوير خطط الصحة والسلامة الخاصة بهم لأماكن عملهم</a:t>
            </a:r>
            <a:endParaRPr lang="en-US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0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D7263-392B-29D3-BE95-B52B2F95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r" rtl="1"/>
            <a:r>
              <a:rPr lang="ar-SA" dirty="0"/>
              <a:t>اليوم قد يكون لدينا الكثير من المعلومات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3E30D-6B1D-7115-9B27-DD16CD870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444624"/>
            <a:ext cx="10845800" cy="5057775"/>
          </a:xfrm>
        </p:spPr>
        <p:txBody>
          <a:bodyPr/>
          <a:lstStyle/>
          <a:p>
            <a:pPr algn="r" rtl="1"/>
            <a:r>
              <a:rPr lang="ar-SA" dirty="0"/>
              <a:t>قد تخيفك الحوادث الماضية</a:t>
            </a:r>
          </a:p>
          <a:p>
            <a:pPr algn="r" rtl="1"/>
            <a:r>
              <a:rPr lang="ar-SA" dirty="0"/>
              <a:t>قد تخيفك </a:t>
            </a:r>
            <a:r>
              <a:rPr lang="en-US" dirty="0"/>
              <a:t>OSHA</a:t>
            </a:r>
            <a:endParaRPr lang="ar-SA" dirty="0"/>
          </a:p>
          <a:p>
            <a:pPr algn="r" rtl="1"/>
            <a:r>
              <a:rPr lang="ar-SA" dirty="0"/>
              <a:t>قد تخيفك الدعاوى القضائية المستقبلية</a:t>
            </a:r>
          </a:p>
          <a:p>
            <a:pPr algn="r" rtl="1"/>
            <a:r>
              <a:rPr lang="ar-SA" dirty="0"/>
              <a:t>لكن ... لديك فرصة لمنع حدوث ذلك!</a:t>
            </a:r>
          </a:p>
          <a:p>
            <a:pPr algn="r" rtl="1"/>
            <a:endParaRPr lang="en-US" dirty="0"/>
          </a:p>
          <a:p>
            <a:pPr algn="r" rtl="1"/>
            <a:r>
              <a:rPr lang="ar-SA" dirty="0"/>
              <a:t>"إذا كنت لا تستطيع أن تكون مثالًا جيدًا ، فقد تضطر إلى أن تكون تحذيرًا مروعًا." كاثرين </a:t>
            </a:r>
            <a:r>
              <a:rPr lang="ar-SA" dirty="0" err="1"/>
              <a:t>ايرد</a:t>
            </a:r>
            <a:endParaRPr lang="ar-SA" dirty="0"/>
          </a:p>
          <a:p>
            <a:pPr algn="r" rtl="1"/>
            <a:endParaRPr lang="en-US" dirty="0"/>
          </a:p>
          <a:p>
            <a:pPr algn="r" rtl="1"/>
            <a:r>
              <a:rPr lang="ar-SA" dirty="0"/>
              <a:t>لقد اتخذت بالفعل الخطوة الأولى لتحسين سلامة عملك من خلال حضور هذه الدورة! استمر!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0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C647-A768-0F24-1C56-D16B75221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55" y="89973"/>
            <a:ext cx="6615579" cy="1325563"/>
          </a:xfrm>
        </p:spPr>
        <p:txBody>
          <a:bodyPr/>
          <a:lstStyle/>
          <a:p>
            <a:pPr algn="r" rtl="1"/>
            <a:r>
              <a:rPr lang="ar-SA" dirty="0"/>
              <a:t>عقلية إدارة السلامة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C5B40-2DB1-BF03-BC05-EF014FDAC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2400"/>
            <a:ext cx="6953534" cy="4942402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A" dirty="0"/>
              <a:t>أين معايير</a:t>
            </a:r>
            <a:r>
              <a:rPr lang="en-US" dirty="0"/>
              <a:t>OSHA </a:t>
            </a:r>
            <a:r>
              <a:rPr lang="ar-SA" dirty="0"/>
              <a:t> (وغيرها)؟</a:t>
            </a:r>
          </a:p>
          <a:p>
            <a:pPr algn="r" rtl="1"/>
            <a:r>
              <a:rPr lang="ar-SA" dirty="0"/>
              <a:t>إذا كان هدفك الوحيد هو الامتثال للقوانين ، فما مدى سهولة التقصير؟ ما هي العواقب؟</a:t>
            </a:r>
          </a:p>
          <a:p>
            <a:pPr algn="r" rtl="1"/>
            <a:endParaRPr lang="en-US" dirty="0"/>
          </a:p>
          <a:p>
            <a:pPr algn="r" rtl="1"/>
            <a:r>
              <a:rPr lang="ar-SA" dirty="0"/>
              <a:t>أين أنت على هذا الميزان اليوم؟</a:t>
            </a:r>
          </a:p>
          <a:p>
            <a:pPr algn="r" rtl="1"/>
            <a:r>
              <a:rPr lang="ar-SA" dirty="0"/>
              <a:t>هل يمكن للعمال أن يجلبوا لك المشاكل ، وهم يعلمون أنه سيتم معالجتها؟</a:t>
            </a:r>
          </a:p>
          <a:p>
            <a:pPr algn="r" rtl="1"/>
            <a:r>
              <a:rPr lang="ar-SA" dirty="0"/>
              <a:t>هل هناك ميول لأن تكون </a:t>
            </a:r>
            <a:r>
              <a:rPr lang="ar-SA" dirty="0" err="1"/>
              <a:t>استباقيًا</a:t>
            </a:r>
            <a:r>
              <a:rPr lang="ar-SA" dirty="0"/>
              <a:t> أو ان تتنظر حتى حدوث حادثة؟</a:t>
            </a:r>
          </a:p>
          <a:p>
            <a:pPr algn="r" rtl="1"/>
            <a:r>
              <a:rPr lang="ar-SA" dirty="0"/>
              <a:t>ما هو هدفك؟ كيف ستصل اليه؟</a:t>
            </a:r>
          </a:p>
          <a:p>
            <a:pPr algn="r" rtl="1"/>
            <a:r>
              <a:rPr lang="ar-SA" dirty="0"/>
              <a:t>ما هي التحديات / العوائق الموجودة؟</a:t>
            </a:r>
            <a:endParaRPr lang="en-US" dirty="0"/>
          </a:p>
        </p:txBody>
      </p:sp>
      <p:grpSp>
        <p:nvGrpSpPr>
          <p:cNvPr id="4" name="Group 3" descr="Safety Culture Spectrum:&#10;Arrow on Left Points Upward indicating higher levels of effectiveness:&#10;Bottom Row is Not Compliant with Regulations&#10;Next Row Up is Compliance with Regulations&#10;Middle Row is Beyond Compliance- improved working conditions&#10;2nd Highest Row is Best Practices&#10;Highest Row is Sustained Safety Culture">
            <a:extLst>
              <a:ext uri="{FF2B5EF4-FFF2-40B4-BE49-F238E27FC236}">
                <a16:creationId xmlns:a16="http://schemas.microsoft.com/office/drawing/2014/main" id="{0625E063-AF42-6205-073A-3420515F5C90}"/>
              </a:ext>
            </a:extLst>
          </p:cNvPr>
          <p:cNvGrpSpPr/>
          <p:nvPr/>
        </p:nvGrpSpPr>
        <p:grpSpPr>
          <a:xfrm>
            <a:off x="7611653" y="1633900"/>
            <a:ext cx="4218682" cy="3363893"/>
            <a:chOff x="7148765" y="2382012"/>
            <a:chExt cx="3219060" cy="27580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CC438E-E59F-5642-EA7B-2C5013224D91}"/>
                </a:ext>
              </a:extLst>
            </p:cNvPr>
            <p:cNvSpPr txBox="1"/>
            <p:nvPr/>
          </p:nvSpPr>
          <p:spPr>
            <a:xfrm>
              <a:off x="7691586" y="4811989"/>
              <a:ext cx="2665823" cy="328046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2000" b="1" dirty="0"/>
                <a:t>غير متوافق مع اللوائح</a:t>
              </a:r>
              <a:endParaRPr lang="en-US" sz="20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E3141B-B1CC-2201-CCC7-FF4F40CBE4FE}"/>
                </a:ext>
              </a:extLst>
            </p:cNvPr>
            <p:cNvSpPr txBox="1"/>
            <p:nvPr/>
          </p:nvSpPr>
          <p:spPr>
            <a:xfrm>
              <a:off x="7691583" y="4402531"/>
              <a:ext cx="2665825" cy="32804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2000" b="1" dirty="0"/>
                <a:t>الامتثال للوائح</a:t>
              </a:r>
              <a:endParaRPr lang="en-US" sz="2000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4056B8-C202-A665-AA93-93948BCC0EF1}"/>
                </a:ext>
              </a:extLst>
            </p:cNvPr>
            <p:cNvSpPr txBox="1"/>
            <p:nvPr/>
          </p:nvSpPr>
          <p:spPr>
            <a:xfrm>
              <a:off x="7702000" y="3760916"/>
              <a:ext cx="2665825" cy="58038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2000" b="1" dirty="0"/>
                <a:t>ما وراء الامتثال –</a:t>
              </a:r>
            </a:p>
            <a:p>
              <a:pPr algn="r" rtl="1"/>
              <a:r>
                <a:rPr lang="ar-SA" sz="2000" b="1" dirty="0"/>
                <a:t>تحسين ظروف العمل</a:t>
              </a:r>
              <a:endParaRPr lang="en-US" sz="2000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BAF478-9C11-82D3-9002-EDF88473364D}"/>
                </a:ext>
              </a:extLst>
            </p:cNvPr>
            <p:cNvSpPr txBox="1"/>
            <p:nvPr/>
          </p:nvSpPr>
          <p:spPr>
            <a:xfrm>
              <a:off x="7691585" y="3119300"/>
              <a:ext cx="2676240" cy="58038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2000" b="1" dirty="0"/>
                <a:t>أفضل الممارسات - أعلى كفاءة وصحة وأمان</a:t>
              </a:r>
              <a:endParaRPr lang="en-US" sz="20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A18A56-A208-BA70-0DD7-6C0D10D20FBB}"/>
                </a:ext>
              </a:extLst>
            </p:cNvPr>
            <p:cNvSpPr txBox="1"/>
            <p:nvPr/>
          </p:nvSpPr>
          <p:spPr>
            <a:xfrm>
              <a:off x="7691585" y="2730027"/>
              <a:ext cx="2665824" cy="328046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2000" b="1" dirty="0"/>
                <a:t>مثالية - ثقافة السلامة المستدامة</a:t>
              </a:r>
              <a:endParaRPr lang="en-US" sz="2000" b="1" dirty="0"/>
            </a:p>
          </p:txBody>
        </p:sp>
        <p:sp>
          <p:nvSpPr>
            <p:cNvPr id="10" name="Arrow: Up 9">
              <a:extLst>
                <a:ext uri="{FF2B5EF4-FFF2-40B4-BE49-F238E27FC236}">
                  <a16:creationId xmlns:a16="http://schemas.microsoft.com/office/drawing/2014/main" id="{B373A132-4B26-07C1-C3E5-A5098BFE494E}"/>
                </a:ext>
              </a:extLst>
            </p:cNvPr>
            <p:cNvSpPr/>
            <p:nvPr/>
          </p:nvSpPr>
          <p:spPr>
            <a:xfrm>
              <a:off x="7148765" y="2382012"/>
              <a:ext cx="589547" cy="2758023"/>
            </a:xfrm>
            <a:prstGeom prst="up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طيف ثقافة السلامة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3291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1C75-97F0-A2A6-AA46-38052056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0089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ar-SA" sz="3600" dirty="0"/>
              <a:t>توفر إدارة السلامة والصحة المهنية (</a:t>
            </a:r>
            <a:r>
              <a:rPr lang="en-US" sz="3600" dirty="0"/>
              <a:t>OSHA</a:t>
            </a:r>
            <a:r>
              <a:rPr lang="ar-SA" sz="3600" dirty="0"/>
              <a:t>) مساعدة الأعمال الصغيرة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69D47-AAD1-2942-DC27-55711CD46F37}"/>
              </a:ext>
            </a:extLst>
          </p:cNvPr>
          <p:cNvSpPr txBox="1"/>
          <p:nvPr/>
        </p:nvSpPr>
        <p:spPr>
          <a:xfrm>
            <a:off x="3288499" y="6308209"/>
            <a:ext cx="371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https://www.osha.gov/smallbusiness</a:t>
            </a:r>
            <a:r>
              <a:rPr lang="en-US" dirty="0"/>
              <a:t> </a:t>
            </a:r>
          </a:p>
        </p:txBody>
      </p:sp>
      <p:pic>
        <p:nvPicPr>
          <p:cNvPr id="6" name="Picture 5" descr="A person wearing a mask in a warehouse&#10;&#10;Description automatically generated with medium confidence">
            <a:extLst>
              <a:ext uri="{FF2B5EF4-FFF2-40B4-BE49-F238E27FC236}">
                <a16:creationId xmlns:a16="http://schemas.microsoft.com/office/drawing/2014/main" id="{06AA1D2F-1AEB-6846-B18E-2020BC5A0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38" y="976513"/>
            <a:ext cx="8073123" cy="533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7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CE56E-FF10-916C-BA45-CE5BA0458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r" rtl="1"/>
            <a:r>
              <a:rPr lang="ar-SA" dirty="0"/>
              <a:t>برنامج الاستشارات في الموقع التابع لـ </a:t>
            </a:r>
            <a:r>
              <a:rPr lang="en-US" dirty="0"/>
              <a:t>SHARP ، OSHA</a:t>
            </a:r>
          </a:p>
        </p:txBody>
      </p:sp>
      <p:pic>
        <p:nvPicPr>
          <p:cNvPr id="8" name="Picture 7" descr="OSHA provides Free Worker Safety/Health consulting services to small businesses jpg 26 kb">
            <a:extLst>
              <a:ext uri="{FF2B5EF4-FFF2-40B4-BE49-F238E27FC236}">
                <a16:creationId xmlns:a16="http://schemas.microsoft.com/office/drawing/2014/main" id="{EEC96450-5283-895B-B685-DAFC688FA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77" y="1158470"/>
            <a:ext cx="3848100" cy="2638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7EB2F9-3A1E-C1B4-A479-2D27CA8CA4A7}"/>
              </a:ext>
            </a:extLst>
          </p:cNvPr>
          <p:cNvSpPr txBox="1"/>
          <p:nvPr/>
        </p:nvSpPr>
        <p:spPr>
          <a:xfrm>
            <a:off x="1304707" y="3817759"/>
            <a:ext cx="358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https://www.osha.gov/consultation</a:t>
            </a:r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A46287-8D57-C4E8-4E44-E83A84162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799" y="4333225"/>
            <a:ext cx="5181600" cy="2179542"/>
          </a:xfrm>
        </p:spPr>
        <p:txBody>
          <a:bodyPr>
            <a:normAutofit/>
          </a:bodyPr>
          <a:lstStyle/>
          <a:p>
            <a:pPr algn="r" rtl="1"/>
            <a:r>
              <a:rPr lang="ar-SA" sz="2400" dirty="0"/>
              <a:t>خدمات استشارات سلامة / صحة العمال المجانية للشركات الصغيرة</a:t>
            </a:r>
          </a:p>
          <a:p>
            <a:pPr algn="r" rtl="1"/>
            <a:r>
              <a:rPr lang="ar-SA" sz="2400" dirty="0"/>
              <a:t>الخدمات الاستشارية منفصلة عن تطبيق القوانين لمساعدة أصحاب العمل على إنشاء وتحسين برامج السلامة / الصحة وتحقيق الامتثال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8CBB2-5AF1-E7EC-8779-8D020D0FE9E3}"/>
              </a:ext>
            </a:extLst>
          </p:cNvPr>
          <p:cNvSpPr txBox="1"/>
          <p:nvPr/>
        </p:nvSpPr>
        <p:spPr>
          <a:xfrm>
            <a:off x="6348076" y="1680088"/>
            <a:ext cx="4829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https://www.osha.gov/complianceassistance/cas</a:t>
            </a:r>
            <a:r>
              <a:rPr lang="en-US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9C2695-E042-6787-365D-FC748FE1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198077"/>
            <a:ext cx="5334001" cy="4314690"/>
          </a:xfrm>
        </p:spPr>
        <p:txBody>
          <a:bodyPr>
            <a:normAutofit/>
          </a:bodyPr>
          <a:lstStyle/>
          <a:p>
            <a:pPr algn="r" rtl="1"/>
            <a:r>
              <a:rPr lang="ar-SA" sz="2400" dirty="0"/>
              <a:t>المساعدة متاحة من متخصصي المساعدة على الامتثال</a:t>
            </a:r>
          </a:p>
          <a:p>
            <a:pPr algn="r" rtl="1"/>
            <a:endParaRPr lang="en-US" sz="2400" dirty="0"/>
          </a:p>
          <a:p>
            <a:pPr algn="r" rtl="1"/>
            <a:r>
              <a:rPr lang="ar-SA" sz="2400" dirty="0"/>
              <a:t>يحتوي موقع</a:t>
            </a:r>
            <a:r>
              <a:rPr lang="en-US" sz="2400" dirty="0"/>
              <a:t>OSHA </a:t>
            </a:r>
            <a:r>
              <a:rPr lang="ar-SA" sz="2400" dirty="0"/>
              <a:t> على العديد من الموارد للشركات الصغيرة</a:t>
            </a:r>
          </a:p>
          <a:p>
            <a:pPr algn="r" rtl="1"/>
            <a:r>
              <a:rPr lang="ar-SA" sz="2400" dirty="0"/>
              <a:t>بعد أن تبدأ ، قد ترغب في طلب المساعدة لمواضيع أكثر تعقيدًا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CE0AD4-9F10-9543-8392-589C16B35782}"/>
              </a:ext>
            </a:extLst>
          </p:cNvPr>
          <p:cNvSpPr txBox="1"/>
          <p:nvPr/>
        </p:nvSpPr>
        <p:spPr>
          <a:xfrm>
            <a:off x="1172077" y="1051430"/>
            <a:ext cx="38481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200" dirty="0"/>
              <a:t>الاستشارة في الموقع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1279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0FF6-EE70-2944-5AAB-B3F0DDBC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نماذج الخطط والقوالب متوفرة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D0DE5-FDAF-A760-EB21-7204A0BE9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445" y="1825625"/>
            <a:ext cx="11289323" cy="4667250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ar-SA" b="1" dirty="0"/>
              <a:t>ستعمل هذه فقط إذا قمت بتطبيقها في مكان عملك الفردي *</a:t>
            </a:r>
            <a:endParaRPr lang="en-US" b="1" dirty="0"/>
          </a:p>
          <a:p>
            <a:pPr algn="r" rtl="1"/>
            <a:endParaRPr lang="en-US" dirty="0"/>
          </a:p>
          <a:p>
            <a:pPr marL="0" indent="0" algn="r" rtl="1">
              <a:buNone/>
            </a:pPr>
            <a:r>
              <a:rPr lang="ar-SA" dirty="0"/>
              <a:t>خطط العمل في حالات الطوارئ (</a:t>
            </a:r>
            <a:r>
              <a:rPr lang="en-US" dirty="0"/>
              <a:t>EPAs</a:t>
            </a:r>
            <a:r>
              <a:rPr lang="ar-SA" dirty="0"/>
              <a:t>)</a:t>
            </a:r>
            <a:endParaRPr lang="en-US" dirty="0"/>
          </a:p>
          <a:p>
            <a:pPr algn="r" rtl="1"/>
            <a:r>
              <a:rPr lang="ar-SA" dirty="0">
                <a:hlinkClick r:id="rId2"/>
              </a:rPr>
              <a:t>أداة إلكترونية </a:t>
            </a:r>
            <a:r>
              <a:rPr lang="en-US" dirty="0">
                <a:hlinkClick r:id="rId2"/>
              </a:rPr>
              <a:t>OSHA</a:t>
            </a:r>
            <a:r>
              <a:rPr lang="ar-SA" dirty="0">
                <a:hlinkClick r:id="rId2"/>
              </a:rPr>
              <a:t> لإنشاء أداة خاصة بك</a:t>
            </a:r>
            <a:endParaRPr lang="ar-SA" dirty="0"/>
          </a:p>
          <a:p>
            <a:pPr algn="r" rtl="1"/>
            <a:r>
              <a:rPr lang="ar-SA" dirty="0">
                <a:hlinkClick r:id="rId3"/>
              </a:rPr>
              <a:t>نموذج </a:t>
            </a:r>
            <a:r>
              <a:rPr lang="en-US" dirty="0">
                <a:hlinkClick r:id="rId3"/>
              </a:rPr>
              <a:t>OSHA</a:t>
            </a:r>
            <a:r>
              <a:rPr lang="ar-SA" dirty="0">
                <a:hlinkClick r:id="rId3"/>
              </a:rPr>
              <a:t> لـ </a:t>
            </a:r>
            <a:r>
              <a:rPr lang="en-US" dirty="0">
                <a:hlinkClick r:id="rId3"/>
              </a:rPr>
              <a:t>EAP</a:t>
            </a:r>
            <a:endParaRPr lang="ar-SA" dirty="0"/>
          </a:p>
          <a:p>
            <a:pPr marL="0" indent="0" algn="r" rtl="1">
              <a:buNone/>
            </a:pPr>
            <a:endParaRPr lang="en-US" dirty="0"/>
          </a:p>
          <a:p>
            <a:pPr marL="0" indent="0" algn="r" rtl="1">
              <a:buNone/>
            </a:pPr>
            <a:r>
              <a:rPr lang="ar-SA" dirty="0"/>
              <a:t>خطط الوقاية من الحرائق:</a:t>
            </a:r>
          </a:p>
          <a:p>
            <a:pPr algn="r" rtl="1"/>
            <a:r>
              <a:rPr lang="ar-SA" dirty="0">
                <a:hlinkClick r:id="rId4"/>
              </a:rPr>
              <a:t>أداة </a:t>
            </a:r>
            <a:r>
              <a:rPr lang="en-US" dirty="0">
                <a:hlinkClick r:id="rId4"/>
              </a:rPr>
              <a:t>OSHA</a:t>
            </a:r>
            <a:r>
              <a:rPr lang="ar-SA" dirty="0">
                <a:hlinkClick r:id="rId4"/>
              </a:rPr>
              <a:t> الإلكترونية</a:t>
            </a:r>
            <a:endParaRPr lang="ar-SA" dirty="0"/>
          </a:p>
          <a:p>
            <a:pPr algn="r" rtl="1"/>
            <a:r>
              <a:rPr lang="ar-SA" dirty="0">
                <a:hlinkClick r:id="rId5"/>
              </a:rPr>
              <a:t>نموذج لخطة الوقاية من الحرائق (</a:t>
            </a:r>
            <a:r>
              <a:rPr lang="en-US" dirty="0">
                <a:hlinkClick r:id="rId5"/>
              </a:rPr>
              <a:t>NC DOL</a:t>
            </a:r>
            <a:r>
              <a:rPr lang="ar-SA" dirty="0">
                <a:hlinkClick r:id="rId5"/>
              </a:rPr>
              <a:t>) </a:t>
            </a:r>
            <a:endParaRPr lang="ar-SA" dirty="0"/>
          </a:p>
          <a:p>
            <a:pPr marL="0" indent="0" algn="r" rtl="1">
              <a:buNone/>
            </a:pPr>
            <a:endParaRPr lang="en-US" dirty="0"/>
          </a:p>
          <a:p>
            <a:pPr marL="0" indent="0" algn="r" rtl="1">
              <a:buNone/>
            </a:pPr>
            <a:r>
              <a:rPr lang="ar-SA" dirty="0"/>
              <a:t>تتوفر خطط إضافية ولكنها قد تعتمد على احتياجات شركتك والمخاطر الفعلية الموجودة (مثل التواصل بخصوص المخاطر ، ومسببات الأمراض المنقولة بالدم ، وما إلى ذلك)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50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7E8D9-1478-EB79-281C-EAE0E9C9E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600" dirty="0"/>
              <a:t>قوائم التحقق الخاصة بالسلامة من الحرائق </a:t>
            </a:r>
            <a:r>
              <a:rPr lang="ar-SA" sz="3600" dirty="0" err="1"/>
              <a:t>والبروبان</a:t>
            </a:r>
            <a:r>
              <a:rPr lang="ar-SA" sz="3600" dirty="0"/>
              <a:t> وطفايات الحريق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422FE-F9DC-FF43-C875-2DFC35C50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099432" cy="4351338"/>
          </a:xfrm>
        </p:spPr>
        <p:txBody>
          <a:bodyPr>
            <a:normAutofit/>
          </a:bodyPr>
          <a:lstStyle/>
          <a:p>
            <a:pPr algn="r" rtl="1"/>
            <a:r>
              <a:rPr lang="en-US" dirty="0">
                <a:hlinkClick r:id="rId2"/>
              </a:rPr>
              <a:t>https://www.nfpa.org/Codes-and-Standards/Resources/Standards-in-action/Food-truck-safety</a:t>
            </a:r>
            <a:endParaRPr lang="en-US" dirty="0"/>
          </a:p>
          <a:p>
            <a:pPr algn="r" rtl="1"/>
            <a:endParaRPr lang="en-US" dirty="0"/>
          </a:p>
          <a:p>
            <a:pPr algn="r" rtl="1"/>
            <a:r>
              <a:rPr lang="ar-SA" dirty="0"/>
              <a:t>يجب عليك أيضًا التحقق من السلطات القضائية المحلية الخاصة بك - حتى إذا لم تقم بتحديث رموز مكافحة الحرائق الخاصة بها حتى الآن ، فقد يتم ذلك في وقت ما في المستقبل</a:t>
            </a:r>
          </a:p>
          <a:p>
            <a:pPr algn="r" rtl="1"/>
            <a:r>
              <a:rPr lang="ar-SA" dirty="0"/>
              <a:t>من خلال كونك </a:t>
            </a:r>
            <a:r>
              <a:rPr lang="ar-SA" dirty="0" err="1"/>
              <a:t>استباقيًا</a:t>
            </a:r>
            <a:r>
              <a:rPr lang="ar-SA" dirty="0"/>
              <a:t> ، يمكنك أن تكون متقدمًا على التغييرات عند حدوثها</a:t>
            </a:r>
          </a:p>
          <a:p>
            <a:pPr algn="r" rtl="1"/>
            <a:r>
              <a:rPr lang="ar-SA" dirty="0"/>
              <a:t>يمكنك أيضًا أن تكون رائدًا في تعزيز ممارسات العمل الأكثر أمانًا مع زملائك - قد يكون العديد منهم جيرانًا في حدث مستقبلي!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59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36CEB-7EE6-FF1E-7068-8890D5B22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متطلبات صاحب العمل للتدريب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9ED52-AF3F-70E8-EA1D-C62A23FFC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ar-SA" dirty="0"/>
              <a:t>يجب على أصحاب العمل توفير التدريب للموظفين على المخاطر الموجودة في موقع العمل. تأكد من تدريب العمال على:</a:t>
            </a:r>
          </a:p>
          <a:p>
            <a:pPr lvl="1" algn="r" rtl="1"/>
            <a:r>
              <a:rPr lang="ar-SA" dirty="0"/>
              <a:t>الإجراءات المناسبة لحالات الطوارئ (خطة العمل في حالات الطوارئ)</a:t>
            </a:r>
          </a:p>
          <a:p>
            <a:pPr lvl="1" algn="r" rtl="1"/>
            <a:r>
              <a:rPr lang="ar-SA" dirty="0"/>
              <a:t>الإجراء الصحيح لإخطار قسم الاطفاء</a:t>
            </a:r>
          </a:p>
          <a:p>
            <a:pPr lvl="1" algn="r" rtl="1"/>
            <a:r>
              <a:rPr lang="ar-SA" dirty="0"/>
              <a:t>مخاطر الحريق الموجودة وكيفية السيطرة عليها</a:t>
            </a:r>
          </a:p>
          <a:p>
            <a:pPr lvl="1" algn="r" rtl="1"/>
            <a:r>
              <a:rPr lang="ar-SA" dirty="0"/>
              <a:t>الطريقة الصحيحة لإغلاق مصادر الوقود</a:t>
            </a:r>
          </a:p>
          <a:p>
            <a:pPr lvl="1" algn="r" rtl="1"/>
            <a:r>
              <a:rPr lang="ar-SA" dirty="0"/>
              <a:t>الإجراء المناسب لإجراء اختبار التسرب على توصيلات الغاز</a:t>
            </a:r>
          </a:p>
          <a:p>
            <a:pPr lvl="1" algn="r" rtl="1"/>
            <a:r>
              <a:rPr lang="ar-SA" dirty="0"/>
              <a:t>الاستخدام السليم لأجهزة الإطفاء المحمولة وأنظمة الإطفاء</a:t>
            </a:r>
          </a:p>
          <a:p>
            <a:pPr lvl="1" algn="r" rtl="1"/>
            <a:r>
              <a:rPr lang="ar-SA" dirty="0"/>
              <a:t>أي مخاطر أخرى قد تؤثر عليهم في مكان العمل</a:t>
            </a:r>
          </a:p>
          <a:p>
            <a:pPr algn="r" rtl="1"/>
            <a:r>
              <a:rPr lang="ar-SA" dirty="0"/>
              <a:t>إذا لم يكن هناك توثيق بأن التدريب قد حدث ، فهذا يعني أنه لم يحدث.</a:t>
            </a:r>
          </a:p>
          <a:p>
            <a:pPr algn="r" rtl="1"/>
            <a:r>
              <a:rPr lang="ar-SA" dirty="0"/>
              <a:t>احتفظ بسجلات مكتوبة للتدريبات وغيرها من الفحوصات المهمة التي قد تدعمك في حالة وقوع حادث.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78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7442</TotalTime>
  <Words>872</Words>
  <Application>Microsoft Macintosh PowerPoint</Application>
  <PresentationFormat>Widescreen</PresentationFormat>
  <Paragraphs>97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تدريب السلامة لعربات الطعام المتنقلة</vt:lpstr>
      <vt:lpstr>الأهداف </vt:lpstr>
      <vt:lpstr>اليوم قد يكون لدينا الكثير من المعلومات</vt:lpstr>
      <vt:lpstr>عقلية إدارة السلامة</vt:lpstr>
      <vt:lpstr>توفر إدارة السلامة والصحة المهنية (OSHA) مساعدة الأعمال الصغيرة</vt:lpstr>
      <vt:lpstr>برنامج الاستشارات في الموقع التابع لـ SHARP ، OSHA</vt:lpstr>
      <vt:lpstr>نماذج الخطط والقوالب متوفرة</vt:lpstr>
      <vt:lpstr>قوائم التحقق الخاصة بالسلامة من الحرائق والبروبان وطفايات الحريق</vt:lpstr>
      <vt:lpstr>متطلبات صاحب العمل للتدريب</vt:lpstr>
      <vt:lpstr>مواضيع إضافية يمكن تطبيقها</vt:lpstr>
      <vt:lpstr>الخلاصة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b</dc:creator>
  <cp:lastModifiedBy>Faisal Alghamdi</cp:lastModifiedBy>
  <cp:revision>6</cp:revision>
  <dcterms:created xsi:type="dcterms:W3CDTF">2023-01-01T03:33:26Z</dcterms:created>
  <dcterms:modified xsi:type="dcterms:W3CDTF">2023-07-05T00:38:56Z</dcterms:modified>
</cp:coreProperties>
</file>