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3" r:id="rId2"/>
    <p:sldId id="269" r:id="rId3"/>
    <p:sldId id="258" r:id="rId4"/>
    <p:sldId id="284" r:id="rId5"/>
    <p:sldId id="259" r:id="rId6"/>
    <p:sldId id="261" r:id="rId7"/>
    <p:sldId id="262" r:id="rId8"/>
    <p:sldId id="266" r:id="rId9"/>
    <p:sldId id="271" r:id="rId10"/>
    <p:sldId id="270" r:id="rId11"/>
    <p:sldId id="272" r:id="rId12"/>
    <p:sldId id="279" r:id="rId13"/>
    <p:sldId id="273" r:id="rId14"/>
    <p:sldId id="274" r:id="rId15"/>
    <p:sldId id="275" r:id="rId16"/>
    <p:sldId id="277" r:id="rId17"/>
    <p:sldId id="267" r:id="rId18"/>
    <p:sldId id="278" r:id="rId19"/>
    <p:sldId id="281" r:id="rId20"/>
    <p:sldId id="280" r:id="rId2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4521D"/>
    <a:srgbClr val="5E2889"/>
    <a:srgbClr val="821A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BD59C6-9970-602D-316E-8DC33582F182}" v="34" dt="2023-09-19T02:21:13.7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881" autoAdjust="0"/>
    <p:restoredTop sz="87791" autoAdjust="0"/>
  </p:normalViewPr>
  <p:slideViewPr>
    <p:cSldViewPr snapToGrid="0">
      <p:cViewPr>
        <p:scale>
          <a:sx n="69" d="100"/>
          <a:sy n="69" d="100"/>
        </p:scale>
        <p:origin x="216" y="1088"/>
      </p:cViewPr>
      <p:guideLst/>
    </p:cSldViewPr>
  </p:slideViewPr>
  <p:outlineViewPr>
    <p:cViewPr>
      <p:scale>
        <a:sx n="33" d="100"/>
        <a:sy n="33" d="100"/>
      </p:scale>
      <p:origin x="0" y="-2400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40F4E96E-CAD6-4C8C-A15A-8E5B5205DB06}" type="datetimeFigureOut">
              <a:rPr lang="en-US" smtClean="0"/>
              <a:t>9/18/2023</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006E3B7-20EC-4C1E-811C-2D9BE422B24F}" type="slidenum">
              <a:rPr lang="en-US" smtClean="0"/>
              <a:t>‹#›</a:t>
            </a:fld>
            <a:endParaRPr lang="en-US"/>
          </a:p>
        </p:txBody>
      </p:sp>
    </p:spTree>
    <p:extLst>
      <p:ext uri="{BB962C8B-B14F-4D97-AF65-F5344CB8AC3E}">
        <p14:creationId xmlns:p14="http://schemas.microsoft.com/office/powerpoint/2010/main" val="481842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section/introduction to the training modules should take 20-25 minutes. </a:t>
            </a:r>
          </a:p>
        </p:txBody>
      </p:sp>
      <p:sp>
        <p:nvSpPr>
          <p:cNvPr id="4" name="Slide Number Placeholder 3"/>
          <p:cNvSpPr>
            <a:spLocks noGrp="1"/>
          </p:cNvSpPr>
          <p:nvPr>
            <p:ph type="sldNum" sz="quarter" idx="5"/>
          </p:nvPr>
        </p:nvSpPr>
        <p:spPr/>
        <p:txBody>
          <a:bodyPr/>
          <a:lstStyle/>
          <a:p>
            <a:fld id="{63E45005-0BCA-4781-B1DC-7BCB14EBE3C5}" type="slidenum">
              <a:rPr lang="en-US" smtClean="0"/>
              <a:t>1</a:t>
            </a:fld>
            <a:endParaRPr lang="en-US"/>
          </a:p>
        </p:txBody>
      </p:sp>
    </p:spTree>
    <p:extLst>
      <p:ext uri="{BB962C8B-B14F-4D97-AF65-F5344CB8AC3E}">
        <p14:creationId xmlns:p14="http://schemas.microsoft.com/office/powerpoint/2010/main" val="1078987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r" defTabSz="914400" rtl="1" eaLnBrk="1" latinLnBrk="0" hangingPunct="1"/>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20</a:t>
            </a:fld>
            <a:endParaRPr lang="en-US"/>
          </a:p>
        </p:txBody>
      </p:sp>
    </p:spTree>
    <p:extLst>
      <p:ext uri="{BB962C8B-B14F-4D97-AF65-F5344CB8AC3E}">
        <p14:creationId xmlns:p14="http://schemas.microsoft.com/office/powerpoint/2010/main" val="2534776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Recommendations can be found here: https://www.osha.gov/etools/evacuation-plans-procedures/eap/fight-or-flee</a:t>
            </a:r>
          </a:p>
          <a:p>
            <a:endParaRPr lang="en-US" dirty="0"/>
          </a:p>
          <a:p>
            <a:r>
              <a:rPr lang="en-US" dirty="0"/>
              <a:t>There is a 4</a:t>
            </a:r>
            <a:r>
              <a:rPr lang="en-US" baseline="30000" dirty="0"/>
              <a:t>th</a:t>
            </a:r>
            <a:r>
              <a:rPr lang="en-US" dirty="0"/>
              <a:t> option: Extinguishers are provided but not intended for employee use. While this may be added to the list of options, it may just add confusion to the response needed, which is why it is not included here.</a:t>
            </a:r>
          </a:p>
        </p:txBody>
      </p:sp>
      <p:sp>
        <p:nvSpPr>
          <p:cNvPr id="4" name="Slide Number Placeholder 3"/>
          <p:cNvSpPr>
            <a:spLocks noGrp="1"/>
          </p:cNvSpPr>
          <p:nvPr>
            <p:ph type="sldNum" sz="quarter" idx="5"/>
          </p:nvPr>
        </p:nvSpPr>
        <p:spPr/>
        <p:txBody>
          <a:bodyPr/>
          <a:lstStyle/>
          <a:p>
            <a:fld id="{F447ADC6-8A86-4F5F-8FD0-34B70812992D}" type="slidenum">
              <a:rPr lang="en-US" smtClean="0"/>
              <a:t>4</a:t>
            </a:fld>
            <a:endParaRPr lang="en-US"/>
          </a:p>
        </p:txBody>
      </p:sp>
    </p:spTree>
    <p:extLst>
      <p:ext uri="{BB962C8B-B14F-4D97-AF65-F5344CB8AC3E}">
        <p14:creationId xmlns:p14="http://schemas.microsoft.com/office/powerpoint/2010/main" val="1425704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https://www.osha.gov/etools/evacuation-plans-procedures/emergency-standards/portable-extinguishers/about</a:t>
            </a:r>
          </a:p>
        </p:txBody>
      </p:sp>
      <p:sp>
        <p:nvSpPr>
          <p:cNvPr id="4" name="Slide Number Placeholder 3"/>
          <p:cNvSpPr>
            <a:spLocks noGrp="1"/>
          </p:cNvSpPr>
          <p:nvPr>
            <p:ph type="sldNum" sz="quarter" idx="5"/>
          </p:nvPr>
        </p:nvSpPr>
        <p:spPr/>
        <p:txBody>
          <a:bodyPr/>
          <a:lstStyle/>
          <a:p>
            <a:fld id="{B006E3B7-20EC-4C1E-811C-2D9BE422B24F}" type="slidenum">
              <a:rPr lang="en-US" smtClean="0"/>
              <a:t>6</a:t>
            </a:fld>
            <a:endParaRPr lang="en-US"/>
          </a:p>
        </p:txBody>
      </p:sp>
    </p:spTree>
    <p:extLst>
      <p:ext uri="{BB962C8B-B14F-4D97-AF65-F5344CB8AC3E}">
        <p14:creationId xmlns:p14="http://schemas.microsoft.com/office/powerpoint/2010/main" val="2384827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https://www.osha.gov/etools/young-workers-restaurant-safety/cooking</a:t>
            </a:r>
          </a:p>
          <a:p>
            <a:endParaRPr lang="en-US" dirty="0"/>
          </a:p>
          <a:p>
            <a:r>
              <a:rPr lang="en-US" dirty="0"/>
              <a:t>Class D Fire Materials would be least likely to be found in Mobile Food Vehicles (MFVs)</a:t>
            </a:r>
          </a:p>
          <a:p>
            <a:r>
              <a:rPr lang="en-US" dirty="0"/>
              <a:t>Class A is most likely to be found in any business (paper at minimum)</a:t>
            </a:r>
          </a:p>
          <a:p>
            <a:r>
              <a:rPr lang="en-US" dirty="0"/>
              <a:t>The others may depend on the individual business</a:t>
            </a:r>
          </a:p>
        </p:txBody>
      </p:sp>
      <p:sp>
        <p:nvSpPr>
          <p:cNvPr id="4" name="Slide Number Placeholder 3"/>
          <p:cNvSpPr>
            <a:spLocks noGrp="1"/>
          </p:cNvSpPr>
          <p:nvPr>
            <p:ph type="sldNum" sz="quarter" idx="5"/>
          </p:nvPr>
        </p:nvSpPr>
        <p:spPr/>
        <p:txBody>
          <a:bodyPr/>
          <a:lstStyle/>
          <a:p>
            <a:fld id="{B006E3B7-20EC-4C1E-811C-2D9BE422B24F}" type="slidenum">
              <a:rPr lang="en-US" smtClean="0"/>
              <a:t>7</a:t>
            </a:fld>
            <a:endParaRPr lang="en-US"/>
          </a:p>
        </p:txBody>
      </p:sp>
    </p:spTree>
    <p:extLst>
      <p:ext uri="{BB962C8B-B14F-4D97-AF65-F5344CB8AC3E}">
        <p14:creationId xmlns:p14="http://schemas.microsoft.com/office/powerpoint/2010/main" val="1662674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Failure to match the fire extinguisher to the hazard can be deadly</a:t>
            </a:r>
          </a:p>
          <a:p>
            <a:r>
              <a:rPr lang="en-US" dirty="0"/>
              <a:t>Example 1. Using a water-based extinguisher on a Class B or Class K Fire will cause it to spread (oil and water don’t mix) and may cause spattering due to rapid steam generation</a:t>
            </a:r>
          </a:p>
          <a:p>
            <a:r>
              <a:rPr lang="en-US" dirty="0"/>
              <a:t>Example 2. Using a water-based extinguisher on an electrical fire may result in electrocution, since water is a good conductor</a:t>
            </a:r>
          </a:p>
          <a:p>
            <a:r>
              <a:rPr lang="en-US" dirty="0"/>
              <a:t>Example 3. Reactive metals like sodium and lithium produce explosive hydrogen gas when contacting water</a:t>
            </a:r>
          </a:p>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8</a:t>
            </a:fld>
            <a:endParaRPr lang="en-US"/>
          </a:p>
        </p:txBody>
      </p:sp>
    </p:spTree>
    <p:extLst>
      <p:ext uri="{BB962C8B-B14F-4D97-AF65-F5344CB8AC3E}">
        <p14:creationId xmlns:p14="http://schemas.microsoft.com/office/powerpoint/2010/main" val="3472668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Failure to match the fire extinguisher to the hazard can be deadly</a:t>
            </a:r>
          </a:p>
          <a:p>
            <a:r>
              <a:rPr lang="en-US" dirty="0"/>
              <a:t>Example 1. Using a water-based extinguisher on a Class B or Class K Fire will cause it to spread (oil and water don’t mix) and may cause spattering due to rapid steam generation</a:t>
            </a:r>
          </a:p>
          <a:p>
            <a:r>
              <a:rPr lang="en-US" dirty="0"/>
              <a:t>Example 2. Using a water-based extinguisher on an electrical fire may result in electrocution, since water is a good conductor</a:t>
            </a:r>
          </a:p>
          <a:p>
            <a:r>
              <a:rPr lang="en-US" dirty="0"/>
              <a:t>Example 3. Reactive metals like sodium and lithium produce explosive hydrogen gas when contacting water</a:t>
            </a:r>
          </a:p>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9</a:t>
            </a:fld>
            <a:endParaRPr lang="en-US"/>
          </a:p>
        </p:txBody>
      </p:sp>
    </p:spTree>
    <p:extLst>
      <p:ext uri="{BB962C8B-B14F-4D97-AF65-F5344CB8AC3E}">
        <p14:creationId xmlns:p14="http://schemas.microsoft.com/office/powerpoint/2010/main" val="2558453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10</a:t>
            </a:fld>
            <a:endParaRPr lang="en-US"/>
          </a:p>
        </p:txBody>
      </p:sp>
    </p:spTree>
    <p:extLst>
      <p:ext uri="{BB962C8B-B14F-4D97-AF65-F5344CB8AC3E}">
        <p14:creationId xmlns:p14="http://schemas.microsoft.com/office/powerpoint/2010/main" val="3350415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recommendations may differ from building fires</a:t>
            </a:r>
          </a:p>
          <a:p>
            <a:endParaRPr lang="en-US" dirty="0"/>
          </a:p>
          <a:p>
            <a:endParaRPr lang="en-US" dirty="0"/>
          </a:p>
          <a:p>
            <a:r>
              <a:rPr lang="en-US" dirty="0"/>
              <a:t>A second acronym is R.A.C.E.:</a:t>
            </a:r>
          </a:p>
          <a:p>
            <a:r>
              <a:rPr lang="en-US" u="sng" dirty="0"/>
              <a:t>R.A.C.E</a:t>
            </a:r>
          </a:p>
          <a:p>
            <a:r>
              <a:rPr lang="en-US" b="1" u="sng" dirty="0"/>
              <a:t>R</a:t>
            </a:r>
            <a:r>
              <a:rPr lang="en-US" dirty="0"/>
              <a:t>escue anyone in immediate danger of the fire</a:t>
            </a:r>
          </a:p>
          <a:p>
            <a:r>
              <a:rPr lang="en-US" b="1" u="sng" dirty="0"/>
              <a:t>A</a:t>
            </a:r>
            <a:r>
              <a:rPr lang="en-US" dirty="0"/>
              <a:t>larm needs activated AND call fire response phone number</a:t>
            </a:r>
          </a:p>
          <a:p>
            <a:r>
              <a:rPr lang="en-US" b="1" u="sng" dirty="0"/>
              <a:t>C</a:t>
            </a:r>
            <a:r>
              <a:rPr lang="en-US" dirty="0"/>
              <a:t>ontain fire by closing all doors in the fire area</a:t>
            </a:r>
          </a:p>
          <a:p>
            <a:r>
              <a:rPr lang="en-US" b="1" u="sng" dirty="0"/>
              <a:t>E</a:t>
            </a:r>
            <a:r>
              <a:rPr lang="en-US" dirty="0"/>
              <a:t>xtinguish small fires. If fire cannot be extinguished, leave the area and close the door.</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13</a:t>
            </a:fld>
            <a:endParaRPr lang="en-US"/>
          </a:p>
        </p:txBody>
      </p:sp>
    </p:spTree>
    <p:extLst>
      <p:ext uri="{BB962C8B-B14F-4D97-AF65-F5344CB8AC3E}">
        <p14:creationId xmlns:p14="http://schemas.microsoft.com/office/powerpoint/2010/main" val="4137956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18</a:t>
            </a:fld>
            <a:endParaRPr lang="en-US"/>
          </a:p>
        </p:txBody>
      </p:sp>
    </p:spTree>
    <p:extLst>
      <p:ext uri="{BB962C8B-B14F-4D97-AF65-F5344CB8AC3E}">
        <p14:creationId xmlns:p14="http://schemas.microsoft.com/office/powerpoint/2010/main" val="3474341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7E80-DD92-40E8-EBFC-12FAE58666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B3895-A9A0-1B79-6269-108317838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3C7388-96F3-2072-3B27-F78A147D259F}"/>
              </a:ext>
            </a:extLst>
          </p:cNvPr>
          <p:cNvSpPr>
            <a:spLocks noGrp="1"/>
          </p:cNvSpPr>
          <p:nvPr>
            <p:ph type="dt" sz="half" idx="10"/>
          </p:nvPr>
        </p:nvSpPr>
        <p:spPr/>
        <p:txBody>
          <a:bodyPr/>
          <a:lstStyle/>
          <a:p>
            <a:fld id="{75C2B1A7-68F2-49FE-AECA-89B6ABE078A2}" type="datetimeFigureOut">
              <a:rPr lang="en-US" smtClean="0"/>
              <a:t>9/18/2023</a:t>
            </a:fld>
            <a:endParaRPr lang="en-US"/>
          </a:p>
        </p:txBody>
      </p:sp>
      <p:sp>
        <p:nvSpPr>
          <p:cNvPr id="5" name="Footer Placeholder 4">
            <a:extLst>
              <a:ext uri="{FF2B5EF4-FFF2-40B4-BE49-F238E27FC236}">
                <a16:creationId xmlns:a16="http://schemas.microsoft.com/office/drawing/2014/main" id="{0B0AA8CE-6AB1-4ED5-F57D-47940D5AA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4CC4C-FB59-EB7F-FF5B-6288706F8674}"/>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90540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03356-B205-ED50-70BB-665B9A0102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2C806-6067-C1E1-D2AE-69C8EFC4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E67A1-D1D8-4F48-6D11-41312423AFEC}"/>
              </a:ext>
            </a:extLst>
          </p:cNvPr>
          <p:cNvSpPr>
            <a:spLocks noGrp="1"/>
          </p:cNvSpPr>
          <p:nvPr>
            <p:ph type="dt" sz="half" idx="10"/>
          </p:nvPr>
        </p:nvSpPr>
        <p:spPr/>
        <p:txBody>
          <a:bodyPr/>
          <a:lstStyle/>
          <a:p>
            <a:fld id="{75C2B1A7-68F2-49FE-AECA-89B6ABE078A2}" type="datetimeFigureOut">
              <a:rPr lang="en-US" smtClean="0"/>
              <a:t>9/18/2023</a:t>
            </a:fld>
            <a:endParaRPr lang="en-US"/>
          </a:p>
        </p:txBody>
      </p:sp>
      <p:sp>
        <p:nvSpPr>
          <p:cNvPr id="5" name="Footer Placeholder 4">
            <a:extLst>
              <a:ext uri="{FF2B5EF4-FFF2-40B4-BE49-F238E27FC236}">
                <a16:creationId xmlns:a16="http://schemas.microsoft.com/office/drawing/2014/main" id="{933D09DC-5E5E-8D53-344B-D66C6D090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D0B71-F204-FA5D-4639-3C20BCD028A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42117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6F0297-7DA6-CAEF-12D7-4244A135D2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5C0F1E-7145-7E9B-FC19-F142776AE8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26052-AFBC-866C-A5D3-7A6ECBC00CE1}"/>
              </a:ext>
            </a:extLst>
          </p:cNvPr>
          <p:cNvSpPr>
            <a:spLocks noGrp="1"/>
          </p:cNvSpPr>
          <p:nvPr>
            <p:ph type="dt" sz="half" idx="10"/>
          </p:nvPr>
        </p:nvSpPr>
        <p:spPr/>
        <p:txBody>
          <a:bodyPr/>
          <a:lstStyle/>
          <a:p>
            <a:fld id="{75C2B1A7-68F2-49FE-AECA-89B6ABE078A2}" type="datetimeFigureOut">
              <a:rPr lang="en-US" smtClean="0"/>
              <a:t>9/18/2023</a:t>
            </a:fld>
            <a:endParaRPr lang="en-US"/>
          </a:p>
        </p:txBody>
      </p:sp>
      <p:sp>
        <p:nvSpPr>
          <p:cNvPr id="5" name="Footer Placeholder 4">
            <a:extLst>
              <a:ext uri="{FF2B5EF4-FFF2-40B4-BE49-F238E27FC236}">
                <a16:creationId xmlns:a16="http://schemas.microsoft.com/office/drawing/2014/main" id="{17C90670-53D7-7C86-6F6E-6D3CF9E15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608FD-313C-700B-1977-1D69C647B85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74227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4571-95F5-9093-A4D7-A29EBEE4C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BBCF5-6788-676B-CA76-7DDE6CC5E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61CE8-A449-BC80-EC54-741419A46CE0}"/>
              </a:ext>
            </a:extLst>
          </p:cNvPr>
          <p:cNvSpPr>
            <a:spLocks noGrp="1"/>
          </p:cNvSpPr>
          <p:nvPr>
            <p:ph type="dt" sz="half" idx="10"/>
          </p:nvPr>
        </p:nvSpPr>
        <p:spPr/>
        <p:txBody>
          <a:bodyPr/>
          <a:lstStyle/>
          <a:p>
            <a:fld id="{75C2B1A7-68F2-49FE-AECA-89B6ABE078A2}" type="datetimeFigureOut">
              <a:rPr lang="en-US" smtClean="0"/>
              <a:t>9/18/2023</a:t>
            </a:fld>
            <a:endParaRPr lang="en-US"/>
          </a:p>
        </p:txBody>
      </p:sp>
      <p:sp>
        <p:nvSpPr>
          <p:cNvPr id="5" name="Footer Placeholder 4">
            <a:extLst>
              <a:ext uri="{FF2B5EF4-FFF2-40B4-BE49-F238E27FC236}">
                <a16:creationId xmlns:a16="http://schemas.microsoft.com/office/drawing/2014/main" id="{04B6A763-003C-23A9-C65C-5CCF98DB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2944A-0984-4832-CF4D-D648B79A41FC}"/>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02048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AD22-2B29-27F5-1916-9DF88AC581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EABB1E-9DAB-5AA1-5DAC-93F98F1115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6D5C5-4122-6DE4-FC8D-75F3A70D9CBB}"/>
              </a:ext>
            </a:extLst>
          </p:cNvPr>
          <p:cNvSpPr>
            <a:spLocks noGrp="1"/>
          </p:cNvSpPr>
          <p:nvPr>
            <p:ph type="dt" sz="half" idx="10"/>
          </p:nvPr>
        </p:nvSpPr>
        <p:spPr/>
        <p:txBody>
          <a:bodyPr/>
          <a:lstStyle/>
          <a:p>
            <a:fld id="{75C2B1A7-68F2-49FE-AECA-89B6ABE078A2}" type="datetimeFigureOut">
              <a:rPr lang="en-US" smtClean="0"/>
              <a:t>9/18/2023</a:t>
            </a:fld>
            <a:endParaRPr lang="en-US"/>
          </a:p>
        </p:txBody>
      </p:sp>
      <p:sp>
        <p:nvSpPr>
          <p:cNvPr id="5" name="Footer Placeholder 4">
            <a:extLst>
              <a:ext uri="{FF2B5EF4-FFF2-40B4-BE49-F238E27FC236}">
                <a16:creationId xmlns:a16="http://schemas.microsoft.com/office/drawing/2014/main" id="{338EB160-0182-DEEB-A11C-9EDC48054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B18EA-B442-A29B-FA6F-430900EC2CE1}"/>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4753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D65B3-64CC-2EFA-FCCF-EE398B1A8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EB94B1-53C8-507A-D688-807B9266DF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82ADFD-BA2F-3029-7652-4C85EC2BB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502B9D-3552-6C8E-5084-05C011E30499}"/>
              </a:ext>
            </a:extLst>
          </p:cNvPr>
          <p:cNvSpPr>
            <a:spLocks noGrp="1"/>
          </p:cNvSpPr>
          <p:nvPr>
            <p:ph type="dt" sz="half" idx="10"/>
          </p:nvPr>
        </p:nvSpPr>
        <p:spPr/>
        <p:txBody>
          <a:bodyPr/>
          <a:lstStyle/>
          <a:p>
            <a:fld id="{75C2B1A7-68F2-49FE-AECA-89B6ABE078A2}" type="datetimeFigureOut">
              <a:rPr lang="en-US" smtClean="0"/>
              <a:t>9/18/2023</a:t>
            </a:fld>
            <a:endParaRPr lang="en-US"/>
          </a:p>
        </p:txBody>
      </p:sp>
      <p:sp>
        <p:nvSpPr>
          <p:cNvPr id="6" name="Footer Placeholder 5">
            <a:extLst>
              <a:ext uri="{FF2B5EF4-FFF2-40B4-BE49-F238E27FC236}">
                <a16:creationId xmlns:a16="http://schemas.microsoft.com/office/drawing/2014/main" id="{C51F4737-4BC5-8EB9-2C14-B4191A441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E1687-D255-B503-42FF-FA8EF0DB658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69626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59983-3415-636A-7001-384D1D13F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E30FB2-0B7A-1119-98CB-5499C0F4A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7BC35-9E0F-044C-ABC4-81E2F78AD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656EF1-1FC8-FBFD-BFA0-F0DE16F42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E359DB-8252-C546-EFA2-0FBBD1A699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B95430-256C-D310-CC13-057485233D8C}"/>
              </a:ext>
            </a:extLst>
          </p:cNvPr>
          <p:cNvSpPr>
            <a:spLocks noGrp="1"/>
          </p:cNvSpPr>
          <p:nvPr>
            <p:ph type="dt" sz="half" idx="10"/>
          </p:nvPr>
        </p:nvSpPr>
        <p:spPr/>
        <p:txBody>
          <a:bodyPr/>
          <a:lstStyle/>
          <a:p>
            <a:fld id="{75C2B1A7-68F2-49FE-AECA-89B6ABE078A2}" type="datetimeFigureOut">
              <a:rPr lang="en-US" smtClean="0"/>
              <a:t>9/18/2023</a:t>
            </a:fld>
            <a:endParaRPr lang="en-US"/>
          </a:p>
        </p:txBody>
      </p:sp>
      <p:sp>
        <p:nvSpPr>
          <p:cNvPr id="8" name="Footer Placeholder 7">
            <a:extLst>
              <a:ext uri="{FF2B5EF4-FFF2-40B4-BE49-F238E27FC236}">
                <a16:creationId xmlns:a16="http://schemas.microsoft.com/office/drawing/2014/main" id="{F2C68B41-8071-F8C7-C958-B1A33AD41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B4AC73-A0D8-0DFE-1812-9F8301C77309}"/>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6144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F10-0176-C956-7C4B-68F7C84795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A2F42-930B-2B16-12F2-263FD835917C}"/>
              </a:ext>
            </a:extLst>
          </p:cNvPr>
          <p:cNvSpPr>
            <a:spLocks noGrp="1"/>
          </p:cNvSpPr>
          <p:nvPr>
            <p:ph type="dt" sz="half" idx="10"/>
          </p:nvPr>
        </p:nvSpPr>
        <p:spPr/>
        <p:txBody>
          <a:bodyPr/>
          <a:lstStyle/>
          <a:p>
            <a:fld id="{75C2B1A7-68F2-49FE-AECA-89B6ABE078A2}" type="datetimeFigureOut">
              <a:rPr lang="en-US" smtClean="0"/>
              <a:t>9/18/2023</a:t>
            </a:fld>
            <a:endParaRPr lang="en-US"/>
          </a:p>
        </p:txBody>
      </p:sp>
      <p:sp>
        <p:nvSpPr>
          <p:cNvPr id="4" name="Footer Placeholder 3">
            <a:extLst>
              <a:ext uri="{FF2B5EF4-FFF2-40B4-BE49-F238E27FC236}">
                <a16:creationId xmlns:a16="http://schemas.microsoft.com/office/drawing/2014/main" id="{82A74212-4E55-960E-4728-3C84DC3E1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C9EFE8-9CCC-C998-7166-23A09ABCD83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11566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A8688-C12D-627C-1533-2348ECD3FEE3}"/>
              </a:ext>
            </a:extLst>
          </p:cNvPr>
          <p:cNvSpPr>
            <a:spLocks noGrp="1"/>
          </p:cNvSpPr>
          <p:nvPr>
            <p:ph type="dt" sz="half" idx="10"/>
          </p:nvPr>
        </p:nvSpPr>
        <p:spPr/>
        <p:txBody>
          <a:bodyPr/>
          <a:lstStyle/>
          <a:p>
            <a:fld id="{75C2B1A7-68F2-49FE-AECA-89B6ABE078A2}" type="datetimeFigureOut">
              <a:rPr lang="en-US" smtClean="0"/>
              <a:t>9/18/2023</a:t>
            </a:fld>
            <a:endParaRPr lang="en-US"/>
          </a:p>
        </p:txBody>
      </p:sp>
      <p:sp>
        <p:nvSpPr>
          <p:cNvPr id="3" name="Footer Placeholder 2">
            <a:extLst>
              <a:ext uri="{FF2B5EF4-FFF2-40B4-BE49-F238E27FC236}">
                <a16:creationId xmlns:a16="http://schemas.microsoft.com/office/drawing/2014/main" id="{A1642180-2C8F-2334-644F-4BB6B50485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2CF94C-50A4-245C-E281-CF01B80B00C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96608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6EA64-249D-F4D4-110A-EB058DD40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AF030-C71D-39AC-E534-3FBAEBCED6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558F98-E64C-CC0B-DB83-BB7AC4450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D5BB5-CF0A-4146-B678-1D8F116CB428}"/>
              </a:ext>
            </a:extLst>
          </p:cNvPr>
          <p:cNvSpPr>
            <a:spLocks noGrp="1"/>
          </p:cNvSpPr>
          <p:nvPr>
            <p:ph type="dt" sz="half" idx="10"/>
          </p:nvPr>
        </p:nvSpPr>
        <p:spPr/>
        <p:txBody>
          <a:bodyPr/>
          <a:lstStyle/>
          <a:p>
            <a:fld id="{75C2B1A7-68F2-49FE-AECA-89B6ABE078A2}" type="datetimeFigureOut">
              <a:rPr lang="en-US" smtClean="0"/>
              <a:t>9/18/2023</a:t>
            </a:fld>
            <a:endParaRPr lang="en-US"/>
          </a:p>
        </p:txBody>
      </p:sp>
      <p:sp>
        <p:nvSpPr>
          <p:cNvPr id="6" name="Footer Placeholder 5">
            <a:extLst>
              <a:ext uri="{FF2B5EF4-FFF2-40B4-BE49-F238E27FC236}">
                <a16:creationId xmlns:a16="http://schemas.microsoft.com/office/drawing/2014/main" id="{10687796-86BE-9D40-D498-BC9C507E4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0B0D6-D49B-8C6E-FE1E-09F353868D0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65155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1C87-6515-CB06-EBC6-BA02211782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110563-58D7-9297-9FA4-D73649BF7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578DCF-8EF1-33AB-8A17-045D0F41C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59ED1-EC5B-C7F2-6B16-9D434194ECED}"/>
              </a:ext>
            </a:extLst>
          </p:cNvPr>
          <p:cNvSpPr>
            <a:spLocks noGrp="1"/>
          </p:cNvSpPr>
          <p:nvPr>
            <p:ph type="dt" sz="half" idx="10"/>
          </p:nvPr>
        </p:nvSpPr>
        <p:spPr/>
        <p:txBody>
          <a:bodyPr/>
          <a:lstStyle/>
          <a:p>
            <a:fld id="{75C2B1A7-68F2-49FE-AECA-89B6ABE078A2}" type="datetimeFigureOut">
              <a:rPr lang="en-US" smtClean="0"/>
              <a:t>9/18/2023</a:t>
            </a:fld>
            <a:endParaRPr lang="en-US"/>
          </a:p>
        </p:txBody>
      </p:sp>
      <p:sp>
        <p:nvSpPr>
          <p:cNvPr id="6" name="Footer Placeholder 5">
            <a:extLst>
              <a:ext uri="{FF2B5EF4-FFF2-40B4-BE49-F238E27FC236}">
                <a16:creationId xmlns:a16="http://schemas.microsoft.com/office/drawing/2014/main" id="{FA4422B7-CD3B-6A82-2FB7-A422A8372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EDE2B-FA9D-F732-BA14-B6F79C6DFEE8}"/>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71468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27AFB-DC2F-1D0C-38CD-CFA98D94A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DC81E1-AF72-13F8-C6FE-3A29E0D8A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6C5A7-F817-6E42-0B13-4C3B4DB92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B1A7-68F2-49FE-AECA-89B6ABE078A2}" type="datetimeFigureOut">
              <a:rPr lang="en-US" smtClean="0"/>
              <a:t>9/18/2023</a:t>
            </a:fld>
            <a:endParaRPr lang="en-US"/>
          </a:p>
        </p:txBody>
      </p:sp>
      <p:sp>
        <p:nvSpPr>
          <p:cNvPr id="5" name="Footer Placeholder 4">
            <a:extLst>
              <a:ext uri="{FF2B5EF4-FFF2-40B4-BE49-F238E27FC236}">
                <a16:creationId xmlns:a16="http://schemas.microsoft.com/office/drawing/2014/main" id="{21ABF3E5-6211-BEC5-AD45-A6DF8526BA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471C36-EC65-2E05-0DE5-C264BF7CE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0684E-C0AD-4F03-9336-CDEF12133AAD}" type="slidenum">
              <a:rPr lang="en-US" smtClean="0"/>
              <a:t>‹#›</a:t>
            </a:fld>
            <a:endParaRPr lang="en-US"/>
          </a:p>
        </p:txBody>
      </p:sp>
    </p:spTree>
    <p:extLst>
      <p:ext uri="{BB962C8B-B14F-4D97-AF65-F5344CB8AC3E}">
        <p14:creationId xmlns:p14="http://schemas.microsoft.com/office/powerpoint/2010/main" val="374872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7.jpg"/><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8.jpg"/></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E9A3-6807-1586-0C5E-086CCAEAFF69}"/>
              </a:ext>
            </a:extLst>
          </p:cNvPr>
          <p:cNvSpPr>
            <a:spLocks noGrp="1"/>
          </p:cNvSpPr>
          <p:nvPr>
            <p:ph type="ctrTitle"/>
          </p:nvPr>
        </p:nvSpPr>
        <p:spPr/>
        <p:txBody>
          <a:bodyPr/>
          <a:lstStyle/>
          <a:p>
            <a:pPr rtl="1"/>
            <a:r>
              <a:rPr lang="en-US" dirty="0" err="1">
                <a:ea typeface="Calibri Light"/>
                <a:cs typeface="Calibri Light"/>
              </a:rPr>
              <a:t>تدريب</a:t>
            </a:r>
            <a:r>
              <a:rPr lang="en-US" dirty="0">
                <a:ea typeface="Calibri Light"/>
                <a:cs typeface="Calibri Light"/>
              </a:rPr>
              <a:t> </a:t>
            </a:r>
            <a:r>
              <a:rPr lang="en-US" dirty="0" err="1">
                <a:ea typeface="Calibri Light"/>
                <a:cs typeface="Calibri Light"/>
              </a:rPr>
              <a:t>السلامة</a:t>
            </a:r>
            <a:r>
              <a:rPr lang="en-US" dirty="0">
                <a:ea typeface="Calibri Light"/>
                <a:cs typeface="Calibri Light"/>
              </a:rPr>
              <a:t> </a:t>
            </a:r>
            <a:r>
              <a:rPr lang="en-US" dirty="0" err="1">
                <a:ea typeface="Calibri Light"/>
                <a:cs typeface="Calibri Light"/>
              </a:rPr>
              <a:t>لعربات</a:t>
            </a:r>
            <a:r>
              <a:rPr lang="en-US" dirty="0">
                <a:ea typeface="Calibri Light"/>
                <a:cs typeface="Calibri Light"/>
              </a:rPr>
              <a:t> </a:t>
            </a:r>
            <a:r>
              <a:rPr lang="en-US" dirty="0" err="1">
                <a:ea typeface="Calibri Light"/>
                <a:cs typeface="Calibri Light"/>
              </a:rPr>
              <a:t>الطعام</a:t>
            </a:r>
            <a:r>
              <a:rPr lang="en-US" dirty="0">
                <a:ea typeface="Calibri Light"/>
                <a:cs typeface="Calibri Light"/>
              </a:rPr>
              <a:t> </a:t>
            </a:r>
            <a:r>
              <a:rPr lang="en-US" dirty="0" err="1">
                <a:ea typeface="Calibri Light"/>
                <a:cs typeface="Calibri Light"/>
              </a:rPr>
              <a:t>المتنقلة</a:t>
            </a:r>
            <a:endParaRPr lang="en-US" dirty="0"/>
          </a:p>
        </p:txBody>
      </p:sp>
      <p:sp>
        <p:nvSpPr>
          <p:cNvPr id="3" name="Subtitle 2">
            <a:extLst>
              <a:ext uri="{FF2B5EF4-FFF2-40B4-BE49-F238E27FC236}">
                <a16:creationId xmlns:a16="http://schemas.microsoft.com/office/drawing/2014/main" id="{7CFEF0DD-E633-7D0E-175F-A5DD6204FD39}"/>
              </a:ext>
            </a:extLst>
          </p:cNvPr>
          <p:cNvSpPr>
            <a:spLocks noGrp="1"/>
          </p:cNvSpPr>
          <p:nvPr>
            <p:ph type="subTitle" idx="1"/>
          </p:nvPr>
        </p:nvSpPr>
        <p:spPr/>
        <p:txBody>
          <a:bodyPr vert="horz" lIns="91440" tIns="45720" rIns="91440" bIns="45720" rtlCol="0" anchor="t">
            <a:normAutofit/>
          </a:bodyPr>
          <a:lstStyle/>
          <a:p>
            <a:pPr marL="0" indent="0" algn="ctr" defTabSz="914400" rtl="0" eaLnBrk="1" latinLnBrk="0" hangingPunct="1">
              <a:lnSpc>
                <a:spcPct val="90000"/>
              </a:lnSpc>
              <a:spcBef>
                <a:spcPts val="1000"/>
              </a:spcBef>
              <a:buFont typeface="Arial" panose="020B0604020202020204" pitchFamily="34" charset="0"/>
              <a:buNone/>
            </a:pPr>
            <a:r>
              <a:rPr lang="ar-SA" dirty="0">
                <a:ea typeface="Calibri"/>
                <a:cs typeface="Calibri"/>
              </a:rPr>
              <a:t>الجزء الخامس: التدريب على طفايات الحريق</a:t>
            </a:r>
            <a:endParaRPr lang="en-US" dirty="0">
              <a:ea typeface="Calibri"/>
              <a:cs typeface="Calibri"/>
            </a:endParaRPr>
          </a:p>
        </p:txBody>
      </p:sp>
      <p:sp>
        <p:nvSpPr>
          <p:cNvPr id="6" name="TextBox 5">
            <a:extLst>
              <a:ext uri="{FF2B5EF4-FFF2-40B4-BE49-F238E27FC236}">
                <a16:creationId xmlns:a16="http://schemas.microsoft.com/office/drawing/2014/main" id="{149F00D0-7E5B-F814-7A57-C4EF61CD71DE}"/>
              </a:ext>
            </a:extLst>
          </p:cNvPr>
          <p:cNvSpPr txBox="1"/>
          <p:nvPr/>
        </p:nvSpPr>
        <p:spPr>
          <a:xfrm>
            <a:off x="587828" y="4942114"/>
            <a:ext cx="109728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rtl="1"/>
            <a:r>
              <a:rPr lang="en-US" dirty="0" err="1">
                <a:ea typeface="Calibri"/>
                <a:cs typeface="Calibri"/>
              </a:rPr>
              <a:t>تم</a:t>
            </a:r>
            <a:r>
              <a:rPr lang="en-US" dirty="0">
                <a:ea typeface="Calibri"/>
                <a:cs typeface="Calibri"/>
              </a:rPr>
              <a:t> </a:t>
            </a:r>
            <a:r>
              <a:rPr lang="en-US" dirty="0" err="1">
                <a:ea typeface="Calibri"/>
                <a:cs typeface="Calibri"/>
              </a:rPr>
              <a:t>انتاج</a:t>
            </a:r>
            <a:r>
              <a:rPr lang="en-US" dirty="0">
                <a:ea typeface="Calibri"/>
                <a:cs typeface="Calibri"/>
              </a:rPr>
              <a:t> </a:t>
            </a:r>
            <a:r>
              <a:rPr lang="en-US" dirty="0" err="1">
                <a:ea typeface="Calibri"/>
                <a:cs typeface="Calibri"/>
              </a:rPr>
              <a:t>هذه</a:t>
            </a:r>
            <a:r>
              <a:rPr lang="en-US" dirty="0">
                <a:ea typeface="Calibri"/>
                <a:cs typeface="Calibri"/>
              </a:rPr>
              <a:t> </a:t>
            </a:r>
            <a:r>
              <a:rPr lang="en-US" dirty="0" err="1">
                <a:ea typeface="Calibri"/>
                <a:cs typeface="Calibri"/>
              </a:rPr>
              <a:t>المادة</a:t>
            </a:r>
            <a:r>
              <a:rPr lang="en-US" dirty="0">
                <a:ea typeface="Calibri"/>
                <a:cs typeface="Calibri"/>
              </a:rPr>
              <a:t> </a:t>
            </a:r>
            <a:r>
              <a:rPr lang="en-US" dirty="0" err="1">
                <a:ea typeface="Calibri"/>
                <a:cs typeface="Calibri"/>
              </a:rPr>
              <a:t>بموجب</a:t>
            </a:r>
            <a:r>
              <a:rPr lang="en-US" dirty="0">
                <a:ea typeface="Calibri"/>
                <a:cs typeface="Calibri"/>
              </a:rPr>
              <a:t> </a:t>
            </a:r>
            <a:r>
              <a:rPr lang="en-US" dirty="0" err="1">
                <a:ea typeface="Calibri"/>
                <a:cs typeface="Calibri"/>
              </a:rPr>
              <a:t>المنحة</a:t>
            </a:r>
            <a:r>
              <a:rPr lang="en-US" dirty="0">
                <a:ea typeface="Calibri"/>
                <a:cs typeface="Calibri"/>
              </a:rPr>
              <a:t> </a:t>
            </a:r>
            <a:r>
              <a:rPr lang="en-US" dirty="0" err="1">
                <a:ea typeface="Calibri"/>
                <a:cs typeface="Calibri"/>
              </a:rPr>
              <a:t>رقم</a:t>
            </a:r>
            <a:r>
              <a:rPr lang="en-US" dirty="0">
                <a:ea typeface="Calibri"/>
                <a:cs typeface="Calibri"/>
              </a:rPr>
              <a:t> SH-39170-SH2 </a:t>
            </a:r>
            <a:r>
              <a:rPr lang="en-US" dirty="0" err="1">
                <a:ea typeface="Calibri"/>
                <a:cs typeface="Calibri"/>
              </a:rPr>
              <a:t>من</a:t>
            </a:r>
            <a:r>
              <a:rPr lang="en-US" dirty="0">
                <a:ea typeface="Calibri"/>
                <a:cs typeface="Calibri"/>
              </a:rPr>
              <a:t> </a:t>
            </a:r>
            <a:r>
              <a:rPr lang="en-US" dirty="0" err="1">
                <a:ea typeface="Calibri"/>
                <a:cs typeface="Calibri"/>
              </a:rPr>
              <a:t>ادارة</a:t>
            </a:r>
            <a:r>
              <a:rPr lang="en-US" dirty="0">
                <a:ea typeface="Calibri"/>
                <a:cs typeface="Calibri"/>
              </a:rPr>
              <a:t> </a:t>
            </a:r>
            <a:r>
              <a:rPr lang="en-US" dirty="0" err="1">
                <a:ea typeface="Calibri"/>
                <a:cs typeface="Calibri"/>
              </a:rPr>
              <a:t>الصحة</a:t>
            </a:r>
            <a:r>
              <a:rPr lang="en-US" dirty="0">
                <a:ea typeface="Calibri"/>
                <a:cs typeface="Calibri"/>
              </a:rPr>
              <a:t> </a:t>
            </a:r>
            <a:r>
              <a:rPr lang="en-US" dirty="0" err="1">
                <a:ea typeface="Calibri"/>
                <a:cs typeface="Calibri"/>
              </a:rPr>
              <a:t>و</a:t>
            </a:r>
            <a:r>
              <a:rPr lang="en-US" dirty="0">
                <a:ea typeface="Calibri"/>
                <a:cs typeface="Calibri"/>
              </a:rPr>
              <a:t> </a:t>
            </a:r>
            <a:r>
              <a:rPr lang="en-US" dirty="0" err="1">
                <a:ea typeface="Calibri"/>
                <a:cs typeface="Calibri"/>
              </a:rPr>
              <a:t>السلامة</a:t>
            </a:r>
            <a:r>
              <a:rPr lang="en-US" dirty="0">
                <a:ea typeface="Calibri"/>
                <a:cs typeface="Calibri"/>
              </a:rPr>
              <a:t> </a:t>
            </a:r>
            <a:r>
              <a:rPr lang="en-US" dirty="0" err="1">
                <a:ea typeface="Calibri"/>
                <a:cs typeface="Calibri"/>
              </a:rPr>
              <a:t>المهنية</a:t>
            </a:r>
            <a:r>
              <a:rPr lang="en-US" dirty="0">
                <a:ea typeface="Calibri"/>
                <a:cs typeface="Calibri"/>
              </a:rPr>
              <a:t>، </a:t>
            </a:r>
            <a:r>
              <a:rPr lang="en-US" dirty="0" err="1">
                <a:ea typeface="Calibri"/>
                <a:cs typeface="Calibri"/>
              </a:rPr>
              <a:t>وزارة</a:t>
            </a:r>
            <a:r>
              <a:rPr lang="en-US" dirty="0">
                <a:ea typeface="Calibri"/>
                <a:cs typeface="Calibri"/>
              </a:rPr>
              <a:t> </a:t>
            </a:r>
            <a:r>
              <a:rPr lang="en-US" dirty="0" err="1">
                <a:ea typeface="Calibri"/>
                <a:cs typeface="Calibri"/>
              </a:rPr>
              <a:t>العمل</a:t>
            </a:r>
            <a:r>
              <a:rPr lang="en-US" dirty="0">
                <a:ea typeface="Calibri"/>
                <a:cs typeface="Calibri"/>
              </a:rPr>
              <a:t> </a:t>
            </a:r>
            <a:r>
              <a:rPr lang="en-US" dirty="0" err="1">
                <a:ea typeface="Calibri"/>
                <a:cs typeface="Calibri"/>
              </a:rPr>
              <a:t>الامريكية</a:t>
            </a:r>
            <a:r>
              <a:rPr lang="en-US" dirty="0">
                <a:ea typeface="Calibri"/>
                <a:cs typeface="Calibri"/>
              </a:rPr>
              <a:t>. </a:t>
            </a:r>
            <a:r>
              <a:rPr lang="en-US" dirty="0" err="1">
                <a:ea typeface="Calibri"/>
                <a:cs typeface="Calibri"/>
              </a:rPr>
              <a:t>و</a:t>
            </a:r>
            <a:r>
              <a:rPr lang="en-US" dirty="0">
                <a:ea typeface="Calibri"/>
                <a:cs typeface="Calibri"/>
              </a:rPr>
              <a:t> </a:t>
            </a:r>
            <a:r>
              <a:rPr lang="en-US" dirty="0" err="1">
                <a:ea typeface="Calibri"/>
                <a:cs typeface="Calibri"/>
              </a:rPr>
              <a:t>لا</a:t>
            </a:r>
            <a:r>
              <a:rPr lang="en-US" dirty="0">
                <a:ea typeface="+mn-lt"/>
                <a:cs typeface="+mn-lt"/>
              </a:rPr>
              <a:t> </a:t>
            </a:r>
            <a:r>
              <a:rPr lang="en-US" dirty="0" err="1">
                <a:ea typeface="+mn-lt"/>
                <a:cs typeface="+mn-lt"/>
              </a:rPr>
              <a:t>تعكس</a:t>
            </a:r>
            <a:r>
              <a:rPr lang="en-US" dirty="0">
                <a:ea typeface="+mn-lt"/>
                <a:cs typeface="+mn-lt"/>
              </a:rPr>
              <a:t> </a:t>
            </a:r>
            <a:r>
              <a:rPr lang="en-US" dirty="0" err="1">
                <a:ea typeface="+mn-lt"/>
                <a:cs typeface="+mn-lt"/>
              </a:rPr>
              <a:t>بالضرورة</a:t>
            </a:r>
            <a:r>
              <a:rPr lang="en-US" dirty="0">
                <a:ea typeface="+mn-lt"/>
                <a:cs typeface="+mn-lt"/>
              </a:rPr>
              <a:t> </a:t>
            </a:r>
            <a:r>
              <a:rPr lang="en-US" dirty="0" err="1">
                <a:ea typeface="+mn-lt"/>
                <a:cs typeface="+mn-lt"/>
              </a:rPr>
              <a:t>وجهات</a:t>
            </a:r>
            <a:r>
              <a:rPr lang="en-US" dirty="0">
                <a:ea typeface="+mn-lt"/>
                <a:cs typeface="+mn-lt"/>
              </a:rPr>
              <a:t> </a:t>
            </a:r>
            <a:r>
              <a:rPr lang="en-US" dirty="0" err="1">
                <a:ea typeface="+mn-lt"/>
                <a:cs typeface="+mn-lt"/>
              </a:rPr>
              <a:t>نظر</a:t>
            </a:r>
            <a:r>
              <a:rPr lang="en-US" dirty="0">
                <a:ea typeface="+mn-lt"/>
                <a:cs typeface="+mn-lt"/>
              </a:rPr>
              <a:t> </a:t>
            </a:r>
            <a:r>
              <a:rPr lang="en-US" dirty="0" err="1">
                <a:ea typeface="+mn-lt"/>
                <a:cs typeface="+mn-lt"/>
              </a:rPr>
              <a:t>أو</a:t>
            </a:r>
            <a:r>
              <a:rPr lang="en-US" dirty="0">
                <a:ea typeface="+mn-lt"/>
                <a:cs typeface="+mn-lt"/>
              </a:rPr>
              <a:t> </a:t>
            </a:r>
            <a:r>
              <a:rPr lang="en-US" dirty="0" err="1">
                <a:ea typeface="+mn-lt"/>
                <a:cs typeface="+mn-lt"/>
              </a:rPr>
              <a:t>سياسات</a:t>
            </a:r>
            <a:r>
              <a:rPr lang="en-US" dirty="0">
                <a:ea typeface="+mn-lt"/>
                <a:cs typeface="+mn-lt"/>
              </a:rPr>
              <a:t> </a:t>
            </a:r>
            <a:r>
              <a:rPr lang="en-US" dirty="0" err="1">
                <a:ea typeface="+mn-lt"/>
                <a:cs typeface="+mn-lt"/>
              </a:rPr>
              <a:t>وزارة</a:t>
            </a:r>
            <a:r>
              <a:rPr lang="en-US" dirty="0">
                <a:ea typeface="+mn-lt"/>
                <a:cs typeface="+mn-lt"/>
              </a:rPr>
              <a:t> </a:t>
            </a:r>
            <a:r>
              <a:rPr lang="en-US" dirty="0" err="1">
                <a:ea typeface="+mn-lt"/>
                <a:cs typeface="+mn-lt"/>
              </a:rPr>
              <a:t>العمل</a:t>
            </a:r>
            <a:r>
              <a:rPr lang="en-US" dirty="0">
                <a:ea typeface="+mn-lt"/>
                <a:cs typeface="+mn-lt"/>
              </a:rPr>
              <a:t> </a:t>
            </a:r>
            <a:r>
              <a:rPr lang="en-US" dirty="0" err="1">
                <a:ea typeface="+mn-lt"/>
                <a:cs typeface="+mn-lt"/>
              </a:rPr>
              <a:t>الأمريكية</a:t>
            </a:r>
            <a:r>
              <a:rPr lang="en-US" dirty="0">
                <a:ea typeface="+mn-lt"/>
                <a:cs typeface="+mn-lt"/>
              </a:rPr>
              <a:t> ، </a:t>
            </a:r>
            <a:r>
              <a:rPr lang="en-US" dirty="0" err="1">
                <a:ea typeface="+mn-lt"/>
                <a:cs typeface="+mn-lt"/>
              </a:rPr>
              <a:t>ولا</a:t>
            </a:r>
            <a:r>
              <a:rPr lang="en-US" dirty="0">
                <a:ea typeface="+mn-lt"/>
                <a:cs typeface="+mn-lt"/>
              </a:rPr>
              <a:t> </a:t>
            </a:r>
            <a:r>
              <a:rPr lang="en-US" dirty="0" err="1">
                <a:ea typeface="+mn-lt"/>
                <a:cs typeface="+mn-lt"/>
              </a:rPr>
              <a:t>تشير</a:t>
            </a:r>
            <a:r>
              <a:rPr lang="en-US" dirty="0">
                <a:ea typeface="+mn-lt"/>
                <a:cs typeface="+mn-lt"/>
              </a:rPr>
              <a:t> </a:t>
            </a:r>
            <a:r>
              <a:rPr lang="en-US" dirty="0" err="1">
                <a:ea typeface="+mn-lt"/>
                <a:cs typeface="+mn-lt"/>
              </a:rPr>
              <a:t>الأسماء</a:t>
            </a:r>
            <a:r>
              <a:rPr lang="en-US" dirty="0">
                <a:ea typeface="+mn-lt"/>
                <a:cs typeface="+mn-lt"/>
              </a:rPr>
              <a:t> </a:t>
            </a:r>
            <a:r>
              <a:rPr lang="en-US" dirty="0" err="1">
                <a:ea typeface="+mn-lt"/>
                <a:cs typeface="+mn-lt"/>
              </a:rPr>
              <a:t>التجارية</a:t>
            </a:r>
            <a:r>
              <a:rPr lang="en-US" dirty="0">
                <a:ea typeface="+mn-lt"/>
                <a:cs typeface="+mn-lt"/>
              </a:rPr>
              <a:t> </a:t>
            </a:r>
            <a:r>
              <a:rPr lang="en-US" dirty="0" err="1">
                <a:ea typeface="+mn-lt"/>
                <a:cs typeface="+mn-lt"/>
              </a:rPr>
              <a:t>أو</a:t>
            </a:r>
            <a:r>
              <a:rPr lang="en-US" dirty="0">
                <a:ea typeface="+mn-lt"/>
                <a:cs typeface="+mn-lt"/>
              </a:rPr>
              <a:t> </a:t>
            </a:r>
            <a:r>
              <a:rPr lang="en-US" dirty="0" err="1">
                <a:ea typeface="+mn-lt"/>
                <a:cs typeface="+mn-lt"/>
              </a:rPr>
              <a:t>المنتجات</a:t>
            </a:r>
            <a:r>
              <a:rPr lang="en-US" dirty="0">
                <a:ea typeface="+mn-lt"/>
                <a:cs typeface="+mn-lt"/>
              </a:rPr>
              <a:t> </a:t>
            </a:r>
            <a:r>
              <a:rPr lang="en-US" dirty="0" err="1">
                <a:ea typeface="+mn-lt"/>
                <a:cs typeface="+mn-lt"/>
              </a:rPr>
              <a:t>التجارية</a:t>
            </a:r>
            <a:r>
              <a:rPr lang="en-US" dirty="0">
                <a:ea typeface="+mn-lt"/>
                <a:cs typeface="+mn-lt"/>
              </a:rPr>
              <a:t> </a:t>
            </a:r>
            <a:r>
              <a:rPr lang="en-US" dirty="0" err="1">
                <a:ea typeface="+mn-lt"/>
                <a:cs typeface="+mn-lt"/>
              </a:rPr>
              <a:t>أو</a:t>
            </a:r>
            <a:r>
              <a:rPr lang="en-US" dirty="0">
                <a:ea typeface="+mn-lt"/>
                <a:cs typeface="+mn-lt"/>
              </a:rPr>
              <a:t> </a:t>
            </a:r>
            <a:r>
              <a:rPr lang="en-US" dirty="0" err="1">
                <a:ea typeface="+mn-lt"/>
                <a:cs typeface="+mn-lt"/>
              </a:rPr>
              <a:t>المنظمات</a:t>
            </a:r>
            <a:r>
              <a:rPr lang="en-US" dirty="0">
                <a:ea typeface="+mn-lt"/>
                <a:cs typeface="+mn-lt"/>
              </a:rPr>
              <a:t> </a:t>
            </a:r>
            <a:r>
              <a:rPr lang="en-US" dirty="0" err="1">
                <a:ea typeface="+mn-lt"/>
                <a:cs typeface="+mn-lt"/>
              </a:rPr>
              <a:t>المذكورة</a:t>
            </a:r>
            <a:r>
              <a:rPr lang="en-US" dirty="0">
                <a:ea typeface="+mn-lt"/>
                <a:cs typeface="+mn-lt"/>
              </a:rPr>
              <a:t> </a:t>
            </a:r>
            <a:r>
              <a:rPr lang="en-US" dirty="0" err="1">
                <a:ea typeface="+mn-lt"/>
                <a:cs typeface="+mn-lt"/>
              </a:rPr>
              <a:t>إلى</a:t>
            </a:r>
            <a:r>
              <a:rPr lang="en-US" dirty="0">
                <a:ea typeface="+mn-lt"/>
                <a:cs typeface="+mn-lt"/>
              </a:rPr>
              <a:t> </a:t>
            </a:r>
            <a:r>
              <a:rPr lang="en-US" dirty="0" err="1">
                <a:ea typeface="+mn-lt"/>
                <a:cs typeface="+mn-lt"/>
              </a:rPr>
              <a:t>آراء</a:t>
            </a:r>
            <a:r>
              <a:rPr lang="en-US" dirty="0">
                <a:ea typeface="+mn-lt"/>
                <a:cs typeface="+mn-lt"/>
              </a:rPr>
              <a:t> </a:t>
            </a:r>
            <a:r>
              <a:rPr lang="en-US" dirty="0" err="1">
                <a:ea typeface="+mn-lt"/>
                <a:cs typeface="+mn-lt"/>
              </a:rPr>
              <a:t>او</a:t>
            </a:r>
            <a:r>
              <a:rPr lang="en-US" dirty="0">
                <a:ea typeface="+mn-lt"/>
                <a:cs typeface="+mn-lt"/>
              </a:rPr>
              <a:t> </a:t>
            </a:r>
            <a:r>
              <a:rPr lang="en-US" dirty="0" err="1">
                <a:ea typeface="+mn-lt"/>
                <a:cs typeface="+mn-lt"/>
              </a:rPr>
              <a:t>وجهات</a:t>
            </a:r>
            <a:r>
              <a:rPr lang="en-US" dirty="0">
                <a:ea typeface="+mn-lt"/>
                <a:cs typeface="+mn-lt"/>
              </a:rPr>
              <a:t> </a:t>
            </a:r>
            <a:r>
              <a:rPr lang="en-US" dirty="0" err="1">
                <a:ea typeface="+mn-lt"/>
                <a:cs typeface="+mn-lt"/>
              </a:rPr>
              <a:t>نظر</a:t>
            </a:r>
            <a:r>
              <a:rPr lang="en-US" dirty="0">
                <a:ea typeface="+mn-lt"/>
                <a:cs typeface="+mn-lt"/>
              </a:rPr>
              <a:t> </a:t>
            </a:r>
            <a:r>
              <a:rPr lang="en-US" dirty="0" err="1">
                <a:ea typeface="+mn-lt"/>
                <a:cs typeface="+mn-lt"/>
              </a:rPr>
              <a:t>حكومة</a:t>
            </a:r>
            <a:r>
              <a:rPr lang="en-US" dirty="0">
                <a:ea typeface="+mn-lt"/>
                <a:cs typeface="+mn-lt"/>
              </a:rPr>
              <a:t> </a:t>
            </a:r>
            <a:r>
              <a:rPr lang="en-US" dirty="0" err="1">
                <a:ea typeface="+mn-lt"/>
                <a:cs typeface="+mn-lt"/>
              </a:rPr>
              <a:t>الولايات</a:t>
            </a:r>
            <a:r>
              <a:rPr lang="en-US" dirty="0">
                <a:ea typeface="+mn-lt"/>
                <a:cs typeface="+mn-lt"/>
              </a:rPr>
              <a:t> </a:t>
            </a:r>
            <a:r>
              <a:rPr lang="en-US" dirty="0" err="1">
                <a:ea typeface="+mn-lt"/>
                <a:cs typeface="+mn-lt"/>
              </a:rPr>
              <a:t>المتحد</a:t>
            </a:r>
            <a:r>
              <a:rPr lang="ar-SA" dirty="0" err="1">
                <a:ea typeface="+mn-lt"/>
                <a:cs typeface="+mn-lt"/>
              </a:rPr>
              <a:t>ة</a:t>
            </a:r>
            <a:r>
              <a:rPr lang="ar-SA" dirty="0">
                <a:ea typeface="+mn-lt"/>
                <a:cs typeface="+mn-lt"/>
              </a:rPr>
              <a:t>.</a:t>
            </a:r>
            <a:r>
              <a:rPr lang="en-US" dirty="0">
                <a:ea typeface="Calibri"/>
                <a:cs typeface="Calibri"/>
              </a:rPr>
              <a:t> </a:t>
            </a:r>
          </a:p>
        </p:txBody>
      </p:sp>
    </p:spTree>
    <p:extLst>
      <p:ext uri="{BB962C8B-B14F-4D97-AF65-F5344CB8AC3E}">
        <p14:creationId xmlns:p14="http://schemas.microsoft.com/office/powerpoint/2010/main" val="3488310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DF487-0AEA-EE25-E233-DF0E2406ABCF}"/>
              </a:ext>
            </a:extLst>
          </p:cNvPr>
          <p:cNvSpPr>
            <a:spLocks noGrp="1"/>
          </p:cNvSpPr>
          <p:nvPr>
            <p:ph type="title"/>
          </p:nvPr>
        </p:nvSpPr>
        <p:spPr>
          <a:xfrm>
            <a:off x="838200" y="365125"/>
            <a:ext cx="5935824" cy="1325563"/>
          </a:xfrm>
        </p:spPr>
        <p:txBody>
          <a:bodyPr/>
          <a:lstStyle/>
          <a:p>
            <a:pPr algn="r" rtl="1"/>
            <a:r>
              <a:rPr lang="ar-SA" dirty="0"/>
              <a:t>طفايات الحريق فئة (</a:t>
            </a:r>
            <a:r>
              <a:rPr lang="ar-SA" dirty="0" err="1"/>
              <a:t>أ</a:t>
            </a:r>
            <a:r>
              <a:rPr lang="ar-SA" dirty="0"/>
              <a:t> ب </a:t>
            </a:r>
            <a:r>
              <a:rPr lang="ar-SA" dirty="0" err="1"/>
              <a:t>ج</a:t>
            </a:r>
            <a:r>
              <a:rPr lang="ar-SA" dirty="0"/>
              <a:t>)</a:t>
            </a:r>
            <a:endParaRPr lang="en-US" dirty="0"/>
          </a:p>
        </p:txBody>
      </p:sp>
      <p:sp>
        <p:nvSpPr>
          <p:cNvPr id="3" name="Content Placeholder 2">
            <a:extLst>
              <a:ext uri="{FF2B5EF4-FFF2-40B4-BE49-F238E27FC236}">
                <a16:creationId xmlns:a16="http://schemas.microsoft.com/office/drawing/2014/main" id="{55808C50-E4B3-E900-110B-C7A34D49B5DE}"/>
              </a:ext>
            </a:extLst>
          </p:cNvPr>
          <p:cNvSpPr>
            <a:spLocks noGrp="1"/>
          </p:cNvSpPr>
          <p:nvPr>
            <p:ph sz="half" idx="1"/>
          </p:nvPr>
        </p:nvSpPr>
        <p:spPr>
          <a:xfrm>
            <a:off x="838200" y="1825624"/>
            <a:ext cx="5412698" cy="4879975"/>
          </a:xfrm>
        </p:spPr>
        <p:txBody>
          <a:bodyPr>
            <a:normAutofit/>
          </a:bodyPr>
          <a:lstStyle/>
          <a:p>
            <a:pPr algn="r" rtl="1"/>
            <a:r>
              <a:rPr lang="ar-SA" dirty="0"/>
              <a:t>متعددة الاستخدامات</a:t>
            </a:r>
            <a:endParaRPr lang="en-US" dirty="0"/>
          </a:p>
          <a:p>
            <a:pPr lvl="1" algn="r" rtl="1"/>
            <a:r>
              <a:rPr lang="ar-SA" dirty="0"/>
              <a:t>الخشب ، الاوراق</a:t>
            </a:r>
            <a:endParaRPr lang="en-US" dirty="0"/>
          </a:p>
          <a:p>
            <a:pPr lvl="1" algn="r" rtl="1"/>
            <a:r>
              <a:rPr lang="ar-SA" dirty="0"/>
              <a:t>السوائل القابلة للاشتعال</a:t>
            </a:r>
            <a:endParaRPr lang="en-US" dirty="0"/>
          </a:p>
          <a:p>
            <a:pPr lvl="1" algn="r" rtl="1"/>
            <a:r>
              <a:rPr lang="ar-SA" dirty="0"/>
              <a:t>الكهرباء</a:t>
            </a:r>
            <a:endParaRPr lang="en-US" dirty="0"/>
          </a:p>
          <a:p>
            <a:pPr algn="r" rtl="1"/>
            <a:r>
              <a:rPr lang="ar-SA" dirty="0"/>
              <a:t>تحتوي على مساحيق كيميائية جافة</a:t>
            </a:r>
            <a:endParaRPr lang="en-US" dirty="0"/>
          </a:p>
          <a:p>
            <a:pPr algn="r" rtl="1"/>
            <a:r>
              <a:rPr lang="ar-SA" dirty="0"/>
              <a:t>يعزل المسحوق وقود الحريق عن الأكسجين</a:t>
            </a:r>
          </a:p>
          <a:p>
            <a:pPr algn="r" rtl="1"/>
            <a:r>
              <a:rPr lang="ar-SA" dirty="0"/>
              <a:t>مقياس الضغط يتحقق من مستوى الملء</a:t>
            </a:r>
          </a:p>
          <a:p>
            <a:pPr algn="r" rtl="1"/>
            <a:r>
              <a:rPr lang="ar-SA" dirty="0"/>
              <a:t>ملاحظة: مادة أكالة بدرجة معتدلة (معدات إلكترونية)</a:t>
            </a:r>
            <a:endParaRPr lang="en-US" dirty="0"/>
          </a:p>
        </p:txBody>
      </p:sp>
      <p:sp>
        <p:nvSpPr>
          <p:cNvPr id="27" name="Isosceles Triangle 26">
            <a:extLst>
              <a:ext uri="{FF2B5EF4-FFF2-40B4-BE49-F238E27FC236}">
                <a16:creationId xmlns:a16="http://schemas.microsoft.com/office/drawing/2014/main" id="{7B417A3A-59B6-22C6-CAD2-5D1F9372C89B}"/>
              </a:ext>
            </a:extLst>
          </p:cNvPr>
          <p:cNvSpPr/>
          <p:nvPr/>
        </p:nvSpPr>
        <p:spPr>
          <a:xfrm>
            <a:off x="7584403" y="852378"/>
            <a:ext cx="889166" cy="894269"/>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bIns="365760" rtlCol="0" anchor="ctr" anchorCtr="0"/>
          <a:lstStyle/>
          <a:p>
            <a:pPr algn="ctr"/>
            <a:r>
              <a:rPr lang="en-US" sz="7200" dirty="0">
                <a:solidFill>
                  <a:schemeClr val="tx1"/>
                </a:solidFill>
              </a:rPr>
              <a:t>A</a:t>
            </a:r>
          </a:p>
        </p:txBody>
      </p:sp>
      <p:sp>
        <p:nvSpPr>
          <p:cNvPr id="28" name="Rectangle 27">
            <a:extLst>
              <a:ext uri="{FF2B5EF4-FFF2-40B4-BE49-F238E27FC236}">
                <a16:creationId xmlns:a16="http://schemas.microsoft.com/office/drawing/2014/main" id="{58BDC24F-48D2-5420-8527-8EAA7BD4C38C}"/>
              </a:ext>
            </a:extLst>
          </p:cNvPr>
          <p:cNvSpPr/>
          <p:nvPr/>
        </p:nvSpPr>
        <p:spPr>
          <a:xfrm>
            <a:off x="8758700" y="852378"/>
            <a:ext cx="889166" cy="89426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B</a:t>
            </a:r>
          </a:p>
        </p:txBody>
      </p:sp>
      <p:sp>
        <p:nvSpPr>
          <p:cNvPr id="29" name="Oval 28">
            <a:extLst>
              <a:ext uri="{FF2B5EF4-FFF2-40B4-BE49-F238E27FC236}">
                <a16:creationId xmlns:a16="http://schemas.microsoft.com/office/drawing/2014/main" id="{C2539A55-05C1-4E98-5679-CF1C188A27EF}"/>
              </a:ext>
            </a:extLst>
          </p:cNvPr>
          <p:cNvSpPr/>
          <p:nvPr/>
        </p:nvSpPr>
        <p:spPr>
          <a:xfrm>
            <a:off x="9918028" y="875396"/>
            <a:ext cx="889166" cy="8942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C</a:t>
            </a:r>
          </a:p>
        </p:txBody>
      </p:sp>
      <p:pic>
        <p:nvPicPr>
          <p:cNvPr id="4" name="Picture 3" descr="A fire extinguisher on a wall jpg 28KB">
            <a:extLst>
              <a:ext uri="{FF2B5EF4-FFF2-40B4-BE49-F238E27FC236}">
                <a16:creationId xmlns:a16="http://schemas.microsoft.com/office/drawing/2014/main" id="{4CA953B9-8E19-32C8-B7C3-DA72E9331912}"/>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8237207" y="1913985"/>
            <a:ext cx="1959429" cy="3395156"/>
          </a:xfrm>
          <a:prstGeom prst="rect">
            <a:avLst/>
          </a:prstGeom>
        </p:spPr>
      </p:pic>
      <p:pic>
        <p:nvPicPr>
          <p:cNvPr id="18" name="Picture 17" descr="ABC Fire Squares 8kb jpg&#10;">
            <a:extLst>
              <a:ext uri="{FF2B5EF4-FFF2-40B4-BE49-F238E27FC236}">
                <a16:creationId xmlns:a16="http://schemas.microsoft.com/office/drawing/2014/main" id="{CD87CB68-6055-6222-D64B-E2E490F54725}"/>
              </a:ext>
            </a:extLst>
          </p:cNvPr>
          <p:cNvPicPr>
            <a:picLocks noChangeAspect="1"/>
          </p:cNvPicPr>
          <p:nvPr/>
        </p:nvPicPr>
        <p:blipFill rotWithShape="1">
          <a:blip r:embed="rId4">
            <a:extLst>
              <a:ext uri="{28A0092B-C50C-407E-A947-70E740481C1C}">
                <a14:useLocalDpi xmlns:a14="http://schemas.microsoft.com/office/drawing/2010/main" val="0"/>
              </a:ext>
            </a:extLst>
          </a:blip>
          <a:srcRect t="12708" r="30047"/>
          <a:stretch/>
        </p:blipFill>
        <p:spPr>
          <a:xfrm>
            <a:off x="7445025" y="5476479"/>
            <a:ext cx="3543792" cy="1157111"/>
          </a:xfrm>
          <a:prstGeom prst="rect">
            <a:avLst/>
          </a:prstGeom>
        </p:spPr>
      </p:pic>
    </p:spTree>
    <p:extLst>
      <p:ext uri="{BB962C8B-B14F-4D97-AF65-F5344CB8AC3E}">
        <p14:creationId xmlns:p14="http://schemas.microsoft.com/office/powerpoint/2010/main" val="1762790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07A40-D43F-E813-739A-588E6529B3AA}"/>
              </a:ext>
            </a:extLst>
          </p:cNvPr>
          <p:cNvSpPr>
            <a:spLocks noGrp="1"/>
          </p:cNvSpPr>
          <p:nvPr>
            <p:ph type="title"/>
          </p:nvPr>
        </p:nvSpPr>
        <p:spPr>
          <a:xfrm>
            <a:off x="838200" y="365125"/>
            <a:ext cx="6011055" cy="1325563"/>
          </a:xfrm>
        </p:spPr>
        <p:txBody>
          <a:bodyPr/>
          <a:lstStyle/>
          <a:p>
            <a:pPr algn="r" rtl="1"/>
            <a:r>
              <a:rPr lang="ar-SA" dirty="0"/>
              <a:t>طفايات الحريق الفئة (ك)</a:t>
            </a:r>
            <a:endParaRPr lang="en-US" dirty="0"/>
          </a:p>
        </p:txBody>
      </p:sp>
      <p:sp>
        <p:nvSpPr>
          <p:cNvPr id="3" name="Content Placeholder 2">
            <a:extLst>
              <a:ext uri="{FF2B5EF4-FFF2-40B4-BE49-F238E27FC236}">
                <a16:creationId xmlns:a16="http://schemas.microsoft.com/office/drawing/2014/main" id="{D7562C6E-4101-B908-819B-5574B085BFAC}"/>
              </a:ext>
            </a:extLst>
          </p:cNvPr>
          <p:cNvSpPr>
            <a:spLocks noGrp="1"/>
          </p:cNvSpPr>
          <p:nvPr>
            <p:ph sz="half" idx="1"/>
          </p:nvPr>
        </p:nvSpPr>
        <p:spPr>
          <a:xfrm>
            <a:off x="599607" y="1825625"/>
            <a:ext cx="6011055" cy="4874978"/>
          </a:xfrm>
        </p:spPr>
        <p:txBody>
          <a:bodyPr>
            <a:normAutofit/>
          </a:bodyPr>
          <a:lstStyle/>
          <a:p>
            <a:pPr algn="r" rtl="1"/>
            <a:r>
              <a:rPr lang="ar-SA" dirty="0"/>
              <a:t>الفئة ك = المطبخ</a:t>
            </a:r>
            <a:endParaRPr lang="en-US" dirty="0"/>
          </a:p>
          <a:p>
            <a:pPr lvl="1" algn="r" rtl="1"/>
            <a:r>
              <a:rPr lang="ar-SA" dirty="0"/>
              <a:t>الشحوم و زيوت الطبخ</a:t>
            </a:r>
            <a:endParaRPr lang="en-US" dirty="0"/>
          </a:p>
          <a:p>
            <a:pPr lvl="1" algn="r" rtl="1"/>
            <a:r>
              <a:rPr lang="ar-SA" dirty="0"/>
              <a:t>مطلوب لجميع أنواع الطهي التي تعمل بالوقود الصلب مع وجود فرن بحجم 5 أقدام مكعبة أو أكثر (بغض النظر عما إذا كان غطاء موجودًا)</a:t>
            </a:r>
          </a:p>
          <a:p>
            <a:pPr lvl="1" algn="r" rtl="1"/>
            <a:r>
              <a:rPr lang="ar-SA" dirty="0"/>
              <a:t>خليط من الكيماويات الجافة والرطبة</a:t>
            </a:r>
          </a:p>
          <a:p>
            <a:pPr lvl="1" algn="r" rtl="1"/>
            <a:r>
              <a:rPr lang="ar-SA" u="sng" dirty="0">
                <a:effectLst>
                  <a:outerShdw blurRad="38100" dist="38100" dir="2700000" algn="tl">
                    <a:srgbClr val="000000">
                      <a:alpha val="43137"/>
                    </a:srgbClr>
                  </a:outerShdw>
                </a:effectLst>
              </a:rPr>
              <a:t>موصل للكهرباء</a:t>
            </a:r>
          </a:p>
          <a:p>
            <a:pPr lvl="1" algn="r" rtl="1"/>
            <a:r>
              <a:rPr lang="ar-SA" dirty="0"/>
              <a:t>يجب إيقاف تشغيل الطاقة الكهربائية أولاً</a:t>
            </a:r>
          </a:p>
          <a:p>
            <a:pPr lvl="1" algn="r" rtl="1"/>
            <a:r>
              <a:rPr lang="ar-SA" dirty="0"/>
              <a:t>مقياس الضغط يتحقق من مستوى الملء</a:t>
            </a:r>
          </a:p>
          <a:p>
            <a:pPr lvl="1" algn="r" rtl="1"/>
            <a:r>
              <a:rPr lang="ar-SA" dirty="0"/>
              <a:t>تشتعل النيران في درجات حرارة عالية جدًا</a:t>
            </a:r>
          </a:p>
          <a:p>
            <a:pPr lvl="1" algn="r" rtl="1"/>
            <a:r>
              <a:rPr lang="ar-SA" dirty="0"/>
              <a:t>تبرد المواد ويفصل الوقود / الأكسجين</a:t>
            </a:r>
            <a:endParaRPr lang="en-US" dirty="0"/>
          </a:p>
        </p:txBody>
      </p:sp>
      <p:pic>
        <p:nvPicPr>
          <p:cNvPr id="6" name="Content Placeholder 5" descr="Class K Fire Square 4kb jpg">
            <a:extLst>
              <a:ext uri="{FF2B5EF4-FFF2-40B4-BE49-F238E27FC236}">
                <a16:creationId xmlns:a16="http://schemas.microsoft.com/office/drawing/2014/main" id="{8C79A4D1-5299-15BC-4C2D-D0F41F5AD980}"/>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t="9726" r="51450"/>
          <a:stretch/>
        </p:blipFill>
        <p:spPr>
          <a:xfrm>
            <a:off x="7772243" y="1481488"/>
            <a:ext cx="1597535" cy="1439889"/>
          </a:xfrm>
        </p:spPr>
      </p:pic>
      <p:sp>
        <p:nvSpPr>
          <p:cNvPr id="7" name="Hexagon 6">
            <a:extLst>
              <a:ext uri="{FF2B5EF4-FFF2-40B4-BE49-F238E27FC236}">
                <a16:creationId xmlns:a16="http://schemas.microsoft.com/office/drawing/2014/main" id="{A5A95A53-5EDD-2C84-E233-0771532AE1A8}"/>
              </a:ext>
            </a:extLst>
          </p:cNvPr>
          <p:cNvSpPr/>
          <p:nvPr/>
        </p:nvSpPr>
        <p:spPr>
          <a:xfrm>
            <a:off x="10316043" y="1825625"/>
            <a:ext cx="1276350" cy="1119982"/>
          </a:xfrm>
          <a:prstGeom prst="hex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bg1"/>
                </a:solidFill>
              </a:rPr>
              <a:t>K</a:t>
            </a:r>
          </a:p>
        </p:txBody>
      </p:sp>
      <p:pic>
        <p:nvPicPr>
          <p:cNvPr id="9" name="Picture 8" descr="Class K Fire Extinguisher 9.6kb jpg">
            <a:extLst>
              <a:ext uri="{FF2B5EF4-FFF2-40B4-BE49-F238E27FC236}">
                <a16:creationId xmlns:a16="http://schemas.microsoft.com/office/drawing/2014/main" id="{2F838F8A-4F6E-8A12-E03F-3651BC4AB2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26941" y="3187119"/>
            <a:ext cx="1728416" cy="3484710"/>
          </a:xfrm>
          <a:prstGeom prst="rect">
            <a:avLst/>
          </a:prstGeom>
        </p:spPr>
      </p:pic>
    </p:spTree>
    <p:extLst>
      <p:ext uri="{BB962C8B-B14F-4D97-AF65-F5344CB8AC3E}">
        <p14:creationId xmlns:p14="http://schemas.microsoft.com/office/powerpoint/2010/main" val="50110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61861-2763-5C3D-E066-5593A8DA27DF}"/>
              </a:ext>
            </a:extLst>
          </p:cNvPr>
          <p:cNvSpPr>
            <a:spLocks noGrp="1"/>
          </p:cNvSpPr>
          <p:nvPr>
            <p:ph type="title"/>
          </p:nvPr>
        </p:nvSpPr>
        <p:spPr>
          <a:xfrm>
            <a:off x="838200" y="365125"/>
            <a:ext cx="7107621" cy="1325563"/>
          </a:xfrm>
        </p:spPr>
        <p:txBody>
          <a:bodyPr/>
          <a:lstStyle/>
          <a:p>
            <a:pPr algn="r" rtl="1"/>
            <a:r>
              <a:rPr lang="ar-SA" dirty="0"/>
              <a:t>الموقع و التنسيق</a:t>
            </a:r>
            <a:endParaRPr lang="en-US" dirty="0"/>
          </a:p>
        </p:txBody>
      </p:sp>
      <p:sp>
        <p:nvSpPr>
          <p:cNvPr id="5" name="Content Placeholder 4">
            <a:extLst>
              <a:ext uri="{FF2B5EF4-FFF2-40B4-BE49-F238E27FC236}">
                <a16:creationId xmlns:a16="http://schemas.microsoft.com/office/drawing/2014/main" id="{5B6509B9-A0C2-F7E3-7BE3-148A7B515BD0}"/>
              </a:ext>
            </a:extLst>
          </p:cNvPr>
          <p:cNvSpPr>
            <a:spLocks noGrp="1"/>
          </p:cNvSpPr>
          <p:nvPr>
            <p:ph idx="1"/>
          </p:nvPr>
        </p:nvSpPr>
        <p:spPr>
          <a:xfrm>
            <a:off x="319791" y="1824356"/>
            <a:ext cx="7400445" cy="4351338"/>
          </a:xfrm>
        </p:spPr>
        <p:txBody>
          <a:bodyPr vert="horz" lIns="91440" tIns="45720" rIns="91440" bIns="45720" rtlCol="0" anchor="t">
            <a:normAutofit/>
          </a:bodyPr>
          <a:lstStyle/>
          <a:p>
            <a:pPr algn="r" rtl="1"/>
            <a:r>
              <a:rPr lang="ar-SA" dirty="0">
                <a:cs typeface="Arial"/>
              </a:rPr>
              <a:t>يجب أن يسهل الوصول إليه و ان يكون في مكان واضح في حالة نشوب حريق</a:t>
            </a:r>
          </a:p>
          <a:p>
            <a:pPr lvl="1" algn="r" rtl="1"/>
            <a:r>
              <a:rPr lang="ar-SA" dirty="0">
                <a:cs typeface="Arial"/>
              </a:rPr>
              <a:t>قريب من المطبخ، على بعد ٣٠ قدمًا (٩.١٤٤ متر)</a:t>
            </a:r>
          </a:p>
          <a:p>
            <a:pPr lvl="1" algn="r" rtl="1"/>
            <a:r>
              <a:rPr lang="ar-SA" dirty="0">
                <a:cs typeface="Arial"/>
              </a:rPr>
              <a:t>يجب أن يكون القاع ٤ بوصات (١٠ سم) على الأقل من الأرض</a:t>
            </a:r>
          </a:p>
          <a:p>
            <a:pPr algn="r" rtl="1"/>
            <a:endParaRPr lang="en-US" dirty="0"/>
          </a:p>
          <a:p>
            <a:pPr algn="r" rtl="1"/>
            <a:r>
              <a:rPr lang="ar-SA" dirty="0">
                <a:cs typeface="Arial"/>
              </a:rPr>
              <a:t>طفاية حريق بوزن أقل من ٤٠ رطلاً (١٨ كج) (أخف)</a:t>
            </a:r>
          </a:p>
          <a:p>
            <a:pPr lvl="1" algn="r" rtl="1"/>
            <a:r>
              <a:rPr lang="ar-SA" dirty="0"/>
              <a:t>لا يمكن أن يكون الجزء العلوي أكثر من ٥ أقدام من الأرض</a:t>
            </a:r>
          </a:p>
          <a:p>
            <a:pPr algn="r" rtl="1"/>
            <a:r>
              <a:rPr lang="ar-SA" dirty="0">
                <a:cs typeface="Arial"/>
              </a:rPr>
              <a:t>مطفأة حريق بوزن أكبر من ٤٠ رطلاً (١٨ كج) (أثقل)</a:t>
            </a:r>
          </a:p>
          <a:p>
            <a:pPr lvl="1" algn="r" rtl="1"/>
            <a:r>
              <a:rPr lang="ar-SA" dirty="0">
                <a:cs typeface="Arial"/>
              </a:rPr>
              <a:t>لا يمكن أن يكون الجزء العلوي أكثر من ٣.٥ قدم (١متر) من الأرض</a:t>
            </a:r>
            <a:endParaRPr lang="en-US" dirty="0">
              <a:cs typeface="Arial"/>
            </a:endParaRPr>
          </a:p>
        </p:txBody>
      </p:sp>
      <p:grpSp>
        <p:nvGrpSpPr>
          <p:cNvPr id="9" name="Group 8" descr="Food Truck Diagram 69kb jpg">
            <a:extLst>
              <a:ext uri="{FF2B5EF4-FFF2-40B4-BE49-F238E27FC236}">
                <a16:creationId xmlns:a16="http://schemas.microsoft.com/office/drawing/2014/main" id="{79FE49B7-7002-130B-3AB0-BE73E855616F}"/>
              </a:ext>
            </a:extLst>
          </p:cNvPr>
          <p:cNvGrpSpPr/>
          <p:nvPr/>
        </p:nvGrpSpPr>
        <p:grpSpPr>
          <a:xfrm>
            <a:off x="7945821" y="4000025"/>
            <a:ext cx="3905592" cy="2270234"/>
            <a:chOff x="4136878" y="2506663"/>
            <a:chExt cx="7887955" cy="4351337"/>
          </a:xfrm>
        </p:grpSpPr>
        <p:pic>
          <p:nvPicPr>
            <p:cNvPr id="6" name="Picture 5" descr="Food Truck Diagram 69kb jpg&#10;">
              <a:extLst>
                <a:ext uri="{FF2B5EF4-FFF2-40B4-BE49-F238E27FC236}">
                  <a16:creationId xmlns:a16="http://schemas.microsoft.com/office/drawing/2014/main" id="{F511A827-45BA-D7E2-F324-416A06E90F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6878" y="2506663"/>
              <a:ext cx="7887955" cy="4351337"/>
            </a:xfrm>
            <a:prstGeom prst="rect">
              <a:avLst/>
            </a:prstGeom>
          </p:spPr>
        </p:pic>
        <p:pic>
          <p:nvPicPr>
            <p:cNvPr id="7" name="Picture 6" descr="Class K Fire Extinguisher 9.6kb jpg">
              <a:extLst>
                <a:ext uri="{FF2B5EF4-FFF2-40B4-BE49-F238E27FC236}">
                  <a16:creationId xmlns:a16="http://schemas.microsoft.com/office/drawing/2014/main" id="{51793A07-625E-664E-9F83-8868ABD5E6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8087" y="4110830"/>
              <a:ext cx="566929" cy="1143002"/>
            </a:xfrm>
            <a:prstGeom prst="rect">
              <a:avLst/>
            </a:prstGeom>
          </p:spPr>
        </p:pic>
      </p:grpSp>
      <p:grpSp>
        <p:nvGrpSpPr>
          <p:cNvPr id="12" name="Group 11" descr="Diagram of Barbeque Grill and Wood, Charcoal Fuel">
            <a:extLst>
              <a:ext uri="{FF2B5EF4-FFF2-40B4-BE49-F238E27FC236}">
                <a16:creationId xmlns:a16="http://schemas.microsoft.com/office/drawing/2014/main" id="{DFCEF12A-4B5E-36CF-188B-E63CC1B37C1C}"/>
              </a:ext>
            </a:extLst>
          </p:cNvPr>
          <p:cNvGrpSpPr/>
          <p:nvPr/>
        </p:nvGrpSpPr>
        <p:grpSpPr>
          <a:xfrm>
            <a:off x="7945821" y="1424689"/>
            <a:ext cx="3905592" cy="2084714"/>
            <a:chOff x="6270065" y="365125"/>
            <a:chExt cx="5581348" cy="3144277"/>
          </a:xfrm>
        </p:grpSpPr>
        <p:pic>
          <p:nvPicPr>
            <p:cNvPr id="10" name="Picture 9" descr="Diagram of Barbeque Grill and Wood, Charcoal Fuel">
              <a:extLst>
                <a:ext uri="{FF2B5EF4-FFF2-40B4-BE49-F238E27FC236}">
                  <a16:creationId xmlns:a16="http://schemas.microsoft.com/office/drawing/2014/main" id="{BE312761-65E8-3731-781A-8BDF5C6D3FB6}"/>
                </a:ext>
              </a:extLst>
            </p:cNvPr>
            <p:cNvPicPr>
              <a:picLocks noChangeAspect="1"/>
            </p:cNvPicPr>
            <p:nvPr/>
          </p:nvPicPr>
          <p:blipFill rotWithShape="1">
            <a:blip r:embed="rId4">
              <a:extLst>
                <a:ext uri="{28A0092B-C50C-407E-A947-70E740481C1C}">
                  <a14:useLocalDpi xmlns:a14="http://schemas.microsoft.com/office/drawing/2010/main" val="0"/>
                </a:ext>
              </a:extLst>
            </a:blip>
            <a:srcRect l="29965"/>
            <a:stretch/>
          </p:blipFill>
          <p:spPr>
            <a:xfrm>
              <a:off x="6270065" y="365125"/>
              <a:ext cx="5581348" cy="3144277"/>
            </a:xfrm>
            <a:prstGeom prst="rect">
              <a:avLst/>
            </a:prstGeom>
          </p:spPr>
        </p:pic>
        <p:pic>
          <p:nvPicPr>
            <p:cNvPr id="11" name="Picture 10" descr="A fire extinguisher on a wall jpg 28KB">
              <a:extLst>
                <a:ext uri="{FF2B5EF4-FFF2-40B4-BE49-F238E27FC236}">
                  <a16:creationId xmlns:a16="http://schemas.microsoft.com/office/drawing/2014/main" id="{E59CBE47-F9BD-AE0D-F29A-410FBBCDE7F3}"/>
                </a:ext>
              </a:extLst>
            </p:cNvPr>
            <p:cNvPicPr>
              <a:picLocks noChangeAspect="1"/>
            </p:cNvPicPr>
            <p:nvPr/>
          </p:nvPicPr>
          <p:blipFill rotWithShape="1">
            <a:blip r:embed="rId5">
              <a:extLst>
                <a:ext uri="{28A0092B-C50C-407E-A947-70E740481C1C}">
                  <a14:useLocalDpi xmlns:a14="http://schemas.microsoft.com/office/drawing/2010/main" val="0"/>
                </a:ext>
              </a:extLst>
            </a:blip>
            <a:srcRect l="21430" t="41467" r="26678" b="7469"/>
            <a:stretch/>
          </p:blipFill>
          <p:spPr>
            <a:xfrm>
              <a:off x="7371375" y="1564829"/>
              <a:ext cx="357436" cy="744868"/>
            </a:xfrm>
            <a:prstGeom prst="rect">
              <a:avLst/>
            </a:prstGeom>
          </p:spPr>
        </p:pic>
      </p:grpSp>
    </p:spTree>
    <p:extLst>
      <p:ext uri="{BB962C8B-B14F-4D97-AF65-F5344CB8AC3E}">
        <p14:creationId xmlns:p14="http://schemas.microsoft.com/office/powerpoint/2010/main" val="4213577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3A5C0-BDE2-E76F-0A30-7349B1861105}"/>
              </a:ext>
            </a:extLst>
          </p:cNvPr>
          <p:cNvSpPr>
            <a:spLocks noGrp="1"/>
          </p:cNvSpPr>
          <p:nvPr>
            <p:ph type="title"/>
          </p:nvPr>
        </p:nvSpPr>
        <p:spPr>
          <a:xfrm>
            <a:off x="783236" y="0"/>
            <a:ext cx="10515600" cy="1325563"/>
          </a:xfrm>
        </p:spPr>
        <p:txBody>
          <a:bodyPr/>
          <a:lstStyle/>
          <a:p>
            <a:pPr algn="r" rtl="1"/>
            <a:r>
              <a:rPr lang="ar-SA" dirty="0"/>
              <a:t>إجراءات الاستجابة للحريق</a:t>
            </a:r>
            <a:endParaRPr lang="en-US" dirty="0"/>
          </a:p>
        </p:txBody>
      </p:sp>
      <p:sp>
        <p:nvSpPr>
          <p:cNvPr id="3" name="Content Placeholder 2">
            <a:extLst>
              <a:ext uri="{FF2B5EF4-FFF2-40B4-BE49-F238E27FC236}">
                <a16:creationId xmlns:a16="http://schemas.microsoft.com/office/drawing/2014/main" id="{D81E3EA8-946F-A71A-9821-1A0245174DAD}"/>
              </a:ext>
            </a:extLst>
          </p:cNvPr>
          <p:cNvSpPr>
            <a:spLocks noGrp="1"/>
          </p:cNvSpPr>
          <p:nvPr>
            <p:ph sz="half" idx="1"/>
          </p:nvPr>
        </p:nvSpPr>
        <p:spPr>
          <a:xfrm>
            <a:off x="494675" y="1220650"/>
            <a:ext cx="11092722" cy="5604670"/>
          </a:xfrm>
        </p:spPr>
        <p:txBody>
          <a:bodyPr>
            <a:normAutofit lnSpcReduction="10000"/>
          </a:bodyPr>
          <a:lstStyle/>
          <a:p>
            <a:pPr marL="0" indent="0" algn="r" rtl="1">
              <a:buNone/>
            </a:pPr>
            <a:r>
              <a:rPr lang="ar-SA" dirty="0"/>
              <a:t>إذا لم يكن مسموحًا لأحد باستخدام مطفأة الحريق ، فيجب على الجميع الإخلاء</a:t>
            </a:r>
          </a:p>
          <a:p>
            <a:pPr marL="0" indent="0" algn="r" rtl="1">
              <a:buNone/>
            </a:pPr>
            <a:endParaRPr lang="en-US" dirty="0"/>
          </a:p>
          <a:p>
            <a:pPr marL="0" indent="0" algn="r" rtl="1">
              <a:buNone/>
            </a:pPr>
            <a:r>
              <a:rPr lang="ar-SA" sz="2600" u="sng" dirty="0"/>
              <a:t>إذا كان هناك شخص مصرح له ومدرب على استخدام مطفأة الحريق:</a:t>
            </a:r>
          </a:p>
          <a:p>
            <a:pPr marL="0" indent="0" algn="r" rtl="1">
              <a:buNone/>
            </a:pPr>
            <a:r>
              <a:rPr lang="ar-SA" sz="2600" dirty="0"/>
              <a:t>١) أطلق الانذار ، اتصل بقسم الإطفاء</a:t>
            </a:r>
          </a:p>
          <a:p>
            <a:pPr marL="0" indent="0" algn="r" rtl="1">
              <a:buNone/>
            </a:pPr>
            <a:r>
              <a:rPr lang="ar-SA" sz="2600" dirty="0"/>
              <a:t>٢)  تحديد مسار إخلاء آمن قبل الاقتراب من الحريق.</a:t>
            </a:r>
          </a:p>
          <a:p>
            <a:pPr lvl="1" algn="r" rtl="1"/>
            <a:r>
              <a:rPr lang="ar-SA" sz="2200" dirty="0"/>
              <a:t>لا تسمح للنار أو الحرارة أو الدخان بالانتشار بينك وبين مسار الإخلاء</a:t>
            </a:r>
          </a:p>
          <a:p>
            <a:pPr marL="0" indent="0" algn="r" rtl="1">
              <a:buNone/>
            </a:pPr>
            <a:r>
              <a:rPr lang="ar-SA" sz="2600" dirty="0"/>
              <a:t>٣) اختيار مطفأة الحريق المناسبة</a:t>
            </a:r>
          </a:p>
          <a:p>
            <a:pPr lvl="1" algn="r" rtl="1"/>
            <a:r>
              <a:rPr lang="ar-SA" sz="2200" dirty="0"/>
              <a:t>لاستخدام طفاية حريق من الفئة ك</a:t>
            </a:r>
            <a:r>
              <a:rPr lang="en-US" sz="2200" dirty="0"/>
              <a:t>، </a:t>
            </a:r>
            <a:r>
              <a:rPr lang="ar-SA" sz="2200" dirty="0"/>
              <a:t> يجب فصل الكهرباء عن هذا الجهاز</a:t>
            </a:r>
          </a:p>
          <a:p>
            <a:pPr marL="0" indent="0" algn="r" rtl="1">
              <a:buNone/>
            </a:pPr>
            <a:r>
              <a:rPr lang="ar-SA" sz="2600" dirty="0"/>
              <a:t>٤) تفريغ طفاية حريق باستخدام </a:t>
            </a:r>
            <a:r>
              <a:rPr lang="en-US" sz="2600" dirty="0"/>
              <a:t>P.A.S.S. </a:t>
            </a:r>
            <a:r>
              <a:rPr lang="ar-SA" sz="2600" dirty="0"/>
              <a:t>تقنية</a:t>
            </a:r>
          </a:p>
          <a:p>
            <a:pPr marL="0" indent="0" algn="r" rtl="1">
              <a:buNone/>
            </a:pPr>
            <a:r>
              <a:rPr lang="ar-SA" sz="2600" dirty="0"/>
              <a:t>٥) ابتعد عن الحريق المطفأ إذا أعاد الاشتعال</a:t>
            </a:r>
          </a:p>
          <a:p>
            <a:pPr marL="0" indent="0" algn="r" rtl="1">
              <a:buNone/>
            </a:pPr>
            <a:endParaRPr lang="en-US" sz="2600" dirty="0"/>
          </a:p>
          <a:p>
            <a:pPr marL="0" indent="0" algn="r" rtl="1">
              <a:buNone/>
            </a:pPr>
            <a:r>
              <a:rPr lang="ar-SA" sz="2600" dirty="0"/>
              <a:t>** قم </a:t>
            </a:r>
            <a:r>
              <a:rPr lang="ar-SA" sz="2600" dirty="0" err="1"/>
              <a:t>بإلاخلاء</a:t>
            </a:r>
            <a:r>
              <a:rPr lang="ar-SA" sz="2600" dirty="0"/>
              <a:t> على الفور إذا افرغت الطفاية ولم ينطفئ الحريق</a:t>
            </a:r>
          </a:p>
          <a:p>
            <a:pPr marL="0" indent="0" algn="r" rtl="1">
              <a:buNone/>
            </a:pPr>
            <a:r>
              <a:rPr lang="ar-SA" sz="2600" dirty="0"/>
              <a:t>** قم بالإخلاء فورًا إذا تقدم الحريق إلى ما بعد المرحلة الأولية</a:t>
            </a:r>
            <a:endParaRPr lang="en-US" dirty="0"/>
          </a:p>
          <a:p>
            <a:pPr algn="r" rtl="1"/>
            <a:endParaRPr lang="en-US" dirty="0"/>
          </a:p>
          <a:p>
            <a:pPr algn="r" rtl="1"/>
            <a:endParaRPr lang="en-US" dirty="0"/>
          </a:p>
          <a:p>
            <a:pPr algn="r" rtl="1"/>
            <a:endParaRPr lang="en-US" dirty="0"/>
          </a:p>
        </p:txBody>
      </p:sp>
      <p:pic>
        <p:nvPicPr>
          <p:cNvPr id="5" name="Picture 4" descr="Side of Fire Extinguisher, with ABC Codes&#10;12 KB jpg&#10;">
            <a:extLst>
              <a:ext uri="{FF2B5EF4-FFF2-40B4-BE49-F238E27FC236}">
                <a16:creationId xmlns:a16="http://schemas.microsoft.com/office/drawing/2014/main" id="{6291968E-AE5A-0FA9-5CF2-860397EC5B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990" y="583471"/>
            <a:ext cx="2142032" cy="2856043"/>
          </a:xfrm>
          <a:prstGeom prst="rect">
            <a:avLst/>
          </a:prstGeom>
        </p:spPr>
      </p:pic>
    </p:spTree>
    <p:extLst>
      <p:ext uri="{BB962C8B-B14F-4D97-AF65-F5344CB8AC3E}">
        <p14:creationId xmlns:p14="http://schemas.microsoft.com/office/powerpoint/2010/main" val="631041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A1AE8-AE1F-E213-6F5C-584ECA73CFE8}"/>
              </a:ext>
            </a:extLst>
          </p:cNvPr>
          <p:cNvSpPr>
            <a:spLocks noGrp="1"/>
          </p:cNvSpPr>
          <p:nvPr>
            <p:ph type="title"/>
          </p:nvPr>
        </p:nvSpPr>
        <p:spPr/>
        <p:txBody>
          <a:bodyPr/>
          <a:lstStyle/>
          <a:p>
            <a:pPr algn="r" rtl="1"/>
            <a:r>
              <a:rPr lang="ar-SA" dirty="0"/>
              <a:t>هل من الامن مواجهة حريق</a:t>
            </a:r>
            <a:endParaRPr lang="en-US" dirty="0"/>
          </a:p>
        </p:txBody>
      </p:sp>
      <p:graphicFrame>
        <p:nvGraphicFramePr>
          <p:cNvPr id="6" name="Content Placeholder 5">
            <a:extLst>
              <a:ext uri="{FF2B5EF4-FFF2-40B4-BE49-F238E27FC236}">
                <a16:creationId xmlns:a16="http://schemas.microsoft.com/office/drawing/2014/main" id="{0E25407F-C91A-5669-99BE-65FF499DB685}"/>
              </a:ext>
            </a:extLst>
          </p:cNvPr>
          <p:cNvGraphicFramePr>
            <a:graphicFrameLocks noGrp="1"/>
          </p:cNvGraphicFramePr>
          <p:nvPr>
            <p:ph sz="half" idx="1"/>
            <p:extLst>
              <p:ext uri="{D42A27DB-BD31-4B8C-83A1-F6EECF244321}">
                <p14:modId xmlns:p14="http://schemas.microsoft.com/office/powerpoint/2010/main" val="3502928820"/>
              </p:ext>
            </p:extLst>
          </p:nvPr>
        </p:nvGraphicFramePr>
        <p:xfrm>
          <a:off x="416738" y="1702593"/>
          <a:ext cx="11358524" cy="3209141"/>
        </p:xfrm>
        <a:graphic>
          <a:graphicData uri="http://schemas.openxmlformats.org/drawingml/2006/table">
            <a:tbl>
              <a:tblPr firstRow="1" firstCol="1" bandRow="1"/>
              <a:tblGrid>
                <a:gridCol w="4397858">
                  <a:extLst>
                    <a:ext uri="{9D8B030D-6E8A-4147-A177-3AD203B41FA5}">
                      <a16:colId xmlns:a16="http://schemas.microsoft.com/office/drawing/2014/main" val="3049980629"/>
                    </a:ext>
                  </a:extLst>
                </a:gridCol>
                <a:gridCol w="4814596">
                  <a:extLst>
                    <a:ext uri="{9D8B030D-6E8A-4147-A177-3AD203B41FA5}">
                      <a16:colId xmlns:a16="http://schemas.microsoft.com/office/drawing/2014/main" val="1423832482"/>
                    </a:ext>
                  </a:extLst>
                </a:gridCol>
                <a:gridCol w="2146070">
                  <a:extLst>
                    <a:ext uri="{9D8B030D-6E8A-4147-A177-3AD203B41FA5}">
                      <a16:colId xmlns:a16="http://schemas.microsoft.com/office/drawing/2014/main" val="324112897"/>
                    </a:ext>
                  </a:extLst>
                </a:gridCol>
              </a:tblGrid>
              <a:tr h="0">
                <a:tc>
                  <a:txBody>
                    <a:bodyPr/>
                    <a:lstStyle/>
                    <a:p>
                      <a:pPr marL="0" marR="0" algn="ctr" rtl="1">
                        <a:lnSpc>
                          <a:spcPct val="107000"/>
                        </a:lnSpc>
                        <a:spcBef>
                          <a:spcPts val="0"/>
                        </a:spcBef>
                        <a:spcAft>
                          <a:spcPts val="0"/>
                        </a:spcAft>
                      </a:pPr>
                      <a:r>
                        <a:rPr lang="ar-SA" sz="2400" b="1" dirty="0">
                          <a:effectLst/>
                          <a:latin typeface="Calibri" panose="020F0502020204030204" pitchFamily="34" charset="0"/>
                          <a:ea typeface="Calibri" panose="020F0502020204030204" pitchFamily="34" charset="0"/>
                          <a:cs typeface="Times New Roman" panose="02020603050405020304" pitchFamily="18" charset="0"/>
                        </a:rPr>
                        <a:t>غير آمن</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SA" sz="2400" b="1" dirty="0">
                          <a:effectLst/>
                          <a:latin typeface="Calibri" panose="020F0502020204030204" pitchFamily="34" charset="0"/>
                          <a:ea typeface="Calibri" panose="020F0502020204030204" pitchFamily="34" charset="0"/>
                          <a:cs typeface="Times New Roman" panose="02020603050405020304" pitchFamily="18" charset="0"/>
                        </a:rPr>
                        <a:t>آمن</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SA" sz="2400" b="1" dirty="0">
                          <a:effectLst/>
                          <a:latin typeface="Calibri" panose="020F0502020204030204" pitchFamily="34" charset="0"/>
                          <a:ea typeface="Calibri" panose="020F0502020204030204" pitchFamily="34" charset="0"/>
                          <a:cs typeface="Times New Roman" panose="02020603050405020304" pitchFamily="18" charset="0"/>
                        </a:rPr>
                        <a:t>المعايير</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9431550"/>
                  </a:ext>
                </a:extLst>
              </a:tr>
              <a:tr h="918759">
                <a:tc>
                  <a:txBody>
                    <a:bodyPr/>
                    <a:lstStyle/>
                    <a:p>
                      <a:pPr marL="342900" marR="0" indent="-342900" algn="r" rtl="1">
                        <a:lnSpc>
                          <a:spcPct val="107000"/>
                        </a:lnSpc>
                        <a:spcBef>
                          <a:spcPts val="0"/>
                        </a:spcBef>
                        <a:spcAft>
                          <a:spcPts val="0"/>
                        </a:spcAft>
                        <a:buFont typeface="Arial" panose="020B0604020202020204" pitchFamily="34" charset="0"/>
                        <a:buChar char="•"/>
                      </a:pPr>
                      <a:r>
                        <a:rPr lang="ar-SA" sz="2400" dirty="0">
                          <a:effectLst/>
                          <a:latin typeface="Calibri" panose="020F0502020204030204" pitchFamily="34" charset="0"/>
                          <a:ea typeface="Calibri" panose="020F0502020204030204" pitchFamily="34" charset="0"/>
                          <a:cs typeface="Times New Roman" panose="02020603050405020304" pitchFamily="18" charset="0"/>
                        </a:rPr>
                        <a:t>انتشر الحريق خارج مصدر الحريق</a:t>
                      </a:r>
                    </a:p>
                    <a:p>
                      <a:pPr marL="342900" marR="0" indent="-342900" algn="r" rtl="1">
                        <a:lnSpc>
                          <a:spcPct val="107000"/>
                        </a:lnSpc>
                        <a:spcBef>
                          <a:spcPts val="0"/>
                        </a:spcBef>
                        <a:spcAft>
                          <a:spcPts val="0"/>
                        </a:spcAft>
                        <a:buFont typeface="Arial" panose="020B0604020202020204" pitchFamily="34" charset="0"/>
                        <a:buChar char="•"/>
                      </a:pPr>
                      <a:r>
                        <a:rPr lang="ar-SA" sz="2400" dirty="0">
                          <a:effectLst/>
                          <a:latin typeface="Calibri" panose="020F0502020204030204" pitchFamily="34" charset="0"/>
                          <a:ea typeface="Calibri" panose="020F0502020204030204" pitchFamily="34" charset="0"/>
                          <a:cs typeface="Times New Roman" panose="02020603050405020304" pitchFamily="18" charset="0"/>
                        </a:rPr>
                        <a:t>الحريق يلمس السقف</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8900000" scaled="1"/>
                      <a:tileRect/>
                    </a:gradFill>
                  </a:tcPr>
                </a:tc>
                <a:tc>
                  <a:txBody>
                    <a:bodyPr/>
                    <a:lstStyle/>
                    <a:p>
                      <a:pPr marL="342900" marR="0" indent="-342900" algn="r" rtl="1">
                        <a:lnSpc>
                          <a:spcPct val="107000"/>
                        </a:lnSpc>
                        <a:spcBef>
                          <a:spcPts val="0"/>
                        </a:spcBef>
                        <a:spcAft>
                          <a:spcPts val="0"/>
                        </a:spcAft>
                        <a:buFont typeface="Arial" panose="020B0604020202020204" pitchFamily="34" charset="0"/>
                        <a:buChar char="•"/>
                      </a:pPr>
                      <a:r>
                        <a:rPr lang="ar-SA" sz="2400" dirty="0">
                          <a:effectLst/>
                          <a:latin typeface="Calibri" panose="020F0502020204030204" pitchFamily="34" charset="0"/>
                          <a:ea typeface="Calibri" panose="020F0502020204030204" pitchFamily="34" charset="0"/>
                          <a:cs typeface="Times New Roman" panose="02020603050405020304" pitchFamily="18" charset="0"/>
                        </a:rPr>
                        <a:t>الحريق لم ينتشر</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r" rtl="1">
                        <a:lnSpc>
                          <a:spcPct val="107000"/>
                        </a:lnSpc>
                        <a:spcBef>
                          <a:spcPts val="0"/>
                        </a:spcBef>
                        <a:spcAft>
                          <a:spcPts val="0"/>
                        </a:spcAft>
                        <a:buFont typeface="Arial" panose="020B0604020202020204" pitchFamily="34" charset="0"/>
                        <a:buChar char="•"/>
                      </a:pPr>
                      <a:r>
                        <a:rPr lang="ar-SA" sz="2400" dirty="0">
                          <a:effectLst/>
                          <a:latin typeface="Calibri" panose="020F0502020204030204" pitchFamily="34" charset="0"/>
                          <a:ea typeface="Calibri" panose="020F0502020204030204" pitchFamily="34" charset="0"/>
                          <a:cs typeface="Times New Roman" panose="02020603050405020304" pitchFamily="18" charset="0"/>
                        </a:rPr>
                        <a:t>الحريق لم يتجاوز الرأس</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8900000" scaled="1"/>
                      <a:tileRect/>
                    </a:gradFill>
                  </a:tcPr>
                </a:tc>
                <a:tc>
                  <a:txBody>
                    <a:bodyPr/>
                    <a:lstStyle/>
                    <a:p>
                      <a:pPr marL="0" marR="0" indent="0" algn="r" defTabSz="914400" rtl="1" eaLnBrk="1" latinLnBrk="0" hangingPunct="1">
                        <a:lnSpc>
                          <a:spcPct val="107000"/>
                        </a:lnSpc>
                        <a:spcBef>
                          <a:spcPts val="0"/>
                        </a:spcBef>
                        <a:spcAft>
                          <a:spcPts val="0"/>
                        </a:spcAft>
                        <a:buFont typeface="Arial" panose="020B0604020202020204" pitchFamily="34" charset="0"/>
                        <a:buNone/>
                      </a:pPr>
                      <a:r>
                        <a:rPr lang="ar-SA" sz="2400" dirty="0">
                          <a:effectLst/>
                          <a:latin typeface="Calibri" panose="020F0502020204030204" pitchFamily="34" charset="0"/>
                          <a:ea typeface="Calibri" panose="020F0502020204030204" pitchFamily="34" charset="0"/>
                          <a:cs typeface="Times New Roman" panose="02020603050405020304" pitchFamily="18" charset="0"/>
                        </a:rPr>
                        <a:t>حجم الحريق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8900000" scaled="1"/>
                      <a:tileRect/>
                    </a:gradFill>
                  </a:tcPr>
                </a:tc>
                <a:extLst>
                  <a:ext uri="{0D108BD9-81ED-4DB2-BD59-A6C34878D82A}">
                    <a16:rowId xmlns:a16="http://schemas.microsoft.com/office/drawing/2014/main" val="563713761"/>
                  </a:ext>
                </a:extLst>
              </a:tr>
              <a:tr h="0">
                <a:tc>
                  <a:txBody>
                    <a:bodyPr/>
                    <a:lstStyle/>
                    <a:p>
                      <a:pPr marL="342900" marR="0" indent="-342900" algn="r" rtl="1">
                        <a:lnSpc>
                          <a:spcPct val="107000"/>
                        </a:lnSpc>
                        <a:spcBef>
                          <a:spcPts val="0"/>
                        </a:spcBef>
                        <a:spcAft>
                          <a:spcPts val="0"/>
                        </a:spcAft>
                        <a:buFont typeface="Arial" panose="020B0604020202020204" pitchFamily="34" charset="0"/>
                        <a:buChar char="•"/>
                      </a:pPr>
                      <a:r>
                        <a:rPr lang="ar-SA" sz="2400" dirty="0">
                          <a:effectLst/>
                          <a:latin typeface="Calibri" panose="020F0502020204030204" pitchFamily="34" charset="0"/>
                          <a:ea typeface="Calibri" panose="020F0502020204030204" pitchFamily="34" charset="0"/>
                          <a:cs typeface="Times New Roman" panose="02020603050405020304" pitchFamily="18" charset="0"/>
                        </a:rPr>
                        <a:t>الدخان يحجب الرؤية عن الحريق</a:t>
                      </a:r>
                    </a:p>
                    <a:p>
                      <a:pPr marL="342900" marR="0" indent="-342900" algn="r" rtl="1">
                        <a:lnSpc>
                          <a:spcPct val="107000"/>
                        </a:lnSpc>
                        <a:spcBef>
                          <a:spcPts val="0"/>
                        </a:spcBef>
                        <a:spcAft>
                          <a:spcPts val="0"/>
                        </a:spcAft>
                        <a:buFont typeface="Arial" panose="020B0604020202020204" pitchFamily="34" charset="0"/>
                        <a:buChar char="•"/>
                      </a:pPr>
                      <a:r>
                        <a:rPr lang="ar-SA" sz="2400" dirty="0">
                          <a:effectLst/>
                          <a:latin typeface="Calibri" panose="020F0502020204030204" pitchFamily="34" charset="0"/>
                          <a:ea typeface="Calibri" panose="020F0502020204030204" pitchFamily="34" charset="0"/>
                          <a:cs typeface="Times New Roman" panose="02020603050405020304" pitchFamily="18" charset="0"/>
                        </a:rPr>
                        <a:t>صعوبة التنفس</a:t>
                      </a:r>
                    </a:p>
                    <a:p>
                      <a:pPr marL="342900" marR="0" indent="-342900" algn="r" rtl="1">
                        <a:lnSpc>
                          <a:spcPct val="107000"/>
                        </a:lnSpc>
                        <a:spcBef>
                          <a:spcPts val="0"/>
                        </a:spcBef>
                        <a:spcAft>
                          <a:spcPts val="0"/>
                        </a:spcAft>
                        <a:buFont typeface="Arial" panose="020B0604020202020204" pitchFamily="34" charset="0"/>
                        <a:buChar char="•"/>
                      </a:pPr>
                      <a:r>
                        <a:rPr lang="ar-SA" sz="2400" dirty="0">
                          <a:effectLst/>
                          <a:latin typeface="Calibri" panose="020F0502020204030204" pitchFamily="34" charset="0"/>
                          <a:ea typeface="Calibri" panose="020F0502020204030204" pitchFamily="34" charset="0"/>
                          <a:cs typeface="Times New Roman" panose="02020603050405020304" pitchFamily="18" charset="0"/>
                        </a:rPr>
                        <a:t>احتياج أجهزة التنفس</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tcPr>
                </a:tc>
                <a:tc>
                  <a:txBody>
                    <a:bodyPr/>
                    <a:lstStyle/>
                    <a:p>
                      <a:pPr marL="342900" marR="0" lvl="0" indent="-342900" algn="r" rtl="1">
                        <a:lnSpc>
                          <a:spcPct val="107000"/>
                        </a:lnSpc>
                        <a:spcBef>
                          <a:spcPts val="0"/>
                        </a:spcBef>
                        <a:spcAft>
                          <a:spcPts val="0"/>
                        </a:spcAft>
                        <a:buFont typeface="Arial" panose="020B0604020202020204" pitchFamily="34" charset="0"/>
                        <a:buChar char="•"/>
                      </a:pPr>
                      <a:r>
                        <a:rPr lang="ar-SA" sz="2400" dirty="0">
                          <a:effectLst/>
                          <a:latin typeface="Calibri" panose="020F0502020204030204" pitchFamily="34" charset="0"/>
                          <a:ea typeface="Calibri" panose="020F0502020204030204" pitchFamily="34" charset="0"/>
                          <a:cs typeface="Times New Roman" panose="02020603050405020304" pitchFamily="18" charset="0"/>
                        </a:rPr>
                        <a:t>يوجد دخان ، و لكن رؤية الحريق ممكنة</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r" rtl="1">
                        <a:lnSpc>
                          <a:spcPct val="107000"/>
                        </a:lnSpc>
                        <a:spcBef>
                          <a:spcPts val="0"/>
                        </a:spcBef>
                        <a:spcAft>
                          <a:spcPts val="0"/>
                        </a:spcAft>
                        <a:buFont typeface="Arial" panose="020B0604020202020204" pitchFamily="34" charset="0"/>
                        <a:buChar char="•"/>
                      </a:pPr>
                      <a:r>
                        <a:rPr lang="ar-SA" sz="2400" dirty="0">
                          <a:effectLst/>
                          <a:latin typeface="Calibri" panose="020F0502020204030204" pitchFamily="34" charset="0"/>
                          <a:ea typeface="Calibri" panose="020F0502020204030204" pitchFamily="34" charset="0"/>
                          <a:cs typeface="Times New Roman" panose="02020603050405020304" pitchFamily="18" charset="0"/>
                        </a:rPr>
                        <a:t>لا يحتاج لأجهزة تنفس</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tcPr>
                </a:tc>
                <a:tc>
                  <a:txBody>
                    <a:bodyPr/>
                    <a:lstStyle/>
                    <a:p>
                      <a:pPr marL="342900" marR="0" indent="-342900" algn="r" rtl="1">
                        <a:lnSpc>
                          <a:spcPct val="107000"/>
                        </a:lnSpc>
                        <a:spcBef>
                          <a:spcPts val="0"/>
                        </a:spcBef>
                        <a:spcAft>
                          <a:spcPts val="0"/>
                        </a:spcAft>
                        <a:buFont typeface="Arial" panose="020B0604020202020204" pitchFamily="34" charset="0"/>
                        <a:buChar char="•"/>
                      </a:pPr>
                      <a:r>
                        <a:rPr lang="ar-SA" sz="2400" dirty="0">
                          <a:effectLst/>
                          <a:latin typeface="Calibri" panose="020F0502020204030204" pitchFamily="34" charset="0"/>
                          <a:ea typeface="Calibri" panose="020F0502020204030204" pitchFamily="34" charset="0"/>
                          <a:cs typeface="Times New Roman" panose="02020603050405020304" pitchFamily="18" charset="0"/>
                        </a:rPr>
                        <a:t>أجهزة التكييف</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tcPr>
                </a:tc>
                <a:extLst>
                  <a:ext uri="{0D108BD9-81ED-4DB2-BD59-A6C34878D82A}">
                    <a16:rowId xmlns:a16="http://schemas.microsoft.com/office/drawing/2014/main" val="3653985078"/>
                  </a:ext>
                </a:extLst>
              </a:tr>
              <a:tr h="0">
                <a:tc>
                  <a:txBody>
                    <a:bodyPr/>
                    <a:lstStyle/>
                    <a:p>
                      <a:pPr marL="342900" marR="0" indent="-342900" algn="r" rtl="1">
                        <a:lnSpc>
                          <a:spcPct val="107000"/>
                        </a:lnSpc>
                        <a:spcBef>
                          <a:spcPts val="0"/>
                        </a:spcBef>
                        <a:spcAft>
                          <a:spcPts val="0"/>
                        </a:spcAft>
                        <a:buFont typeface="Arial" panose="020B0604020202020204" pitchFamily="34" charset="0"/>
                        <a:buChar char="•"/>
                      </a:pPr>
                      <a:r>
                        <a:rPr lang="ar-SA" sz="2400" dirty="0">
                          <a:effectLst/>
                          <a:latin typeface="Calibri" panose="020F0502020204030204" pitchFamily="34" charset="0"/>
                          <a:ea typeface="Calibri" panose="020F0502020204030204" pitchFamily="34" charset="0"/>
                          <a:cs typeface="Times New Roman" panose="02020603050405020304" pitchFamily="18" charset="0"/>
                        </a:rPr>
                        <a:t>مخرج الطوارئ غير آمن</a:t>
                      </a:r>
                    </a:p>
                    <a:p>
                      <a:pPr marL="342900" marR="0" indent="-342900" algn="r" rtl="1">
                        <a:lnSpc>
                          <a:spcPct val="107000"/>
                        </a:lnSpc>
                        <a:spcBef>
                          <a:spcPts val="0"/>
                        </a:spcBef>
                        <a:spcAft>
                          <a:spcPts val="0"/>
                        </a:spcAft>
                        <a:buFont typeface="Arial" panose="020B0604020202020204" pitchFamily="34" charset="0"/>
                        <a:buChar char="•"/>
                      </a:pPr>
                      <a:r>
                        <a:rPr lang="ar-SA" sz="2400" dirty="0">
                          <a:effectLst/>
                          <a:latin typeface="Calibri" panose="020F0502020204030204" pitchFamily="34" charset="0"/>
                          <a:ea typeface="Calibri" panose="020F0502020204030204" pitchFamily="34" charset="0"/>
                          <a:cs typeface="Times New Roman" panose="02020603050405020304" pitchFamily="18" charset="0"/>
                        </a:rPr>
                        <a:t>الحريق خارج عن السيطرة ، منتشر</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8900000" scaled="1"/>
                      <a:tileRect/>
                    </a:gradFill>
                  </a:tcPr>
                </a:tc>
                <a:tc>
                  <a:txBody>
                    <a:bodyPr/>
                    <a:lstStyle/>
                    <a:p>
                      <a:pPr marL="342900" marR="0" indent="-342900" algn="r" rtl="1">
                        <a:lnSpc>
                          <a:spcPct val="107000"/>
                        </a:lnSpc>
                        <a:spcBef>
                          <a:spcPts val="0"/>
                        </a:spcBef>
                        <a:spcAft>
                          <a:spcPts val="0"/>
                        </a:spcAft>
                        <a:buFont typeface="Arial" panose="020B0604020202020204" pitchFamily="34" charset="0"/>
                        <a:buChar char="•"/>
                      </a:pPr>
                      <a:r>
                        <a:rPr lang="ar-SA" sz="2400" dirty="0">
                          <a:effectLst/>
                          <a:latin typeface="Calibri" panose="020F0502020204030204" pitchFamily="34" charset="0"/>
                          <a:ea typeface="Calibri" panose="020F0502020204030204" pitchFamily="34" charset="0"/>
                          <a:cs typeface="Times New Roman" panose="02020603050405020304" pitchFamily="18" charset="0"/>
                        </a:rPr>
                        <a:t>مخرج طوارئ آمن خلفك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8900000" scaled="1"/>
                      <a:tileRect/>
                    </a:gradFill>
                  </a:tcPr>
                </a:tc>
                <a:tc>
                  <a:txBody>
                    <a:bodyPr/>
                    <a:lstStyle/>
                    <a:p>
                      <a:pPr marL="342900" marR="0" indent="-342900" algn="r" rtl="1">
                        <a:lnSpc>
                          <a:spcPct val="107000"/>
                        </a:lnSpc>
                        <a:spcBef>
                          <a:spcPts val="0"/>
                        </a:spcBef>
                        <a:spcAft>
                          <a:spcPts val="0"/>
                        </a:spcAft>
                        <a:buFont typeface="Arial" panose="020B0604020202020204" pitchFamily="34" charset="0"/>
                        <a:buChar char="•"/>
                      </a:pPr>
                      <a:r>
                        <a:rPr lang="ar-SA" sz="2400" dirty="0">
                          <a:effectLst/>
                          <a:latin typeface="Calibri" panose="020F0502020204030204" pitchFamily="34" charset="0"/>
                          <a:ea typeface="Calibri" panose="020F0502020204030204" pitchFamily="34" charset="0"/>
                          <a:cs typeface="Times New Roman" panose="02020603050405020304" pitchFamily="18" charset="0"/>
                        </a:rPr>
                        <a:t>مخارج الطوارئ</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8900000" scaled="1"/>
                      <a:tileRect/>
                    </a:gradFill>
                  </a:tcPr>
                </a:tc>
                <a:extLst>
                  <a:ext uri="{0D108BD9-81ED-4DB2-BD59-A6C34878D82A}">
                    <a16:rowId xmlns:a16="http://schemas.microsoft.com/office/drawing/2014/main" val="282757689"/>
                  </a:ext>
                </a:extLst>
              </a:tr>
            </a:tbl>
          </a:graphicData>
        </a:graphic>
      </p:graphicFrame>
      <p:sp>
        <p:nvSpPr>
          <p:cNvPr id="8" name="TextBox 7">
            <a:extLst>
              <a:ext uri="{FF2B5EF4-FFF2-40B4-BE49-F238E27FC236}">
                <a16:creationId xmlns:a16="http://schemas.microsoft.com/office/drawing/2014/main" id="{2A4453D2-A5CB-738D-1FE8-299BBF52D786}"/>
              </a:ext>
            </a:extLst>
          </p:cNvPr>
          <p:cNvSpPr txBox="1"/>
          <p:nvPr/>
        </p:nvSpPr>
        <p:spPr>
          <a:xfrm>
            <a:off x="651240" y="5554620"/>
            <a:ext cx="10889520" cy="523220"/>
          </a:xfrm>
          <a:prstGeom prst="rect">
            <a:avLst/>
          </a:prstGeom>
          <a:noFill/>
        </p:spPr>
        <p:txBody>
          <a:bodyPr wrap="none" rtlCol="0">
            <a:spAutoFit/>
          </a:bodyPr>
          <a:lstStyle/>
          <a:p>
            <a:pPr algn="r" rtl="1"/>
            <a:r>
              <a:rPr lang="ar-SA" sz="2800" dirty="0"/>
              <a:t>إذا كان لديك أدنى شك بشأن قدرتك على مكافحة حريق أو الظروف الحالية ، فقم بالإخلاء فورًا!</a:t>
            </a:r>
            <a:endParaRPr lang="en-US" sz="2800" dirty="0"/>
          </a:p>
        </p:txBody>
      </p:sp>
    </p:spTree>
    <p:extLst>
      <p:ext uri="{BB962C8B-B14F-4D97-AF65-F5344CB8AC3E}">
        <p14:creationId xmlns:p14="http://schemas.microsoft.com/office/powerpoint/2010/main" val="1696419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2EA46-2B62-C4C9-B7B4-B687F346E685}"/>
              </a:ext>
            </a:extLst>
          </p:cNvPr>
          <p:cNvSpPr>
            <a:spLocks noGrp="1"/>
          </p:cNvSpPr>
          <p:nvPr>
            <p:ph type="title"/>
          </p:nvPr>
        </p:nvSpPr>
        <p:spPr>
          <a:xfrm>
            <a:off x="990600" y="0"/>
            <a:ext cx="10515600" cy="1325563"/>
          </a:xfrm>
        </p:spPr>
        <p:txBody>
          <a:bodyPr/>
          <a:lstStyle/>
          <a:p>
            <a:pPr algn="r" rtl="1"/>
            <a:r>
              <a:rPr lang="ar-SA" dirty="0"/>
              <a:t>استخدم طريقة </a:t>
            </a:r>
            <a:r>
              <a:rPr lang="en-US" dirty="0"/>
              <a:t>P.A.S.S. </a:t>
            </a:r>
            <a:r>
              <a:rPr lang="ar-SA" dirty="0"/>
              <a:t>للحرائق الصغيرة </a:t>
            </a:r>
            <a:endParaRPr lang="en-US" dirty="0"/>
          </a:p>
        </p:txBody>
      </p:sp>
      <p:sp>
        <p:nvSpPr>
          <p:cNvPr id="3" name="Content Placeholder 2">
            <a:extLst>
              <a:ext uri="{FF2B5EF4-FFF2-40B4-BE49-F238E27FC236}">
                <a16:creationId xmlns:a16="http://schemas.microsoft.com/office/drawing/2014/main" id="{F2AFBA94-F423-517A-1CFD-6B4504B22E12}"/>
              </a:ext>
            </a:extLst>
          </p:cNvPr>
          <p:cNvSpPr>
            <a:spLocks noGrp="1"/>
          </p:cNvSpPr>
          <p:nvPr>
            <p:ph sz="half" idx="1"/>
          </p:nvPr>
        </p:nvSpPr>
        <p:spPr>
          <a:xfrm>
            <a:off x="186358" y="1365249"/>
            <a:ext cx="6659217" cy="4667250"/>
          </a:xfrm>
        </p:spPr>
        <p:txBody>
          <a:bodyPr>
            <a:noAutofit/>
          </a:bodyPr>
          <a:lstStyle/>
          <a:p>
            <a:pPr algn="r" rtl="1">
              <a:spcAft>
                <a:spcPts val="1200"/>
              </a:spcAft>
            </a:pPr>
            <a:r>
              <a:rPr lang="ar-SA" sz="3200" b="1" u="sng" dirty="0"/>
              <a:t>اسحب</a:t>
            </a:r>
            <a:r>
              <a:rPr lang="en-US" sz="3200" dirty="0"/>
              <a:t> 	</a:t>
            </a:r>
            <a:r>
              <a:rPr lang="ar-SA" sz="3200" dirty="0"/>
              <a:t>اسحب الامان</a:t>
            </a:r>
            <a:r>
              <a:rPr lang="en-US" sz="3200" dirty="0"/>
              <a:t>.</a:t>
            </a:r>
          </a:p>
          <a:p>
            <a:pPr algn="r" rtl="1">
              <a:spcAft>
                <a:spcPts val="1200"/>
              </a:spcAft>
            </a:pPr>
            <a:r>
              <a:rPr lang="ar-SA" sz="3200" b="1" u="sng" dirty="0"/>
              <a:t>وجّه </a:t>
            </a:r>
            <a:r>
              <a:rPr lang="en-US" sz="3200" dirty="0"/>
              <a:t> 	</a:t>
            </a:r>
            <a:r>
              <a:rPr lang="ar-SA" sz="3200" dirty="0"/>
              <a:t>وجّه أنبوب الطفاية على قاعدة.  			الحريق</a:t>
            </a:r>
            <a:endParaRPr lang="en-US" sz="800" b="1" u="sng" dirty="0"/>
          </a:p>
          <a:p>
            <a:pPr algn="r" rtl="1">
              <a:spcAft>
                <a:spcPts val="1200"/>
              </a:spcAft>
            </a:pPr>
            <a:r>
              <a:rPr lang="ar-SA" sz="3200" b="1" u="sng" dirty="0"/>
              <a:t>اضغط</a:t>
            </a:r>
            <a:r>
              <a:rPr lang="en-US" sz="3200" dirty="0"/>
              <a:t> 	</a:t>
            </a:r>
            <a:r>
              <a:rPr lang="ar-SA" sz="3200" dirty="0"/>
              <a:t>اضغط المساكة </a:t>
            </a:r>
            <a:r>
              <a:rPr lang="ar-SA" sz="3200" dirty="0" err="1"/>
              <a:t>لاطلاق</a:t>
            </a:r>
            <a:r>
              <a:rPr lang="ar-SA" sz="3200" dirty="0"/>
              <a:t> مادة الإطفاء </a:t>
            </a:r>
          </a:p>
          <a:p>
            <a:pPr algn="r" rtl="1">
              <a:spcAft>
                <a:spcPts val="1200"/>
              </a:spcAft>
            </a:pPr>
            <a:r>
              <a:rPr lang="ar-SA" sz="3200" b="1" u="sng" dirty="0"/>
              <a:t>حرك</a:t>
            </a:r>
            <a:r>
              <a:rPr lang="en-US" sz="3200" dirty="0"/>
              <a:t> 	</a:t>
            </a:r>
            <a:r>
              <a:rPr lang="ar-SA" sz="3200" dirty="0"/>
              <a:t>حرك افقياً على قاعدة الحريق 			</a:t>
            </a:r>
            <a:r>
              <a:rPr lang="ar-SA" sz="3200" dirty="0" err="1"/>
              <a:t>لافضل</a:t>
            </a:r>
            <a:r>
              <a:rPr lang="ar-SA" sz="3200" dirty="0"/>
              <a:t> اداء</a:t>
            </a:r>
            <a:endParaRPr lang="en-US" sz="3200" dirty="0"/>
          </a:p>
          <a:p>
            <a:pPr marL="0" indent="0" algn="r" rtl="1">
              <a:buNone/>
            </a:pPr>
            <a:r>
              <a:rPr lang="ar-SA" sz="3200" dirty="0"/>
              <a:t>راقب المنطقة</a:t>
            </a:r>
            <a:endParaRPr lang="en-US" sz="3200" dirty="0"/>
          </a:p>
          <a:p>
            <a:pPr marL="0" indent="0" algn="r" rtl="1">
              <a:buNone/>
            </a:pPr>
            <a:r>
              <a:rPr lang="ar-SA" sz="3200" dirty="0"/>
              <a:t>اذا اعيد اشتعال الحريق ، كرر الطريقة المذكورة اعلاه</a:t>
            </a:r>
            <a:endParaRPr lang="en-US" sz="3200" dirty="0"/>
          </a:p>
        </p:txBody>
      </p:sp>
      <p:pic>
        <p:nvPicPr>
          <p:cNvPr id="5" name="Picture 4" descr="Side of Fire Extinguisher, with ABC Codes&#10;12 KB jpg&#10;">
            <a:extLst>
              <a:ext uri="{FF2B5EF4-FFF2-40B4-BE49-F238E27FC236}">
                <a16:creationId xmlns:a16="http://schemas.microsoft.com/office/drawing/2014/main" id="{3F7EF2AC-A7C7-0D08-64C9-0A3E5843F5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904874"/>
            <a:ext cx="4191000" cy="5588001"/>
          </a:xfrm>
          <a:prstGeom prst="rect">
            <a:avLst/>
          </a:prstGeom>
        </p:spPr>
      </p:pic>
    </p:spTree>
    <p:extLst>
      <p:ext uri="{BB962C8B-B14F-4D97-AF65-F5344CB8AC3E}">
        <p14:creationId xmlns:p14="http://schemas.microsoft.com/office/powerpoint/2010/main" val="2052529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A1490-0500-8541-AA15-472624430F10}"/>
              </a:ext>
            </a:extLst>
          </p:cNvPr>
          <p:cNvSpPr>
            <a:spLocks noGrp="1"/>
          </p:cNvSpPr>
          <p:nvPr>
            <p:ph type="title"/>
          </p:nvPr>
        </p:nvSpPr>
        <p:spPr/>
        <p:txBody>
          <a:bodyPr/>
          <a:lstStyle/>
          <a:p>
            <a:pPr algn="r" rtl="1"/>
            <a:r>
              <a:rPr lang="ar-SA" dirty="0"/>
              <a:t>التفتيش والصيانة والاختبار</a:t>
            </a:r>
            <a:endParaRPr lang="en-US" dirty="0"/>
          </a:p>
        </p:txBody>
      </p:sp>
      <p:sp>
        <p:nvSpPr>
          <p:cNvPr id="3" name="Content Placeholder 2">
            <a:extLst>
              <a:ext uri="{FF2B5EF4-FFF2-40B4-BE49-F238E27FC236}">
                <a16:creationId xmlns:a16="http://schemas.microsoft.com/office/drawing/2014/main" id="{080827E1-16B7-E237-15EA-C1BADB1890BE}"/>
              </a:ext>
            </a:extLst>
          </p:cNvPr>
          <p:cNvSpPr>
            <a:spLocks noGrp="1"/>
          </p:cNvSpPr>
          <p:nvPr>
            <p:ph sz="half" idx="1"/>
          </p:nvPr>
        </p:nvSpPr>
        <p:spPr>
          <a:xfrm>
            <a:off x="838199" y="1825625"/>
            <a:ext cx="6767945" cy="4351338"/>
          </a:xfrm>
        </p:spPr>
        <p:txBody>
          <a:bodyPr/>
          <a:lstStyle/>
          <a:p>
            <a:pPr algn="r" rtl="1"/>
            <a:r>
              <a:rPr lang="ar-SA" dirty="0"/>
              <a:t>صاحب العمل مسؤول عن فحص وصيانة واختبار طفايات الحريق المحمولة في مكان العمل</a:t>
            </a:r>
            <a:endParaRPr lang="en-US" dirty="0"/>
          </a:p>
          <a:p>
            <a:pPr lvl="1" algn="r" rtl="1"/>
            <a:r>
              <a:rPr lang="ar-SA" dirty="0"/>
              <a:t>التفتيش الشهري</a:t>
            </a:r>
            <a:endParaRPr lang="en-US" dirty="0"/>
          </a:p>
          <a:p>
            <a:pPr lvl="1" algn="r" rtl="1"/>
            <a:r>
              <a:rPr lang="ar-SA" dirty="0"/>
              <a:t>التفتيش السنوي</a:t>
            </a:r>
            <a:endParaRPr lang="en-US" dirty="0"/>
          </a:p>
        </p:txBody>
      </p:sp>
      <p:pic>
        <p:nvPicPr>
          <p:cNvPr id="10" name="Content Placeholder 9" descr="Monthly Fire Extinguisher Check on Tag&#10;9.5kb jpg">
            <a:extLst>
              <a:ext uri="{FF2B5EF4-FFF2-40B4-BE49-F238E27FC236}">
                <a16:creationId xmlns:a16="http://schemas.microsoft.com/office/drawing/2014/main" id="{54DB7A02-9AF4-8B98-F587-73CFAC6CE09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421891" y="1690688"/>
            <a:ext cx="3273018" cy="4351338"/>
          </a:xfrm>
        </p:spPr>
      </p:pic>
    </p:spTree>
    <p:extLst>
      <p:ext uri="{BB962C8B-B14F-4D97-AF65-F5344CB8AC3E}">
        <p14:creationId xmlns:p14="http://schemas.microsoft.com/office/powerpoint/2010/main" val="605772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E8756-B9C6-0F34-E61E-ED0E3922A9E0}"/>
              </a:ext>
            </a:extLst>
          </p:cNvPr>
          <p:cNvSpPr>
            <a:spLocks noGrp="1"/>
          </p:cNvSpPr>
          <p:nvPr>
            <p:ph type="title"/>
          </p:nvPr>
        </p:nvSpPr>
        <p:spPr>
          <a:xfrm>
            <a:off x="838200" y="377651"/>
            <a:ext cx="7100454" cy="1325563"/>
          </a:xfrm>
        </p:spPr>
        <p:txBody>
          <a:bodyPr/>
          <a:lstStyle/>
          <a:p>
            <a:pPr algn="r" rtl="1"/>
            <a:r>
              <a:rPr lang="ar-SA" dirty="0"/>
              <a:t>التفتيش الشهري</a:t>
            </a:r>
            <a:endParaRPr lang="en-US" dirty="0"/>
          </a:p>
        </p:txBody>
      </p:sp>
      <p:graphicFrame>
        <p:nvGraphicFramePr>
          <p:cNvPr id="6" name="Table 6">
            <a:extLst>
              <a:ext uri="{FF2B5EF4-FFF2-40B4-BE49-F238E27FC236}">
                <a16:creationId xmlns:a16="http://schemas.microsoft.com/office/drawing/2014/main" id="{9A6D7E4A-FF33-A141-9A3F-41A959FA91AB}"/>
              </a:ext>
            </a:extLst>
          </p:cNvPr>
          <p:cNvGraphicFramePr>
            <a:graphicFrameLocks noGrp="1"/>
          </p:cNvGraphicFramePr>
          <p:nvPr>
            <p:ph sz="half" idx="2"/>
            <p:extLst>
              <p:ext uri="{D42A27DB-BD31-4B8C-83A1-F6EECF244321}">
                <p14:modId xmlns:p14="http://schemas.microsoft.com/office/powerpoint/2010/main" val="4241707647"/>
              </p:ext>
            </p:extLst>
          </p:nvPr>
        </p:nvGraphicFramePr>
        <p:xfrm>
          <a:off x="217715" y="1708461"/>
          <a:ext cx="7720939" cy="3230880"/>
        </p:xfrm>
        <a:graphic>
          <a:graphicData uri="http://schemas.openxmlformats.org/drawingml/2006/table">
            <a:tbl>
              <a:tblPr firstRow="1" bandRow="1">
                <a:tableStyleId>{5940675A-B579-460E-94D1-54222C63F5DA}</a:tableStyleId>
              </a:tblPr>
              <a:tblGrid>
                <a:gridCol w="1687773">
                  <a:extLst>
                    <a:ext uri="{9D8B030D-6E8A-4147-A177-3AD203B41FA5}">
                      <a16:colId xmlns:a16="http://schemas.microsoft.com/office/drawing/2014/main" val="1042323302"/>
                    </a:ext>
                  </a:extLst>
                </a:gridCol>
                <a:gridCol w="6033166">
                  <a:extLst>
                    <a:ext uri="{9D8B030D-6E8A-4147-A177-3AD203B41FA5}">
                      <a16:colId xmlns:a16="http://schemas.microsoft.com/office/drawing/2014/main" val="505579620"/>
                    </a:ext>
                  </a:extLst>
                </a:gridCol>
              </a:tblGrid>
              <a:tr h="37084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200" dirty="0">
                          <a:latin typeface="+mn-lt"/>
                        </a:rPr>
                        <a:t>التفتيش/التاريخ </a:t>
                      </a:r>
                      <a:endParaRPr lang="en-US" sz="2200" dirty="0">
                        <a:latin typeface="+mn-lt"/>
                      </a:endParaRPr>
                    </a:p>
                  </a:txBody>
                  <a:tcPr/>
                </a:tc>
                <a:tc>
                  <a:txBody>
                    <a:bodyPr/>
                    <a:lstStyle/>
                    <a:p>
                      <a:pPr algn="r" rtl="1"/>
                      <a:r>
                        <a:rPr lang="ar-SA" sz="2200" dirty="0">
                          <a:latin typeface="+mn-lt"/>
                        </a:rPr>
                        <a:t>الوصف</a:t>
                      </a:r>
                      <a:endParaRPr lang="en-US" sz="2200" dirty="0">
                        <a:latin typeface="+mn-lt"/>
                      </a:endParaRPr>
                    </a:p>
                  </a:txBody>
                  <a:tcPr/>
                </a:tc>
                <a:extLst>
                  <a:ext uri="{0D108BD9-81ED-4DB2-BD59-A6C34878D82A}">
                    <a16:rowId xmlns:a16="http://schemas.microsoft.com/office/drawing/2014/main" val="2253790211"/>
                  </a:ext>
                </a:extLst>
              </a:tr>
              <a:tr h="370840">
                <a:tc>
                  <a:txBody>
                    <a:bodyPr/>
                    <a:lstStyle/>
                    <a:p>
                      <a:pPr algn="r" rtl="1"/>
                      <a:endParaRPr lang="en-US" sz="2200" dirty="0">
                        <a:latin typeface="+mn-lt"/>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altLang="en-US" sz="2200" dirty="0">
                          <a:latin typeface="+mn-lt"/>
                        </a:rPr>
                        <a:t>هل طفاية الحريق في مكان سليم؟</a:t>
                      </a:r>
                      <a:endParaRPr lang="en-US" altLang="en-US" sz="2200" dirty="0">
                        <a:latin typeface="+mn-lt"/>
                      </a:endParaRPr>
                    </a:p>
                  </a:txBody>
                  <a:tcPr/>
                </a:tc>
                <a:extLst>
                  <a:ext uri="{0D108BD9-81ED-4DB2-BD59-A6C34878D82A}">
                    <a16:rowId xmlns:a16="http://schemas.microsoft.com/office/drawing/2014/main" val="1671380342"/>
                  </a:ext>
                </a:extLst>
              </a:tr>
              <a:tr h="370840">
                <a:tc>
                  <a:txBody>
                    <a:bodyPr/>
                    <a:lstStyle/>
                    <a:p>
                      <a:pPr algn="r" rtl="1"/>
                      <a:endParaRPr lang="en-US" sz="2200">
                        <a:latin typeface="+mn-lt"/>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altLang="en-US" sz="2200" dirty="0">
                          <a:latin typeface="+mn-lt"/>
                        </a:rPr>
                        <a:t>لا إعاقة للوصول أو الرؤية؟</a:t>
                      </a:r>
                      <a:endParaRPr lang="en-US" altLang="en-US" sz="2200" dirty="0">
                        <a:latin typeface="+mn-lt"/>
                      </a:endParaRPr>
                    </a:p>
                  </a:txBody>
                  <a:tcPr/>
                </a:tc>
                <a:extLst>
                  <a:ext uri="{0D108BD9-81ED-4DB2-BD59-A6C34878D82A}">
                    <a16:rowId xmlns:a16="http://schemas.microsoft.com/office/drawing/2014/main" val="2891474870"/>
                  </a:ext>
                </a:extLst>
              </a:tr>
              <a:tr h="370840">
                <a:tc>
                  <a:txBody>
                    <a:bodyPr/>
                    <a:lstStyle/>
                    <a:p>
                      <a:pPr algn="r" rtl="1"/>
                      <a:endParaRPr lang="en-US" sz="2200">
                        <a:latin typeface="+mn-lt"/>
                      </a:endParaRPr>
                    </a:p>
                  </a:txBody>
                  <a:tcPr/>
                </a:tc>
                <a:tc>
                  <a:txBody>
                    <a:bodyPr/>
                    <a:lstStyle/>
                    <a:p>
                      <a:pPr algn="r" rtl="1">
                        <a:buFont typeface="+mj-lt"/>
                        <a:buNone/>
                      </a:pPr>
                      <a:r>
                        <a:rPr lang="ar-SA" sz="2200" b="0" i="0" dirty="0">
                          <a:solidFill>
                            <a:srgbClr val="333333"/>
                          </a:solidFill>
                          <a:effectLst/>
                          <a:latin typeface="+mn-lt"/>
                        </a:rPr>
                        <a:t>هل يُظهر مقياس الضغط أن الطفاية معبئة بالكامل؟ (يجب أن تكون الإبرة في المنطقة الخضراء)</a:t>
                      </a:r>
                      <a:endParaRPr lang="en-US" sz="2200" b="0" i="0" dirty="0">
                        <a:solidFill>
                          <a:srgbClr val="333333"/>
                        </a:solidFill>
                        <a:effectLst/>
                        <a:latin typeface="+mn-lt"/>
                      </a:endParaRPr>
                    </a:p>
                  </a:txBody>
                  <a:tcPr/>
                </a:tc>
                <a:extLst>
                  <a:ext uri="{0D108BD9-81ED-4DB2-BD59-A6C34878D82A}">
                    <a16:rowId xmlns:a16="http://schemas.microsoft.com/office/drawing/2014/main" val="2218922193"/>
                  </a:ext>
                </a:extLst>
              </a:tr>
              <a:tr h="370840">
                <a:tc>
                  <a:txBody>
                    <a:bodyPr/>
                    <a:lstStyle/>
                    <a:p>
                      <a:pPr algn="r" rtl="1"/>
                      <a:endParaRPr lang="en-US" sz="2200">
                        <a:latin typeface="+mn-lt"/>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200" b="0" i="0" dirty="0">
                          <a:solidFill>
                            <a:srgbClr val="333333"/>
                          </a:solidFill>
                          <a:effectLst/>
                          <a:latin typeface="+mn-lt"/>
                        </a:rPr>
                        <a:t>هل الدبوس وختم العبث سليمين؟</a:t>
                      </a:r>
                      <a:endParaRPr lang="en-US" sz="2200" b="0" i="0" dirty="0">
                        <a:solidFill>
                          <a:srgbClr val="333333"/>
                        </a:solidFill>
                        <a:effectLst/>
                        <a:latin typeface="+mn-lt"/>
                      </a:endParaRPr>
                    </a:p>
                  </a:txBody>
                  <a:tcPr/>
                </a:tc>
                <a:extLst>
                  <a:ext uri="{0D108BD9-81ED-4DB2-BD59-A6C34878D82A}">
                    <a16:rowId xmlns:a16="http://schemas.microsoft.com/office/drawing/2014/main" val="29853100"/>
                  </a:ext>
                </a:extLst>
              </a:tr>
              <a:tr h="370840">
                <a:tc>
                  <a:txBody>
                    <a:bodyPr/>
                    <a:lstStyle/>
                    <a:p>
                      <a:pPr algn="r" rtl="1"/>
                      <a:endParaRPr lang="en-US" sz="2200">
                        <a:latin typeface="+mn-lt"/>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200" b="0" i="0" dirty="0">
                          <a:solidFill>
                            <a:srgbClr val="333333"/>
                          </a:solidFill>
                          <a:effectLst/>
                          <a:latin typeface="+mn-lt"/>
                        </a:rPr>
                        <a:t>هل الطفاية في حالة جيدة ولا تظهر عليها علامات تلف مادي أو تآكل أو تسرب؟</a:t>
                      </a:r>
                      <a:endParaRPr lang="en-US" sz="2200" b="0" i="0" dirty="0">
                        <a:solidFill>
                          <a:srgbClr val="333333"/>
                        </a:solidFill>
                        <a:effectLst/>
                        <a:latin typeface="+mn-lt"/>
                      </a:endParaRPr>
                    </a:p>
                  </a:txBody>
                  <a:tcPr/>
                </a:tc>
                <a:extLst>
                  <a:ext uri="{0D108BD9-81ED-4DB2-BD59-A6C34878D82A}">
                    <a16:rowId xmlns:a16="http://schemas.microsoft.com/office/drawing/2014/main" val="1993852362"/>
                  </a:ext>
                </a:extLst>
              </a:tr>
            </a:tbl>
          </a:graphicData>
        </a:graphic>
      </p:graphicFrame>
      <p:sp>
        <p:nvSpPr>
          <p:cNvPr id="10" name="TextBox 9">
            <a:extLst>
              <a:ext uri="{FF2B5EF4-FFF2-40B4-BE49-F238E27FC236}">
                <a16:creationId xmlns:a16="http://schemas.microsoft.com/office/drawing/2014/main" id="{0B63C4FF-25CA-6F71-A636-33EB596B76AE}"/>
              </a:ext>
            </a:extLst>
          </p:cNvPr>
          <p:cNvSpPr txBox="1"/>
          <p:nvPr/>
        </p:nvSpPr>
        <p:spPr>
          <a:xfrm>
            <a:off x="217715" y="5611930"/>
            <a:ext cx="6075702" cy="707886"/>
          </a:xfrm>
          <a:prstGeom prst="rect">
            <a:avLst/>
          </a:prstGeom>
          <a:noFill/>
        </p:spPr>
        <p:txBody>
          <a:bodyPr wrap="none" rtlCol="0">
            <a:spAutoFit/>
          </a:bodyPr>
          <a:lstStyle/>
          <a:p>
            <a:pPr marL="342900" indent="-342900" algn="r" rtl="1">
              <a:buFont typeface="Arial" panose="020B0604020202020204" pitchFamily="34" charset="0"/>
              <a:buChar char="•"/>
            </a:pPr>
            <a:r>
              <a:rPr lang="ar-SA" sz="2000" dirty="0"/>
              <a:t>يُقبل وضع علامة على طفاية الحريق أو الملفات الورقية / الإلكترونية</a:t>
            </a:r>
          </a:p>
          <a:p>
            <a:pPr marL="342900" indent="-342900" algn="r" rtl="1">
              <a:buFont typeface="Arial" panose="020B0604020202020204" pitchFamily="34" charset="0"/>
              <a:buChar char="•"/>
            </a:pPr>
            <a:r>
              <a:rPr lang="ar-SA" sz="2000" dirty="0"/>
              <a:t>* الحاجة: التفتيش الشهري/السنوي والشخص الذي يقوم بالتفتيش</a:t>
            </a:r>
            <a:endParaRPr lang="en-US" sz="2000" dirty="0"/>
          </a:p>
        </p:txBody>
      </p:sp>
      <p:pic>
        <p:nvPicPr>
          <p:cNvPr id="5" name="Picture 4" descr="Top of Fire Extinguisher with Pressure Gauge 9.8 kb jpg">
            <a:extLst>
              <a:ext uri="{FF2B5EF4-FFF2-40B4-BE49-F238E27FC236}">
                <a16:creationId xmlns:a16="http://schemas.microsoft.com/office/drawing/2014/main" id="{1EA5EC3F-86AB-0869-BEAA-E3C2FE973466}"/>
              </a:ext>
            </a:extLst>
          </p:cNvPr>
          <p:cNvPicPr>
            <a:picLocks noChangeAspect="1"/>
          </p:cNvPicPr>
          <p:nvPr/>
        </p:nvPicPr>
        <p:blipFill rotWithShape="1">
          <a:blip r:embed="rId2">
            <a:extLst>
              <a:ext uri="{28A0092B-C50C-407E-A947-70E740481C1C}">
                <a14:useLocalDpi xmlns:a14="http://schemas.microsoft.com/office/drawing/2010/main" val="0"/>
              </a:ext>
            </a:extLst>
          </a:blip>
          <a:srcRect l="19903"/>
          <a:stretch/>
        </p:blipFill>
        <p:spPr>
          <a:xfrm>
            <a:off x="8199600" y="268021"/>
            <a:ext cx="3774685" cy="2880880"/>
          </a:xfrm>
          <a:prstGeom prst="rect">
            <a:avLst/>
          </a:prstGeom>
        </p:spPr>
      </p:pic>
      <p:pic>
        <p:nvPicPr>
          <p:cNvPr id="9" name="Content Placeholder 9" descr="Monthly Fire Extinguisher Check on Tag&#10;9.5kb jpg">
            <a:extLst>
              <a:ext uri="{FF2B5EF4-FFF2-40B4-BE49-F238E27FC236}">
                <a16:creationId xmlns:a16="http://schemas.microsoft.com/office/drawing/2014/main" id="{855BAC82-13FD-7D9F-1A7A-5B76FF6B5E52}"/>
              </a:ext>
            </a:extLst>
          </p:cNvPr>
          <p:cNvPicPr>
            <a:picLocks noChangeAspect="1"/>
          </p:cNvPicPr>
          <p:nvPr/>
        </p:nvPicPr>
        <p:blipFill rotWithShape="1">
          <a:blip r:embed="rId3">
            <a:extLst>
              <a:ext uri="{28A0092B-C50C-407E-A947-70E740481C1C}">
                <a14:useLocalDpi xmlns:a14="http://schemas.microsoft.com/office/drawing/2010/main" val="0"/>
              </a:ext>
            </a:extLst>
          </a:blip>
          <a:srcRect t="33793"/>
          <a:stretch/>
        </p:blipFill>
        <p:spPr>
          <a:xfrm>
            <a:off x="8199600" y="3709100"/>
            <a:ext cx="3273018" cy="2880880"/>
          </a:xfrm>
          <a:prstGeom prst="rect">
            <a:avLst/>
          </a:prstGeom>
        </p:spPr>
      </p:pic>
    </p:spTree>
    <p:extLst>
      <p:ext uri="{BB962C8B-B14F-4D97-AF65-F5344CB8AC3E}">
        <p14:creationId xmlns:p14="http://schemas.microsoft.com/office/powerpoint/2010/main" val="1124964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129AE-1492-A52A-A7CE-D2BF8103DA7E}"/>
              </a:ext>
            </a:extLst>
          </p:cNvPr>
          <p:cNvSpPr>
            <a:spLocks noGrp="1"/>
          </p:cNvSpPr>
          <p:nvPr>
            <p:ph type="title"/>
          </p:nvPr>
        </p:nvSpPr>
        <p:spPr/>
        <p:txBody>
          <a:bodyPr/>
          <a:lstStyle/>
          <a:p>
            <a:pPr algn="r" rtl="1"/>
            <a:r>
              <a:rPr lang="ar-SA" dirty="0"/>
              <a:t>التفتيش السنوي</a:t>
            </a:r>
            <a:endParaRPr lang="en-US" dirty="0"/>
          </a:p>
        </p:txBody>
      </p:sp>
      <p:sp>
        <p:nvSpPr>
          <p:cNvPr id="3" name="Content Placeholder 2">
            <a:extLst>
              <a:ext uri="{FF2B5EF4-FFF2-40B4-BE49-F238E27FC236}">
                <a16:creationId xmlns:a16="http://schemas.microsoft.com/office/drawing/2014/main" id="{F9B89A41-5C0E-5650-8B8C-889D7DA15DF2}"/>
              </a:ext>
            </a:extLst>
          </p:cNvPr>
          <p:cNvSpPr>
            <a:spLocks noGrp="1"/>
          </p:cNvSpPr>
          <p:nvPr>
            <p:ph sz="half" idx="1"/>
          </p:nvPr>
        </p:nvSpPr>
        <p:spPr>
          <a:xfrm>
            <a:off x="519545" y="1825625"/>
            <a:ext cx="5500255" cy="4351338"/>
          </a:xfrm>
        </p:spPr>
        <p:txBody>
          <a:bodyPr/>
          <a:lstStyle/>
          <a:p>
            <a:pPr marL="0" indent="0" algn="r" rtl="1">
              <a:buNone/>
            </a:pPr>
            <a:r>
              <a:rPr lang="ar-SA" dirty="0"/>
              <a:t>سنوياً:</a:t>
            </a:r>
            <a:endParaRPr lang="en-US" dirty="0"/>
          </a:p>
          <a:p>
            <a:pPr marL="0" indent="0" algn="r" rtl="1">
              <a:buNone/>
            </a:pPr>
            <a:r>
              <a:rPr lang="ar-SA" dirty="0"/>
              <a:t>استخدم طرفًا ثالثًا لإجراء فحوصات الصيانة السنوية</a:t>
            </a:r>
          </a:p>
          <a:p>
            <a:pPr algn="r" rtl="1">
              <a:buFontTx/>
              <a:buChar char="-"/>
            </a:pPr>
            <a:r>
              <a:rPr lang="ar-SA" dirty="0"/>
              <a:t>التفتيش السنوي لمحطة الإطفاء</a:t>
            </a:r>
          </a:p>
          <a:p>
            <a:pPr algn="r" rtl="1">
              <a:buFontTx/>
              <a:buChar char="-"/>
            </a:pPr>
            <a:endParaRPr lang="en-US" dirty="0"/>
          </a:p>
          <a:p>
            <a:pPr marL="0" indent="0" algn="r" rtl="1">
              <a:buNone/>
            </a:pPr>
            <a:r>
              <a:rPr lang="ar-SA" dirty="0"/>
              <a:t>تأكد من الحماية الاحتياطية عند إزالة طفايات الحريق للصيانة أو إعادة الشحن</a:t>
            </a:r>
            <a:endParaRPr lang="en-US" dirty="0"/>
          </a:p>
        </p:txBody>
      </p:sp>
      <p:sp>
        <p:nvSpPr>
          <p:cNvPr id="4" name="Content Placeholder 3">
            <a:extLst>
              <a:ext uri="{FF2B5EF4-FFF2-40B4-BE49-F238E27FC236}">
                <a16:creationId xmlns:a16="http://schemas.microsoft.com/office/drawing/2014/main" id="{7C0D4151-483B-FB61-AA06-DCBB86BCE785}"/>
              </a:ext>
            </a:extLst>
          </p:cNvPr>
          <p:cNvSpPr>
            <a:spLocks noGrp="1"/>
          </p:cNvSpPr>
          <p:nvPr>
            <p:ph sz="half" idx="2"/>
          </p:nvPr>
        </p:nvSpPr>
        <p:spPr>
          <a:xfrm>
            <a:off x="6172200" y="1825625"/>
            <a:ext cx="5500254" cy="4351338"/>
          </a:xfrm>
        </p:spPr>
        <p:txBody>
          <a:bodyPr/>
          <a:lstStyle/>
          <a:p>
            <a:pPr marL="0" indent="0" algn="r" rtl="1">
              <a:buNone/>
            </a:pPr>
            <a:r>
              <a:rPr lang="ar-SA" dirty="0"/>
              <a:t>الاختبار </a:t>
            </a:r>
            <a:r>
              <a:rPr lang="ar-SA" dirty="0" err="1"/>
              <a:t>الهيدروستاتيكي</a:t>
            </a:r>
            <a:r>
              <a:rPr lang="ar-SA" dirty="0"/>
              <a:t>:</a:t>
            </a:r>
          </a:p>
          <a:p>
            <a:pPr marL="0" indent="0" algn="r" rtl="1">
              <a:buNone/>
            </a:pPr>
            <a:r>
              <a:rPr lang="ar-SA" dirty="0"/>
              <a:t>هذه تقنية لاختبار الضغط تُستخدم لاختبار القوة والتسريبات في خزانات الضغط مثل أسطوانات الغاز.</a:t>
            </a:r>
          </a:p>
          <a:p>
            <a:pPr marL="0" indent="0" algn="r" rtl="1">
              <a:buNone/>
            </a:pPr>
            <a:endParaRPr lang="en-US" dirty="0"/>
          </a:p>
          <a:p>
            <a:pPr algn="r" rtl="1"/>
            <a:r>
              <a:rPr lang="ar-SA" dirty="0"/>
              <a:t>يجب أن يؤديها شخص لديه معدات / مرافق مناسبة.</a:t>
            </a:r>
          </a:p>
          <a:p>
            <a:pPr algn="r" rtl="1"/>
            <a:r>
              <a:rPr lang="ar-SA" dirty="0"/>
              <a:t>يتم إجراؤه كل ٥-١٢ سنة ، حسب الطفاية</a:t>
            </a:r>
            <a:endParaRPr lang="en-US" dirty="0"/>
          </a:p>
          <a:p>
            <a:pPr algn="r" rtl="1"/>
            <a:endParaRPr lang="en-US" dirty="0"/>
          </a:p>
        </p:txBody>
      </p:sp>
    </p:spTree>
    <p:extLst>
      <p:ext uri="{BB962C8B-B14F-4D97-AF65-F5344CB8AC3E}">
        <p14:creationId xmlns:p14="http://schemas.microsoft.com/office/powerpoint/2010/main" val="1617483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52E15-6306-A0C3-3DC8-BEC8642A706C}"/>
              </a:ext>
            </a:extLst>
          </p:cNvPr>
          <p:cNvSpPr>
            <a:spLocks noGrp="1"/>
          </p:cNvSpPr>
          <p:nvPr>
            <p:ph type="title"/>
          </p:nvPr>
        </p:nvSpPr>
        <p:spPr/>
        <p:txBody>
          <a:bodyPr/>
          <a:lstStyle/>
          <a:p>
            <a:pPr algn="r" rtl="1"/>
            <a:r>
              <a:rPr lang="ar-SA" dirty="0"/>
              <a:t>التدريب على استخدام طفايات الحريق</a:t>
            </a:r>
            <a:endParaRPr lang="en-US" dirty="0"/>
          </a:p>
        </p:txBody>
      </p:sp>
      <p:sp>
        <p:nvSpPr>
          <p:cNvPr id="5" name="Content Placeholder 4">
            <a:extLst>
              <a:ext uri="{FF2B5EF4-FFF2-40B4-BE49-F238E27FC236}">
                <a16:creationId xmlns:a16="http://schemas.microsoft.com/office/drawing/2014/main" id="{F27DB074-9120-0C0A-9BA9-B05D5D7D6D1D}"/>
              </a:ext>
            </a:extLst>
          </p:cNvPr>
          <p:cNvSpPr>
            <a:spLocks noGrp="1"/>
          </p:cNvSpPr>
          <p:nvPr>
            <p:ph idx="1"/>
          </p:nvPr>
        </p:nvSpPr>
        <p:spPr/>
        <p:txBody>
          <a:bodyPr/>
          <a:lstStyle/>
          <a:p>
            <a:pPr algn="r" rtl="1"/>
            <a:r>
              <a:rPr lang="ar-SA" dirty="0"/>
              <a:t>يجب تدريب العمال المرخصين على كيفية استخدام مطفأة الحريق</a:t>
            </a:r>
          </a:p>
          <a:p>
            <a:pPr algn="r" rtl="1"/>
            <a:r>
              <a:rPr lang="ar-SA" dirty="0"/>
              <a:t>ليس من الضروري إجراء هذا التدريب على حريق حقيقي.</a:t>
            </a:r>
          </a:p>
          <a:p>
            <a:pPr algn="r" rtl="1"/>
            <a:r>
              <a:rPr lang="ar-SA" dirty="0"/>
              <a:t>سيبدأ تدريبنا في غضون بضع دقائق</a:t>
            </a:r>
            <a:endParaRPr lang="en-US" dirty="0"/>
          </a:p>
        </p:txBody>
      </p:sp>
    </p:spTree>
    <p:extLst>
      <p:ext uri="{BB962C8B-B14F-4D97-AF65-F5344CB8AC3E}">
        <p14:creationId xmlns:p14="http://schemas.microsoft.com/office/powerpoint/2010/main" val="2476345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C3289-FEDD-4006-7F27-9E3CAEEFE59D}"/>
              </a:ext>
            </a:extLst>
          </p:cNvPr>
          <p:cNvSpPr>
            <a:spLocks noGrp="1"/>
          </p:cNvSpPr>
          <p:nvPr>
            <p:ph type="title"/>
          </p:nvPr>
        </p:nvSpPr>
        <p:spPr/>
        <p:txBody>
          <a:bodyPr/>
          <a:lstStyle/>
          <a:p>
            <a:pPr algn="r" rtl="1"/>
            <a:r>
              <a:rPr lang="ar-SA" dirty="0"/>
              <a:t>الاهداف</a:t>
            </a:r>
            <a:endParaRPr lang="en-US" dirty="0"/>
          </a:p>
        </p:txBody>
      </p:sp>
      <p:sp>
        <p:nvSpPr>
          <p:cNvPr id="3" name="Content Placeholder 2">
            <a:extLst>
              <a:ext uri="{FF2B5EF4-FFF2-40B4-BE49-F238E27FC236}">
                <a16:creationId xmlns:a16="http://schemas.microsoft.com/office/drawing/2014/main" id="{71F36B63-75C5-E2AD-D145-F204F63CA78E}"/>
              </a:ext>
            </a:extLst>
          </p:cNvPr>
          <p:cNvSpPr>
            <a:spLocks noGrp="1"/>
          </p:cNvSpPr>
          <p:nvPr>
            <p:ph idx="1"/>
          </p:nvPr>
        </p:nvSpPr>
        <p:spPr>
          <a:xfrm>
            <a:off x="623455" y="1825625"/>
            <a:ext cx="10730345" cy="4351338"/>
          </a:xfrm>
        </p:spPr>
        <p:txBody>
          <a:bodyPr/>
          <a:lstStyle/>
          <a:p>
            <a:pPr marL="0" indent="0" algn="r" rtl="1">
              <a:buNone/>
            </a:pPr>
            <a:r>
              <a:rPr lang="ar-SA" dirty="0"/>
              <a:t>بعد اكمال هذا الجزء ، سيتمكن المتدرب من التالي:</a:t>
            </a:r>
            <a:endParaRPr lang="en-US" dirty="0"/>
          </a:p>
          <a:p>
            <a:pPr algn="r" rtl="1"/>
            <a:r>
              <a:rPr lang="ar-SA" dirty="0"/>
              <a:t>مراجعة قرار</a:t>
            </a:r>
            <a:r>
              <a:rPr lang="en-US" dirty="0"/>
              <a:t>EAP </a:t>
            </a:r>
            <a:r>
              <a:rPr lang="ar-SA" dirty="0"/>
              <a:t> و ما إذا كان الموظفون سيواجهون الحريق أو سيتم الإخلاء</a:t>
            </a:r>
          </a:p>
          <a:p>
            <a:pPr algn="r" rtl="1"/>
            <a:r>
              <a:rPr lang="ar-SA" dirty="0"/>
              <a:t>تحديد المتطلبات الثلاثة لاستمرار الحريق</a:t>
            </a:r>
          </a:p>
          <a:p>
            <a:pPr algn="r" rtl="1"/>
            <a:r>
              <a:rPr lang="ar-SA" dirty="0"/>
              <a:t>تصنيف أنواع الحرائق حسب خصائصها</a:t>
            </a:r>
          </a:p>
          <a:p>
            <a:pPr algn="r" rtl="1"/>
            <a:r>
              <a:rPr lang="ar-SA" dirty="0"/>
              <a:t>تحديد أنواع طفايات الحريق اللازمة لبيئة العمل</a:t>
            </a:r>
          </a:p>
          <a:p>
            <a:pPr algn="r" rtl="1"/>
            <a:r>
              <a:rPr lang="ar-SA" dirty="0"/>
              <a:t>استخدام طفايات الحريق</a:t>
            </a:r>
            <a:endParaRPr lang="en-US" dirty="0"/>
          </a:p>
          <a:p>
            <a:pPr algn="r" rtl="1"/>
            <a:r>
              <a:rPr lang="ar-SA" dirty="0"/>
              <a:t>تحديد المواقف التي تتوجب عدم استخدام طفاية الحريق</a:t>
            </a:r>
            <a:endParaRPr lang="en-US" dirty="0"/>
          </a:p>
          <a:p>
            <a:pPr algn="r" rtl="1"/>
            <a:endParaRPr lang="en-US" dirty="0"/>
          </a:p>
        </p:txBody>
      </p:sp>
    </p:spTree>
    <p:extLst>
      <p:ext uri="{BB962C8B-B14F-4D97-AF65-F5344CB8AC3E}">
        <p14:creationId xmlns:p14="http://schemas.microsoft.com/office/powerpoint/2010/main" val="738854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F52D412-DE3F-F4C4-7F08-352316BF9CA0}"/>
              </a:ext>
            </a:extLst>
          </p:cNvPr>
          <p:cNvSpPr>
            <a:spLocks noGrp="1"/>
          </p:cNvSpPr>
          <p:nvPr>
            <p:ph type="title"/>
          </p:nvPr>
        </p:nvSpPr>
        <p:spPr/>
        <p:txBody>
          <a:bodyPr/>
          <a:lstStyle/>
          <a:p>
            <a:pPr algn="r" rtl="1"/>
            <a:r>
              <a:rPr lang="ar-SA" dirty="0"/>
              <a:t>في الختام:</a:t>
            </a:r>
            <a:endParaRPr lang="en-US" dirty="0"/>
          </a:p>
        </p:txBody>
      </p:sp>
      <p:sp>
        <p:nvSpPr>
          <p:cNvPr id="6" name="Content Placeholder 5">
            <a:extLst>
              <a:ext uri="{FF2B5EF4-FFF2-40B4-BE49-F238E27FC236}">
                <a16:creationId xmlns:a16="http://schemas.microsoft.com/office/drawing/2014/main" id="{655086A6-5657-C8EE-07E9-ABE78954E99D}"/>
              </a:ext>
            </a:extLst>
          </p:cNvPr>
          <p:cNvSpPr>
            <a:spLocks noGrp="1"/>
          </p:cNvSpPr>
          <p:nvPr>
            <p:ph idx="1"/>
          </p:nvPr>
        </p:nvSpPr>
        <p:spPr>
          <a:xfrm>
            <a:off x="567559" y="1825625"/>
            <a:ext cx="11193517" cy="4351338"/>
          </a:xfrm>
        </p:spPr>
        <p:txBody>
          <a:bodyPr/>
          <a:lstStyle/>
          <a:p>
            <a:pPr algn="r" rtl="1"/>
            <a:r>
              <a:rPr lang="ar-SA" dirty="0"/>
              <a:t>يجب أن تصف </a:t>
            </a:r>
            <a:r>
              <a:rPr lang="en-US" dirty="0"/>
              <a:t>EAPs </a:t>
            </a:r>
            <a:r>
              <a:rPr lang="ar-SA" dirty="0"/>
              <a:t>ما إذا كان العمال سيستخدمون طفايات الحريق للحرائق</a:t>
            </a:r>
          </a:p>
          <a:p>
            <a:pPr algn="r" rtl="1"/>
            <a:r>
              <a:rPr lang="ar-SA" dirty="0"/>
              <a:t>تستخدم طفايات الحريق فقط في الحرائق الصغيرة (الأولية) وعندما يكون هناك مسار خروج واضح.</a:t>
            </a:r>
          </a:p>
          <a:p>
            <a:pPr algn="r" rtl="1"/>
            <a:r>
              <a:rPr lang="ar-SA" dirty="0"/>
              <a:t>يعتمد نوع (أنواع) طفايات الحريق المطلوبة على المواد الموجودة.</a:t>
            </a:r>
          </a:p>
          <a:p>
            <a:pPr algn="r" rtl="1"/>
            <a:r>
              <a:rPr lang="ar-SA" dirty="0"/>
              <a:t>بالنسبة لمعظم شاحنات الطعام ، ستكون هناك حاجة إلى مطفأة من الفئة </a:t>
            </a:r>
            <a:r>
              <a:rPr lang="ar-SA" dirty="0" err="1"/>
              <a:t>أ</a:t>
            </a:r>
            <a:r>
              <a:rPr lang="ar-SA" dirty="0"/>
              <a:t> ب </a:t>
            </a:r>
            <a:r>
              <a:rPr lang="ar-SA" dirty="0" err="1"/>
              <a:t>ج</a:t>
            </a:r>
            <a:r>
              <a:rPr lang="ar-SA" dirty="0"/>
              <a:t> (مسحوق جاف) ، وربما مطفأة من الفئة ك في حالة وجود زيوت الطهي.</a:t>
            </a:r>
          </a:p>
          <a:p>
            <a:pPr algn="r" rtl="1"/>
            <a:r>
              <a:rPr lang="ar-SA" dirty="0"/>
              <a:t>يجب استخدام طريقة</a:t>
            </a:r>
            <a:r>
              <a:rPr lang="en-US" dirty="0"/>
              <a:t>P.A.S.S. </a:t>
            </a:r>
            <a:r>
              <a:rPr lang="ar-SA" dirty="0"/>
              <a:t> لإطفاء الحرائق الصغيرة.</a:t>
            </a:r>
          </a:p>
          <a:p>
            <a:pPr algn="r" rtl="1"/>
            <a:r>
              <a:rPr lang="ar-SA" dirty="0"/>
              <a:t>يجب تدريب الموظفين على كيفية استخدام طفايات الحريق.</a:t>
            </a:r>
            <a:endParaRPr lang="en-US" dirty="0"/>
          </a:p>
        </p:txBody>
      </p:sp>
    </p:spTree>
    <p:extLst>
      <p:ext uri="{BB962C8B-B14F-4D97-AF65-F5344CB8AC3E}">
        <p14:creationId xmlns:p14="http://schemas.microsoft.com/office/powerpoint/2010/main" val="2642505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lstStyle/>
          <a:p>
            <a:pPr algn="r" rtl="1"/>
            <a:r>
              <a:rPr lang="ar-SA" dirty="0"/>
              <a:t>الغرض من طفاية حريق</a:t>
            </a:r>
            <a:endParaRPr lang="en-US" dirty="0"/>
          </a:p>
        </p:txBody>
      </p:sp>
      <p:sp>
        <p:nvSpPr>
          <p:cNvPr id="3" name="Content Placeholder 2">
            <a:extLst>
              <a:ext uri="{FF2B5EF4-FFF2-40B4-BE49-F238E27FC236}">
                <a16:creationId xmlns:a16="http://schemas.microsoft.com/office/drawing/2014/main" id="{D7705557-B19A-EF63-14A9-8F98F63B2B11}"/>
              </a:ext>
            </a:extLst>
          </p:cNvPr>
          <p:cNvSpPr>
            <a:spLocks noGrp="1"/>
          </p:cNvSpPr>
          <p:nvPr>
            <p:ph idx="1"/>
          </p:nvPr>
        </p:nvSpPr>
        <p:spPr/>
        <p:txBody>
          <a:bodyPr/>
          <a:lstStyle/>
          <a:p>
            <a:pPr marL="0" indent="0" algn="r" rtl="1" eaLnBrk="1" fontAlgn="auto" hangingPunct="1">
              <a:spcAft>
                <a:spcPts val="0"/>
              </a:spcAft>
              <a:buFont typeface="Arial" panose="020B0604020202020204" pitchFamily="34" charset="0"/>
              <a:buNone/>
              <a:defRPr/>
            </a:pPr>
            <a:r>
              <a:rPr lang="ar-SA" u="sng" dirty="0"/>
              <a:t>وظيفتان:</a:t>
            </a:r>
            <a:endParaRPr lang="en-US" u="sng" dirty="0"/>
          </a:p>
          <a:p>
            <a:pPr marL="514350" indent="-514350" algn="r" rtl="1" eaLnBrk="1" fontAlgn="auto" hangingPunct="1">
              <a:spcAft>
                <a:spcPts val="0"/>
              </a:spcAft>
              <a:buFont typeface="+mj-lt"/>
              <a:buAutoNum type="arabicPeriod"/>
              <a:defRPr/>
            </a:pPr>
            <a:r>
              <a:rPr lang="ar-SA" dirty="0"/>
              <a:t>للسيطرة على أو </a:t>
            </a:r>
            <a:r>
              <a:rPr lang="ar-SA" dirty="0">
                <a:solidFill>
                  <a:srgbClr val="FF0000"/>
                </a:solidFill>
              </a:rPr>
              <a:t>إطفاء الحرائق الصغيرة أو الأولية </a:t>
            </a:r>
          </a:p>
          <a:p>
            <a:pPr marL="514350" indent="-514350" algn="r" rtl="1" eaLnBrk="1" fontAlgn="auto" hangingPunct="1">
              <a:spcAft>
                <a:spcPts val="0"/>
              </a:spcAft>
              <a:buFont typeface="+mj-lt"/>
              <a:buAutoNum type="arabicPeriod"/>
              <a:defRPr/>
            </a:pPr>
            <a:r>
              <a:rPr lang="ar-SA" dirty="0"/>
              <a:t>لحماية طرق الإخلاء التي قد يسدها الحريق بشكل مباشر أو غير مباشر (بالدخان أو المواد المشتعلة.)</a:t>
            </a:r>
            <a:endParaRPr lang="en-US" dirty="0"/>
          </a:p>
          <a:p>
            <a:pPr algn="r" rtl="1"/>
            <a:r>
              <a:rPr lang="ar-SA" dirty="0"/>
              <a:t>تم تصميم طفايات الحريق لإخماد الحرائق الصغيرة أو السيطرة عليها</a:t>
            </a:r>
          </a:p>
          <a:p>
            <a:pPr algn="r" rtl="1"/>
            <a:r>
              <a:rPr lang="ar-SA" dirty="0"/>
              <a:t>إذا لم يتم السيطرة عليها على الفور ، يمكن أن تنتشر الحرائق الصغيرة و تخرج عن السيطرة</a:t>
            </a:r>
          </a:p>
          <a:p>
            <a:pPr algn="r" rtl="1"/>
            <a:r>
              <a:rPr lang="ar-SA" dirty="0"/>
              <a:t>تحتاج المنشآت إلى الأنواع المناسبة طفايات الحريق و وضعها كجزء من خطة الحماية من الحرائق</a:t>
            </a:r>
            <a:endParaRPr lang="en-US" dirty="0"/>
          </a:p>
        </p:txBody>
      </p:sp>
    </p:spTree>
    <p:extLst>
      <p:ext uri="{BB962C8B-B14F-4D97-AF65-F5344CB8AC3E}">
        <p14:creationId xmlns:p14="http://schemas.microsoft.com/office/powerpoint/2010/main" val="4097850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a:xfrm>
            <a:off x="838200" y="217351"/>
            <a:ext cx="10515600" cy="1325563"/>
          </a:xfrm>
        </p:spPr>
        <p:txBody>
          <a:bodyPr>
            <a:normAutofit/>
          </a:bodyPr>
          <a:lstStyle/>
          <a:p>
            <a:pPr algn="r" rtl="1"/>
            <a:r>
              <a:rPr lang="ar-SA" sz="4000" dirty="0"/>
              <a:t>خطط العمل في حالات الطوارئ (</a:t>
            </a:r>
            <a:r>
              <a:rPr lang="en-US" sz="4000" dirty="0"/>
              <a:t>EAP</a:t>
            </a:r>
            <a:r>
              <a:rPr lang="ar-SA" sz="4000" dirty="0"/>
              <a:t>) – مواجهة الحرائق</a:t>
            </a:r>
            <a:endParaRPr lang="en-US" sz="4000" dirty="0"/>
          </a:p>
        </p:txBody>
      </p:sp>
      <p:sp>
        <p:nvSpPr>
          <p:cNvPr id="3" name="Content Placeholder 2">
            <a:extLst>
              <a:ext uri="{FF2B5EF4-FFF2-40B4-BE49-F238E27FC236}">
                <a16:creationId xmlns:a16="http://schemas.microsoft.com/office/drawing/2014/main" id="{3DF96A42-DE70-99DB-CCC0-5995D99DEF1E}"/>
              </a:ext>
            </a:extLst>
          </p:cNvPr>
          <p:cNvSpPr>
            <a:spLocks noGrp="1"/>
          </p:cNvSpPr>
          <p:nvPr>
            <p:ph idx="1"/>
          </p:nvPr>
        </p:nvSpPr>
        <p:spPr>
          <a:xfrm>
            <a:off x="901337" y="1542914"/>
            <a:ext cx="10792097" cy="4351338"/>
          </a:xfrm>
        </p:spPr>
        <p:txBody>
          <a:bodyPr/>
          <a:lstStyle/>
          <a:p>
            <a:pPr marL="0" indent="0" algn="r" rtl="1">
              <a:buNone/>
            </a:pPr>
            <a:r>
              <a:rPr lang="ar-SA" b="1" u="sng" dirty="0"/>
              <a:t>القرار: </a:t>
            </a:r>
            <a:r>
              <a:rPr lang="ar-SA" dirty="0"/>
              <a:t>هل يجب إخلاء الموظفين أم الاستعداد لمواجهة الحرائق الصغيرة؟</a:t>
            </a:r>
          </a:p>
          <a:p>
            <a:pPr algn="r" rtl="1"/>
            <a:r>
              <a:rPr lang="ar-SA" dirty="0"/>
              <a:t>ستتناول هذه الوحدة تدريب طفايات الحريق للمصرح لهم باستخدامها</a:t>
            </a:r>
            <a:endParaRPr lang="en-US" dirty="0"/>
          </a:p>
          <a:p>
            <a:pPr algn="r" rtl="1"/>
            <a:endParaRPr lang="en-US" dirty="0"/>
          </a:p>
          <a:p>
            <a:pPr algn="r" rtl="1"/>
            <a:endParaRPr lang="en-US" dirty="0"/>
          </a:p>
          <a:p>
            <a:pPr algn="r" rtl="1"/>
            <a:endParaRPr lang="en-US" dirty="0"/>
          </a:p>
        </p:txBody>
      </p:sp>
      <p:graphicFrame>
        <p:nvGraphicFramePr>
          <p:cNvPr id="6" name="Table 6">
            <a:extLst>
              <a:ext uri="{FF2B5EF4-FFF2-40B4-BE49-F238E27FC236}">
                <a16:creationId xmlns:a16="http://schemas.microsoft.com/office/drawing/2014/main" id="{3F18EFEC-D44B-D1C9-AE75-56B9C846C2E1}"/>
              </a:ext>
            </a:extLst>
          </p:cNvPr>
          <p:cNvGraphicFramePr>
            <a:graphicFrameLocks noGrp="1"/>
          </p:cNvGraphicFramePr>
          <p:nvPr/>
        </p:nvGraphicFramePr>
        <p:xfrm>
          <a:off x="561701" y="2680426"/>
          <a:ext cx="11341826" cy="4084320"/>
        </p:xfrm>
        <a:graphic>
          <a:graphicData uri="http://schemas.openxmlformats.org/drawingml/2006/table">
            <a:tbl>
              <a:tblPr firstRow="1" bandRow="1">
                <a:tableStyleId>{073A0DAA-6AF3-43AB-8588-CEC1D06C72B9}</a:tableStyleId>
              </a:tblPr>
              <a:tblGrid>
                <a:gridCol w="3040380">
                  <a:extLst>
                    <a:ext uri="{9D8B030D-6E8A-4147-A177-3AD203B41FA5}">
                      <a16:colId xmlns:a16="http://schemas.microsoft.com/office/drawing/2014/main" val="2685140335"/>
                    </a:ext>
                  </a:extLst>
                </a:gridCol>
                <a:gridCol w="1935481">
                  <a:extLst>
                    <a:ext uri="{9D8B030D-6E8A-4147-A177-3AD203B41FA5}">
                      <a16:colId xmlns:a16="http://schemas.microsoft.com/office/drawing/2014/main" val="2687867278"/>
                    </a:ext>
                  </a:extLst>
                </a:gridCol>
                <a:gridCol w="3291840">
                  <a:extLst>
                    <a:ext uri="{9D8B030D-6E8A-4147-A177-3AD203B41FA5}">
                      <a16:colId xmlns:a16="http://schemas.microsoft.com/office/drawing/2014/main" val="134297466"/>
                    </a:ext>
                  </a:extLst>
                </a:gridCol>
                <a:gridCol w="3074125">
                  <a:extLst>
                    <a:ext uri="{9D8B030D-6E8A-4147-A177-3AD203B41FA5}">
                      <a16:colId xmlns:a16="http://schemas.microsoft.com/office/drawing/2014/main" val="1822887774"/>
                    </a:ext>
                  </a:extLst>
                </a:gridCol>
              </a:tblGrid>
              <a:tr h="271780">
                <a:tc>
                  <a:txBody>
                    <a:bodyPr/>
                    <a:lstStyle/>
                    <a:p>
                      <a:pPr algn="r" rtl="1"/>
                      <a:r>
                        <a:rPr lang="ar-SA" sz="2000" dirty="0"/>
                        <a:t>الخيار الثالث</a:t>
                      </a:r>
                      <a:endParaRPr lang="en-US" sz="2000" dirty="0"/>
                    </a:p>
                  </a:txBody>
                  <a:tcPr/>
                </a:tc>
                <a:tc>
                  <a:txBody>
                    <a:bodyPr/>
                    <a:lstStyle/>
                    <a:p>
                      <a:pPr algn="r" rtl="1"/>
                      <a:r>
                        <a:rPr lang="ar-SA" sz="2000" dirty="0"/>
                        <a:t>الخيار الثاني</a:t>
                      </a:r>
                      <a:endParaRPr lang="en-US" sz="2000" dirty="0"/>
                    </a:p>
                  </a:txBody>
                  <a:tcPr/>
                </a:tc>
                <a:tc>
                  <a:txBody>
                    <a:bodyPr/>
                    <a:lstStyle/>
                    <a:p>
                      <a:pPr algn="r" rtl="1"/>
                      <a:r>
                        <a:rPr lang="ar-SA" sz="2000" dirty="0"/>
                        <a:t>الخيار الاول</a:t>
                      </a:r>
                      <a:endParaRPr lang="en-US" sz="2000" dirty="0"/>
                    </a:p>
                  </a:txBody>
                  <a:tcPr/>
                </a:tc>
                <a:tc>
                  <a:txBody>
                    <a:bodyPr/>
                    <a:lstStyle/>
                    <a:p>
                      <a:pPr algn="r" rtl="1"/>
                      <a:endParaRPr lang="en-US" sz="2000" dirty="0"/>
                    </a:p>
                  </a:txBody>
                  <a:tcPr/>
                </a:tc>
                <a:extLst>
                  <a:ext uri="{0D108BD9-81ED-4DB2-BD59-A6C34878D82A}">
                    <a16:rowId xmlns:a16="http://schemas.microsoft.com/office/drawing/2014/main" val="1575357139"/>
                  </a:ext>
                </a:extLst>
              </a:tr>
              <a:tr h="370840">
                <a:tc>
                  <a:txBody>
                    <a:bodyPr/>
                    <a:lstStyle/>
                    <a:p>
                      <a:pPr algn="r" rtl="1"/>
                      <a:r>
                        <a:rPr lang="ar-SA" sz="2000" dirty="0"/>
                        <a:t>جميع الموظفين</a:t>
                      </a:r>
                      <a:endParaRPr lang="en-US" sz="2000" dirty="0"/>
                    </a:p>
                  </a:txBody>
                  <a:tcPr/>
                </a:tc>
                <a:tc>
                  <a:txBody>
                    <a:bodyPr/>
                    <a:lstStyle/>
                    <a:p>
                      <a:pPr algn="r" rtl="1"/>
                      <a:r>
                        <a:rPr lang="ar-SA" sz="2000" dirty="0"/>
                        <a:t>الموظفين المعينين فقط</a:t>
                      </a:r>
                      <a:endParaRPr lang="en-US" sz="2000" dirty="0"/>
                    </a:p>
                  </a:txBody>
                  <a:tcPr/>
                </a:tc>
                <a:tc>
                  <a:txBody>
                    <a:bodyPr/>
                    <a:lstStyle/>
                    <a:p>
                      <a:pPr algn="r" rtl="1"/>
                      <a:r>
                        <a:rPr lang="ar-SA" sz="2000" dirty="0"/>
                        <a:t>لا أحد</a:t>
                      </a:r>
                      <a:endParaRPr lang="en-US" sz="2000" dirty="0"/>
                    </a:p>
                  </a:txBody>
                  <a:tcPr/>
                </a:tc>
                <a:tc>
                  <a:txBody>
                    <a:bodyPr/>
                    <a:lstStyle/>
                    <a:p>
                      <a:pPr algn="r" rtl="1"/>
                      <a:r>
                        <a:rPr lang="ar-SA" sz="2000" dirty="0"/>
                        <a:t>من يستخدم طفايات الحريق</a:t>
                      </a:r>
                      <a:endParaRPr lang="en-US" sz="2000" dirty="0"/>
                    </a:p>
                  </a:txBody>
                  <a:tcPr/>
                </a:tc>
                <a:extLst>
                  <a:ext uri="{0D108BD9-81ED-4DB2-BD59-A6C34878D82A}">
                    <a16:rowId xmlns:a16="http://schemas.microsoft.com/office/drawing/2014/main" val="1255699995"/>
                  </a:ext>
                </a:extLst>
              </a:tr>
              <a:tr h="370840">
                <a:tc>
                  <a:txBody>
                    <a:bodyPr/>
                    <a:lstStyle/>
                    <a:p>
                      <a:pPr algn="r" rtl="1"/>
                      <a:r>
                        <a:rPr lang="ar-SA" sz="2000" dirty="0"/>
                        <a:t>جميع غير المصرح لهم</a:t>
                      </a:r>
                      <a:endParaRPr lang="en-US" sz="2000" dirty="0"/>
                    </a:p>
                  </a:txBody>
                  <a:tcPr/>
                </a:tc>
                <a:tc>
                  <a:txBody>
                    <a:bodyPr/>
                    <a:lstStyle/>
                    <a:p>
                      <a:pPr algn="r" rtl="1"/>
                      <a:r>
                        <a:rPr lang="ar-SA" sz="2000" dirty="0"/>
                        <a:t>كل الآخرين غير المصرح لهم</a:t>
                      </a:r>
                      <a:endParaRPr lang="en-US" sz="2000" dirty="0"/>
                    </a:p>
                  </a:txBody>
                  <a:tcPr/>
                </a:tc>
                <a:tc>
                  <a:txBody>
                    <a:bodyPr/>
                    <a:lstStyle/>
                    <a:p>
                      <a:pPr algn="r" rtl="1"/>
                      <a:r>
                        <a:rPr lang="ar-SA" sz="2000" dirty="0"/>
                        <a:t>الجميع</a:t>
                      </a:r>
                      <a:endParaRPr lang="en-US" sz="2000" dirty="0"/>
                    </a:p>
                  </a:txBody>
                  <a:tcPr/>
                </a:tc>
                <a:tc>
                  <a:txBody>
                    <a:bodyPr/>
                    <a:lstStyle/>
                    <a:p>
                      <a:pPr algn="r" rtl="1"/>
                      <a:r>
                        <a:rPr lang="ar-SA" sz="2000" dirty="0"/>
                        <a:t>من يطبق الاخلاء</a:t>
                      </a:r>
                      <a:endParaRPr lang="en-US" sz="2000" dirty="0"/>
                    </a:p>
                  </a:txBody>
                  <a:tcPr/>
                </a:tc>
                <a:extLst>
                  <a:ext uri="{0D108BD9-81ED-4DB2-BD59-A6C34878D82A}">
                    <a16:rowId xmlns:a16="http://schemas.microsoft.com/office/drawing/2014/main" val="3559181219"/>
                  </a:ext>
                </a:extLst>
              </a:tr>
              <a:tr h="137523">
                <a:tc>
                  <a:txBody>
                    <a:bodyPr/>
                    <a:lstStyle/>
                    <a:p>
                      <a:pPr algn="r" rtl="1"/>
                      <a:endParaRPr lang="en-US" sz="600" dirty="0"/>
                    </a:p>
                  </a:txBody>
                  <a:tcPr>
                    <a:solidFill>
                      <a:schemeClr val="bg1">
                        <a:lumMod val="50000"/>
                      </a:schemeClr>
                    </a:solidFill>
                  </a:tcPr>
                </a:tc>
                <a:tc>
                  <a:txBody>
                    <a:bodyPr/>
                    <a:lstStyle/>
                    <a:p>
                      <a:pPr algn="r" rtl="1"/>
                      <a:endParaRPr lang="en-US" sz="600" dirty="0"/>
                    </a:p>
                  </a:txBody>
                  <a:tcPr>
                    <a:solidFill>
                      <a:schemeClr val="bg1">
                        <a:lumMod val="50000"/>
                      </a:schemeClr>
                    </a:solidFill>
                  </a:tcPr>
                </a:tc>
                <a:tc>
                  <a:txBody>
                    <a:bodyPr/>
                    <a:lstStyle/>
                    <a:p>
                      <a:pPr algn="r" rtl="1"/>
                      <a:endParaRPr lang="en-US" sz="600" dirty="0"/>
                    </a:p>
                  </a:txBody>
                  <a:tcPr>
                    <a:solidFill>
                      <a:schemeClr val="bg1">
                        <a:lumMod val="50000"/>
                      </a:schemeClr>
                    </a:solidFill>
                  </a:tcPr>
                </a:tc>
                <a:tc>
                  <a:txBody>
                    <a:bodyPr/>
                    <a:lstStyle/>
                    <a:p>
                      <a:pPr algn="r" rtl="1"/>
                      <a:endParaRPr lang="en-US" sz="600" dirty="0"/>
                    </a:p>
                  </a:txBody>
                  <a:tcPr>
                    <a:solidFill>
                      <a:schemeClr val="bg1">
                        <a:lumMod val="50000"/>
                      </a:schemeClr>
                    </a:solidFill>
                  </a:tcPr>
                </a:tc>
                <a:extLst>
                  <a:ext uri="{0D108BD9-81ED-4DB2-BD59-A6C34878D82A}">
                    <a16:rowId xmlns:a16="http://schemas.microsoft.com/office/drawing/2014/main" val="1431588007"/>
                  </a:ext>
                </a:extLst>
              </a:tr>
              <a:tr h="370840">
                <a:tc>
                  <a:txBody>
                    <a:bodyPr/>
                    <a:lstStyle/>
                    <a:p>
                      <a:pPr algn="r" rtl="1"/>
                      <a:r>
                        <a:rPr lang="ar-SA" sz="2000" dirty="0"/>
                        <a:t>نعم</a:t>
                      </a:r>
                      <a:endParaRPr lang="en-US" sz="2000" dirty="0"/>
                    </a:p>
                  </a:txBody>
                  <a:tcPr/>
                </a:tc>
                <a:tc>
                  <a:txBody>
                    <a:bodyPr/>
                    <a:lstStyle/>
                    <a:p>
                      <a:pPr algn="r" rtl="1"/>
                      <a:r>
                        <a:rPr lang="ar-SA" sz="2000" dirty="0"/>
                        <a:t>نعم</a:t>
                      </a:r>
                      <a:endParaRPr lang="en-US" sz="2000" dirty="0"/>
                    </a:p>
                  </a:txBody>
                  <a:tcPr/>
                </a:tc>
                <a:tc>
                  <a:txBody>
                    <a:bodyPr/>
                    <a:lstStyle/>
                    <a:p>
                      <a:pPr algn="r" rtl="1"/>
                      <a:r>
                        <a:rPr lang="ar-SA" sz="2000" dirty="0"/>
                        <a:t>نعم</a:t>
                      </a:r>
                      <a:endParaRPr lang="en-US" sz="2000" dirty="0"/>
                    </a:p>
                  </a:txBody>
                  <a:tcPr/>
                </a:tc>
                <a:tc>
                  <a:txBody>
                    <a:bodyPr/>
                    <a:lstStyle/>
                    <a:p>
                      <a:pPr algn="r" rtl="1"/>
                      <a:r>
                        <a:rPr lang="ar-SA" sz="2000" dirty="0"/>
                        <a:t>(</a:t>
                      </a:r>
                      <a:r>
                        <a:rPr lang="en-US" sz="2000" dirty="0"/>
                        <a:t>EAP</a:t>
                      </a:r>
                      <a:r>
                        <a:rPr lang="ar-SA" sz="2000" dirty="0"/>
                        <a:t>) مكافحة الحريق ، و الزامية التدريب؟</a:t>
                      </a:r>
                      <a:endParaRPr lang="en-US" sz="2000" dirty="0"/>
                    </a:p>
                  </a:txBody>
                  <a:tcPr/>
                </a:tc>
                <a:extLst>
                  <a:ext uri="{0D108BD9-81ED-4DB2-BD59-A6C34878D82A}">
                    <a16:rowId xmlns:a16="http://schemas.microsoft.com/office/drawing/2014/main" val="1009911745"/>
                  </a:ext>
                </a:extLst>
              </a:tr>
              <a:tr h="370840">
                <a:tc>
                  <a:txBody>
                    <a:bodyPr/>
                    <a:lstStyle/>
                    <a:p>
                      <a:pPr algn="r" rtl="1"/>
                      <a:r>
                        <a:rPr lang="ar-SA" sz="2000" dirty="0"/>
                        <a:t>جميع الموظفين يجب تدريبهم سنوياً</a:t>
                      </a:r>
                      <a:endParaRPr lang="en-US" sz="2000" dirty="0"/>
                    </a:p>
                  </a:txBody>
                  <a:tcPr/>
                </a:tc>
                <a:tc>
                  <a:txBody>
                    <a:bodyPr/>
                    <a:lstStyle/>
                    <a:p>
                      <a:pPr algn="r" rtl="1"/>
                      <a:r>
                        <a:rPr lang="ar-SA" sz="2000" dirty="0"/>
                        <a:t>جميع الموظفين المعينين يجب تدريبهم سنوياً</a:t>
                      </a:r>
                      <a:endParaRPr lang="en-US" sz="2000" dirty="0"/>
                    </a:p>
                  </a:txBody>
                  <a:tcPr/>
                </a:tc>
                <a:tc>
                  <a:txBody>
                    <a:bodyPr/>
                    <a:lstStyle/>
                    <a:p>
                      <a:pPr algn="r" rtl="1"/>
                      <a:r>
                        <a:rPr lang="ar-SA" sz="2000" dirty="0"/>
                        <a:t>لا</a:t>
                      </a:r>
                      <a:endParaRPr lang="en-US" sz="2000" dirty="0"/>
                    </a:p>
                  </a:txBody>
                  <a:tcPr/>
                </a:tc>
                <a:tc>
                  <a:txBody>
                    <a:bodyPr/>
                    <a:lstStyle/>
                    <a:p>
                      <a:pPr algn="r" rtl="1"/>
                      <a:r>
                        <a:rPr lang="ar-SA" sz="2000" dirty="0"/>
                        <a:t>تدريب الموظفين على استخدام طفايات الحريق</a:t>
                      </a:r>
                      <a:endParaRPr lang="en-US" sz="2000" dirty="0"/>
                    </a:p>
                  </a:txBody>
                  <a:tcPr/>
                </a:tc>
                <a:extLst>
                  <a:ext uri="{0D108BD9-81ED-4DB2-BD59-A6C34878D82A}">
                    <a16:rowId xmlns:a16="http://schemas.microsoft.com/office/drawing/2014/main" val="2141489046"/>
                  </a:ext>
                </a:extLst>
              </a:tr>
              <a:tr h="370840">
                <a:tc gridSpan="3">
                  <a:txBody>
                    <a:bodyPr/>
                    <a:lstStyle/>
                    <a:p>
                      <a:pPr algn="r" rtl="1"/>
                      <a:r>
                        <a:rPr lang="ar-SA" sz="2000" dirty="0"/>
                        <a:t>يجب فحص و اختبار و صيانة طفايات الحريق </a:t>
                      </a:r>
                      <a:endParaRPr lang="en-US" sz="2000" dirty="0"/>
                    </a:p>
                  </a:txBody>
                  <a:tcPr/>
                </a:tc>
                <a:tc hMerge="1">
                  <a:txBody>
                    <a:bodyPr/>
                    <a:lstStyle/>
                    <a:p>
                      <a:pPr algn="r" rtl="1"/>
                      <a:r>
                        <a:rPr lang="ar-SA" sz="2000" dirty="0"/>
                        <a:t>متطلبات اضافية</a:t>
                      </a:r>
                      <a:endParaRPr lang="en-US" sz="2000" dirty="0"/>
                    </a:p>
                  </a:txBody>
                  <a:tcPr/>
                </a:tc>
                <a:tc hMerge="1">
                  <a:txBody>
                    <a:bodyPr/>
                    <a:lstStyle/>
                    <a:p>
                      <a:endParaRPr lang="en-US"/>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متطلبات اضافية</a:t>
                      </a:r>
                      <a:endParaRPr lang="en-US" sz="2000" dirty="0"/>
                    </a:p>
                  </a:txBody>
                  <a:tcPr/>
                </a:tc>
                <a:extLst>
                  <a:ext uri="{0D108BD9-81ED-4DB2-BD59-A6C34878D82A}">
                    <a16:rowId xmlns:a16="http://schemas.microsoft.com/office/drawing/2014/main" val="1635210975"/>
                  </a:ext>
                </a:extLst>
              </a:tr>
            </a:tbl>
          </a:graphicData>
        </a:graphic>
      </p:graphicFrame>
      <p:pic>
        <p:nvPicPr>
          <p:cNvPr id="8" name="Picture 7" descr="A fire extinguisher on a wall jpg 28KB">
            <a:extLst>
              <a:ext uri="{FF2B5EF4-FFF2-40B4-BE49-F238E27FC236}">
                <a16:creationId xmlns:a16="http://schemas.microsoft.com/office/drawing/2014/main" id="{ECBF78EA-7DAF-8C1D-1D49-7DA34BAEBEC2}"/>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0" y="0"/>
            <a:ext cx="1240971" cy="2150264"/>
          </a:xfrm>
          <a:prstGeom prst="rect">
            <a:avLst/>
          </a:prstGeom>
        </p:spPr>
      </p:pic>
      <p:sp>
        <p:nvSpPr>
          <p:cNvPr id="7" name="Rectangle: Rounded Corners 3" descr="The red box shown indicates that Fire Extinguisher training applies to Options 2 and 3 only. Option 1 says that everyone evacuates and nobody fights a fire.">
            <a:extLst>
              <a:ext uri="{FF2B5EF4-FFF2-40B4-BE49-F238E27FC236}">
                <a16:creationId xmlns:a16="http://schemas.microsoft.com/office/drawing/2014/main" id="{21B67923-03C7-824E-A3D8-6453236313A6}"/>
              </a:ext>
            </a:extLst>
          </p:cNvPr>
          <p:cNvSpPr/>
          <p:nvPr/>
        </p:nvSpPr>
        <p:spPr>
          <a:xfrm>
            <a:off x="288474" y="2413407"/>
            <a:ext cx="5533828" cy="435133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Tree>
    <p:extLst>
      <p:ext uri="{BB962C8B-B14F-4D97-AF65-F5344CB8AC3E}">
        <p14:creationId xmlns:p14="http://schemas.microsoft.com/office/powerpoint/2010/main" val="508635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p:txBody>
          <a:bodyPr/>
          <a:lstStyle/>
          <a:p>
            <a:pPr algn="ctr"/>
            <a:r>
              <a:rPr lang="ar-SA" dirty="0"/>
              <a:t>مصطلحات</a:t>
            </a:r>
            <a:endParaRPr lang="en-US" dirty="0"/>
          </a:p>
        </p:txBody>
      </p:sp>
      <p:sp>
        <p:nvSpPr>
          <p:cNvPr id="4" name="Content Placeholder 3">
            <a:extLst>
              <a:ext uri="{FF2B5EF4-FFF2-40B4-BE49-F238E27FC236}">
                <a16:creationId xmlns:a16="http://schemas.microsoft.com/office/drawing/2014/main" id="{E7BC101C-3059-A020-2642-C72198BF369A}"/>
              </a:ext>
            </a:extLst>
          </p:cNvPr>
          <p:cNvSpPr>
            <a:spLocks noGrp="1"/>
          </p:cNvSpPr>
          <p:nvPr>
            <p:ph sz="half" idx="1"/>
          </p:nvPr>
        </p:nvSpPr>
        <p:spPr>
          <a:xfrm>
            <a:off x="401782" y="1825625"/>
            <a:ext cx="5618018" cy="4351338"/>
          </a:xfrm>
        </p:spPr>
        <p:txBody>
          <a:bodyPr>
            <a:normAutofit/>
          </a:bodyPr>
          <a:lstStyle/>
          <a:p>
            <a:pPr marL="0" indent="0" algn="r" rtl="1">
              <a:buNone/>
            </a:pPr>
            <a:r>
              <a:rPr lang="en-US" dirty="0"/>
              <a:t>		</a:t>
            </a:r>
            <a:r>
              <a:rPr lang="ar-SA" dirty="0"/>
              <a:t>     </a:t>
            </a:r>
            <a:r>
              <a:rPr lang="en-US" dirty="0"/>
              <a:t>OSHA</a:t>
            </a:r>
          </a:p>
          <a:p>
            <a:pPr algn="r" rtl="1"/>
            <a:r>
              <a:rPr lang="ar-SA" altLang="en-US" u="sng" dirty="0">
                <a:solidFill>
                  <a:srgbClr val="FF0000"/>
                </a:solidFill>
              </a:rPr>
              <a:t>"حريق المرحلة الأولية</a:t>
            </a:r>
            <a:r>
              <a:rPr lang="ar-SA" altLang="en-US" dirty="0"/>
              <a:t>" يعني حريقًا في المرحلة الأولية أو الأولى ويمكن التحكم فيه أو إخماده بواسطة طفايات حريق محمولة ، أو أنابيب الاطفاء من الفئة الثانية ، أو أنظمة خراطيم صغيرة دون الحاجة إلى ملابس واقية أو جهاز تنفس.</a:t>
            </a:r>
            <a:endParaRPr lang="en-US" dirty="0"/>
          </a:p>
        </p:txBody>
      </p:sp>
      <p:sp>
        <p:nvSpPr>
          <p:cNvPr id="5" name="Content Placeholder 4">
            <a:extLst>
              <a:ext uri="{FF2B5EF4-FFF2-40B4-BE49-F238E27FC236}">
                <a16:creationId xmlns:a16="http://schemas.microsoft.com/office/drawing/2014/main" id="{37ED2FE9-D868-2966-09C4-74FF3F07D5CC}"/>
              </a:ext>
            </a:extLst>
          </p:cNvPr>
          <p:cNvSpPr>
            <a:spLocks noGrp="1"/>
          </p:cNvSpPr>
          <p:nvPr>
            <p:ph sz="half" idx="2"/>
          </p:nvPr>
        </p:nvSpPr>
        <p:spPr>
          <a:xfrm>
            <a:off x="6172200" y="1825625"/>
            <a:ext cx="5514584" cy="4351338"/>
          </a:xfrm>
        </p:spPr>
        <p:txBody>
          <a:bodyPr>
            <a:normAutofit/>
          </a:bodyPr>
          <a:lstStyle/>
          <a:p>
            <a:pPr marL="0" indent="0" algn="r" rtl="1">
              <a:buNone/>
            </a:pPr>
            <a:r>
              <a:rPr lang="en-US" dirty="0"/>
              <a:t>		</a:t>
            </a:r>
            <a:r>
              <a:rPr lang="ar-SA" dirty="0"/>
              <a:t>    </a:t>
            </a:r>
            <a:r>
              <a:rPr lang="en-US" dirty="0"/>
              <a:t>NFPA</a:t>
            </a:r>
          </a:p>
          <a:p>
            <a:pPr algn="r" rtl="1"/>
            <a:r>
              <a:rPr lang="ar-SA" altLang="en-US" u="sng" dirty="0">
                <a:solidFill>
                  <a:srgbClr val="FF0000"/>
                </a:solidFill>
              </a:rPr>
              <a:t>"حريق المرحلة الأولية"</a:t>
            </a:r>
            <a:r>
              <a:rPr lang="ar-SA" altLang="en-US" dirty="0"/>
              <a:t> يتعدى الحريق المرحلة الأولية عندما يلزم استخدام ملابس واقية حرارية أو جهاز تنفس مستقل ...</a:t>
            </a:r>
            <a:endParaRPr lang="en-US" dirty="0"/>
          </a:p>
        </p:txBody>
      </p:sp>
    </p:spTree>
    <p:extLst>
      <p:ext uri="{BB962C8B-B14F-4D97-AF65-F5344CB8AC3E}">
        <p14:creationId xmlns:p14="http://schemas.microsoft.com/office/powerpoint/2010/main" val="55047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a:xfrm>
            <a:off x="1191490" y="89703"/>
            <a:ext cx="10515600" cy="1325563"/>
          </a:xfrm>
        </p:spPr>
        <p:txBody>
          <a:bodyPr/>
          <a:lstStyle/>
          <a:p>
            <a:pPr algn="r" rtl="1"/>
            <a:r>
              <a:rPr lang="ar-SA" dirty="0"/>
              <a:t>مثلث الحريق: الحريق يحتاج ٣ عناصر</a:t>
            </a:r>
            <a:endParaRPr lang="en-US" dirty="0"/>
          </a:p>
        </p:txBody>
      </p:sp>
      <p:sp>
        <p:nvSpPr>
          <p:cNvPr id="4" name="Content Placeholder 3">
            <a:extLst>
              <a:ext uri="{FF2B5EF4-FFF2-40B4-BE49-F238E27FC236}">
                <a16:creationId xmlns:a16="http://schemas.microsoft.com/office/drawing/2014/main" id="{2A1AC21B-5ACE-02A7-DABD-F56AD01D61EC}"/>
              </a:ext>
            </a:extLst>
          </p:cNvPr>
          <p:cNvSpPr>
            <a:spLocks noGrp="1"/>
          </p:cNvSpPr>
          <p:nvPr>
            <p:ph sz="half" idx="1"/>
          </p:nvPr>
        </p:nvSpPr>
        <p:spPr>
          <a:xfrm>
            <a:off x="729738" y="1318898"/>
            <a:ext cx="6684614" cy="4824557"/>
          </a:xfrm>
        </p:spPr>
        <p:txBody>
          <a:bodyPr>
            <a:noAutofit/>
          </a:bodyPr>
          <a:lstStyle/>
          <a:p>
            <a:pPr marL="0" indent="0" algn="r" rtl="1" eaLnBrk="1" fontAlgn="auto" hangingPunct="1">
              <a:spcAft>
                <a:spcPts val="1200"/>
              </a:spcAft>
              <a:buFont typeface="Arial" panose="020B0604020202020204" pitchFamily="34" charset="0"/>
              <a:buNone/>
              <a:defRPr/>
            </a:pPr>
            <a:r>
              <a:rPr lang="ar-SA" b="1" dirty="0"/>
              <a:t>الحريق يحتاج ٣ عناصر</a:t>
            </a:r>
            <a:endParaRPr lang="en-US" b="1" dirty="0"/>
          </a:p>
          <a:p>
            <a:pPr algn="r" rtl="1">
              <a:spcAft>
                <a:spcPts val="1200"/>
              </a:spcAft>
              <a:defRPr/>
            </a:pPr>
            <a:r>
              <a:rPr lang="ar-SA" b="1" dirty="0"/>
              <a:t>اذا فقدت واحدة ، لا يمكن للحريق ان ينجو</a:t>
            </a:r>
            <a:endParaRPr lang="en-US" sz="1000" b="1" dirty="0"/>
          </a:p>
          <a:p>
            <a:pPr marL="514350" indent="-514350" algn="r" rtl="1" eaLnBrk="1" fontAlgn="auto" hangingPunct="1">
              <a:spcAft>
                <a:spcPts val="1200"/>
              </a:spcAft>
              <a:buFont typeface="+mj-lt"/>
              <a:buAutoNum type="arabicPeriod"/>
              <a:defRPr/>
            </a:pPr>
            <a:r>
              <a:rPr lang="ar-SA" b="1" dirty="0"/>
              <a:t>الوقود: </a:t>
            </a:r>
            <a:r>
              <a:rPr lang="ar-SA" dirty="0"/>
              <a:t>بدون وقود سيتوقف حريق.</a:t>
            </a:r>
          </a:p>
          <a:p>
            <a:pPr marL="514350" indent="-514350" algn="r" rtl="1" eaLnBrk="1" fontAlgn="auto" hangingPunct="1">
              <a:spcAft>
                <a:spcPts val="1200"/>
              </a:spcAft>
              <a:buFont typeface="+mj-lt"/>
              <a:buAutoNum type="arabicPeriod"/>
              <a:defRPr/>
            </a:pPr>
            <a:r>
              <a:rPr lang="ar-SA" b="1" dirty="0"/>
              <a:t>الأوكسجين</a:t>
            </a:r>
            <a:r>
              <a:rPr lang="ar-SA" dirty="0"/>
              <a:t>: بدون كمية كافية من </a:t>
            </a:r>
            <a:r>
              <a:rPr lang="ar-SA" u="sng" dirty="0"/>
              <a:t>الأوكسجين</a:t>
            </a:r>
            <a:r>
              <a:rPr lang="ar-SA" dirty="0"/>
              <a:t> ، لا يمكن أن تبدأ النار ولا يمكن أن تستمر.</a:t>
            </a:r>
          </a:p>
          <a:p>
            <a:pPr marL="514350" indent="-514350" algn="r" rtl="1" eaLnBrk="1" fontAlgn="auto" hangingPunct="1">
              <a:spcAft>
                <a:spcPts val="1200"/>
              </a:spcAft>
              <a:buFont typeface="+mj-lt"/>
              <a:buAutoNum type="arabicPeriod"/>
              <a:defRPr/>
            </a:pPr>
            <a:r>
              <a:rPr lang="ar-SA" b="1" dirty="0"/>
              <a:t>الحرارة: </a:t>
            </a:r>
            <a:r>
              <a:rPr lang="ar-SA" dirty="0"/>
              <a:t>بدون </a:t>
            </a:r>
            <a:r>
              <a:rPr lang="ar-SA" u="sng" dirty="0"/>
              <a:t>حرارة</a:t>
            </a:r>
            <a:r>
              <a:rPr lang="ar-SA" dirty="0"/>
              <a:t> كافية لا يمكن أن تبدأ النار ولا يمكن أن تستمر.</a:t>
            </a:r>
          </a:p>
          <a:p>
            <a:pPr marL="514350" indent="-514350" algn="r" rtl="1" eaLnBrk="1" fontAlgn="auto" hangingPunct="1">
              <a:spcAft>
                <a:spcPts val="1200"/>
              </a:spcAft>
              <a:buFont typeface="+mj-lt"/>
              <a:buAutoNum type="arabicPeriod"/>
              <a:defRPr/>
            </a:pPr>
            <a:r>
              <a:rPr lang="ar-SA" dirty="0"/>
              <a:t>استراتيجيتنا في استخدام مطفأة الحريق: قم بإزالة عنصر أو أكثر من العناصر قبل أن ينتشر الحريق و يخرج عن السيطرة.</a:t>
            </a:r>
            <a:endParaRPr lang="en-US" dirty="0"/>
          </a:p>
        </p:txBody>
      </p:sp>
      <p:pic>
        <p:nvPicPr>
          <p:cNvPr id="8" name="Content Placeholder 7" descr="The Fire Triangle shows that fire requires 1) fuel, 2) oxygen, and 3) heat in order to sustain a combustion reaction. 8kb jpg">
            <a:extLst>
              <a:ext uri="{FF2B5EF4-FFF2-40B4-BE49-F238E27FC236}">
                <a16:creationId xmlns:a16="http://schemas.microsoft.com/office/drawing/2014/main" id="{00BE8E59-2F04-DDE4-FA6E-7EE93401E2D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744257" y="2091494"/>
            <a:ext cx="3962833" cy="3874279"/>
          </a:xfrm>
        </p:spPr>
      </p:pic>
      <p:sp>
        <p:nvSpPr>
          <p:cNvPr id="3" name="TextBox 2">
            <a:extLst>
              <a:ext uri="{FF2B5EF4-FFF2-40B4-BE49-F238E27FC236}">
                <a16:creationId xmlns:a16="http://schemas.microsoft.com/office/drawing/2014/main" id="{A8CA4021-90D6-FB43-AF50-3D8EB2C2BA0C}"/>
              </a:ext>
            </a:extLst>
          </p:cNvPr>
          <p:cNvSpPr txBox="1"/>
          <p:nvPr/>
        </p:nvSpPr>
        <p:spPr>
          <a:xfrm rot="17946196">
            <a:off x="8294717" y="3910564"/>
            <a:ext cx="1449730" cy="461665"/>
          </a:xfrm>
          <a:prstGeom prst="rect">
            <a:avLst/>
          </a:prstGeom>
          <a:solidFill>
            <a:srgbClr val="821A17"/>
          </a:solidFill>
        </p:spPr>
        <p:txBody>
          <a:bodyPr wrap="square" rtlCol="0">
            <a:spAutoFit/>
          </a:bodyPr>
          <a:lstStyle/>
          <a:p>
            <a:pPr marL="0" algn="ctr" defTabSz="914400" rtl="1" eaLnBrk="1" latinLnBrk="0" hangingPunct="1"/>
            <a:r>
              <a:rPr lang="ar-SA" sz="2400" dirty="0">
                <a:solidFill>
                  <a:schemeClr val="bg1"/>
                </a:solidFill>
              </a:rPr>
              <a:t>حرارة</a:t>
            </a:r>
            <a:endParaRPr lang="en-US" sz="2400" dirty="0">
              <a:solidFill>
                <a:schemeClr val="bg1"/>
              </a:solidFill>
            </a:endParaRPr>
          </a:p>
        </p:txBody>
      </p:sp>
      <p:sp>
        <p:nvSpPr>
          <p:cNvPr id="5" name="TextBox 4">
            <a:extLst>
              <a:ext uri="{FF2B5EF4-FFF2-40B4-BE49-F238E27FC236}">
                <a16:creationId xmlns:a16="http://schemas.microsoft.com/office/drawing/2014/main" id="{5728641E-C0B5-1C45-B4DB-079BEAE08B23}"/>
              </a:ext>
            </a:extLst>
          </p:cNvPr>
          <p:cNvSpPr txBox="1"/>
          <p:nvPr/>
        </p:nvSpPr>
        <p:spPr>
          <a:xfrm rot="3588597">
            <a:off x="9374897" y="3797801"/>
            <a:ext cx="2441741" cy="461665"/>
          </a:xfrm>
          <a:prstGeom prst="rect">
            <a:avLst/>
          </a:prstGeom>
          <a:solidFill>
            <a:srgbClr val="5E2889"/>
          </a:solidFill>
        </p:spPr>
        <p:txBody>
          <a:bodyPr wrap="square" rtlCol="0">
            <a:spAutoFit/>
          </a:bodyPr>
          <a:lstStyle/>
          <a:p>
            <a:pPr marL="0" algn="ctr" defTabSz="914400" rtl="1" eaLnBrk="1" latinLnBrk="0" hangingPunct="1"/>
            <a:r>
              <a:rPr lang="ar-SA" sz="2400" dirty="0">
                <a:solidFill>
                  <a:schemeClr val="bg1"/>
                </a:solidFill>
              </a:rPr>
              <a:t>اوكسجين</a:t>
            </a:r>
            <a:endParaRPr lang="en-US" sz="2400" dirty="0">
              <a:solidFill>
                <a:schemeClr val="bg1"/>
              </a:solidFill>
            </a:endParaRPr>
          </a:p>
        </p:txBody>
      </p:sp>
      <p:sp>
        <p:nvSpPr>
          <p:cNvPr id="6" name="TextBox 5">
            <a:extLst>
              <a:ext uri="{FF2B5EF4-FFF2-40B4-BE49-F238E27FC236}">
                <a16:creationId xmlns:a16="http://schemas.microsoft.com/office/drawing/2014/main" id="{AB803C62-5CA9-324F-AC3C-D936AA027A15}"/>
              </a:ext>
            </a:extLst>
          </p:cNvPr>
          <p:cNvSpPr txBox="1"/>
          <p:nvPr/>
        </p:nvSpPr>
        <p:spPr>
          <a:xfrm>
            <a:off x="9019582" y="5199987"/>
            <a:ext cx="1576185" cy="400110"/>
          </a:xfrm>
          <a:prstGeom prst="rect">
            <a:avLst/>
          </a:prstGeom>
          <a:solidFill>
            <a:srgbClr val="84521D"/>
          </a:solidFill>
        </p:spPr>
        <p:txBody>
          <a:bodyPr wrap="square" rtlCol="0">
            <a:spAutoFit/>
          </a:bodyPr>
          <a:lstStyle/>
          <a:p>
            <a:pPr marL="0" algn="ctr" defTabSz="914400" rtl="1" eaLnBrk="1" latinLnBrk="0" hangingPunct="1"/>
            <a:r>
              <a:rPr lang="ar-SA" sz="2000" dirty="0">
                <a:solidFill>
                  <a:schemeClr val="bg1"/>
                </a:solidFill>
              </a:rPr>
              <a:t>الوقود</a:t>
            </a:r>
            <a:endParaRPr lang="en-US" sz="2000" dirty="0">
              <a:solidFill>
                <a:schemeClr val="bg1"/>
              </a:solidFill>
            </a:endParaRPr>
          </a:p>
        </p:txBody>
      </p:sp>
    </p:spTree>
    <p:extLst>
      <p:ext uri="{BB962C8B-B14F-4D97-AF65-F5344CB8AC3E}">
        <p14:creationId xmlns:p14="http://schemas.microsoft.com/office/powerpoint/2010/main" val="3048152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51C75-97F0-A2A6-AA46-3805205606DF}"/>
              </a:ext>
            </a:extLst>
          </p:cNvPr>
          <p:cNvSpPr>
            <a:spLocks noGrp="1"/>
          </p:cNvSpPr>
          <p:nvPr>
            <p:ph type="title"/>
          </p:nvPr>
        </p:nvSpPr>
        <p:spPr>
          <a:xfrm>
            <a:off x="838200" y="129598"/>
            <a:ext cx="10515600" cy="1325563"/>
          </a:xfrm>
        </p:spPr>
        <p:txBody>
          <a:bodyPr/>
          <a:lstStyle/>
          <a:p>
            <a:pPr algn="r" rtl="1"/>
            <a:r>
              <a:rPr lang="ar-SA" dirty="0"/>
              <a:t>فئات الحريق الخمسة</a:t>
            </a:r>
            <a:endParaRPr lang="en-US" dirty="0"/>
          </a:p>
        </p:txBody>
      </p:sp>
      <p:sp>
        <p:nvSpPr>
          <p:cNvPr id="4" name="TextBox 3">
            <a:extLst>
              <a:ext uri="{FF2B5EF4-FFF2-40B4-BE49-F238E27FC236}">
                <a16:creationId xmlns:a16="http://schemas.microsoft.com/office/drawing/2014/main" id="{25E6295B-D0C3-4DE9-CFE7-940CD9054AF4}"/>
              </a:ext>
            </a:extLst>
          </p:cNvPr>
          <p:cNvSpPr txBox="1"/>
          <p:nvPr/>
        </p:nvSpPr>
        <p:spPr>
          <a:xfrm>
            <a:off x="8917698" y="1963488"/>
            <a:ext cx="2850460" cy="523220"/>
          </a:xfrm>
          <a:prstGeom prst="rect">
            <a:avLst/>
          </a:prstGeom>
          <a:noFill/>
        </p:spPr>
        <p:txBody>
          <a:bodyPr wrap="none" rtlCol="0">
            <a:spAutoFit/>
          </a:bodyPr>
          <a:lstStyle/>
          <a:p>
            <a:pPr algn="r" rtl="1"/>
            <a:r>
              <a:rPr lang="ar-SA" sz="2800" u="sng" dirty="0"/>
              <a:t>ما الموجود في عمليتك؟</a:t>
            </a:r>
            <a:endParaRPr lang="en-US" sz="2800" u="sng" dirty="0"/>
          </a:p>
        </p:txBody>
      </p:sp>
      <p:graphicFrame>
        <p:nvGraphicFramePr>
          <p:cNvPr id="5" name="Table 5">
            <a:extLst>
              <a:ext uri="{FF2B5EF4-FFF2-40B4-BE49-F238E27FC236}">
                <a16:creationId xmlns:a16="http://schemas.microsoft.com/office/drawing/2014/main" id="{772CBA04-21BD-9DA8-2169-7AFE29121263}"/>
              </a:ext>
            </a:extLst>
          </p:cNvPr>
          <p:cNvGraphicFramePr>
            <a:graphicFrameLocks noGrp="1"/>
          </p:cNvGraphicFramePr>
          <p:nvPr>
            <p:extLst>
              <p:ext uri="{D42A27DB-BD31-4B8C-83A1-F6EECF244321}">
                <p14:modId xmlns:p14="http://schemas.microsoft.com/office/powerpoint/2010/main" val="1960524055"/>
              </p:ext>
            </p:extLst>
          </p:nvPr>
        </p:nvGraphicFramePr>
        <p:xfrm>
          <a:off x="423841" y="2629451"/>
          <a:ext cx="11344317" cy="2377440"/>
        </p:xfrm>
        <a:graphic>
          <a:graphicData uri="http://schemas.openxmlformats.org/drawingml/2006/table">
            <a:tbl>
              <a:tblPr firstRow="1" bandRow="1">
                <a:tableStyleId>{073A0DAA-6AF3-43AB-8588-CEC1D06C72B9}</a:tableStyleId>
              </a:tblPr>
              <a:tblGrid>
                <a:gridCol w="534626">
                  <a:extLst>
                    <a:ext uri="{9D8B030D-6E8A-4147-A177-3AD203B41FA5}">
                      <a16:colId xmlns:a16="http://schemas.microsoft.com/office/drawing/2014/main" val="4262134067"/>
                    </a:ext>
                  </a:extLst>
                </a:gridCol>
                <a:gridCol w="536036">
                  <a:extLst>
                    <a:ext uri="{9D8B030D-6E8A-4147-A177-3AD203B41FA5}">
                      <a16:colId xmlns:a16="http://schemas.microsoft.com/office/drawing/2014/main" val="1190307809"/>
                    </a:ext>
                  </a:extLst>
                </a:gridCol>
                <a:gridCol w="8041383">
                  <a:extLst>
                    <a:ext uri="{9D8B030D-6E8A-4147-A177-3AD203B41FA5}">
                      <a16:colId xmlns:a16="http://schemas.microsoft.com/office/drawing/2014/main" val="2130582301"/>
                    </a:ext>
                  </a:extLst>
                </a:gridCol>
                <a:gridCol w="2232272">
                  <a:extLst>
                    <a:ext uri="{9D8B030D-6E8A-4147-A177-3AD203B41FA5}">
                      <a16:colId xmlns:a16="http://schemas.microsoft.com/office/drawing/2014/main" val="1848292278"/>
                    </a:ext>
                  </a:extLst>
                </a:gridCol>
              </a:tblGrid>
              <a:tr h="370840">
                <a:tc>
                  <a:txBody>
                    <a:bodyPr/>
                    <a:lstStyle/>
                    <a:p>
                      <a:pPr algn="r" rtl="1"/>
                      <a:r>
                        <a:rPr lang="ar-SA" sz="2000" u="sng" dirty="0">
                          <a:solidFill>
                            <a:schemeClr val="tx1"/>
                          </a:solidFill>
                        </a:rPr>
                        <a:t>لا</a:t>
                      </a:r>
                      <a:endParaRPr lang="en-US" sz="2000" u="sn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ar-SA" sz="2000" u="sng" dirty="0">
                          <a:solidFill>
                            <a:schemeClr val="tx1"/>
                          </a:solidFill>
                        </a:rPr>
                        <a:t>نعم</a:t>
                      </a:r>
                      <a:endParaRPr lang="en-US" sz="2000" u="sn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ar-SA" sz="2000" u="sng" dirty="0">
                          <a:solidFill>
                            <a:schemeClr val="tx1"/>
                          </a:solidFill>
                        </a:rPr>
                        <a:t>المواد</a:t>
                      </a:r>
                      <a:endParaRPr lang="en-US" sz="2000" u="sn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ar-SA" sz="2000" u="sng" dirty="0">
                          <a:solidFill>
                            <a:schemeClr val="tx1"/>
                          </a:solidFill>
                        </a:rPr>
                        <a:t>فئة الحريق</a:t>
                      </a:r>
                      <a:endParaRPr lang="en-US" sz="2000" u="sn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2026169"/>
                  </a:ext>
                </a:extLst>
              </a:tr>
              <a:tr h="370840">
                <a:tc>
                  <a:txBody>
                    <a:bodyPr/>
                    <a:lstStyle/>
                    <a:p>
                      <a:pPr algn="r" rtl="1"/>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المواد القابلة للاشتعال (الخشب والقماش والورق والمطاط والعديد من أنواع البلاستيك)</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حريق فئة (</a:t>
                      </a:r>
                      <a:r>
                        <a:rPr lang="ar-SA" sz="2000" dirty="0" err="1"/>
                        <a:t>أ</a:t>
                      </a:r>
                      <a:r>
                        <a:rPr lang="ar-SA" sz="2000" dirty="0"/>
                        <a:t>) </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0285015"/>
                  </a:ext>
                </a:extLst>
              </a:tr>
              <a:tr h="370840">
                <a:tc>
                  <a:txBody>
                    <a:bodyPr/>
                    <a:lstStyle/>
                    <a:p>
                      <a:pPr algn="r" rtl="1"/>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ar-SA" sz="2000" dirty="0"/>
                        <a:t>السوائل القابلة للاشتعال (البنزين والكيروسين </a:t>
                      </a:r>
                      <a:r>
                        <a:rPr lang="ar-SA" sz="2000" dirty="0" err="1"/>
                        <a:t>والبروبان</a:t>
                      </a:r>
                      <a:r>
                        <a:rPr lang="ar-SA" sz="2000" dirty="0"/>
                        <a:t> والكحول)</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ar-SA" sz="2000" dirty="0">
                          <a:solidFill>
                            <a:schemeClr val="tx1"/>
                          </a:solidFill>
                        </a:rPr>
                        <a:t>حريق فئة (ب)</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1228539"/>
                  </a:ext>
                </a:extLst>
              </a:tr>
              <a:tr h="370840">
                <a:tc>
                  <a:txBody>
                    <a:bodyPr/>
                    <a:lstStyle/>
                    <a:p>
                      <a:pPr algn="r" rtl="1"/>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المعدات الكهربائية</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حريق فئة (</a:t>
                      </a:r>
                      <a:r>
                        <a:rPr lang="ar-SA" sz="2000" dirty="0" err="1"/>
                        <a:t>ج</a:t>
                      </a:r>
                      <a:r>
                        <a:rPr lang="ar-SA" sz="2000" dirty="0"/>
                        <a:t>) </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5392635"/>
                  </a:ext>
                </a:extLst>
              </a:tr>
              <a:tr h="370840">
                <a:tc>
                  <a:txBody>
                    <a:bodyPr/>
                    <a:lstStyle/>
                    <a:p>
                      <a:pPr algn="r" rtl="1"/>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المعادن (المغنيسيوم والصوديوم والليثيوم)</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حريق فئة (د) </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7329284"/>
                  </a:ext>
                </a:extLst>
              </a:tr>
              <a:tr h="370840">
                <a:tc>
                  <a:txBody>
                    <a:bodyPr/>
                    <a:lstStyle/>
                    <a:p>
                      <a:pPr algn="r" rtl="1"/>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شحم / زيوت طبخ</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2000" dirty="0"/>
                        <a:t>حريق فئة (ك) (المطبخ)</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0027900"/>
                  </a:ext>
                </a:extLst>
              </a:tr>
            </a:tbl>
          </a:graphicData>
        </a:graphic>
      </p:graphicFrame>
      <p:sp>
        <p:nvSpPr>
          <p:cNvPr id="3" name="TextBox 2">
            <a:extLst>
              <a:ext uri="{FF2B5EF4-FFF2-40B4-BE49-F238E27FC236}">
                <a16:creationId xmlns:a16="http://schemas.microsoft.com/office/drawing/2014/main" id="{58600386-3D23-7EF5-0D27-1C40B27EA892}"/>
              </a:ext>
            </a:extLst>
          </p:cNvPr>
          <p:cNvSpPr txBox="1"/>
          <p:nvPr/>
        </p:nvSpPr>
        <p:spPr>
          <a:xfrm>
            <a:off x="5065682" y="5657961"/>
            <a:ext cx="6702476" cy="523220"/>
          </a:xfrm>
          <a:prstGeom prst="rect">
            <a:avLst/>
          </a:prstGeom>
          <a:noFill/>
        </p:spPr>
        <p:txBody>
          <a:bodyPr wrap="none" rtlCol="0">
            <a:spAutoFit/>
          </a:bodyPr>
          <a:lstStyle/>
          <a:p>
            <a:pPr algn="r" rtl="1"/>
            <a:r>
              <a:rPr lang="ar-SA" sz="2800" u="sng" dirty="0"/>
              <a:t>ما مدى احتمالية وجود كل منها في معظم شاحنات الطعام؟</a:t>
            </a:r>
            <a:endParaRPr lang="en-US" sz="2800" u="sng" dirty="0"/>
          </a:p>
        </p:txBody>
      </p:sp>
      <p:pic>
        <p:nvPicPr>
          <p:cNvPr id="14" name="Picture 13" descr="OSHA Youth Restaurant 19 kb jpg">
            <a:extLst>
              <a:ext uri="{FF2B5EF4-FFF2-40B4-BE49-F238E27FC236}">
                <a16:creationId xmlns:a16="http://schemas.microsoft.com/office/drawing/2014/main" id="{C88F8539-F24D-00D0-74EE-BCCB6078EC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519" y="129598"/>
            <a:ext cx="3009900" cy="2095500"/>
          </a:xfrm>
          <a:prstGeom prst="rect">
            <a:avLst/>
          </a:prstGeom>
        </p:spPr>
      </p:pic>
    </p:spTree>
    <p:extLst>
      <p:ext uri="{BB962C8B-B14F-4D97-AF65-F5344CB8AC3E}">
        <p14:creationId xmlns:p14="http://schemas.microsoft.com/office/powerpoint/2010/main" val="390716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121E-10D2-29E3-6C05-74B00AB9832B}"/>
              </a:ext>
            </a:extLst>
          </p:cNvPr>
          <p:cNvSpPr>
            <a:spLocks noGrp="1"/>
          </p:cNvSpPr>
          <p:nvPr>
            <p:ph type="title"/>
          </p:nvPr>
        </p:nvSpPr>
        <p:spPr/>
        <p:txBody>
          <a:bodyPr/>
          <a:lstStyle/>
          <a:p>
            <a:pPr algn="r" rtl="1"/>
            <a:r>
              <a:rPr lang="ar-SA" dirty="0"/>
              <a:t>أنواع طفايات الحريق</a:t>
            </a:r>
            <a:endParaRPr lang="en-US" dirty="0"/>
          </a:p>
        </p:txBody>
      </p:sp>
      <p:sp>
        <p:nvSpPr>
          <p:cNvPr id="3" name="Content Placeholder 2">
            <a:extLst>
              <a:ext uri="{FF2B5EF4-FFF2-40B4-BE49-F238E27FC236}">
                <a16:creationId xmlns:a16="http://schemas.microsoft.com/office/drawing/2014/main" id="{F8390300-97FF-D8CF-9BBB-0C2759B9DB57}"/>
              </a:ext>
            </a:extLst>
          </p:cNvPr>
          <p:cNvSpPr>
            <a:spLocks noGrp="1"/>
          </p:cNvSpPr>
          <p:nvPr>
            <p:ph sz="half" idx="1"/>
          </p:nvPr>
        </p:nvSpPr>
        <p:spPr>
          <a:xfrm>
            <a:off x="444137" y="1825624"/>
            <a:ext cx="6609806" cy="4803775"/>
          </a:xfrm>
        </p:spPr>
        <p:txBody>
          <a:bodyPr>
            <a:normAutofit/>
          </a:bodyPr>
          <a:lstStyle/>
          <a:p>
            <a:pPr algn="r" rtl="1"/>
            <a:r>
              <a:rPr lang="ar-SA" dirty="0"/>
              <a:t>يجب أن تكون طفايات الحريق مطابقة للمخاطر الموجودة</a:t>
            </a:r>
            <a:r>
              <a:rPr lang="en-US" dirty="0"/>
              <a:t>Types:</a:t>
            </a:r>
          </a:p>
          <a:p>
            <a:pPr lvl="1" algn="r" rtl="1"/>
            <a:r>
              <a:rPr lang="ar-SA" dirty="0"/>
              <a:t>الفئة </a:t>
            </a:r>
            <a:r>
              <a:rPr lang="ar-SA" dirty="0" err="1"/>
              <a:t>أ</a:t>
            </a:r>
            <a:r>
              <a:rPr lang="ar-SA" dirty="0"/>
              <a:t>- الخشب والورق والبلاستيك (الماء)</a:t>
            </a:r>
          </a:p>
          <a:p>
            <a:pPr lvl="1" algn="r" rtl="1"/>
            <a:r>
              <a:rPr lang="ar-SA" dirty="0"/>
              <a:t>فئة </a:t>
            </a:r>
            <a:r>
              <a:rPr lang="ar-SA" dirty="0" err="1"/>
              <a:t>أ</a:t>
            </a:r>
            <a:r>
              <a:rPr lang="ar-SA" dirty="0"/>
              <a:t> ب</a:t>
            </a:r>
            <a:r>
              <a:rPr lang="en-US" dirty="0"/>
              <a:t>- </a:t>
            </a:r>
            <a:r>
              <a:rPr lang="ar-SA" dirty="0"/>
              <a:t> الخشب والورق والمواد القابلة للاشتعال (</a:t>
            </a:r>
            <a:r>
              <a:rPr lang="en-US" dirty="0"/>
              <a:t>CO2</a:t>
            </a:r>
            <a:r>
              <a:rPr lang="ar-SA" dirty="0"/>
              <a:t>)</a:t>
            </a:r>
          </a:p>
          <a:p>
            <a:pPr lvl="1" algn="r" rtl="1"/>
            <a:r>
              <a:rPr lang="ar-SA" dirty="0"/>
              <a:t>الفئة ب </a:t>
            </a:r>
            <a:r>
              <a:rPr lang="ar-SA" dirty="0" err="1"/>
              <a:t>ج</a:t>
            </a:r>
            <a:r>
              <a:rPr lang="en-US" dirty="0"/>
              <a:t>- </a:t>
            </a:r>
            <a:r>
              <a:rPr lang="ar-SA" dirty="0"/>
              <a:t> المواد القابلة للاشتعال + الكهرباء (</a:t>
            </a:r>
            <a:r>
              <a:rPr lang="en-US" dirty="0"/>
              <a:t>CO2</a:t>
            </a:r>
            <a:r>
              <a:rPr lang="ar-SA" dirty="0"/>
              <a:t>)</a:t>
            </a:r>
          </a:p>
          <a:p>
            <a:pPr lvl="1" algn="r" rtl="1"/>
            <a:r>
              <a:rPr lang="ar-SA" dirty="0"/>
              <a:t>الفئة </a:t>
            </a:r>
            <a:r>
              <a:rPr lang="ar-SA" dirty="0" err="1"/>
              <a:t>أ</a:t>
            </a:r>
            <a:r>
              <a:rPr lang="ar-SA" dirty="0"/>
              <a:t> ب </a:t>
            </a:r>
            <a:r>
              <a:rPr lang="ar-SA" dirty="0" err="1"/>
              <a:t>ج</a:t>
            </a:r>
            <a:r>
              <a:rPr lang="ar-SA" dirty="0"/>
              <a:t> </a:t>
            </a:r>
            <a:r>
              <a:rPr lang="en-US" dirty="0"/>
              <a:t>- </a:t>
            </a:r>
            <a:r>
              <a:rPr lang="ar-SA" dirty="0"/>
              <a:t> متعدد الأغراض (مسحوق كيميائي)</a:t>
            </a:r>
          </a:p>
          <a:p>
            <a:pPr lvl="1" algn="r" rtl="1"/>
            <a:r>
              <a:rPr lang="ar-SA" dirty="0"/>
              <a:t>فئة ك</a:t>
            </a:r>
            <a:r>
              <a:rPr lang="en-US" dirty="0"/>
              <a:t>- </a:t>
            </a:r>
            <a:r>
              <a:rPr lang="ar-SA" dirty="0"/>
              <a:t> حرائق المطبخ (مادة كيميائية رطبة)</a:t>
            </a:r>
          </a:p>
          <a:p>
            <a:pPr lvl="1" algn="r" rtl="1"/>
            <a:r>
              <a:rPr lang="ar-SA" dirty="0"/>
              <a:t>فئة د</a:t>
            </a:r>
            <a:r>
              <a:rPr lang="en-US" dirty="0"/>
              <a:t>- </a:t>
            </a:r>
            <a:r>
              <a:rPr lang="ar-SA" dirty="0"/>
              <a:t> حرائق المعادن</a:t>
            </a:r>
          </a:p>
          <a:p>
            <a:pPr lvl="1" algn="r" rtl="1"/>
            <a:endParaRPr lang="en-US" dirty="0"/>
          </a:p>
          <a:p>
            <a:pPr algn="r" rtl="1"/>
            <a:r>
              <a:rPr lang="ar-SA" dirty="0"/>
              <a:t>تبسيط؟</a:t>
            </a:r>
            <a:endParaRPr lang="en-US" dirty="0"/>
          </a:p>
          <a:p>
            <a:pPr algn="r" rtl="1"/>
            <a:endParaRPr lang="en-US" dirty="0"/>
          </a:p>
        </p:txBody>
      </p:sp>
      <p:sp>
        <p:nvSpPr>
          <p:cNvPr id="5" name="Isosceles Triangle 4">
            <a:extLst>
              <a:ext uri="{FF2B5EF4-FFF2-40B4-BE49-F238E27FC236}">
                <a16:creationId xmlns:a16="http://schemas.microsoft.com/office/drawing/2014/main" id="{E46A4EDC-5D27-01CC-F4A2-E39781A859D5}"/>
              </a:ext>
            </a:extLst>
          </p:cNvPr>
          <p:cNvSpPr/>
          <p:nvPr/>
        </p:nvSpPr>
        <p:spPr>
          <a:xfrm>
            <a:off x="8120743" y="2309018"/>
            <a:ext cx="1123950" cy="1119982"/>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bIns="365760" rtlCol="0" anchor="ctr" anchorCtr="0"/>
          <a:lstStyle/>
          <a:p>
            <a:pPr algn="ctr"/>
            <a:r>
              <a:rPr lang="en-US" sz="7200" dirty="0">
                <a:solidFill>
                  <a:schemeClr val="tx1"/>
                </a:solidFill>
              </a:rPr>
              <a:t>A</a:t>
            </a:r>
          </a:p>
        </p:txBody>
      </p:sp>
      <p:sp>
        <p:nvSpPr>
          <p:cNvPr id="7" name="Rectangle 6">
            <a:extLst>
              <a:ext uri="{FF2B5EF4-FFF2-40B4-BE49-F238E27FC236}">
                <a16:creationId xmlns:a16="http://schemas.microsoft.com/office/drawing/2014/main" id="{26664CF8-5F8E-6873-E155-A71102AD5956}"/>
              </a:ext>
            </a:extLst>
          </p:cNvPr>
          <p:cNvSpPr/>
          <p:nvPr/>
        </p:nvSpPr>
        <p:spPr>
          <a:xfrm>
            <a:off x="9397093" y="2309018"/>
            <a:ext cx="1123950" cy="111998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B</a:t>
            </a:r>
          </a:p>
        </p:txBody>
      </p:sp>
      <p:sp>
        <p:nvSpPr>
          <p:cNvPr id="8" name="Oval 7">
            <a:extLst>
              <a:ext uri="{FF2B5EF4-FFF2-40B4-BE49-F238E27FC236}">
                <a16:creationId xmlns:a16="http://schemas.microsoft.com/office/drawing/2014/main" id="{96C0C461-09ED-AA29-3975-288E953CEA5C}"/>
              </a:ext>
            </a:extLst>
          </p:cNvPr>
          <p:cNvSpPr/>
          <p:nvPr/>
        </p:nvSpPr>
        <p:spPr>
          <a:xfrm>
            <a:off x="10925447" y="2309018"/>
            <a:ext cx="1123950" cy="11199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C</a:t>
            </a:r>
          </a:p>
        </p:txBody>
      </p:sp>
      <p:sp>
        <p:nvSpPr>
          <p:cNvPr id="9" name="Star: 5 Points 8">
            <a:extLst>
              <a:ext uri="{FF2B5EF4-FFF2-40B4-BE49-F238E27FC236}">
                <a16:creationId xmlns:a16="http://schemas.microsoft.com/office/drawing/2014/main" id="{0307CBEE-234F-8D86-99B2-08BEEF62B807}"/>
              </a:ext>
            </a:extLst>
          </p:cNvPr>
          <p:cNvSpPr/>
          <p:nvPr/>
        </p:nvSpPr>
        <p:spPr>
          <a:xfrm>
            <a:off x="8606517" y="3832223"/>
            <a:ext cx="1276351" cy="1119982"/>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solidFill>
                  <a:schemeClr val="tx1"/>
                </a:solidFill>
              </a:rPr>
              <a:t>D</a:t>
            </a:r>
          </a:p>
        </p:txBody>
      </p:sp>
      <p:sp>
        <p:nvSpPr>
          <p:cNvPr id="10" name="Hexagon 9">
            <a:extLst>
              <a:ext uri="{FF2B5EF4-FFF2-40B4-BE49-F238E27FC236}">
                <a16:creationId xmlns:a16="http://schemas.microsoft.com/office/drawing/2014/main" id="{4C4AC8D0-4159-5EBC-418A-E99C104FAAB5}"/>
              </a:ext>
            </a:extLst>
          </p:cNvPr>
          <p:cNvSpPr/>
          <p:nvPr/>
        </p:nvSpPr>
        <p:spPr>
          <a:xfrm>
            <a:off x="10026015" y="3832223"/>
            <a:ext cx="1276350" cy="1119982"/>
          </a:xfrm>
          <a:prstGeom prst="hex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bg1"/>
                </a:solidFill>
              </a:rPr>
              <a:t>K</a:t>
            </a:r>
          </a:p>
        </p:txBody>
      </p:sp>
    </p:spTree>
    <p:extLst>
      <p:ext uri="{BB962C8B-B14F-4D97-AF65-F5344CB8AC3E}">
        <p14:creationId xmlns:p14="http://schemas.microsoft.com/office/powerpoint/2010/main" val="1757437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121E-10D2-29E3-6C05-74B00AB9832B}"/>
              </a:ext>
              <a:ext uri="{C183D7F6-B498-43B3-948B-1728B52AA6E4}">
                <adec:decorative xmlns:adec="http://schemas.microsoft.com/office/drawing/2017/decorative" val="0"/>
              </a:ext>
            </a:extLst>
          </p:cNvPr>
          <p:cNvSpPr>
            <a:spLocks noGrp="1"/>
          </p:cNvSpPr>
          <p:nvPr>
            <p:ph type="title"/>
          </p:nvPr>
        </p:nvSpPr>
        <p:spPr/>
        <p:txBody>
          <a:bodyPr/>
          <a:lstStyle/>
          <a:p>
            <a:pPr algn="r" rtl="1"/>
            <a:r>
              <a:rPr lang="ar-SA" dirty="0"/>
              <a:t>أنواع طفايات الحريق</a:t>
            </a:r>
            <a:endParaRPr lang="en-US" dirty="0"/>
          </a:p>
        </p:txBody>
      </p:sp>
      <p:sp>
        <p:nvSpPr>
          <p:cNvPr id="3" name="Content Placeholder 2">
            <a:extLst>
              <a:ext uri="{FF2B5EF4-FFF2-40B4-BE49-F238E27FC236}">
                <a16:creationId xmlns:a16="http://schemas.microsoft.com/office/drawing/2014/main" id="{F8390300-97FF-D8CF-9BBB-0C2759B9DB57}"/>
              </a:ext>
              <a:ext uri="{C183D7F6-B498-43B3-948B-1728B52AA6E4}">
                <adec:decorative xmlns:adec="http://schemas.microsoft.com/office/drawing/2017/decorative" val="0"/>
              </a:ext>
            </a:extLst>
          </p:cNvPr>
          <p:cNvSpPr>
            <a:spLocks noGrp="1"/>
          </p:cNvSpPr>
          <p:nvPr>
            <p:ph sz="half" idx="1"/>
          </p:nvPr>
        </p:nvSpPr>
        <p:spPr>
          <a:xfrm>
            <a:off x="444137" y="1825624"/>
            <a:ext cx="6471013" cy="4803775"/>
          </a:xfrm>
        </p:spPr>
        <p:txBody>
          <a:bodyPr>
            <a:normAutofit/>
          </a:bodyPr>
          <a:lstStyle/>
          <a:p>
            <a:pPr algn="r" rtl="1"/>
            <a:r>
              <a:rPr lang="ar-SA" dirty="0"/>
              <a:t>يجب أن تكون طفايات الحريق مطابقة للمخاطر الموجودة</a:t>
            </a:r>
          </a:p>
          <a:p>
            <a:pPr algn="r" rtl="1"/>
            <a:r>
              <a:rPr lang="ar-SA" dirty="0"/>
              <a:t>الأنواع:</a:t>
            </a:r>
            <a:endParaRPr lang="en-US" dirty="0"/>
          </a:p>
          <a:p>
            <a:pPr lvl="1" algn="r" rtl="1"/>
            <a:r>
              <a:rPr lang="ar-SA" dirty="0"/>
              <a:t>الفئة </a:t>
            </a:r>
            <a:r>
              <a:rPr lang="ar-SA" dirty="0" err="1"/>
              <a:t>أ</a:t>
            </a:r>
            <a:r>
              <a:rPr lang="ar-SA" dirty="0"/>
              <a:t>- الخشب والورق والبلاستيك (الماء)</a:t>
            </a:r>
          </a:p>
          <a:p>
            <a:pPr lvl="1" algn="r" rtl="1"/>
            <a:r>
              <a:rPr lang="ar-SA" dirty="0"/>
              <a:t>فئة </a:t>
            </a:r>
            <a:r>
              <a:rPr lang="ar-SA" dirty="0" err="1"/>
              <a:t>أ</a:t>
            </a:r>
            <a:r>
              <a:rPr lang="ar-SA" dirty="0"/>
              <a:t> ب</a:t>
            </a:r>
            <a:r>
              <a:rPr lang="en-US" dirty="0"/>
              <a:t>- </a:t>
            </a:r>
            <a:r>
              <a:rPr lang="ar-SA" dirty="0"/>
              <a:t> الخشب والورق والمواد القابلة للاشتعال (</a:t>
            </a:r>
            <a:r>
              <a:rPr lang="en-US" dirty="0"/>
              <a:t>CO2</a:t>
            </a:r>
            <a:r>
              <a:rPr lang="ar-SA" dirty="0"/>
              <a:t>)</a:t>
            </a:r>
          </a:p>
          <a:p>
            <a:pPr lvl="1" algn="r" rtl="1"/>
            <a:r>
              <a:rPr lang="ar-SA" dirty="0"/>
              <a:t>الفئة ب </a:t>
            </a:r>
            <a:r>
              <a:rPr lang="ar-SA" dirty="0" err="1"/>
              <a:t>ج</a:t>
            </a:r>
            <a:r>
              <a:rPr lang="en-US" dirty="0"/>
              <a:t>- </a:t>
            </a:r>
            <a:r>
              <a:rPr lang="ar-SA" dirty="0"/>
              <a:t> المواد القابلة للاشتعال + الكهرباء (</a:t>
            </a:r>
            <a:r>
              <a:rPr lang="en-US" dirty="0"/>
              <a:t>CO2</a:t>
            </a:r>
            <a:r>
              <a:rPr lang="ar-SA" dirty="0"/>
              <a:t>)</a:t>
            </a:r>
          </a:p>
          <a:p>
            <a:pPr lvl="1" algn="r" rtl="1"/>
            <a:r>
              <a:rPr lang="ar-SA" dirty="0"/>
              <a:t>الفئة </a:t>
            </a:r>
            <a:r>
              <a:rPr lang="ar-SA" dirty="0" err="1"/>
              <a:t>أ</a:t>
            </a:r>
            <a:r>
              <a:rPr lang="ar-SA" dirty="0"/>
              <a:t> ب </a:t>
            </a:r>
            <a:r>
              <a:rPr lang="ar-SA" dirty="0" err="1"/>
              <a:t>ج</a:t>
            </a:r>
            <a:r>
              <a:rPr lang="ar-SA" dirty="0"/>
              <a:t> </a:t>
            </a:r>
            <a:r>
              <a:rPr lang="en-US" dirty="0"/>
              <a:t>- </a:t>
            </a:r>
            <a:r>
              <a:rPr lang="ar-SA" dirty="0"/>
              <a:t> متعدد الأغراض (مسحوق كيميائي)</a:t>
            </a:r>
          </a:p>
          <a:p>
            <a:pPr lvl="1" algn="r" rtl="1"/>
            <a:r>
              <a:rPr lang="ar-SA" dirty="0"/>
              <a:t>فئة ك</a:t>
            </a:r>
            <a:r>
              <a:rPr lang="en-US" dirty="0"/>
              <a:t>- </a:t>
            </a:r>
            <a:r>
              <a:rPr lang="ar-SA" dirty="0"/>
              <a:t> حرائق المطبخ (مادة كيميائية رطبة)</a:t>
            </a:r>
          </a:p>
          <a:p>
            <a:pPr lvl="1" algn="r" rtl="1"/>
            <a:r>
              <a:rPr lang="ar-SA" dirty="0"/>
              <a:t>فئة د</a:t>
            </a:r>
            <a:r>
              <a:rPr lang="en-US" dirty="0"/>
              <a:t>- </a:t>
            </a:r>
            <a:r>
              <a:rPr lang="ar-SA" dirty="0"/>
              <a:t> حرائق المعادن</a:t>
            </a:r>
          </a:p>
          <a:p>
            <a:pPr algn="r" rtl="1"/>
            <a:endParaRPr lang="en-US" dirty="0"/>
          </a:p>
          <a:p>
            <a:pPr algn="r" rtl="1"/>
            <a:endParaRPr lang="en-US" dirty="0"/>
          </a:p>
          <a:p>
            <a:pPr algn="r" rtl="1"/>
            <a:endParaRPr lang="en-US" dirty="0"/>
          </a:p>
        </p:txBody>
      </p:sp>
      <p:grpSp>
        <p:nvGrpSpPr>
          <p:cNvPr id="5" name="Group 4" descr="Cross out all other extinguisher options">
            <a:extLst>
              <a:ext uri="{FF2B5EF4-FFF2-40B4-BE49-F238E27FC236}">
                <a16:creationId xmlns:a16="http://schemas.microsoft.com/office/drawing/2014/main" id="{303D721D-54AE-F67E-2D10-ABBEEF4A8F05}"/>
              </a:ext>
            </a:extLst>
          </p:cNvPr>
          <p:cNvGrpSpPr/>
          <p:nvPr/>
        </p:nvGrpSpPr>
        <p:grpSpPr>
          <a:xfrm>
            <a:off x="1714499" y="3358781"/>
            <a:ext cx="4648200" cy="2003570"/>
            <a:chOff x="1047750" y="3404393"/>
            <a:chExt cx="4648200" cy="2003570"/>
          </a:xfrm>
        </p:grpSpPr>
        <p:cxnSp>
          <p:nvCxnSpPr>
            <p:cNvPr id="7" name="Straight Connector 6" descr="Other kinds of fire extinguishers are not relevant for food trucks if they release water or carbon dioxide: Class A, Class AB, Class BC, and Class D">
              <a:extLst>
                <a:ext uri="{FF2B5EF4-FFF2-40B4-BE49-F238E27FC236}">
                  <a16:creationId xmlns:a16="http://schemas.microsoft.com/office/drawing/2014/main" id="{D4E1B30B-9ADA-7857-5188-7E55CD4D0327}"/>
                </a:ext>
              </a:extLst>
            </p:cNvPr>
            <p:cNvCxnSpPr>
              <a:cxnSpLocks/>
            </p:cNvCxnSpPr>
            <p:nvPr/>
          </p:nvCxnSpPr>
          <p:spPr>
            <a:xfrm flipH="1">
              <a:off x="1047750" y="3404393"/>
              <a:ext cx="46482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descr="Other kinds of fire extinguishers are not relevant for food trucks if they release water or carbon dioxide: Class A, Class AB, Class BC, and Class D">
              <a:extLst>
                <a:ext uri="{FF2B5EF4-FFF2-40B4-BE49-F238E27FC236}">
                  <a16:creationId xmlns:a16="http://schemas.microsoft.com/office/drawing/2014/main" id="{30429490-4D2D-A501-FC22-3B1CBD16C3B4}"/>
                </a:ext>
              </a:extLst>
            </p:cNvPr>
            <p:cNvCxnSpPr>
              <a:cxnSpLocks/>
            </p:cNvCxnSpPr>
            <p:nvPr/>
          </p:nvCxnSpPr>
          <p:spPr>
            <a:xfrm flipH="1">
              <a:off x="1047750" y="3810000"/>
              <a:ext cx="46482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descr="Other kinds of fire extinguishers are not relevant for food trucks if they release water or carbon dioxide: Class A, Class AB, Class BC, and Class D">
              <a:extLst>
                <a:ext uri="{FF2B5EF4-FFF2-40B4-BE49-F238E27FC236}">
                  <a16:creationId xmlns:a16="http://schemas.microsoft.com/office/drawing/2014/main" id="{3D316B74-7B3D-6F7D-8D72-08A5E6871863}"/>
                </a:ext>
              </a:extLst>
            </p:cNvPr>
            <p:cNvCxnSpPr>
              <a:cxnSpLocks/>
            </p:cNvCxnSpPr>
            <p:nvPr/>
          </p:nvCxnSpPr>
          <p:spPr>
            <a:xfrm flipH="1">
              <a:off x="1047750" y="4191000"/>
              <a:ext cx="46482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descr="Other kinds of fire extinguishers are not relevant for food trucks if they release water or carbon dioxide: Class A, Class AB, Class BC, and Class D">
              <a:extLst>
                <a:ext uri="{FF2B5EF4-FFF2-40B4-BE49-F238E27FC236}">
                  <a16:creationId xmlns:a16="http://schemas.microsoft.com/office/drawing/2014/main" id="{C9C0A129-ACF7-2D40-2343-402EA6D1C2A8}"/>
                </a:ext>
              </a:extLst>
            </p:cNvPr>
            <p:cNvCxnSpPr/>
            <p:nvPr/>
          </p:nvCxnSpPr>
          <p:spPr>
            <a:xfrm flipH="1">
              <a:off x="1695450" y="5407963"/>
              <a:ext cx="40005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8" name="Group 7" descr="Only Class ABC and Class K Extinguishers are needed">
            <a:extLst>
              <a:ext uri="{FF2B5EF4-FFF2-40B4-BE49-F238E27FC236}">
                <a16:creationId xmlns:a16="http://schemas.microsoft.com/office/drawing/2014/main" id="{627C747B-BD0E-6E79-A28B-7605C15B3405}"/>
              </a:ext>
            </a:extLst>
          </p:cNvPr>
          <p:cNvGrpSpPr/>
          <p:nvPr/>
        </p:nvGrpSpPr>
        <p:grpSpPr>
          <a:xfrm>
            <a:off x="1047750" y="4062410"/>
            <a:ext cx="11144250" cy="1143000"/>
            <a:chOff x="1047750" y="4062410"/>
            <a:chExt cx="11144250" cy="1143000"/>
          </a:xfrm>
        </p:grpSpPr>
        <p:sp>
          <p:nvSpPr>
            <p:cNvPr id="11" name="Rectangle: Rounded Corners 10" descr="Only ABC and Class K Fire Extinguishers are relevant for food trucks. Class ABC Extinguishers can be used on most types of fires, while Class K extinguishers are for oil fires and only after electricity has been turned off.">
              <a:extLst>
                <a:ext uri="{FF2B5EF4-FFF2-40B4-BE49-F238E27FC236}">
                  <a16:creationId xmlns:a16="http://schemas.microsoft.com/office/drawing/2014/main" id="{5316FC5C-CD80-0EE2-484E-5D11C2C311D2}"/>
                </a:ext>
              </a:extLst>
            </p:cNvPr>
            <p:cNvSpPr/>
            <p:nvPr/>
          </p:nvSpPr>
          <p:spPr>
            <a:xfrm>
              <a:off x="1047750" y="4344987"/>
              <a:ext cx="5638799" cy="860423"/>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4D6F72D5-50D8-D09B-1EC2-2A32C817B976}"/>
                </a:ext>
              </a:extLst>
            </p:cNvPr>
            <p:cNvGrpSpPr/>
            <p:nvPr/>
          </p:nvGrpSpPr>
          <p:grpSpPr>
            <a:xfrm>
              <a:off x="7268935" y="4062410"/>
              <a:ext cx="4923065" cy="1143000"/>
              <a:chOff x="7206343" y="3404393"/>
              <a:chExt cx="4923065" cy="1143000"/>
            </a:xfrm>
          </p:grpSpPr>
          <p:sp>
            <p:nvSpPr>
              <p:cNvPr id="12" name="Isosceles Triangle 11">
                <a:extLst>
                  <a:ext uri="{FF2B5EF4-FFF2-40B4-BE49-F238E27FC236}">
                    <a16:creationId xmlns:a16="http://schemas.microsoft.com/office/drawing/2014/main" id="{D05FB1AA-08FC-3DF5-2B92-2EB91ADF7AD4}"/>
                  </a:ext>
                </a:extLst>
              </p:cNvPr>
              <p:cNvSpPr/>
              <p:nvPr/>
            </p:nvSpPr>
            <p:spPr>
              <a:xfrm>
                <a:off x="7206343" y="3404393"/>
                <a:ext cx="1123950" cy="1119982"/>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bIns="365760" rtlCol="0" anchor="ctr" anchorCtr="0"/>
              <a:lstStyle/>
              <a:p>
                <a:pPr algn="ctr"/>
                <a:r>
                  <a:rPr lang="en-US" sz="7200" dirty="0">
                    <a:solidFill>
                      <a:schemeClr val="tx1"/>
                    </a:solidFill>
                  </a:rPr>
                  <a:t>A</a:t>
                </a:r>
              </a:p>
            </p:txBody>
          </p:sp>
          <p:sp>
            <p:nvSpPr>
              <p:cNvPr id="13" name="Rectangle 12">
                <a:extLst>
                  <a:ext uri="{FF2B5EF4-FFF2-40B4-BE49-F238E27FC236}">
                    <a16:creationId xmlns:a16="http://schemas.microsoft.com/office/drawing/2014/main" id="{1D9925B5-EA37-78D8-83F1-DC2F9AB0A0C2}"/>
                  </a:ext>
                </a:extLst>
              </p:cNvPr>
              <p:cNvSpPr/>
              <p:nvPr/>
            </p:nvSpPr>
            <p:spPr>
              <a:xfrm>
                <a:off x="8380640" y="3404393"/>
                <a:ext cx="1123950" cy="111998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B</a:t>
                </a:r>
              </a:p>
            </p:txBody>
          </p:sp>
          <p:sp>
            <p:nvSpPr>
              <p:cNvPr id="14" name="Oval 13">
                <a:extLst>
                  <a:ext uri="{FF2B5EF4-FFF2-40B4-BE49-F238E27FC236}">
                    <a16:creationId xmlns:a16="http://schemas.microsoft.com/office/drawing/2014/main" id="{D979E565-EF49-6B4A-6E85-5A47A78165A0}"/>
                  </a:ext>
                </a:extLst>
              </p:cNvPr>
              <p:cNvSpPr/>
              <p:nvPr/>
            </p:nvSpPr>
            <p:spPr>
              <a:xfrm>
                <a:off x="9539968" y="3427411"/>
                <a:ext cx="1123950" cy="11199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C</a:t>
                </a:r>
              </a:p>
            </p:txBody>
          </p:sp>
          <p:sp>
            <p:nvSpPr>
              <p:cNvPr id="16" name="Hexagon 15">
                <a:extLst>
                  <a:ext uri="{FF2B5EF4-FFF2-40B4-BE49-F238E27FC236}">
                    <a16:creationId xmlns:a16="http://schemas.microsoft.com/office/drawing/2014/main" id="{E3BE2D56-1FD8-1F97-1276-7145BA24513E}"/>
                  </a:ext>
                </a:extLst>
              </p:cNvPr>
              <p:cNvSpPr/>
              <p:nvPr/>
            </p:nvSpPr>
            <p:spPr>
              <a:xfrm>
                <a:off x="10853058" y="3404393"/>
                <a:ext cx="1276350" cy="1119982"/>
              </a:xfrm>
              <a:prstGeom prst="hex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bg1"/>
                    </a:solidFill>
                  </a:rPr>
                  <a:t>K</a:t>
                </a:r>
              </a:p>
            </p:txBody>
          </p:sp>
        </p:grpSp>
      </p:grpSp>
    </p:spTree>
    <p:extLst>
      <p:ext uri="{BB962C8B-B14F-4D97-AF65-F5344CB8AC3E}">
        <p14:creationId xmlns:p14="http://schemas.microsoft.com/office/powerpoint/2010/main" val="66005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12170</TotalTime>
  <Words>1853</Words>
  <Application>Microsoft Office PowerPoint</Application>
  <PresentationFormat>Widescreen</PresentationFormat>
  <Paragraphs>252</Paragraphs>
  <Slides>20</Slides>
  <Notes>10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تدريب السلامة لعربات الطعام المتنقلة</vt:lpstr>
      <vt:lpstr>الاهداف</vt:lpstr>
      <vt:lpstr>الغرض من طفاية حريق</vt:lpstr>
      <vt:lpstr>خطط العمل في حالات الطوارئ (EAP) – مواجهة الحرائق</vt:lpstr>
      <vt:lpstr>مصطلحات</vt:lpstr>
      <vt:lpstr>مثلث الحريق: الحريق يحتاج ٣ عناصر</vt:lpstr>
      <vt:lpstr>فئات الحريق الخمسة</vt:lpstr>
      <vt:lpstr>أنواع طفايات الحريق</vt:lpstr>
      <vt:lpstr>أنواع طفايات الحريق</vt:lpstr>
      <vt:lpstr>طفايات الحريق فئة (أ ب ج)</vt:lpstr>
      <vt:lpstr>طفايات الحريق الفئة (ك)</vt:lpstr>
      <vt:lpstr>الموقع و التنسيق</vt:lpstr>
      <vt:lpstr>إجراءات الاستجابة للحريق</vt:lpstr>
      <vt:lpstr>هل من الامن مواجهة حريق</vt:lpstr>
      <vt:lpstr>استخدم طريقة P.A.S.S. للحرائق الصغيرة </vt:lpstr>
      <vt:lpstr>التفتيش والصيانة والاختبار</vt:lpstr>
      <vt:lpstr>التفتيش الشهري</vt:lpstr>
      <vt:lpstr>التفتيش السنوي</vt:lpstr>
      <vt:lpstr>التدريب على استخدام طفايات الحريق</vt:lpstr>
      <vt:lpstr>في الختام: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b</dc:creator>
  <cp:lastModifiedBy>Faisal Alghamdi</cp:lastModifiedBy>
  <cp:revision>20</cp:revision>
  <cp:lastPrinted>2023-03-01T14:43:19Z</cp:lastPrinted>
  <dcterms:created xsi:type="dcterms:W3CDTF">2023-01-01T03:33:26Z</dcterms:created>
  <dcterms:modified xsi:type="dcterms:W3CDTF">2023-09-19T02:44:57Z</dcterms:modified>
</cp:coreProperties>
</file>