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3" r:id="rId2"/>
    <p:sldId id="275" r:id="rId3"/>
    <p:sldId id="257" r:id="rId4"/>
    <p:sldId id="269" r:id="rId5"/>
    <p:sldId id="271" r:id="rId6"/>
    <p:sldId id="276" r:id="rId7"/>
    <p:sldId id="258" r:id="rId8"/>
    <p:sldId id="272" r:id="rId9"/>
    <p:sldId id="273" r:id="rId10"/>
    <p:sldId id="278" r:id="rId11"/>
    <p:sldId id="277" r:id="rId12"/>
    <p:sldId id="280" r:id="rId13"/>
    <p:sldId id="261" r:id="rId14"/>
    <p:sldId id="262" r:id="rId15"/>
    <p:sldId id="282" r:id="rId1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CAB2"/>
    <a:srgbClr val="D0D4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B14845-7097-7743-B52C-A69012B880E3}" v="40" dt="2023-07-03T00:00:14.8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848" autoAdjust="0"/>
    <p:restoredTop sz="94650"/>
  </p:normalViewPr>
  <p:slideViewPr>
    <p:cSldViewPr snapToGrid="0">
      <p:cViewPr varScale="1">
        <p:scale>
          <a:sx n="120" d="100"/>
          <a:sy n="120" d="100"/>
        </p:scale>
        <p:origin x="11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6600262-373E-48CB-B122-519D4A725480}" type="datetimeFigureOut">
              <a:rPr lang="en-US" smtClean="0"/>
              <a:t>7/2/23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2489A67A-2637-4996-A599-E9EDBF8A9F48}" type="slidenum">
              <a:rPr lang="en-US" smtClean="0"/>
              <a:t>‹#›</a:t>
            </a:fld>
            <a:endParaRPr lang="en-US"/>
          </a:p>
        </p:txBody>
      </p:sp>
    </p:spTree>
    <p:extLst>
      <p:ext uri="{BB962C8B-B14F-4D97-AF65-F5344CB8AC3E}">
        <p14:creationId xmlns:p14="http://schemas.microsoft.com/office/powerpoint/2010/main" val="2281424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section/introduction to the training modules should take 20-25 minutes. </a:t>
            </a:r>
          </a:p>
        </p:txBody>
      </p:sp>
      <p:sp>
        <p:nvSpPr>
          <p:cNvPr id="4" name="Slide Number Placeholder 3"/>
          <p:cNvSpPr>
            <a:spLocks noGrp="1"/>
          </p:cNvSpPr>
          <p:nvPr>
            <p:ph type="sldNum" sz="quarter" idx="5"/>
          </p:nvPr>
        </p:nvSpPr>
        <p:spPr/>
        <p:txBody>
          <a:bodyPr/>
          <a:lstStyle/>
          <a:p>
            <a:fld id="{63E45005-0BCA-4781-B1DC-7BCB14EBE3C5}" type="slidenum">
              <a:rPr lang="en-US" smtClean="0"/>
              <a:t>1</a:t>
            </a:fld>
            <a:endParaRPr lang="en-US"/>
          </a:p>
        </p:txBody>
      </p:sp>
    </p:spTree>
    <p:extLst>
      <p:ext uri="{BB962C8B-B14F-4D97-AF65-F5344CB8AC3E}">
        <p14:creationId xmlns:p14="http://schemas.microsoft.com/office/powerpoint/2010/main" val="1078987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sym typeface="Wingdings" panose="05000000000000000000" pitchFamily="2" charset="2"/>
              </a:rPr>
              <a:t>I</a:t>
            </a:r>
            <a:r>
              <a:rPr lang="en-US" dirty="0"/>
              <a:t>f water expands </a:t>
            </a:r>
            <a:r>
              <a:rPr lang="en-US" u="sng" dirty="0"/>
              <a:t>1 cm</a:t>
            </a:r>
            <a:r>
              <a:rPr lang="en-US" u="sng" baseline="30000" dirty="0"/>
              <a:t>3</a:t>
            </a:r>
            <a:r>
              <a:rPr lang="en-US" baseline="30000" dirty="0"/>
              <a:t> </a:t>
            </a:r>
            <a:r>
              <a:rPr lang="en-US" dirty="0"/>
              <a:t>for a 20</a:t>
            </a:r>
            <a:r>
              <a:rPr lang="en-US" baseline="30000" dirty="0"/>
              <a:t>o</a:t>
            </a:r>
            <a:r>
              <a:rPr lang="en-US" dirty="0"/>
              <a:t>F rise, the same amount of propane expands </a:t>
            </a:r>
            <a:r>
              <a:rPr lang="en-US" u="sng" dirty="0"/>
              <a:t>17 cm</a:t>
            </a:r>
            <a:r>
              <a:rPr lang="en-US" u="sng" baseline="30000" dirty="0"/>
              <a:t>3 </a:t>
            </a:r>
            <a:endParaRPr lang="en-US" u="sng" dirty="0"/>
          </a:p>
          <a:p>
            <a:r>
              <a:rPr lang="en-US" dirty="0"/>
              <a:t>https://www.amerigas.com/amerigas-blog/propane-tanks/propane-tanks-and-the-80-percent-fill-rule</a:t>
            </a:r>
          </a:p>
          <a:p>
            <a:endParaRPr lang="en-US" dirty="0"/>
          </a:p>
          <a:p>
            <a:r>
              <a:rPr lang="en-US" dirty="0"/>
              <a:t>There is some debate on the best method for determining 80% full.  W</a:t>
            </a:r>
          </a:p>
        </p:txBody>
      </p:sp>
      <p:sp>
        <p:nvSpPr>
          <p:cNvPr id="4" name="Slide Number Placeholder 3"/>
          <p:cNvSpPr>
            <a:spLocks noGrp="1"/>
          </p:cNvSpPr>
          <p:nvPr>
            <p:ph type="sldNum" sz="quarter" idx="5"/>
          </p:nvPr>
        </p:nvSpPr>
        <p:spPr/>
        <p:txBody>
          <a:bodyPr/>
          <a:lstStyle/>
          <a:p>
            <a:fld id="{2489A67A-2637-4996-A599-E9EDBF8A9F48}" type="slidenum">
              <a:rPr lang="en-US" smtClean="0"/>
              <a:t>11</a:t>
            </a:fld>
            <a:endParaRPr lang="en-US"/>
          </a:p>
        </p:txBody>
      </p:sp>
    </p:spTree>
    <p:extLst>
      <p:ext uri="{BB962C8B-B14F-4D97-AF65-F5344CB8AC3E}">
        <p14:creationId xmlns:p14="http://schemas.microsoft.com/office/powerpoint/2010/main" val="1787138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15-pound Tare Weight is just an example. Actual tank weights will vary.</a:t>
            </a:r>
          </a:p>
          <a:p>
            <a:endParaRPr lang="en-US" dirty="0"/>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13</a:t>
            </a:fld>
            <a:endParaRPr lang="en-US"/>
          </a:p>
        </p:txBody>
      </p:sp>
    </p:spTree>
    <p:extLst>
      <p:ext uri="{BB962C8B-B14F-4D97-AF65-F5344CB8AC3E}">
        <p14:creationId xmlns:p14="http://schemas.microsoft.com/office/powerpoint/2010/main" val="218377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Realize that what is allowed may not be the safest option. Local regulations may be slow to be updated.</a:t>
            </a:r>
          </a:p>
          <a:p>
            <a:endParaRPr lang="en-US" dirty="0"/>
          </a:p>
          <a:p>
            <a:r>
              <a:rPr lang="en-US" dirty="0"/>
              <a:t>Taking a tank to be “topped off” may lead to overflow and increased risk</a:t>
            </a:r>
          </a:p>
        </p:txBody>
      </p:sp>
      <p:sp>
        <p:nvSpPr>
          <p:cNvPr id="4" name="Slide Number Placeholder 3"/>
          <p:cNvSpPr>
            <a:spLocks noGrp="1"/>
          </p:cNvSpPr>
          <p:nvPr>
            <p:ph type="sldNum" sz="quarter" idx="5"/>
          </p:nvPr>
        </p:nvSpPr>
        <p:spPr/>
        <p:txBody>
          <a:bodyPr/>
          <a:lstStyle/>
          <a:p>
            <a:fld id="{2489A67A-2637-4996-A599-E9EDBF8A9F48}" type="slidenum">
              <a:rPr lang="en-US" smtClean="0"/>
              <a:t>14</a:t>
            </a:fld>
            <a:endParaRPr lang="en-US"/>
          </a:p>
        </p:txBody>
      </p:sp>
    </p:spTree>
    <p:extLst>
      <p:ext uri="{BB962C8B-B14F-4D97-AF65-F5344CB8AC3E}">
        <p14:creationId xmlns:p14="http://schemas.microsoft.com/office/powerpoint/2010/main" val="4223000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3</a:t>
            </a:fld>
            <a:endParaRPr lang="en-US"/>
          </a:p>
        </p:txBody>
      </p:sp>
    </p:spTree>
    <p:extLst>
      <p:ext uri="{BB962C8B-B14F-4D97-AF65-F5344CB8AC3E}">
        <p14:creationId xmlns:p14="http://schemas.microsoft.com/office/powerpoint/2010/main" val="1421172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BLEVE can also mean Blast Leveling Everything Very Effectively</a:t>
            </a:r>
          </a:p>
        </p:txBody>
      </p:sp>
      <p:sp>
        <p:nvSpPr>
          <p:cNvPr id="4" name="Slide Number Placeholder 3"/>
          <p:cNvSpPr>
            <a:spLocks noGrp="1"/>
          </p:cNvSpPr>
          <p:nvPr>
            <p:ph type="sldNum" sz="quarter" idx="5"/>
          </p:nvPr>
        </p:nvSpPr>
        <p:spPr/>
        <p:txBody>
          <a:bodyPr/>
          <a:lstStyle/>
          <a:p>
            <a:fld id="{2489A67A-2637-4996-A599-E9EDBF8A9F48}" type="slidenum">
              <a:rPr lang="en-US" smtClean="0"/>
              <a:t>4</a:t>
            </a:fld>
            <a:endParaRPr lang="en-US"/>
          </a:p>
        </p:txBody>
      </p:sp>
    </p:spTree>
    <p:extLst>
      <p:ext uri="{BB962C8B-B14F-4D97-AF65-F5344CB8AC3E}">
        <p14:creationId xmlns:p14="http://schemas.microsoft.com/office/powerpoint/2010/main" val="634131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5</a:t>
            </a:fld>
            <a:endParaRPr lang="en-US"/>
          </a:p>
        </p:txBody>
      </p:sp>
    </p:spTree>
    <p:extLst>
      <p:ext uri="{BB962C8B-B14F-4D97-AF65-F5344CB8AC3E}">
        <p14:creationId xmlns:p14="http://schemas.microsoft.com/office/powerpoint/2010/main" val="312706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6</a:t>
            </a:fld>
            <a:endParaRPr lang="en-US"/>
          </a:p>
        </p:txBody>
      </p:sp>
    </p:spTree>
    <p:extLst>
      <p:ext uri="{BB962C8B-B14F-4D97-AF65-F5344CB8AC3E}">
        <p14:creationId xmlns:p14="http://schemas.microsoft.com/office/powerpoint/2010/main" val="1201099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7</a:t>
            </a:fld>
            <a:endParaRPr lang="en-US"/>
          </a:p>
        </p:txBody>
      </p:sp>
    </p:spTree>
    <p:extLst>
      <p:ext uri="{BB962C8B-B14F-4D97-AF65-F5344CB8AC3E}">
        <p14:creationId xmlns:p14="http://schemas.microsoft.com/office/powerpoint/2010/main" val="319812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8</a:t>
            </a:fld>
            <a:endParaRPr lang="en-US"/>
          </a:p>
        </p:txBody>
      </p:sp>
    </p:spTree>
    <p:extLst>
      <p:ext uri="{BB962C8B-B14F-4D97-AF65-F5344CB8AC3E}">
        <p14:creationId xmlns:p14="http://schemas.microsoft.com/office/powerpoint/2010/main" val="2034492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9</a:t>
            </a:fld>
            <a:endParaRPr lang="en-US"/>
          </a:p>
        </p:txBody>
      </p:sp>
    </p:spTree>
    <p:extLst>
      <p:ext uri="{BB962C8B-B14F-4D97-AF65-F5344CB8AC3E}">
        <p14:creationId xmlns:p14="http://schemas.microsoft.com/office/powerpoint/2010/main" val="3823761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10</a:t>
            </a:fld>
            <a:endParaRPr lang="en-US"/>
          </a:p>
        </p:txBody>
      </p:sp>
    </p:spTree>
    <p:extLst>
      <p:ext uri="{BB962C8B-B14F-4D97-AF65-F5344CB8AC3E}">
        <p14:creationId xmlns:p14="http://schemas.microsoft.com/office/powerpoint/2010/main" val="142449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7/2/23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7/2/23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hyperlink" Target="https://youtu.be/2GA4vwg8ay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ganpower.com/blog/2018/september/raising-awareness-deadly-food-truck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youtu.be/1YLLfOreaV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hyperlink" Target="https://youtu.be/rHRwS2B3Vv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pPr rtl="1"/>
            <a:r>
              <a:rPr lang="en-US" dirty="0" err="1">
                <a:ea typeface="Calibri Light"/>
                <a:cs typeface="Calibri Light"/>
              </a:rPr>
              <a:t>تدريب</a:t>
            </a:r>
            <a:r>
              <a:rPr lang="en-US" dirty="0">
                <a:ea typeface="Calibri Light"/>
                <a:cs typeface="Calibri Light"/>
              </a:rPr>
              <a:t> </a:t>
            </a:r>
            <a:r>
              <a:rPr lang="en-US" dirty="0" err="1">
                <a:ea typeface="Calibri Light"/>
                <a:cs typeface="Calibri Light"/>
              </a:rPr>
              <a:t>السلامة</a:t>
            </a:r>
            <a:r>
              <a:rPr lang="en-US" dirty="0">
                <a:ea typeface="Calibri Light"/>
                <a:cs typeface="Calibri Light"/>
              </a:rPr>
              <a:t> </a:t>
            </a:r>
            <a:r>
              <a:rPr lang="en-US" dirty="0" err="1">
                <a:ea typeface="Calibri Light"/>
                <a:cs typeface="Calibri Light"/>
              </a:rPr>
              <a:t>لعربات</a:t>
            </a:r>
            <a:r>
              <a:rPr lang="en-US" dirty="0">
                <a:ea typeface="Calibri Light"/>
                <a:cs typeface="Calibri Light"/>
              </a:rPr>
              <a:t> </a:t>
            </a:r>
            <a:r>
              <a:rPr lang="en-US" dirty="0" err="1">
                <a:ea typeface="Calibri Light"/>
                <a:cs typeface="Calibri Light"/>
              </a:rPr>
              <a:t>الطعام</a:t>
            </a:r>
            <a:r>
              <a:rPr lang="en-US" dirty="0">
                <a:ea typeface="Calibri Light"/>
                <a:cs typeface="Calibri Light"/>
              </a:rPr>
              <a:t> </a:t>
            </a:r>
            <a:r>
              <a:rPr lang="en-US" dirty="0" err="1">
                <a:ea typeface="Calibri Light"/>
                <a:cs typeface="Calibri Light"/>
              </a:rPr>
              <a:t>المتنقلة</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vert="horz" lIns="91440" tIns="45720" rIns="91440" bIns="45720" rtlCol="0" anchor="t">
            <a:normAutofit/>
          </a:bodyPr>
          <a:lstStyle/>
          <a:p>
            <a:pPr marL="0" indent="0" algn="ctr" defTabSz="914400" rtl="0" eaLnBrk="1" latinLnBrk="0" hangingPunct="1">
              <a:lnSpc>
                <a:spcPct val="90000"/>
              </a:lnSpc>
              <a:spcBef>
                <a:spcPts val="1000"/>
              </a:spcBef>
              <a:buFont typeface="Arial" panose="020B0604020202020204" pitchFamily="34" charset="0"/>
              <a:buNone/>
            </a:pPr>
            <a:r>
              <a:rPr lang="ar-SA" dirty="0">
                <a:ea typeface="Calibri"/>
                <a:cs typeface="Calibri"/>
              </a:rPr>
              <a:t>الجزء الرابع: سلامة خزانات البروبان</a:t>
            </a:r>
            <a:endParaRPr lang="en-US" dirty="0">
              <a:ea typeface="Calibri"/>
              <a:cs typeface="Calibri"/>
            </a:endParaRPr>
          </a:p>
        </p:txBody>
      </p:sp>
      <p:sp>
        <p:nvSpPr>
          <p:cNvPr id="6" name="TextBox 5">
            <a:extLst>
              <a:ext uri="{FF2B5EF4-FFF2-40B4-BE49-F238E27FC236}">
                <a16:creationId xmlns:a16="http://schemas.microsoft.com/office/drawing/2014/main" id="{149F00D0-7E5B-F814-7A57-C4EF61CD71DE}"/>
              </a:ext>
            </a:extLst>
          </p:cNvPr>
          <p:cNvSpPr txBox="1"/>
          <p:nvPr/>
        </p:nvSpPr>
        <p:spPr>
          <a:xfrm>
            <a:off x="587828" y="4942114"/>
            <a:ext cx="109728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en-US" dirty="0" err="1">
                <a:ea typeface="Calibri"/>
                <a:cs typeface="Calibri"/>
              </a:rPr>
              <a:t>تم</a:t>
            </a:r>
            <a:r>
              <a:rPr lang="en-US" dirty="0">
                <a:ea typeface="Calibri"/>
                <a:cs typeface="Calibri"/>
              </a:rPr>
              <a:t> </a:t>
            </a:r>
            <a:r>
              <a:rPr lang="en-US" dirty="0" err="1">
                <a:ea typeface="Calibri"/>
                <a:cs typeface="Calibri"/>
              </a:rPr>
              <a:t>انتاج</a:t>
            </a:r>
            <a:r>
              <a:rPr lang="en-US" dirty="0">
                <a:ea typeface="Calibri"/>
                <a:cs typeface="Calibri"/>
              </a:rPr>
              <a:t> </a:t>
            </a:r>
            <a:r>
              <a:rPr lang="en-US" dirty="0" err="1">
                <a:ea typeface="Calibri"/>
                <a:cs typeface="Calibri"/>
              </a:rPr>
              <a:t>هذه</a:t>
            </a:r>
            <a:r>
              <a:rPr lang="en-US" dirty="0">
                <a:ea typeface="Calibri"/>
                <a:cs typeface="Calibri"/>
              </a:rPr>
              <a:t> </a:t>
            </a:r>
            <a:r>
              <a:rPr lang="en-US" dirty="0" err="1">
                <a:ea typeface="Calibri"/>
                <a:cs typeface="Calibri"/>
              </a:rPr>
              <a:t>المادة</a:t>
            </a:r>
            <a:r>
              <a:rPr lang="en-US" dirty="0">
                <a:ea typeface="Calibri"/>
                <a:cs typeface="Calibri"/>
              </a:rPr>
              <a:t> </a:t>
            </a:r>
            <a:r>
              <a:rPr lang="en-US" dirty="0" err="1">
                <a:ea typeface="Calibri"/>
                <a:cs typeface="Calibri"/>
              </a:rPr>
              <a:t>بموجب</a:t>
            </a:r>
            <a:r>
              <a:rPr lang="en-US" dirty="0">
                <a:ea typeface="Calibri"/>
                <a:cs typeface="Calibri"/>
              </a:rPr>
              <a:t> </a:t>
            </a:r>
            <a:r>
              <a:rPr lang="en-US" dirty="0" err="1">
                <a:ea typeface="Calibri"/>
                <a:cs typeface="Calibri"/>
              </a:rPr>
              <a:t>المنحة</a:t>
            </a:r>
            <a:r>
              <a:rPr lang="en-US" dirty="0">
                <a:ea typeface="Calibri"/>
                <a:cs typeface="Calibri"/>
              </a:rPr>
              <a:t> </a:t>
            </a:r>
            <a:r>
              <a:rPr lang="en-US" dirty="0" err="1">
                <a:ea typeface="Calibri"/>
                <a:cs typeface="Calibri"/>
              </a:rPr>
              <a:t>رقم</a:t>
            </a:r>
            <a:r>
              <a:rPr lang="en-US" dirty="0">
                <a:ea typeface="Calibri"/>
                <a:cs typeface="Calibri"/>
              </a:rPr>
              <a:t> SH-39170-SH2 </a:t>
            </a:r>
            <a:r>
              <a:rPr lang="en-US" dirty="0" err="1">
                <a:ea typeface="Calibri"/>
                <a:cs typeface="Calibri"/>
              </a:rPr>
              <a:t>من</a:t>
            </a:r>
            <a:r>
              <a:rPr lang="en-US" dirty="0">
                <a:ea typeface="Calibri"/>
                <a:cs typeface="Calibri"/>
              </a:rPr>
              <a:t> </a:t>
            </a:r>
            <a:r>
              <a:rPr lang="en-US" dirty="0" err="1">
                <a:ea typeface="Calibri"/>
                <a:cs typeface="Calibri"/>
              </a:rPr>
              <a:t>ادارة</a:t>
            </a:r>
            <a:r>
              <a:rPr lang="en-US" dirty="0">
                <a:ea typeface="Calibri"/>
                <a:cs typeface="Calibri"/>
              </a:rPr>
              <a:t> </a:t>
            </a:r>
            <a:r>
              <a:rPr lang="en-US" dirty="0" err="1">
                <a:ea typeface="Calibri"/>
                <a:cs typeface="Calibri"/>
              </a:rPr>
              <a:t>الصحة</a:t>
            </a:r>
            <a:r>
              <a:rPr lang="en-US" dirty="0">
                <a:ea typeface="Calibri"/>
                <a:cs typeface="Calibri"/>
              </a:rPr>
              <a:t> </a:t>
            </a:r>
            <a:r>
              <a:rPr lang="en-US" dirty="0" err="1">
                <a:ea typeface="Calibri"/>
                <a:cs typeface="Calibri"/>
              </a:rPr>
              <a:t>و</a:t>
            </a:r>
            <a:r>
              <a:rPr lang="en-US" dirty="0">
                <a:ea typeface="Calibri"/>
                <a:cs typeface="Calibri"/>
              </a:rPr>
              <a:t> </a:t>
            </a:r>
            <a:r>
              <a:rPr lang="en-US" dirty="0" err="1">
                <a:ea typeface="Calibri"/>
                <a:cs typeface="Calibri"/>
              </a:rPr>
              <a:t>السلامة</a:t>
            </a:r>
            <a:r>
              <a:rPr lang="en-US" dirty="0">
                <a:ea typeface="Calibri"/>
                <a:cs typeface="Calibri"/>
              </a:rPr>
              <a:t> </a:t>
            </a:r>
            <a:r>
              <a:rPr lang="en-US" dirty="0" err="1">
                <a:ea typeface="Calibri"/>
                <a:cs typeface="Calibri"/>
              </a:rPr>
              <a:t>المهنية</a:t>
            </a:r>
            <a:r>
              <a:rPr lang="en-US" dirty="0">
                <a:ea typeface="Calibri"/>
                <a:cs typeface="Calibri"/>
              </a:rPr>
              <a:t>، </a:t>
            </a:r>
            <a:r>
              <a:rPr lang="en-US" dirty="0" err="1">
                <a:ea typeface="Calibri"/>
                <a:cs typeface="Calibri"/>
              </a:rPr>
              <a:t>وزارة</a:t>
            </a:r>
            <a:r>
              <a:rPr lang="en-US" dirty="0">
                <a:ea typeface="Calibri"/>
                <a:cs typeface="Calibri"/>
              </a:rPr>
              <a:t> </a:t>
            </a:r>
            <a:r>
              <a:rPr lang="en-US" dirty="0" err="1">
                <a:ea typeface="Calibri"/>
                <a:cs typeface="Calibri"/>
              </a:rPr>
              <a:t>العمل</a:t>
            </a:r>
            <a:r>
              <a:rPr lang="en-US" dirty="0">
                <a:ea typeface="Calibri"/>
                <a:cs typeface="Calibri"/>
              </a:rPr>
              <a:t> </a:t>
            </a:r>
            <a:r>
              <a:rPr lang="en-US" dirty="0" err="1">
                <a:ea typeface="Calibri"/>
                <a:cs typeface="Calibri"/>
              </a:rPr>
              <a:t>الامريكية</a:t>
            </a:r>
            <a:r>
              <a:rPr lang="en-US" dirty="0">
                <a:ea typeface="Calibri"/>
                <a:cs typeface="Calibri"/>
              </a:rPr>
              <a:t>. </a:t>
            </a:r>
            <a:r>
              <a:rPr lang="en-US" dirty="0" err="1">
                <a:ea typeface="Calibri"/>
                <a:cs typeface="Calibri"/>
              </a:rPr>
              <a:t>و</a:t>
            </a:r>
            <a:r>
              <a:rPr lang="en-US" dirty="0">
                <a:ea typeface="Calibri"/>
                <a:cs typeface="Calibri"/>
              </a:rPr>
              <a:t> </a:t>
            </a:r>
            <a:r>
              <a:rPr lang="en-US" dirty="0" err="1">
                <a:ea typeface="Calibri"/>
                <a:cs typeface="Calibri"/>
              </a:rPr>
              <a:t>لا</a:t>
            </a:r>
            <a:r>
              <a:rPr lang="en-US" dirty="0">
                <a:ea typeface="+mn-lt"/>
                <a:cs typeface="+mn-lt"/>
              </a:rPr>
              <a:t> </a:t>
            </a:r>
            <a:r>
              <a:rPr lang="en-US" dirty="0" err="1">
                <a:ea typeface="+mn-lt"/>
                <a:cs typeface="+mn-lt"/>
              </a:rPr>
              <a:t>تعكس</a:t>
            </a:r>
            <a:r>
              <a:rPr lang="en-US" dirty="0">
                <a:ea typeface="+mn-lt"/>
                <a:cs typeface="+mn-lt"/>
              </a:rPr>
              <a:t> </a:t>
            </a:r>
            <a:r>
              <a:rPr lang="en-US" dirty="0" err="1">
                <a:ea typeface="+mn-lt"/>
                <a:cs typeface="+mn-lt"/>
              </a:rPr>
              <a:t>بالضرورة</a:t>
            </a:r>
            <a:r>
              <a:rPr lang="en-US" dirty="0">
                <a:ea typeface="+mn-lt"/>
                <a:cs typeface="+mn-lt"/>
              </a:rPr>
              <a:t> </a:t>
            </a:r>
            <a:r>
              <a:rPr lang="en-US" dirty="0" err="1">
                <a:ea typeface="+mn-lt"/>
                <a:cs typeface="+mn-lt"/>
              </a:rPr>
              <a:t>وجهات</a:t>
            </a:r>
            <a:r>
              <a:rPr lang="en-US" dirty="0">
                <a:ea typeface="+mn-lt"/>
                <a:cs typeface="+mn-lt"/>
              </a:rPr>
              <a:t> </a:t>
            </a:r>
            <a:r>
              <a:rPr lang="en-US" dirty="0" err="1">
                <a:ea typeface="+mn-lt"/>
                <a:cs typeface="+mn-lt"/>
              </a:rPr>
              <a:t>نظر</a:t>
            </a:r>
            <a:r>
              <a:rPr lang="en-US" dirty="0">
                <a:ea typeface="+mn-lt"/>
                <a:cs typeface="+mn-lt"/>
              </a:rPr>
              <a:t> </a:t>
            </a:r>
            <a:r>
              <a:rPr lang="en-US" dirty="0" err="1">
                <a:ea typeface="+mn-lt"/>
                <a:cs typeface="+mn-lt"/>
              </a:rPr>
              <a:t>أو</a:t>
            </a:r>
            <a:r>
              <a:rPr lang="en-US" dirty="0">
                <a:ea typeface="+mn-lt"/>
                <a:cs typeface="+mn-lt"/>
              </a:rPr>
              <a:t> </a:t>
            </a:r>
            <a:r>
              <a:rPr lang="en-US" dirty="0" err="1">
                <a:ea typeface="+mn-lt"/>
                <a:cs typeface="+mn-lt"/>
              </a:rPr>
              <a:t>سياسات</a:t>
            </a:r>
            <a:r>
              <a:rPr lang="en-US" dirty="0">
                <a:ea typeface="+mn-lt"/>
                <a:cs typeface="+mn-lt"/>
              </a:rPr>
              <a:t> </a:t>
            </a:r>
            <a:r>
              <a:rPr lang="en-US" dirty="0" err="1">
                <a:ea typeface="+mn-lt"/>
                <a:cs typeface="+mn-lt"/>
              </a:rPr>
              <a:t>وزارة</a:t>
            </a:r>
            <a:r>
              <a:rPr lang="en-US" dirty="0">
                <a:ea typeface="+mn-lt"/>
                <a:cs typeface="+mn-lt"/>
              </a:rPr>
              <a:t> </a:t>
            </a:r>
            <a:r>
              <a:rPr lang="en-US" dirty="0" err="1">
                <a:ea typeface="+mn-lt"/>
                <a:cs typeface="+mn-lt"/>
              </a:rPr>
              <a:t>العمل</a:t>
            </a:r>
            <a:r>
              <a:rPr lang="en-US" dirty="0">
                <a:ea typeface="+mn-lt"/>
                <a:cs typeface="+mn-lt"/>
              </a:rPr>
              <a:t> </a:t>
            </a:r>
            <a:r>
              <a:rPr lang="en-US" dirty="0" err="1">
                <a:ea typeface="+mn-lt"/>
                <a:cs typeface="+mn-lt"/>
              </a:rPr>
              <a:t>الأمريكية</a:t>
            </a:r>
            <a:r>
              <a:rPr lang="en-US" dirty="0">
                <a:ea typeface="+mn-lt"/>
                <a:cs typeface="+mn-lt"/>
              </a:rPr>
              <a:t> ، </a:t>
            </a:r>
            <a:r>
              <a:rPr lang="en-US" dirty="0" err="1">
                <a:ea typeface="+mn-lt"/>
                <a:cs typeface="+mn-lt"/>
              </a:rPr>
              <a:t>ولا</a:t>
            </a:r>
            <a:r>
              <a:rPr lang="en-US" dirty="0">
                <a:ea typeface="+mn-lt"/>
                <a:cs typeface="+mn-lt"/>
              </a:rPr>
              <a:t> </a:t>
            </a:r>
            <a:r>
              <a:rPr lang="en-US" dirty="0" err="1">
                <a:ea typeface="+mn-lt"/>
                <a:cs typeface="+mn-lt"/>
              </a:rPr>
              <a:t>تشير</a:t>
            </a:r>
            <a:r>
              <a:rPr lang="en-US" dirty="0">
                <a:ea typeface="+mn-lt"/>
                <a:cs typeface="+mn-lt"/>
              </a:rPr>
              <a:t> </a:t>
            </a:r>
            <a:r>
              <a:rPr lang="en-US" dirty="0" err="1">
                <a:ea typeface="+mn-lt"/>
                <a:cs typeface="+mn-lt"/>
              </a:rPr>
              <a:t>الأسماء</a:t>
            </a:r>
            <a:r>
              <a:rPr lang="en-US" dirty="0">
                <a:ea typeface="+mn-lt"/>
                <a:cs typeface="+mn-lt"/>
              </a:rPr>
              <a:t> </a:t>
            </a:r>
            <a:r>
              <a:rPr lang="en-US" dirty="0" err="1">
                <a:ea typeface="+mn-lt"/>
                <a:cs typeface="+mn-lt"/>
              </a:rPr>
              <a:t>التجارية</a:t>
            </a:r>
            <a:r>
              <a:rPr lang="en-US" dirty="0">
                <a:ea typeface="+mn-lt"/>
                <a:cs typeface="+mn-lt"/>
              </a:rPr>
              <a:t> </a:t>
            </a:r>
            <a:r>
              <a:rPr lang="en-US" dirty="0" err="1">
                <a:ea typeface="+mn-lt"/>
                <a:cs typeface="+mn-lt"/>
              </a:rPr>
              <a:t>أو</a:t>
            </a:r>
            <a:r>
              <a:rPr lang="en-US" dirty="0">
                <a:ea typeface="+mn-lt"/>
                <a:cs typeface="+mn-lt"/>
              </a:rPr>
              <a:t> </a:t>
            </a:r>
            <a:r>
              <a:rPr lang="en-US" dirty="0" err="1">
                <a:ea typeface="+mn-lt"/>
                <a:cs typeface="+mn-lt"/>
              </a:rPr>
              <a:t>المنتجات</a:t>
            </a:r>
            <a:r>
              <a:rPr lang="en-US" dirty="0">
                <a:ea typeface="+mn-lt"/>
                <a:cs typeface="+mn-lt"/>
              </a:rPr>
              <a:t> </a:t>
            </a:r>
            <a:r>
              <a:rPr lang="en-US" dirty="0" err="1">
                <a:ea typeface="+mn-lt"/>
                <a:cs typeface="+mn-lt"/>
              </a:rPr>
              <a:t>التجارية</a:t>
            </a:r>
            <a:r>
              <a:rPr lang="en-US" dirty="0">
                <a:ea typeface="+mn-lt"/>
                <a:cs typeface="+mn-lt"/>
              </a:rPr>
              <a:t> </a:t>
            </a:r>
            <a:r>
              <a:rPr lang="en-US" dirty="0" err="1">
                <a:ea typeface="+mn-lt"/>
                <a:cs typeface="+mn-lt"/>
              </a:rPr>
              <a:t>أو</a:t>
            </a:r>
            <a:r>
              <a:rPr lang="en-US" dirty="0">
                <a:ea typeface="+mn-lt"/>
                <a:cs typeface="+mn-lt"/>
              </a:rPr>
              <a:t> </a:t>
            </a:r>
            <a:r>
              <a:rPr lang="en-US" dirty="0" err="1">
                <a:ea typeface="+mn-lt"/>
                <a:cs typeface="+mn-lt"/>
              </a:rPr>
              <a:t>المنظمات</a:t>
            </a:r>
            <a:r>
              <a:rPr lang="en-US" dirty="0">
                <a:ea typeface="+mn-lt"/>
                <a:cs typeface="+mn-lt"/>
              </a:rPr>
              <a:t> </a:t>
            </a:r>
            <a:r>
              <a:rPr lang="en-US" dirty="0" err="1">
                <a:ea typeface="+mn-lt"/>
                <a:cs typeface="+mn-lt"/>
              </a:rPr>
              <a:t>المذكورة</a:t>
            </a:r>
            <a:r>
              <a:rPr lang="en-US" dirty="0">
                <a:ea typeface="+mn-lt"/>
                <a:cs typeface="+mn-lt"/>
              </a:rPr>
              <a:t> </a:t>
            </a:r>
            <a:r>
              <a:rPr lang="en-US" dirty="0" err="1">
                <a:ea typeface="+mn-lt"/>
                <a:cs typeface="+mn-lt"/>
              </a:rPr>
              <a:t>إلى</a:t>
            </a:r>
            <a:r>
              <a:rPr lang="en-US" dirty="0">
                <a:ea typeface="+mn-lt"/>
                <a:cs typeface="+mn-lt"/>
              </a:rPr>
              <a:t> </a:t>
            </a:r>
            <a:r>
              <a:rPr lang="en-US" dirty="0" err="1">
                <a:ea typeface="+mn-lt"/>
                <a:cs typeface="+mn-lt"/>
              </a:rPr>
              <a:t>آراء</a:t>
            </a:r>
            <a:r>
              <a:rPr lang="en-US" dirty="0">
                <a:ea typeface="+mn-lt"/>
                <a:cs typeface="+mn-lt"/>
              </a:rPr>
              <a:t> </a:t>
            </a:r>
            <a:r>
              <a:rPr lang="en-US" dirty="0" err="1">
                <a:ea typeface="+mn-lt"/>
                <a:cs typeface="+mn-lt"/>
              </a:rPr>
              <a:t>او</a:t>
            </a:r>
            <a:r>
              <a:rPr lang="en-US" dirty="0">
                <a:ea typeface="+mn-lt"/>
                <a:cs typeface="+mn-lt"/>
              </a:rPr>
              <a:t> </a:t>
            </a:r>
            <a:r>
              <a:rPr lang="en-US" dirty="0" err="1">
                <a:ea typeface="+mn-lt"/>
                <a:cs typeface="+mn-lt"/>
              </a:rPr>
              <a:t>وجهات</a:t>
            </a:r>
            <a:r>
              <a:rPr lang="en-US" dirty="0">
                <a:ea typeface="+mn-lt"/>
                <a:cs typeface="+mn-lt"/>
              </a:rPr>
              <a:t> </a:t>
            </a:r>
            <a:r>
              <a:rPr lang="en-US" dirty="0" err="1">
                <a:ea typeface="+mn-lt"/>
                <a:cs typeface="+mn-lt"/>
              </a:rPr>
              <a:t>نظر</a:t>
            </a:r>
            <a:r>
              <a:rPr lang="en-US" dirty="0">
                <a:ea typeface="+mn-lt"/>
                <a:cs typeface="+mn-lt"/>
              </a:rPr>
              <a:t> </a:t>
            </a:r>
            <a:r>
              <a:rPr lang="en-US" dirty="0" err="1">
                <a:ea typeface="+mn-lt"/>
                <a:cs typeface="+mn-lt"/>
              </a:rPr>
              <a:t>حكومة</a:t>
            </a:r>
            <a:r>
              <a:rPr lang="en-US" dirty="0">
                <a:ea typeface="+mn-lt"/>
                <a:cs typeface="+mn-lt"/>
              </a:rPr>
              <a:t> </a:t>
            </a:r>
            <a:r>
              <a:rPr lang="en-US" dirty="0" err="1">
                <a:ea typeface="+mn-lt"/>
                <a:cs typeface="+mn-lt"/>
              </a:rPr>
              <a:t>الولايات</a:t>
            </a:r>
            <a:r>
              <a:rPr lang="en-US" dirty="0">
                <a:ea typeface="+mn-lt"/>
                <a:cs typeface="+mn-lt"/>
              </a:rPr>
              <a:t> </a:t>
            </a:r>
            <a:r>
              <a:rPr lang="en-US" dirty="0" err="1">
                <a:ea typeface="+mn-lt"/>
                <a:cs typeface="+mn-lt"/>
              </a:rPr>
              <a:t>المتحد</a:t>
            </a:r>
            <a:r>
              <a:rPr lang="ar-SA" dirty="0" err="1">
                <a:ea typeface="+mn-lt"/>
                <a:cs typeface="+mn-lt"/>
              </a:rPr>
              <a:t>ة</a:t>
            </a:r>
            <a:r>
              <a:rPr lang="ar-SA" dirty="0">
                <a:ea typeface="+mn-lt"/>
                <a:cs typeface="+mn-lt"/>
              </a:rPr>
              <a:t>.</a:t>
            </a:r>
            <a:r>
              <a:rPr lang="en-US" dirty="0">
                <a:ea typeface="Calibri"/>
                <a:cs typeface="Calibri"/>
              </a:rPr>
              <a:t> </a:t>
            </a:r>
          </a:p>
        </p:txBody>
      </p:sp>
    </p:spTree>
    <p:extLst>
      <p:ext uri="{BB962C8B-B14F-4D97-AF65-F5344CB8AC3E}">
        <p14:creationId xmlns:p14="http://schemas.microsoft.com/office/powerpoint/2010/main" val="348831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a:xfrm>
            <a:off x="838200" y="83555"/>
            <a:ext cx="10515600" cy="1325563"/>
          </a:xfrm>
        </p:spPr>
        <p:txBody>
          <a:bodyPr/>
          <a:lstStyle/>
          <a:p>
            <a:pPr algn="r" rtl="1"/>
            <a:r>
              <a:rPr lang="ar-SA" dirty="0"/>
              <a:t>خطوط البروبان / أنظمة الأنابيب (تابع)</a:t>
            </a:r>
            <a:endParaRPr lang="en-US" dirty="0"/>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2782691222"/>
              </p:ext>
            </p:extLst>
          </p:nvPr>
        </p:nvGraphicFramePr>
        <p:xfrm>
          <a:off x="2902366" y="1576474"/>
          <a:ext cx="8937146" cy="3688080"/>
        </p:xfrm>
        <a:graphic>
          <a:graphicData uri="http://schemas.openxmlformats.org/drawingml/2006/table">
            <a:tbl>
              <a:tblPr firstRow="1" bandRow="1">
                <a:tableStyleId>{5940675A-B579-460E-94D1-54222C63F5DA}</a:tableStyleId>
              </a:tblPr>
              <a:tblGrid>
                <a:gridCol w="920488">
                  <a:extLst>
                    <a:ext uri="{9D8B030D-6E8A-4147-A177-3AD203B41FA5}">
                      <a16:colId xmlns:a16="http://schemas.microsoft.com/office/drawing/2014/main" val="3836321010"/>
                    </a:ext>
                  </a:extLst>
                </a:gridCol>
                <a:gridCol w="8016658">
                  <a:extLst>
                    <a:ext uri="{9D8B030D-6E8A-4147-A177-3AD203B41FA5}">
                      <a16:colId xmlns:a16="http://schemas.microsoft.com/office/drawing/2014/main" val="2828354987"/>
                    </a:ext>
                  </a:extLst>
                </a:gridCol>
              </a:tblGrid>
              <a:tr h="370840">
                <a:tc>
                  <a:txBody>
                    <a:bodyPr/>
                    <a:lstStyle/>
                    <a:p>
                      <a:pPr algn="r" rtl="1"/>
                      <a:r>
                        <a:rPr lang="ar-SA" sz="2000" dirty="0"/>
                        <a:t>مطابق</a:t>
                      </a:r>
                      <a:endParaRPr lang="en-US" sz="2000" dirty="0"/>
                    </a:p>
                  </a:txBody>
                  <a:tcPr/>
                </a:tc>
                <a:tc>
                  <a:txBody>
                    <a:bodyPr/>
                    <a:lstStyle/>
                    <a:p>
                      <a:pPr algn="r" rtl="1"/>
                      <a:r>
                        <a:rPr lang="ar-SA" sz="2000" dirty="0"/>
                        <a:t>الوصف</a:t>
                      </a:r>
                      <a:endParaRPr lang="en-US" sz="2000" dirty="0"/>
                    </a:p>
                  </a:txBody>
                  <a:tcPr/>
                </a:tc>
                <a:extLst>
                  <a:ext uri="{0D108BD9-81ED-4DB2-BD59-A6C34878D82A}">
                    <a16:rowId xmlns:a16="http://schemas.microsoft.com/office/drawing/2014/main" val="1053444533"/>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يجب اعتماد مواد الأنابيب المستخدمة لخدمة غاز البترول المسال. قم بتركيب موصل مرن بين منفذ المنظم ونظام الأنابيب الثابتة.</a:t>
                      </a:r>
                      <a:endParaRPr lang="en-US" sz="2000" dirty="0"/>
                    </a:p>
                  </a:txBody>
                  <a:tcPr/>
                </a:tc>
                <a:extLst>
                  <a:ext uri="{0D108BD9-81ED-4DB2-BD59-A6C34878D82A}">
                    <a16:rowId xmlns:a16="http://schemas.microsoft.com/office/drawing/2014/main" val="3962019331"/>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يجب حماية الأنابيب من الاهتزازات والتآكل والتلف.</a:t>
                      </a:r>
                      <a:endParaRPr lang="en-US" sz="2000" dirty="0"/>
                    </a:p>
                  </a:txBody>
                  <a:tcPr/>
                </a:tc>
                <a:extLst>
                  <a:ext uri="{0D108BD9-81ED-4DB2-BD59-A6C34878D82A}">
                    <a16:rowId xmlns:a16="http://schemas.microsoft.com/office/drawing/2014/main" val="599527537"/>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يجب اختبار أنظمة الأنابيب بحثًا عن تسربات عند ضغط التشغيل العادي لضمان نظام محكم للغاز.</a:t>
                      </a:r>
                      <a:endParaRPr lang="en-US" sz="2000" dirty="0"/>
                    </a:p>
                  </a:txBody>
                  <a:tcPr/>
                </a:tc>
                <a:extLst>
                  <a:ext uri="{0D108BD9-81ED-4DB2-BD59-A6C34878D82A}">
                    <a16:rowId xmlns:a16="http://schemas.microsoft.com/office/drawing/2014/main" val="153243133"/>
                  </a:ext>
                </a:extLst>
              </a:tr>
              <a:tr h="370840">
                <a:tc>
                  <a:txBody>
                    <a:bodyPr/>
                    <a:lstStyle/>
                    <a:p>
                      <a:pPr algn="r" rtl="1"/>
                      <a:endParaRPr lang="en-US" sz="200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يجب إجراء اختبارات التسرب بعد كل انتقال بالعربة. الاهتزازات والمطبات قد تسبب ارتخاء التركيبات.</a:t>
                      </a:r>
                      <a:endParaRPr lang="en-US" sz="2000" dirty="0"/>
                    </a:p>
                  </a:txBody>
                  <a:tcPr/>
                </a:tc>
                <a:extLst>
                  <a:ext uri="{0D108BD9-81ED-4DB2-BD59-A6C34878D82A}">
                    <a16:rowId xmlns:a16="http://schemas.microsoft.com/office/drawing/2014/main" val="1401200447"/>
                  </a:ext>
                </a:extLst>
              </a:tr>
              <a:tr h="370840">
                <a:tc>
                  <a:txBody>
                    <a:bodyPr/>
                    <a:lstStyle/>
                    <a:p>
                      <a:pPr algn="r" rtl="1"/>
                      <a:endParaRPr lang="en-US" sz="200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يتم إجراء اختبارات التسرب عن طريق رش الوصلات بمحلول كشف تسرب سائل معتمد. (اختبار الفقاعة)</a:t>
                      </a:r>
                      <a:endParaRPr lang="en-US" sz="2000" dirty="0"/>
                    </a:p>
                  </a:txBody>
                  <a:tcPr/>
                </a:tc>
                <a:extLst>
                  <a:ext uri="{0D108BD9-81ED-4DB2-BD59-A6C34878D82A}">
                    <a16:rowId xmlns:a16="http://schemas.microsoft.com/office/drawing/2014/main" val="4139542600"/>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إذا تم العثور على تسريبات ، فلن يتم تشغيل الوحدة حتى يتم إصلاحها بشكل دائم</a:t>
                      </a:r>
                      <a:endParaRPr lang="en-US" sz="2000" dirty="0"/>
                    </a:p>
                  </a:txBody>
                  <a:tcPr/>
                </a:tc>
                <a:extLst>
                  <a:ext uri="{0D108BD9-81ED-4DB2-BD59-A6C34878D82A}">
                    <a16:rowId xmlns:a16="http://schemas.microsoft.com/office/drawing/2014/main" val="3195801201"/>
                  </a:ext>
                </a:extLst>
              </a:tr>
            </a:tbl>
          </a:graphicData>
        </a:graphic>
      </p:graphicFrame>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922" y="215318"/>
            <a:ext cx="1663700" cy="2387600"/>
          </a:xfrm>
          <a:prstGeom prst="rect">
            <a:avLst/>
          </a:prstGeom>
        </p:spPr>
      </p:pic>
      <p:sp>
        <p:nvSpPr>
          <p:cNvPr id="7" name="TextBox 6">
            <a:extLst>
              <a:ext uri="{FF2B5EF4-FFF2-40B4-BE49-F238E27FC236}">
                <a16:creationId xmlns:a16="http://schemas.microsoft.com/office/drawing/2014/main" id="{9495DF3C-23B6-38BB-CBF0-4B8C10A16DC9}"/>
              </a:ext>
            </a:extLst>
          </p:cNvPr>
          <p:cNvSpPr txBox="1"/>
          <p:nvPr/>
        </p:nvSpPr>
        <p:spPr>
          <a:xfrm>
            <a:off x="5745600" y="5606081"/>
            <a:ext cx="6093912" cy="461665"/>
          </a:xfrm>
          <a:prstGeom prst="rect">
            <a:avLst/>
          </a:prstGeom>
          <a:noFill/>
        </p:spPr>
        <p:txBody>
          <a:bodyPr wrap="square">
            <a:spAutoFit/>
          </a:bodyPr>
          <a:lstStyle/>
          <a:p>
            <a:pPr algn="r" rtl="1"/>
            <a:r>
              <a:rPr lang="ar-SA" sz="2400" dirty="0"/>
              <a:t>اختبار الفقاعة: </a:t>
            </a:r>
            <a:r>
              <a:rPr lang="en-US" sz="2400" dirty="0">
                <a:hlinkClick r:id="rId4"/>
              </a:rPr>
              <a:t>https://youtu.be/2GA4vwg8ay4</a:t>
            </a:r>
            <a:r>
              <a:rPr lang="ar-SA" sz="2400" dirty="0"/>
              <a:t> </a:t>
            </a:r>
            <a:endParaRPr lang="en-US" sz="2400" dirty="0"/>
          </a:p>
        </p:txBody>
      </p:sp>
      <p:pic>
        <p:nvPicPr>
          <p:cNvPr id="8" name="Picture 7" descr="Two Propane Tanks on Hitch 89kb jpg&#10;">
            <a:extLst>
              <a:ext uri="{FF2B5EF4-FFF2-40B4-BE49-F238E27FC236}">
                <a16:creationId xmlns:a16="http://schemas.microsoft.com/office/drawing/2014/main" id="{300C8163-8E19-6AC1-EC7E-25391A31E2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922" y="2800330"/>
            <a:ext cx="2555831" cy="3407775"/>
          </a:xfrm>
          <a:prstGeom prst="rect">
            <a:avLst/>
          </a:prstGeom>
        </p:spPr>
      </p:pic>
    </p:spTree>
    <p:extLst>
      <p:ext uri="{BB962C8B-B14F-4D97-AF65-F5344CB8AC3E}">
        <p14:creationId xmlns:p14="http://schemas.microsoft.com/office/powerpoint/2010/main" val="4982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4835-23B0-2F42-658E-E0B5DD0F54E0}"/>
              </a:ext>
            </a:extLst>
          </p:cNvPr>
          <p:cNvSpPr>
            <a:spLocks noGrp="1"/>
          </p:cNvSpPr>
          <p:nvPr>
            <p:ph type="title"/>
          </p:nvPr>
        </p:nvSpPr>
        <p:spPr/>
        <p:txBody>
          <a:bodyPr/>
          <a:lstStyle/>
          <a:p>
            <a:pPr algn="r" rtl="1"/>
            <a:r>
              <a:rPr lang="ar-SA" dirty="0"/>
              <a:t>إعادة تعبئة خزانات: قاعدة تعبئة ٨٠٪</a:t>
            </a:r>
            <a:endParaRPr lang="en-US" dirty="0"/>
          </a:p>
        </p:txBody>
      </p:sp>
      <p:sp>
        <p:nvSpPr>
          <p:cNvPr id="3" name="Content Placeholder 2">
            <a:extLst>
              <a:ext uri="{FF2B5EF4-FFF2-40B4-BE49-F238E27FC236}">
                <a16:creationId xmlns:a16="http://schemas.microsoft.com/office/drawing/2014/main" id="{ACD777D4-1674-E5C1-A4A7-C0226E8AA952}"/>
              </a:ext>
            </a:extLst>
          </p:cNvPr>
          <p:cNvSpPr>
            <a:spLocks noGrp="1"/>
          </p:cNvSpPr>
          <p:nvPr>
            <p:ph idx="1"/>
          </p:nvPr>
        </p:nvSpPr>
        <p:spPr>
          <a:xfrm>
            <a:off x="3288466" y="1825625"/>
            <a:ext cx="8630432" cy="5032375"/>
          </a:xfrm>
        </p:spPr>
        <p:txBody>
          <a:bodyPr>
            <a:normAutofit/>
          </a:bodyPr>
          <a:lstStyle/>
          <a:p>
            <a:pPr algn="r" rtl="1">
              <a:spcBef>
                <a:spcPts val="600"/>
              </a:spcBef>
              <a:spcAft>
                <a:spcPts val="600"/>
              </a:spcAft>
            </a:pPr>
            <a:r>
              <a:rPr lang="ar-SA" dirty="0"/>
              <a:t>سوف يتمدد البروبان ، مثل الماء ، عند تسخينه ولكن كمية تمدد البروبان </a:t>
            </a:r>
            <a:r>
              <a:rPr lang="ar-SA" b="1" u="sng" dirty="0"/>
              <a:t>أكبر بـ ١٧ مرة! </a:t>
            </a:r>
            <a:r>
              <a:rPr lang="ar-SA" dirty="0"/>
              <a:t>(لنفس الحجم وتغير درجة الحرارة)</a:t>
            </a:r>
          </a:p>
          <a:p>
            <a:pPr lvl="1" algn="r" rtl="1">
              <a:spcBef>
                <a:spcPts val="600"/>
              </a:spcBef>
              <a:spcAft>
                <a:spcPts val="600"/>
              </a:spcAft>
            </a:pPr>
            <a:r>
              <a:rPr lang="ar-SA" dirty="0"/>
              <a:t>إذا كان حجم الخزان ممتلئًا بنسبة ٨٠ ٪ (من حيث الحجم) في يوم معتدل من أبريل ، فقد يكون الخزان نفسه ٨٥ ٪ أو أعلى (من حيث الحجم) في الرابع من يوليو.</a:t>
            </a:r>
          </a:p>
          <a:p>
            <a:pPr lvl="1" algn="r" rtl="1">
              <a:spcBef>
                <a:spcPts val="600"/>
              </a:spcBef>
              <a:spcAft>
                <a:spcPts val="600"/>
              </a:spcAft>
            </a:pPr>
            <a:r>
              <a:rPr lang="ar-SA" dirty="0"/>
              <a:t>نفس </a:t>
            </a:r>
            <a:r>
              <a:rPr lang="ar-SA" b="1" u="sng" dirty="0"/>
              <a:t>الكتلة</a:t>
            </a:r>
            <a:r>
              <a:rPr lang="ar-SA" dirty="0"/>
              <a:t> من البروبان ، لكنها تستهلك </a:t>
            </a:r>
            <a:r>
              <a:rPr lang="ar-SA" b="1" u="sng" dirty="0"/>
              <a:t>حجمًا</a:t>
            </a:r>
            <a:r>
              <a:rPr lang="ar-SA" dirty="0"/>
              <a:t> أكبر</a:t>
            </a:r>
          </a:p>
          <a:p>
            <a:pPr algn="r" rtl="1">
              <a:spcBef>
                <a:spcPts val="600"/>
              </a:spcBef>
              <a:spcAft>
                <a:spcPts val="600"/>
              </a:spcAft>
            </a:pPr>
            <a:r>
              <a:rPr lang="ar-SA" dirty="0"/>
              <a:t>يعتبر ترك مساحة ٢٠٪ في الخزان بمثابة وسادة ضد تراكم الضغط أثناء الطقس الحار</a:t>
            </a:r>
            <a:endParaRPr lang="en-US" sz="1100" dirty="0"/>
          </a:p>
          <a:p>
            <a:pPr algn="r" rtl="1">
              <a:spcBef>
                <a:spcPts val="600"/>
              </a:spcBef>
              <a:spcAft>
                <a:spcPts val="600"/>
              </a:spcAft>
            </a:pPr>
            <a:r>
              <a:rPr lang="ar-SA" dirty="0"/>
              <a:t>من يقوم بإعادة تعبئة خزاناتك؟ ما الطريقة التي يستخدمونها؟</a:t>
            </a:r>
          </a:p>
          <a:p>
            <a:pPr lvl="1" algn="r" rtl="1">
              <a:spcBef>
                <a:spcPts val="600"/>
              </a:spcBef>
              <a:spcAft>
                <a:spcPts val="600"/>
              </a:spcAft>
            </a:pPr>
            <a:r>
              <a:rPr lang="ar-SA" dirty="0"/>
              <a:t>استخدم فقط المحترفين الذين تم تدريبهم على التعامل مع البروبان ، وليس محطة وقود محلية أو متجر صناديق (على سبيل المثال ، هل يمكنهم شرح كيفية عملها؟) </a:t>
            </a:r>
            <a:endParaRPr lang="en-US" dirty="0"/>
          </a:p>
        </p:txBody>
      </p:sp>
      <p:grpSp>
        <p:nvGrpSpPr>
          <p:cNvPr id="4" name="Group 3" descr="Diagram of propane tank showing 80% capacity ">
            <a:extLst>
              <a:ext uri="{FF2B5EF4-FFF2-40B4-BE49-F238E27FC236}">
                <a16:creationId xmlns:a16="http://schemas.microsoft.com/office/drawing/2014/main" id="{C043F274-C11D-60B6-6719-7C7BC0ABE4D7}"/>
              </a:ext>
            </a:extLst>
          </p:cNvPr>
          <p:cNvGrpSpPr/>
          <p:nvPr/>
        </p:nvGrpSpPr>
        <p:grpSpPr>
          <a:xfrm>
            <a:off x="601250" y="987408"/>
            <a:ext cx="2064705" cy="3710525"/>
            <a:chOff x="10127295" y="746381"/>
            <a:chExt cx="2064705" cy="3710525"/>
          </a:xfrm>
        </p:grpSpPr>
        <p:sp>
          <p:nvSpPr>
            <p:cNvPr id="5" name="Oval 4">
              <a:extLst>
                <a:ext uri="{FF2B5EF4-FFF2-40B4-BE49-F238E27FC236}">
                  <a16:creationId xmlns:a16="http://schemas.microsoft.com/office/drawing/2014/main" id="{21A761F3-968A-4DCA-AA78-23FFD037313D}"/>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37EDA24-FA54-FA85-3012-55BBDC26E61E}"/>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Propane Tank Valves 15kb jpg&#10;">
              <a:extLst>
                <a:ext uri="{FF2B5EF4-FFF2-40B4-BE49-F238E27FC236}">
                  <a16:creationId xmlns:a16="http://schemas.microsoft.com/office/drawing/2014/main" id="{149E140A-2452-672B-47CB-FD8AFAD5EAFC}"/>
                </a:ext>
              </a:extLst>
            </p:cNvPr>
            <p:cNvPicPr>
              <a:picLocks noChangeAspect="1"/>
            </p:cNvPicPr>
            <p:nvPr/>
          </p:nvPicPr>
          <p:blipFill rotWithShape="1">
            <a:blip r:embed="rId3">
              <a:extLst>
                <a:ext uri="{28A0092B-C50C-407E-A947-70E740481C1C}">
                  <a14:useLocalDpi xmlns:a14="http://schemas.microsoft.com/office/drawing/2010/main" val="0"/>
                </a:ext>
              </a:extLst>
            </a:blip>
            <a:srcRect b="25658"/>
            <a:stretch/>
          </p:blipFill>
          <p:spPr>
            <a:xfrm>
              <a:off x="10127295" y="746381"/>
              <a:ext cx="1957626" cy="621506"/>
            </a:xfrm>
            <a:prstGeom prst="rect">
              <a:avLst/>
            </a:prstGeom>
          </p:spPr>
        </p:pic>
        <p:sp>
          <p:nvSpPr>
            <p:cNvPr id="8" name="Rectangle 7">
              <a:extLst>
                <a:ext uri="{FF2B5EF4-FFF2-40B4-BE49-F238E27FC236}">
                  <a16:creationId xmlns:a16="http://schemas.microsoft.com/office/drawing/2014/main" id="{0F6BE93F-A498-D0DA-77DF-A1776668E6CF}"/>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Liquid Propane</a:t>
              </a:r>
            </a:p>
          </p:txBody>
        </p:sp>
        <p:sp>
          <p:nvSpPr>
            <p:cNvPr id="9" name="TextBox 8">
              <a:extLst>
                <a:ext uri="{FF2B5EF4-FFF2-40B4-BE49-F238E27FC236}">
                  <a16:creationId xmlns:a16="http://schemas.microsoft.com/office/drawing/2014/main" id="{A1B9E3BC-85F9-035E-3B23-2BBC374C853E}"/>
                </a:ext>
              </a:extLst>
            </p:cNvPr>
            <p:cNvSpPr txBox="1"/>
            <p:nvPr/>
          </p:nvSpPr>
          <p:spPr>
            <a:xfrm>
              <a:off x="11448181" y="3136612"/>
              <a:ext cx="743819" cy="461665"/>
            </a:xfrm>
            <a:prstGeom prst="rect">
              <a:avLst/>
            </a:prstGeom>
            <a:noFill/>
          </p:spPr>
          <p:txBody>
            <a:bodyPr wrap="square">
              <a:spAutoFit/>
            </a:bodyPr>
            <a:lstStyle/>
            <a:p>
              <a:r>
                <a:rPr lang="en-US" sz="1200" dirty="0"/>
                <a:t>80% </a:t>
              </a:r>
            </a:p>
            <a:p>
              <a:r>
                <a:rPr lang="en-US" sz="1200" dirty="0"/>
                <a:t>Capacity</a:t>
              </a:r>
            </a:p>
          </p:txBody>
        </p:sp>
        <p:sp>
          <p:nvSpPr>
            <p:cNvPr id="10" name="Right Brace 9">
              <a:extLst>
                <a:ext uri="{FF2B5EF4-FFF2-40B4-BE49-F238E27FC236}">
                  <a16:creationId xmlns:a16="http://schemas.microsoft.com/office/drawing/2014/main" id="{3D13E7A0-70B7-DDC3-E7BE-4CB8BE833316}"/>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A25D6FC5-F627-0A00-4439-AD1BA731FDAD}"/>
                </a:ext>
              </a:extLst>
            </p:cNvPr>
            <p:cNvSpPr txBox="1"/>
            <p:nvPr/>
          </p:nvSpPr>
          <p:spPr>
            <a:xfrm>
              <a:off x="10489992" y="1729029"/>
              <a:ext cx="837409" cy="523220"/>
            </a:xfrm>
            <a:prstGeom prst="rect">
              <a:avLst/>
            </a:prstGeom>
            <a:noFill/>
          </p:spPr>
          <p:txBody>
            <a:bodyPr wrap="none" rtlCol="0">
              <a:spAutoFit/>
            </a:bodyPr>
            <a:lstStyle/>
            <a:p>
              <a:pPr algn="ctr"/>
              <a:r>
                <a:rPr lang="en-US" sz="1400" dirty="0"/>
                <a:t>Propane </a:t>
              </a:r>
            </a:p>
            <a:p>
              <a:pPr algn="ctr"/>
              <a:r>
                <a:rPr lang="en-US" sz="1400" dirty="0"/>
                <a:t>Gas</a:t>
              </a:r>
            </a:p>
          </p:txBody>
        </p:sp>
      </p:grpSp>
    </p:spTree>
    <p:extLst>
      <p:ext uri="{BB962C8B-B14F-4D97-AF65-F5344CB8AC3E}">
        <p14:creationId xmlns:p14="http://schemas.microsoft.com/office/powerpoint/2010/main" val="389470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478E-DC04-0FD1-9257-A4D7F376FFE4}"/>
              </a:ext>
            </a:extLst>
          </p:cNvPr>
          <p:cNvSpPr>
            <a:spLocks noGrp="1"/>
          </p:cNvSpPr>
          <p:nvPr>
            <p:ph type="title"/>
          </p:nvPr>
        </p:nvSpPr>
        <p:spPr/>
        <p:txBody>
          <a:bodyPr/>
          <a:lstStyle/>
          <a:p>
            <a:pPr algn="r" rtl="1"/>
            <a:r>
              <a:rPr lang="ar-SA" dirty="0"/>
              <a:t>إعادة تعبئة الخزانات - صمام الفائض</a:t>
            </a:r>
            <a:endParaRPr lang="en-US" dirty="0"/>
          </a:p>
        </p:txBody>
      </p:sp>
      <p:sp>
        <p:nvSpPr>
          <p:cNvPr id="3" name="Content Placeholder 2">
            <a:extLst>
              <a:ext uri="{FF2B5EF4-FFF2-40B4-BE49-F238E27FC236}">
                <a16:creationId xmlns:a16="http://schemas.microsoft.com/office/drawing/2014/main" id="{750A70D0-94FD-E83C-4E1E-06365772494C}"/>
              </a:ext>
            </a:extLst>
          </p:cNvPr>
          <p:cNvSpPr>
            <a:spLocks noGrp="1"/>
          </p:cNvSpPr>
          <p:nvPr>
            <p:ph idx="1"/>
          </p:nvPr>
        </p:nvSpPr>
        <p:spPr>
          <a:xfrm>
            <a:off x="2914287" y="2032712"/>
            <a:ext cx="8693063" cy="4938430"/>
          </a:xfrm>
        </p:spPr>
        <p:txBody>
          <a:bodyPr>
            <a:normAutofit/>
          </a:bodyPr>
          <a:lstStyle/>
          <a:p>
            <a:pPr marL="0" indent="0" algn="r" rtl="1">
              <a:buNone/>
            </a:pPr>
            <a:r>
              <a:rPr lang="ar-SA" dirty="0"/>
              <a:t>** لا تملأ الخزان بالكامل ، ثم اترك صمام التدفق الزائد يطلق "إضافي" في الهواء.</a:t>
            </a:r>
            <a:endParaRPr lang="en-US" dirty="0"/>
          </a:p>
          <a:p>
            <a:pPr marL="0" indent="0" algn="r" rtl="1">
              <a:buNone/>
            </a:pPr>
            <a:r>
              <a:rPr lang="ar-SA" dirty="0"/>
              <a:t>خطيرة من نواحٍ متعددة:</a:t>
            </a:r>
          </a:p>
          <a:p>
            <a:pPr algn="r" rtl="1"/>
            <a:r>
              <a:rPr lang="ar-SA" dirty="0"/>
              <a:t>هل سيكون إطلاقه متوقعًا؟</a:t>
            </a:r>
          </a:p>
          <a:p>
            <a:pPr lvl="1" algn="r" rtl="1"/>
            <a:r>
              <a:rPr lang="ar-SA" dirty="0"/>
              <a:t>متى تتوقع ذلك؟ وهل سيكون الهواء الطلق؟ أو</a:t>
            </a:r>
          </a:p>
          <a:p>
            <a:pPr lvl="1" algn="r" rtl="1"/>
            <a:r>
              <a:rPr lang="ar-SA" dirty="0"/>
              <a:t>عندما تكون في حدث مع الناس من حولك؟</a:t>
            </a:r>
          </a:p>
          <a:p>
            <a:pPr algn="r" rtl="1"/>
            <a:r>
              <a:rPr lang="ar-SA" dirty="0"/>
              <a:t>أين يذهب البروبان المطلق؟</a:t>
            </a:r>
          </a:p>
          <a:p>
            <a:pPr lvl="1" algn="r" rtl="1"/>
            <a:r>
              <a:rPr lang="ar-SA" dirty="0"/>
              <a:t>سوف تغرق وتتدفق على الأرض. إذا كان مصدر الإشعال قريبًا ...</a:t>
            </a:r>
            <a:endParaRPr lang="en-US" dirty="0"/>
          </a:p>
        </p:txBody>
      </p:sp>
      <p:pic>
        <p:nvPicPr>
          <p:cNvPr id="14" name="Picture 13" descr="A diagram of a machine&#10;&#10;Description automatically generated with low confidence">
            <a:extLst>
              <a:ext uri="{FF2B5EF4-FFF2-40B4-BE49-F238E27FC236}">
                <a16:creationId xmlns:a16="http://schemas.microsoft.com/office/drawing/2014/main" id="{BA393600-CC60-414D-891A-53C576008D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433" y="201313"/>
            <a:ext cx="3821674" cy="1611300"/>
          </a:xfrm>
          <a:prstGeom prst="rect">
            <a:avLst/>
          </a:prstGeom>
        </p:spPr>
      </p:pic>
      <p:pic>
        <p:nvPicPr>
          <p:cNvPr id="16" name="Picture 15" descr="A picture containing text, handwriting, screenshot, ink&#10;&#10;Description automatically generated">
            <a:extLst>
              <a:ext uri="{FF2B5EF4-FFF2-40B4-BE49-F238E27FC236}">
                <a16:creationId xmlns:a16="http://schemas.microsoft.com/office/drawing/2014/main" id="{1033D60A-D4C9-1A4E-B2AE-47C63C0F8A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516" y="1976425"/>
            <a:ext cx="2553771" cy="4610976"/>
          </a:xfrm>
          <a:prstGeom prst="rect">
            <a:avLst/>
          </a:prstGeom>
        </p:spPr>
      </p:pic>
    </p:spTree>
    <p:extLst>
      <p:ext uri="{BB962C8B-B14F-4D97-AF65-F5344CB8AC3E}">
        <p14:creationId xmlns:p14="http://schemas.microsoft.com/office/powerpoint/2010/main" val="76649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p:txBody>
          <a:bodyPr/>
          <a:lstStyle/>
          <a:p>
            <a:pPr algn="r" rtl="1"/>
            <a:r>
              <a:rPr lang="ar-SA" dirty="0"/>
              <a:t>إعادة التعبئة - كيف يمكنني معرفة ما إذا كان الخزان ممتلئًا بنسبة ٨٠٪؟</a:t>
            </a:r>
            <a:endParaRPr lang="en-US" dirty="0"/>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sz="half" idx="1"/>
          </p:nvPr>
        </p:nvSpPr>
        <p:spPr>
          <a:xfrm>
            <a:off x="4313128" y="1690688"/>
            <a:ext cx="7390356" cy="4351338"/>
          </a:xfrm>
        </p:spPr>
        <p:txBody>
          <a:bodyPr>
            <a:normAutofit lnSpcReduction="10000"/>
          </a:bodyPr>
          <a:lstStyle/>
          <a:p>
            <a:pPr algn="r" rtl="1"/>
            <a:r>
              <a:rPr lang="ar-SA" dirty="0"/>
              <a:t>ابحث عن "الوزن الفارغ" للخزان</a:t>
            </a:r>
          </a:p>
          <a:p>
            <a:pPr lvl="1" algn="r" rtl="1"/>
            <a:r>
              <a:rPr lang="ar-SA" dirty="0"/>
              <a:t>وزن الخزان عندما يكون فارغًا</a:t>
            </a:r>
          </a:p>
          <a:p>
            <a:pPr marL="0" indent="0" algn="r" rtl="1">
              <a:buNone/>
            </a:pPr>
            <a:endParaRPr lang="en-US" dirty="0"/>
          </a:p>
          <a:p>
            <a:pPr algn="r" rtl="1"/>
            <a:r>
              <a:rPr lang="ar-SA" dirty="0"/>
              <a:t>قم بوزن خزان البروبان قبل إعادة ملئه</a:t>
            </a:r>
          </a:p>
          <a:p>
            <a:pPr lvl="1" algn="r" rtl="1"/>
            <a:r>
              <a:rPr lang="ar-SA" dirty="0"/>
              <a:t>إذا كان الخزان يزن اكثر من الوزن الفارغ ، تبقى بعض البروبان</a:t>
            </a:r>
          </a:p>
          <a:p>
            <a:pPr algn="r" rtl="1"/>
            <a:endParaRPr lang="en-US" dirty="0"/>
          </a:p>
          <a:p>
            <a:pPr algn="r" rtl="1"/>
            <a:r>
              <a:rPr lang="ar-SA" dirty="0"/>
              <a:t>احسب مقدار الوزن الإجمالي المطلوب</a:t>
            </a:r>
          </a:p>
          <a:p>
            <a:pPr lvl="1" algn="r" rtl="1"/>
            <a:r>
              <a:rPr lang="ar-SA" dirty="0"/>
              <a:t>وزن الخزان (فارغ) + وزن البروبان × ٨٠٪</a:t>
            </a:r>
          </a:p>
          <a:p>
            <a:pPr lvl="1" algn="r" rtl="1"/>
            <a:r>
              <a:rPr lang="ar-SA" dirty="0"/>
              <a:t>مثال: ١٨ رطلاً فارغًا + (٢٠ رطلاً × ٨٠٪) = ١٨ رطلاً + ١٦ رطلاً = ٣٤ رطلاً</a:t>
            </a:r>
            <a:endParaRPr lang="en-US" dirty="0"/>
          </a:p>
        </p:txBody>
      </p:sp>
      <p:sp>
        <p:nvSpPr>
          <p:cNvPr id="4" name="Content Placeholder 3">
            <a:extLst>
              <a:ext uri="{FF2B5EF4-FFF2-40B4-BE49-F238E27FC236}">
                <a16:creationId xmlns:a16="http://schemas.microsoft.com/office/drawing/2014/main" id="{97DE9CFB-92A8-C7FC-9F30-8055A5FED953}"/>
              </a:ext>
            </a:extLst>
          </p:cNvPr>
          <p:cNvSpPr>
            <a:spLocks noGrp="1"/>
          </p:cNvSpPr>
          <p:nvPr>
            <p:ph sz="half" idx="2"/>
          </p:nvPr>
        </p:nvSpPr>
        <p:spPr>
          <a:xfrm>
            <a:off x="488516" y="1690688"/>
            <a:ext cx="3757808" cy="4351338"/>
          </a:xfrm>
        </p:spPr>
        <p:txBody>
          <a:bodyPr>
            <a:normAutofit lnSpcReduction="10000"/>
          </a:bodyPr>
          <a:lstStyle/>
          <a:p>
            <a:pPr marL="0" indent="0" algn="r" rtl="1">
              <a:buNone/>
            </a:pPr>
            <a:r>
              <a:rPr lang="ar-SA" sz="2400" dirty="0"/>
              <a:t>الفارغة: ١٥ رطل</a:t>
            </a:r>
          </a:p>
          <a:p>
            <a:pPr marL="0" indent="0" algn="r" rtl="1">
              <a:buNone/>
            </a:pPr>
            <a:r>
              <a:rPr lang="ar-SA" sz="2400" dirty="0"/>
              <a:t>(= الخزان فارغ)</a:t>
            </a:r>
          </a:p>
          <a:p>
            <a:pPr marL="0" indent="0" algn="r" rtl="1">
              <a:buNone/>
            </a:pPr>
            <a:endParaRPr lang="en-US" dirty="0"/>
          </a:p>
          <a:p>
            <a:pPr marL="0" indent="0" algn="r" rtl="1">
              <a:buNone/>
            </a:pPr>
            <a:r>
              <a:rPr lang="ar-SA" sz="2400" dirty="0"/>
              <a:t>الحالي: ١٧ رطل</a:t>
            </a:r>
          </a:p>
          <a:p>
            <a:pPr marL="0" indent="0" algn="r" rtl="1">
              <a:buNone/>
            </a:pPr>
            <a:r>
              <a:rPr lang="ar-SA" sz="2400" dirty="0"/>
              <a:t>(= ١٥ رطلاً من الخزان + ٢ رطل البترول المسال)</a:t>
            </a:r>
            <a:endParaRPr lang="en-US" dirty="0"/>
          </a:p>
          <a:p>
            <a:pPr marL="0" indent="0" algn="r" rtl="1">
              <a:buNone/>
            </a:pPr>
            <a:endParaRPr lang="en-US" dirty="0"/>
          </a:p>
          <a:p>
            <a:pPr marL="0" indent="0" algn="r" rtl="1">
              <a:buNone/>
            </a:pPr>
            <a:r>
              <a:rPr lang="ar-SA" sz="2400" dirty="0"/>
              <a:t>الوزن الإجمالي =</a:t>
            </a:r>
          </a:p>
          <a:p>
            <a:pPr marL="0" indent="0" algn="r" rtl="1">
              <a:buNone/>
            </a:pPr>
            <a:r>
              <a:rPr lang="ar-SA" sz="2400" dirty="0"/>
              <a:t>الوزن الفارغ + وزن البروبان × ٨٠٪</a:t>
            </a:r>
            <a:endParaRPr lang="en-US" sz="2400" dirty="0"/>
          </a:p>
        </p:txBody>
      </p:sp>
    </p:spTree>
    <p:extLst>
      <p:ext uri="{BB962C8B-B14F-4D97-AF65-F5344CB8AC3E}">
        <p14:creationId xmlns:p14="http://schemas.microsoft.com/office/powerpoint/2010/main" val="3048152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p:txBody>
          <a:bodyPr>
            <a:normAutofit/>
          </a:bodyPr>
          <a:lstStyle/>
          <a:p>
            <a:pPr algn="r" rtl="1"/>
            <a:r>
              <a:rPr lang="ar-SA" sz="4000" dirty="0"/>
              <a:t>إعادة تعبئة خزانات البروبان - مناقشة التحديات</a:t>
            </a:r>
            <a:endParaRPr lang="en-US" sz="4000" dirty="0"/>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sz="half" idx="1"/>
          </p:nvPr>
        </p:nvSpPr>
        <p:spPr>
          <a:xfrm>
            <a:off x="6377836" y="1612404"/>
            <a:ext cx="5539636" cy="4351338"/>
          </a:xfrm>
        </p:spPr>
        <p:txBody>
          <a:bodyPr>
            <a:normAutofit/>
          </a:bodyPr>
          <a:lstStyle/>
          <a:p>
            <a:pPr marL="0" indent="0" algn="r" rtl="1">
              <a:buNone/>
            </a:pPr>
            <a:r>
              <a:rPr lang="ar-SA" sz="2400" u="sng" dirty="0"/>
              <a:t>الموضوع ١: </a:t>
            </a:r>
            <a:r>
              <a:rPr lang="ar-SA" sz="2400" dirty="0"/>
              <a:t>خزانات صغيرة أم كبيرة (٢٠-١٠٠ رطل)؟</a:t>
            </a:r>
            <a:endParaRPr lang="en-US" sz="2400" dirty="0"/>
          </a:p>
          <a:p>
            <a:pPr algn="r" rtl="1"/>
            <a:r>
              <a:rPr lang="ar-SA" sz="2400" dirty="0"/>
              <a:t>الخيار ١: خزانات صغيرة</a:t>
            </a:r>
          </a:p>
          <a:p>
            <a:pPr lvl="1" algn="r" rtl="1"/>
            <a:r>
              <a:rPr lang="ar-SA" dirty="0"/>
              <a:t>الأحداث؟ الراحة؟</a:t>
            </a:r>
          </a:p>
          <a:p>
            <a:pPr lvl="1" algn="r" rtl="1"/>
            <a:endParaRPr lang="en-US" sz="2000" dirty="0"/>
          </a:p>
          <a:p>
            <a:pPr algn="r" rtl="1"/>
            <a:r>
              <a:rPr lang="ar-SA" sz="2400" dirty="0"/>
              <a:t>الخيار 2: خزانات أكبر</a:t>
            </a:r>
          </a:p>
          <a:p>
            <a:pPr lvl="1" algn="r" rtl="1"/>
            <a:r>
              <a:rPr lang="ar-SA" dirty="0"/>
              <a:t>المزيد من السعة للأحداث المزدحمة؟</a:t>
            </a:r>
          </a:p>
          <a:p>
            <a:pPr lvl="1" algn="r" rtl="1"/>
            <a:r>
              <a:rPr lang="ar-SA" dirty="0"/>
              <a:t>ما مدى سهولة إزالتها لإعادة التعبئة؟</a:t>
            </a:r>
          </a:p>
          <a:p>
            <a:pPr lvl="1" algn="r" rtl="1"/>
            <a:r>
              <a:rPr lang="ar-SA" dirty="0"/>
              <a:t>هل تتطلب إزالتها لإعادة الملء؟</a:t>
            </a:r>
            <a:endParaRPr lang="en-US" dirty="0"/>
          </a:p>
          <a:p>
            <a:pPr algn="r" rtl="1"/>
            <a:endParaRPr lang="en-US" dirty="0"/>
          </a:p>
        </p:txBody>
      </p:sp>
      <p:sp>
        <p:nvSpPr>
          <p:cNvPr id="4" name="Content Placeholder 3">
            <a:extLst>
              <a:ext uri="{FF2B5EF4-FFF2-40B4-BE49-F238E27FC236}">
                <a16:creationId xmlns:a16="http://schemas.microsoft.com/office/drawing/2014/main" id="{CAD4544E-53B0-005D-0A77-A7A5C7751558}"/>
              </a:ext>
            </a:extLst>
          </p:cNvPr>
          <p:cNvSpPr>
            <a:spLocks noGrp="1"/>
          </p:cNvSpPr>
          <p:nvPr>
            <p:ph sz="half" idx="2"/>
          </p:nvPr>
        </p:nvSpPr>
        <p:spPr>
          <a:xfrm>
            <a:off x="274528" y="1612404"/>
            <a:ext cx="5539636" cy="4351338"/>
          </a:xfrm>
        </p:spPr>
        <p:txBody>
          <a:bodyPr>
            <a:normAutofit/>
          </a:bodyPr>
          <a:lstStyle/>
          <a:p>
            <a:pPr marL="0" indent="0" algn="r" rtl="1">
              <a:buNone/>
            </a:pPr>
            <a:r>
              <a:rPr lang="ar-SA" sz="2400" u="sng" dirty="0"/>
              <a:t>المشكلة الثانية:</a:t>
            </a:r>
            <a:r>
              <a:rPr lang="ar-SA" sz="2400" dirty="0"/>
              <a:t> متى وكيف سيتم تعبئة الخزانات؟</a:t>
            </a:r>
            <a:endParaRPr lang="en-US" sz="2400" dirty="0"/>
          </a:p>
          <a:p>
            <a:pPr marL="0" indent="0" algn="r" rtl="1">
              <a:buNone/>
            </a:pPr>
            <a:endParaRPr lang="ar-SA" sz="2400" dirty="0"/>
          </a:p>
          <a:p>
            <a:pPr marL="0" indent="0" algn="r" rtl="1">
              <a:buNone/>
            </a:pPr>
            <a:r>
              <a:rPr lang="ar-SA" sz="2400" dirty="0"/>
              <a:t>الخيار 1: خزان واحد غير ممتلئ قبل الحدث</a:t>
            </a:r>
          </a:p>
          <a:p>
            <a:pPr lvl="1" algn="r" rtl="1"/>
            <a:r>
              <a:rPr lang="ar-SA" dirty="0"/>
              <a:t>ملء الخزان الى اقصى حد - مقبول؟</a:t>
            </a:r>
          </a:p>
          <a:p>
            <a:pPr lvl="1" algn="r" rtl="1"/>
            <a:endParaRPr lang="en-US" sz="2400" dirty="0"/>
          </a:p>
          <a:p>
            <a:pPr marL="0" indent="0" algn="r" rtl="1">
              <a:buNone/>
            </a:pPr>
            <a:r>
              <a:rPr lang="ar-SA" sz="2400" dirty="0"/>
              <a:t>الخيار 2: خزانين سعة 100 رطل</a:t>
            </a:r>
          </a:p>
          <a:p>
            <a:pPr lvl="1" algn="r" rtl="1"/>
            <a:r>
              <a:rPr lang="ar-SA" dirty="0"/>
              <a:t>استخدم واحدًا حتى يصبح منخفضًا ، ثم قم بالتبديل إلى الخزان الثاني واملأ الخزان الأول لاحقًا</a:t>
            </a:r>
            <a:endParaRPr lang="en-US" dirty="0"/>
          </a:p>
          <a:p>
            <a:pPr algn="r" rtl="1"/>
            <a:endParaRPr lang="en-US" dirty="0"/>
          </a:p>
          <a:p>
            <a:pPr algn="r" rtl="1"/>
            <a:endParaRPr lang="en-US" dirty="0"/>
          </a:p>
          <a:p>
            <a:pPr algn="r" rtl="1"/>
            <a:endParaRPr lang="en-US" dirty="0"/>
          </a:p>
        </p:txBody>
      </p:sp>
      <p:sp>
        <p:nvSpPr>
          <p:cNvPr id="5" name="TextBox 4">
            <a:extLst>
              <a:ext uri="{FF2B5EF4-FFF2-40B4-BE49-F238E27FC236}">
                <a16:creationId xmlns:a16="http://schemas.microsoft.com/office/drawing/2014/main" id="{30648487-8E96-8792-C695-8F4308C5E874}"/>
              </a:ext>
            </a:extLst>
          </p:cNvPr>
          <p:cNvSpPr txBox="1"/>
          <p:nvPr/>
        </p:nvSpPr>
        <p:spPr>
          <a:xfrm>
            <a:off x="1064713" y="6031210"/>
            <a:ext cx="10289087" cy="830997"/>
          </a:xfrm>
          <a:prstGeom prst="rect">
            <a:avLst/>
          </a:prstGeom>
          <a:noFill/>
        </p:spPr>
        <p:txBody>
          <a:bodyPr wrap="square" rtlCol="0">
            <a:spAutoFit/>
          </a:bodyPr>
          <a:lstStyle/>
          <a:p>
            <a:pPr algn="r" rtl="1"/>
            <a:r>
              <a:rPr lang="ar-SA" sz="2400" b="1" dirty="0"/>
              <a:t>المالكون: عندما تفكر في الخيارات ، هل تفكر في الأمان؟ وما هي المخاطر التي لا تمانع تعريض عملك لها؟</a:t>
            </a:r>
            <a:endParaRPr lang="en-US" sz="2400" dirty="0"/>
          </a:p>
        </p:txBody>
      </p:sp>
    </p:spTree>
    <p:extLst>
      <p:ext uri="{BB962C8B-B14F-4D97-AF65-F5344CB8AC3E}">
        <p14:creationId xmlns:p14="http://schemas.microsoft.com/office/powerpoint/2010/main" val="390716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pPr algn="r" rtl="1"/>
            <a:r>
              <a:rPr lang="ar-SA" dirty="0"/>
              <a:t>الخلاصة</a:t>
            </a:r>
            <a:endParaRPr lang="en-US" dirty="0"/>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lstStyle/>
          <a:p>
            <a:pPr algn="r" rtl="1"/>
            <a:r>
              <a:rPr lang="ar-SA" dirty="0"/>
              <a:t>تمثل خزانات البروبان خطرًا فريدًا على صناعة عربات الطعام مقارنة بمطاعم الطوب</a:t>
            </a:r>
          </a:p>
          <a:p>
            <a:pPr algn="r" rtl="1"/>
            <a:r>
              <a:rPr lang="ar-SA" dirty="0"/>
              <a:t>يجب استخدام أدوات التحكم في المخاطر المتعددة للتحكم في مخاطر خزان البروبان.</a:t>
            </a:r>
          </a:p>
          <a:p>
            <a:pPr algn="r" rtl="1"/>
            <a:r>
              <a:rPr lang="ar-SA" dirty="0"/>
              <a:t>عند إعادة تعبئة خزانات البروبان ، يجب اتباع قاعدة التعبئة بنسبة ٨٠٪.</a:t>
            </a:r>
          </a:p>
          <a:p>
            <a:pPr algn="r" rtl="1"/>
            <a:r>
              <a:rPr lang="ar-SA" dirty="0"/>
              <a:t>يجب على الشركات فقط استخدام المهنيين ذوي التدريب والخبرة في البروبان لإعادة تعبئة الاحتياجات وتركيب الأنابيب.</a:t>
            </a:r>
            <a:endParaRPr lang="en-US" dirty="0"/>
          </a:p>
        </p:txBody>
      </p:sp>
    </p:spTree>
    <p:extLst>
      <p:ext uri="{BB962C8B-B14F-4D97-AF65-F5344CB8AC3E}">
        <p14:creationId xmlns:p14="http://schemas.microsoft.com/office/powerpoint/2010/main" val="2642505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pPr algn="r"/>
            <a:r>
              <a:rPr lang="ar-SA" dirty="0"/>
              <a:t>الأهداف </a:t>
            </a:r>
            <a:endParaRPr lang="en-US" dirty="0"/>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lstStyle/>
          <a:p>
            <a:pPr marL="0" indent="0" algn="r" rtl="1">
              <a:buNone/>
            </a:pPr>
            <a:r>
              <a:rPr lang="ar-SA" dirty="0"/>
              <a:t>بعد الانتهاء من هذا الجزء ، سيتمكن المتدرب من التالي:</a:t>
            </a:r>
            <a:endParaRPr lang="en-US" dirty="0"/>
          </a:p>
          <a:p>
            <a:pPr algn="r" rtl="1"/>
            <a:r>
              <a:rPr lang="ar-SA" dirty="0"/>
              <a:t>تحديد الخصائص الأساسية </a:t>
            </a:r>
            <a:r>
              <a:rPr lang="ar-SA" dirty="0" err="1"/>
              <a:t>للبروبان</a:t>
            </a:r>
            <a:r>
              <a:rPr lang="ar-SA" dirty="0"/>
              <a:t> والمخاطر المرتبطة باستخدام خزانات البروبان</a:t>
            </a:r>
          </a:p>
          <a:p>
            <a:pPr algn="r" rtl="1"/>
            <a:r>
              <a:rPr lang="ar-SA" dirty="0"/>
              <a:t>التعرف على واستخدام ضوابط التحكم بالمخاطر لتقليل احتمال حدوث تلك المخاطر</a:t>
            </a:r>
            <a:endParaRPr lang="en-US" dirty="0"/>
          </a:p>
        </p:txBody>
      </p:sp>
    </p:spTree>
    <p:extLst>
      <p:ext uri="{BB962C8B-B14F-4D97-AF65-F5344CB8AC3E}">
        <p14:creationId xmlns:p14="http://schemas.microsoft.com/office/powerpoint/2010/main" val="73885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7263-392B-29D3-BE95-B52B2F957C4A}"/>
              </a:ext>
            </a:extLst>
          </p:cNvPr>
          <p:cNvSpPr>
            <a:spLocks noGrp="1"/>
          </p:cNvSpPr>
          <p:nvPr>
            <p:ph type="title"/>
          </p:nvPr>
        </p:nvSpPr>
        <p:spPr/>
        <p:txBody>
          <a:bodyPr/>
          <a:lstStyle/>
          <a:p>
            <a:pPr algn="r" rtl="1"/>
            <a:r>
              <a:rPr lang="ar-SA" dirty="0"/>
              <a:t>سلامة خزانات البروبان</a:t>
            </a:r>
            <a:endParaRPr lang="en-US" dirty="0"/>
          </a:p>
        </p:txBody>
      </p:sp>
      <p:sp>
        <p:nvSpPr>
          <p:cNvPr id="3" name="Content Placeholder 2">
            <a:extLst>
              <a:ext uri="{FF2B5EF4-FFF2-40B4-BE49-F238E27FC236}">
                <a16:creationId xmlns:a16="http://schemas.microsoft.com/office/drawing/2014/main" id="{9843E30D-6B1D-7115-9B27-DD16CD870FD7}"/>
              </a:ext>
            </a:extLst>
          </p:cNvPr>
          <p:cNvSpPr>
            <a:spLocks noGrp="1"/>
          </p:cNvSpPr>
          <p:nvPr>
            <p:ph idx="1"/>
          </p:nvPr>
        </p:nvSpPr>
        <p:spPr>
          <a:xfrm>
            <a:off x="2000946" y="1473141"/>
            <a:ext cx="9410918" cy="4351338"/>
          </a:xfrm>
        </p:spPr>
        <p:txBody>
          <a:bodyPr>
            <a:normAutofit/>
          </a:bodyPr>
          <a:lstStyle/>
          <a:p>
            <a:pPr algn="r" rtl="1"/>
            <a:r>
              <a:rPr lang="ar-SA" dirty="0"/>
              <a:t>البروبان: مادة خطرة تستحق الانتباه</a:t>
            </a:r>
          </a:p>
          <a:p>
            <a:pPr algn="r" rtl="1"/>
            <a:r>
              <a:rPr lang="ar-SA" dirty="0"/>
              <a:t>البروبان هو أحد أنواع غاز البترول المسال (</a:t>
            </a:r>
            <a:r>
              <a:rPr lang="en-US" dirty="0"/>
              <a:t>LP-Gas</a:t>
            </a:r>
            <a:r>
              <a:rPr lang="ar-SA" dirty="0"/>
              <a:t>) الذي يمكن نقله في خزانات ويستخدم في عمليات الطهي.</a:t>
            </a:r>
          </a:p>
          <a:p>
            <a:pPr algn="r" rtl="1"/>
            <a:r>
              <a:rPr lang="ar-SA" dirty="0"/>
              <a:t>وفقًا لـ </a:t>
            </a:r>
            <a:r>
              <a:rPr lang="en-US" dirty="0"/>
              <a:t>NFPA</a:t>
            </a:r>
            <a:r>
              <a:rPr lang="ar-SA" dirty="0"/>
              <a:t> ، فإن ٦٨٪ من حرائق شاحنات الطعام ناتجة عن تسربات أو أعطال هيكلية لخزانات البروبان</a:t>
            </a:r>
          </a:p>
          <a:p>
            <a:pPr algn="r" rtl="1"/>
            <a:r>
              <a:rPr lang="ar-SA" dirty="0"/>
              <a:t>خزان بروبان بسعة ٢٠ رطلاً = طاقة متفجرة لـ ١٢٠ عود من الديناميت</a:t>
            </a:r>
            <a:endParaRPr lang="en-US" dirty="0"/>
          </a:p>
          <a:p>
            <a:pPr algn="r" rtl="1"/>
            <a:r>
              <a:rPr lang="ar-SA" dirty="0"/>
              <a:t>ملاحظة: بدأ محامو الإصابات الشخصية في إضافة </a:t>
            </a:r>
            <a:r>
              <a:rPr lang="ar-SA" dirty="0">
                <a:hlinkClick r:id="rId3"/>
              </a:rPr>
              <a:t>حوادث عربات الطعام </a:t>
            </a:r>
            <a:r>
              <a:rPr lang="ar-SA" dirty="0"/>
              <a:t>كخدمة تقاضي متخصصة. </a:t>
            </a:r>
            <a:endParaRPr lang="en-US" dirty="0"/>
          </a:p>
        </p:txBody>
      </p:sp>
      <p:sp>
        <p:nvSpPr>
          <p:cNvPr id="4" name="TextBox 3">
            <a:extLst>
              <a:ext uri="{FF2B5EF4-FFF2-40B4-BE49-F238E27FC236}">
                <a16:creationId xmlns:a16="http://schemas.microsoft.com/office/drawing/2014/main" id="{3513507C-4C60-26C6-99F0-8AC036C02332}"/>
              </a:ext>
            </a:extLst>
          </p:cNvPr>
          <p:cNvSpPr txBox="1"/>
          <p:nvPr/>
        </p:nvSpPr>
        <p:spPr>
          <a:xfrm>
            <a:off x="2235288" y="5934670"/>
            <a:ext cx="9746466" cy="646331"/>
          </a:xfrm>
          <a:prstGeom prst="rect">
            <a:avLst/>
          </a:prstGeom>
          <a:noFill/>
        </p:spPr>
        <p:txBody>
          <a:bodyPr wrap="square" rtlCol="0">
            <a:spAutoFit/>
          </a:bodyPr>
          <a:lstStyle/>
          <a:p>
            <a:pPr algn="r" rtl="1"/>
            <a:r>
              <a:rPr lang="ar-SA" sz="1800" dirty="0"/>
              <a:t>إخلاء المسؤولية: قد تختلف اللوائح الحكومية والمحلية ؛ تستند الإرشادات المقدمة هنا إلى إرشادات</a:t>
            </a:r>
            <a:r>
              <a:rPr lang="en-US" sz="1800" dirty="0"/>
              <a:t>NFPA </a:t>
            </a:r>
            <a:r>
              <a:rPr lang="ar-SA" sz="1800" dirty="0"/>
              <a:t> </a:t>
            </a:r>
            <a:r>
              <a:rPr lang="ar-SA" dirty="0"/>
              <a:t>و الاعتماد على</a:t>
            </a:r>
            <a:r>
              <a:rPr lang="ar-SA" sz="1800" dirty="0"/>
              <a:t> أن يقوم المديرون </a:t>
            </a:r>
            <a:r>
              <a:rPr lang="ar-SA" dirty="0"/>
              <a:t>بالتوجه</a:t>
            </a:r>
            <a:r>
              <a:rPr lang="ar-SA" sz="1800" dirty="0"/>
              <a:t> إلى السلطات المحلية والمهنيين المدربين بشكل صحيح عند الضرورة.</a:t>
            </a:r>
            <a:endParaRPr lang="en-US" sz="1800" dirty="0"/>
          </a:p>
        </p:txBody>
      </p:sp>
      <p:pic>
        <p:nvPicPr>
          <p:cNvPr id="8" name="Picture 7" descr="20 Gallon Propane Tank 8kb jpg">
            <a:extLst>
              <a:ext uri="{FF2B5EF4-FFF2-40B4-BE49-F238E27FC236}">
                <a16:creationId xmlns:a16="http://schemas.microsoft.com/office/drawing/2014/main" id="{046CE118-EE50-355A-1F89-1022AB9227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0246" y="239589"/>
            <a:ext cx="1663700" cy="2387600"/>
          </a:xfrm>
          <a:prstGeom prst="rect">
            <a:avLst/>
          </a:prstGeom>
        </p:spPr>
      </p:pic>
      <p:pic>
        <p:nvPicPr>
          <p:cNvPr id="9" name="Picture 8" descr="100 gallon propane tank 13kb jpg">
            <a:extLst>
              <a:ext uri="{FF2B5EF4-FFF2-40B4-BE49-F238E27FC236}">
                <a16:creationId xmlns:a16="http://schemas.microsoft.com/office/drawing/2014/main" id="{A5E104FE-5154-F9A7-BC1B-AFFDD12DDF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0246" y="2762126"/>
            <a:ext cx="1790700" cy="3759200"/>
          </a:xfrm>
          <a:prstGeom prst="rect">
            <a:avLst/>
          </a:prstGeom>
        </p:spPr>
      </p:pic>
    </p:spTree>
    <p:extLst>
      <p:ext uri="{BB962C8B-B14F-4D97-AF65-F5344CB8AC3E}">
        <p14:creationId xmlns:p14="http://schemas.microsoft.com/office/powerpoint/2010/main" val="300610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6288-A1EB-A677-5EAF-A879C230F3A7}"/>
              </a:ext>
            </a:extLst>
          </p:cNvPr>
          <p:cNvSpPr>
            <a:spLocks noGrp="1"/>
          </p:cNvSpPr>
          <p:nvPr>
            <p:ph type="title"/>
          </p:nvPr>
        </p:nvSpPr>
        <p:spPr>
          <a:xfrm>
            <a:off x="779223" y="18255"/>
            <a:ext cx="10515600" cy="1325563"/>
          </a:xfrm>
        </p:spPr>
        <p:txBody>
          <a:bodyPr/>
          <a:lstStyle/>
          <a:p>
            <a:pPr algn="r" rtl="1"/>
            <a:r>
              <a:rPr lang="ar-SA" dirty="0"/>
              <a:t>ما الذي يجعل خزان البروبان خطرا؟</a:t>
            </a:r>
            <a:endParaRPr lang="en-US" dirty="0"/>
          </a:p>
        </p:txBody>
      </p:sp>
      <p:sp>
        <p:nvSpPr>
          <p:cNvPr id="3" name="Content Placeholder 2">
            <a:extLst>
              <a:ext uri="{FF2B5EF4-FFF2-40B4-BE49-F238E27FC236}">
                <a16:creationId xmlns:a16="http://schemas.microsoft.com/office/drawing/2014/main" id="{0F0B3AAF-AC3E-EC30-6E5D-42B298069D88}"/>
              </a:ext>
            </a:extLst>
          </p:cNvPr>
          <p:cNvSpPr>
            <a:spLocks noGrp="1"/>
          </p:cNvSpPr>
          <p:nvPr>
            <p:ph idx="1"/>
          </p:nvPr>
        </p:nvSpPr>
        <p:spPr>
          <a:xfrm>
            <a:off x="2591756" y="1343818"/>
            <a:ext cx="9030831" cy="5348229"/>
          </a:xfrm>
        </p:spPr>
        <p:txBody>
          <a:bodyPr>
            <a:normAutofit/>
          </a:bodyPr>
          <a:lstStyle/>
          <a:p>
            <a:pPr algn="r" rtl="1"/>
            <a:r>
              <a:rPr lang="ar-SA" dirty="0"/>
              <a:t>البروبان هو غاز في درجة حرارة الغرفة</a:t>
            </a:r>
          </a:p>
          <a:p>
            <a:pPr lvl="1" algn="r" rtl="1"/>
            <a:r>
              <a:rPr lang="ar-SA" dirty="0"/>
              <a:t>مسعر بسعر الجالون لكن يباع بالوزن</a:t>
            </a:r>
          </a:p>
          <a:p>
            <a:pPr lvl="1" algn="r" rtl="1"/>
            <a:r>
              <a:rPr lang="ar-SA" dirty="0"/>
              <a:t>١ رطل من البروبان = ٠.٢٣٦ جالون (٦٠ درجة فهرنهايت) ، لذا ١٠٠ رطل = ٢٣.٦ جالون</a:t>
            </a:r>
          </a:p>
          <a:p>
            <a:pPr lvl="1" algn="r" rtl="1"/>
            <a:r>
              <a:rPr lang="ar-SA" dirty="0"/>
              <a:t>١ جالون = ٤.٢٤ رطل (الغاز أثقل من الهواء ولكنه أخف من الماء)</a:t>
            </a:r>
          </a:p>
          <a:p>
            <a:pPr algn="r" rtl="1"/>
            <a:r>
              <a:rPr lang="ar-SA" dirty="0"/>
              <a:t>يتم ضغط البروبان ليكون في حالة سائلة داخل الخزان</a:t>
            </a:r>
          </a:p>
          <a:p>
            <a:pPr lvl="1" algn="r" rtl="1"/>
            <a:r>
              <a:rPr lang="ar-SA" dirty="0"/>
              <a:t>عندما يتم فتح الصمام ، ينتقل البروبان بهيئة غاز إلى الشعلات</a:t>
            </a:r>
          </a:p>
          <a:p>
            <a:pPr lvl="1" algn="r" rtl="1"/>
            <a:r>
              <a:rPr lang="ar-SA" dirty="0"/>
              <a:t>يؤدي تسخين خزان يحتوي على البروبان إلى تمدده وزيادة الضغط داخل الخزان</a:t>
            </a:r>
          </a:p>
          <a:p>
            <a:pPr algn="r" rtl="1"/>
            <a:r>
              <a:rPr lang="ar-SA" dirty="0"/>
              <a:t>التحديات</a:t>
            </a:r>
            <a:r>
              <a:rPr lang="en-US" dirty="0"/>
              <a:t>:</a:t>
            </a:r>
          </a:p>
          <a:p>
            <a:pPr lvl="1" algn="r" rtl="1"/>
            <a:r>
              <a:rPr lang="ar-SA" dirty="0"/>
              <a:t>المناخات الحارة: تحتاج إلى مساحة لتوسيع الغاز في الخزان</a:t>
            </a:r>
          </a:p>
          <a:p>
            <a:pPr lvl="1" algn="r" rtl="1"/>
            <a:r>
              <a:rPr lang="ar-SA" dirty="0"/>
              <a:t>المناخات الباردة: قد تتطلب إعادة التعبئة عند انخفاض الضغط</a:t>
            </a:r>
          </a:p>
          <a:p>
            <a:pPr lvl="1" algn="r" rtl="1"/>
            <a:r>
              <a:rPr lang="ar-SA" dirty="0"/>
              <a:t>حتى اذا كان الخزان فارغ</a:t>
            </a:r>
            <a:endParaRPr lang="en-US" dirty="0"/>
          </a:p>
          <a:p>
            <a:pPr algn="r" rtl="1"/>
            <a:endParaRPr lang="en-US" dirty="0"/>
          </a:p>
          <a:p>
            <a:pPr algn="r" rtl="1"/>
            <a:endParaRPr lang="en-US" dirty="0"/>
          </a:p>
        </p:txBody>
      </p:sp>
      <p:pic>
        <p:nvPicPr>
          <p:cNvPr id="11" name="Picture 10" descr="Propane Tank Valves 15kb jpg&#10;">
            <a:extLst>
              <a:ext uri="{FF2B5EF4-FFF2-40B4-BE49-F238E27FC236}">
                <a16:creationId xmlns:a16="http://schemas.microsoft.com/office/drawing/2014/main" id="{A3EA3FD4-A1C5-0C56-A1AC-FF0A5D37BC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540" y="4773357"/>
            <a:ext cx="4204817" cy="1795691"/>
          </a:xfrm>
          <a:prstGeom prst="rect">
            <a:avLst/>
          </a:prstGeom>
        </p:spPr>
      </p:pic>
      <p:grpSp>
        <p:nvGrpSpPr>
          <p:cNvPr id="26" name="Group 25" descr="Diagram of propane tank showing 80% capacity ">
            <a:extLst>
              <a:ext uri="{FF2B5EF4-FFF2-40B4-BE49-F238E27FC236}">
                <a16:creationId xmlns:a16="http://schemas.microsoft.com/office/drawing/2014/main" id="{5B2F4371-381F-31B7-78F8-CD6D739E95EA}"/>
              </a:ext>
            </a:extLst>
          </p:cNvPr>
          <p:cNvGrpSpPr/>
          <p:nvPr/>
        </p:nvGrpSpPr>
        <p:grpSpPr>
          <a:xfrm>
            <a:off x="143540" y="858349"/>
            <a:ext cx="2064705" cy="3710525"/>
            <a:chOff x="10127295" y="746381"/>
            <a:chExt cx="2064705" cy="3710525"/>
          </a:xfrm>
        </p:grpSpPr>
        <p:sp>
          <p:nvSpPr>
            <p:cNvPr id="18" name="Oval 17">
              <a:extLst>
                <a:ext uri="{FF2B5EF4-FFF2-40B4-BE49-F238E27FC236}">
                  <a16:creationId xmlns:a16="http://schemas.microsoft.com/office/drawing/2014/main" id="{8F1D624A-3045-0C76-04B4-E0B12BFD16A5}"/>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52E866B-F0D7-DDBD-6C52-3DD600F32FFE}"/>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Propane Tank Valves 15kb jpg&#10;">
              <a:extLst>
                <a:ext uri="{FF2B5EF4-FFF2-40B4-BE49-F238E27FC236}">
                  <a16:creationId xmlns:a16="http://schemas.microsoft.com/office/drawing/2014/main" id="{217E7498-7D92-E3BB-6B4A-862FE048F26B}"/>
                </a:ext>
              </a:extLst>
            </p:cNvPr>
            <p:cNvPicPr>
              <a:picLocks noChangeAspect="1"/>
            </p:cNvPicPr>
            <p:nvPr/>
          </p:nvPicPr>
          <p:blipFill rotWithShape="1">
            <a:blip r:embed="rId3">
              <a:extLst>
                <a:ext uri="{28A0092B-C50C-407E-A947-70E740481C1C}">
                  <a14:useLocalDpi xmlns:a14="http://schemas.microsoft.com/office/drawing/2010/main" val="0"/>
                </a:ext>
              </a:extLst>
            </a:blip>
            <a:srcRect b="25658"/>
            <a:stretch/>
          </p:blipFill>
          <p:spPr>
            <a:xfrm>
              <a:off x="10127295" y="746381"/>
              <a:ext cx="1957626" cy="621506"/>
            </a:xfrm>
            <a:prstGeom prst="rect">
              <a:avLst/>
            </a:prstGeom>
          </p:spPr>
        </p:pic>
        <p:sp>
          <p:nvSpPr>
            <p:cNvPr id="20" name="Rectangle 19">
              <a:extLst>
                <a:ext uri="{FF2B5EF4-FFF2-40B4-BE49-F238E27FC236}">
                  <a16:creationId xmlns:a16="http://schemas.microsoft.com/office/drawing/2014/main" id="{B937DEEE-81E3-432D-846B-CD27FCE827E3}"/>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350" dirty="0">
                  <a:solidFill>
                    <a:schemeClr val="tx1"/>
                  </a:solidFill>
                </a:rPr>
                <a:t>البروبان السائل</a:t>
              </a:r>
              <a:endParaRPr lang="en-US" sz="1350" dirty="0">
                <a:solidFill>
                  <a:schemeClr val="tx1"/>
                </a:solidFill>
              </a:endParaRPr>
            </a:p>
          </p:txBody>
        </p:sp>
        <p:sp>
          <p:nvSpPr>
            <p:cNvPr id="22" name="TextBox 21">
              <a:extLst>
                <a:ext uri="{FF2B5EF4-FFF2-40B4-BE49-F238E27FC236}">
                  <a16:creationId xmlns:a16="http://schemas.microsoft.com/office/drawing/2014/main" id="{8A96359E-F79A-182D-3985-7E52F46F92D6}"/>
                </a:ext>
              </a:extLst>
            </p:cNvPr>
            <p:cNvSpPr txBox="1"/>
            <p:nvPr/>
          </p:nvSpPr>
          <p:spPr>
            <a:xfrm>
              <a:off x="11448181" y="3136612"/>
              <a:ext cx="743819" cy="276999"/>
            </a:xfrm>
            <a:prstGeom prst="rect">
              <a:avLst/>
            </a:prstGeom>
            <a:noFill/>
          </p:spPr>
          <p:txBody>
            <a:bodyPr wrap="square">
              <a:spAutoFit/>
            </a:bodyPr>
            <a:lstStyle/>
            <a:p>
              <a:r>
                <a:rPr lang="ar-SA" sz="1200" dirty="0"/>
                <a:t>سعة ٨٠٪</a:t>
              </a:r>
              <a:endParaRPr lang="en-US" sz="1200" dirty="0"/>
            </a:p>
          </p:txBody>
        </p:sp>
        <p:sp>
          <p:nvSpPr>
            <p:cNvPr id="24" name="Right Brace 23">
              <a:extLst>
                <a:ext uri="{FF2B5EF4-FFF2-40B4-BE49-F238E27FC236}">
                  <a16:creationId xmlns:a16="http://schemas.microsoft.com/office/drawing/2014/main" id="{D4811BDA-5F48-2F5B-2AAC-622D14D12552}"/>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FA4563B8-9A12-D582-0154-E14ECCE51FCB}"/>
                </a:ext>
              </a:extLst>
            </p:cNvPr>
            <p:cNvSpPr txBox="1"/>
            <p:nvPr/>
          </p:nvSpPr>
          <p:spPr>
            <a:xfrm>
              <a:off x="10585534" y="1729029"/>
              <a:ext cx="646331" cy="523220"/>
            </a:xfrm>
            <a:prstGeom prst="rect">
              <a:avLst/>
            </a:prstGeom>
            <a:noFill/>
          </p:spPr>
          <p:txBody>
            <a:bodyPr wrap="none" rtlCol="0">
              <a:spAutoFit/>
            </a:bodyPr>
            <a:lstStyle/>
            <a:p>
              <a:pPr algn="ctr"/>
              <a:r>
                <a:rPr lang="ar-SA" sz="1400" dirty="0"/>
                <a:t>خزان </a:t>
              </a:r>
            </a:p>
            <a:p>
              <a:pPr algn="ctr"/>
              <a:r>
                <a:rPr lang="ar-SA" sz="1400" dirty="0"/>
                <a:t>البروبان</a:t>
              </a:r>
              <a:endParaRPr lang="en-US" sz="1400" dirty="0"/>
            </a:p>
          </p:txBody>
        </p:sp>
      </p:grpSp>
      <p:sp>
        <p:nvSpPr>
          <p:cNvPr id="4" name="TextBox 3">
            <a:extLst>
              <a:ext uri="{FF2B5EF4-FFF2-40B4-BE49-F238E27FC236}">
                <a16:creationId xmlns:a16="http://schemas.microsoft.com/office/drawing/2014/main" id="{CA994F70-9993-7E4A-B91B-A159DF90E165}"/>
              </a:ext>
            </a:extLst>
          </p:cNvPr>
          <p:cNvSpPr txBox="1"/>
          <p:nvPr/>
        </p:nvSpPr>
        <p:spPr>
          <a:xfrm>
            <a:off x="143540" y="4780049"/>
            <a:ext cx="978813" cy="276999"/>
          </a:xfrm>
          <a:prstGeom prst="rect">
            <a:avLst/>
          </a:prstGeom>
          <a:solidFill>
            <a:srgbClr val="D0D4BC"/>
          </a:solidFill>
        </p:spPr>
        <p:txBody>
          <a:bodyPr wrap="square" rtlCol="0">
            <a:spAutoFit/>
          </a:bodyPr>
          <a:lstStyle/>
          <a:p>
            <a:r>
              <a:rPr lang="ar-SA" sz="1200" dirty="0"/>
              <a:t>صمام الاسطوانة</a:t>
            </a:r>
            <a:endParaRPr lang="en-US" sz="1200" dirty="0"/>
          </a:p>
        </p:txBody>
      </p:sp>
      <p:sp>
        <p:nvSpPr>
          <p:cNvPr id="5" name="TextBox 4">
            <a:extLst>
              <a:ext uri="{FF2B5EF4-FFF2-40B4-BE49-F238E27FC236}">
                <a16:creationId xmlns:a16="http://schemas.microsoft.com/office/drawing/2014/main" id="{0D740097-7E09-0A43-9A6E-6BC9D673D011}"/>
              </a:ext>
            </a:extLst>
          </p:cNvPr>
          <p:cNvSpPr txBox="1"/>
          <p:nvPr/>
        </p:nvSpPr>
        <p:spPr>
          <a:xfrm>
            <a:off x="143540" y="5240315"/>
            <a:ext cx="762259" cy="430887"/>
          </a:xfrm>
          <a:prstGeom prst="rect">
            <a:avLst/>
          </a:prstGeom>
          <a:solidFill>
            <a:srgbClr val="D0D4BC"/>
          </a:solidFill>
        </p:spPr>
        <p:txBody>
          <a:bodyPr wrap="square" rtlCol="0">
            <a:spAutoFit/>
          </a:bodyPr>
          <a:lstStyle/>
          <a:p>
            <a:pPr marL="0" algn="r" defTabSz="914400" rtl="1" eaLnBrk="1" latinLnBrk="0" hangingPunct="1"/>
            <a:r>
              <a:rPr lang="ar-SA" sz="1100" dirty="0"/>
              <a:t>صمام الأمان</a:t>
            </a:r>
          </a:p>
          <a:p>
            <a:pPr marL="0" algn="r" defTabSz="914400" rtl="1" eaLnBrk="1" latinLnBrk="0" hangingPunct="1"/>
            <a:endParaRPr lang="en-US" sz="1100" dirty="0"/>
          </a:p>
        </p:txBody>
      </p:sp>
      <p:sp>
        <p:nvSpPr>
          <p:cNvPr id="6" name="TextBox 5">
            <a:extLst>
              <a:ext uri="{FF2B5EF4-FFF2-40B4-BE49-F238E27FC236}">
                <a16:creationId xmlns:a16="http://schemas.microsoft.com/office/drawing/2014/main" id="{B599EE67-51BE-1E4B-8466-0912EFDAB6C7}"/>
              </a:ext>
            </a:extLst>
          </p:cNvPr>
          <p:cNvSpPr txBox="1"/>
          <p:nvPr/>
        </p:nvSpPr>
        <p:spPr>
          <a:xfrm>
            <a:off x="160706" y="5671202"/>
            <a:ext cx="961647" cy="523220"/>
          </a:xfrm>
          <a:prstGeom prst="rect">
            <a:avLst/>
          </a:prstGeom>
          <a:solidFill>
            <a:srgbClr val="D0D4BC"/>
          </a:solidFill>
        </p:spPr>
        <p:txBody>
          <a:bodyPr wrap="square" rtlCol="0">
            <a:spAutoFit/>
          </a:bodyPr>
          <a:lstStyle/>
          <a:p>
            <a:pPr marL="0" algn="r" defTabSz="914400" rtl="1" eaLnBrk="1" latinLnBrk="0" hangingPunct="1"/>
            <a:r>
              <a:rPr lang="ar-SA" sz="1400" dirty="0"/>
              <a:t>قارئ مستوى السائل</a:t>
            </a:r>
            <a:endParaRPr lang="en-US" sz="1400" dirty="0"/>
          </a:p>
        </p:txBody>
      </p:sp>
      <p:sp>
        <p:nvSpPr>
          <p:cNvPr id="7" name="TextBox 6">
            <a:extLst>
              <a:ext uri="{FF2B5EF4-FFF2-40B4-BE49-F238E27FC236}">
                <a16:creationId xmlns:a16="http://schemas.microsoft.com/office/drawing/2014/main" id="{3C0836C9-B5A1-3D4F-8805-8DD677F0958C}"/>
              </a:ext>
            </a:extLst>
          </p:cNvPr>
          <p:cNvSpPr txBox="1"/>
          <p:nvPr/>
        </p:nvSpPr>
        <p:spPr>
          <a:xfrm>
            <a:off x="1373175" y="6194422"/>
            <a:ext cx="835069" cy="369332"/>
          </a:xfrm>
          <a:prstGeom prst="rect">
            <a:avLst/>
          </a:prstGeom>
          <a:solidFill>
            <a:srgbClr val="D0D4BC"/>
          </a:solidFill>
        </p:spPr>
        <p:txBody>
          <a:bodyPr wrap="square" rtlCol="0">
            <a:spAutoFit/>
          </a:bodyPr>
          <a:lstStyle/>
          <a:p>
            <a:pPr marL="0" algn="r" defTabSz="914400" rtl="1" eaLnBrk="1" latinLnBrk="0" hangingPunct="1"/>
            <a:r>
              <a:rPr lang="ar-SA" dirty="0"/>
              <a:t>اسطوانة</a:t>
            </a:r>
            <a:endParaRPr lang="en-US" dirty="0"/>
          </a:p>
        </p:txBody>
      </p:sp>
      <p:sp>
        <p:nvSpPr>
          <p:cNvPr id="8" name="TextBox 7">
            <a:extLst>
              <a:ext uri="{FF2B5EF4-FFF2-40B4-BE49-F238E27FC236}">
                <a16:creationId xmlns:a16="http://schemas.microsoft.com/office/drawing/2014/main" id="{EC7F7741-4401-E64D-ACAE-521B8E6EDE78}"/>
              </a:ext>
            </a:extLst>
          </p:cNvPr>
          <p:cNvSpPr txBox="1"/>
          <p:nvPr/>
        </p:nvSpPr>
        <p:spPr>
          <a:xfrm>
            <a:off x="1916203" y="4812073"/>
            <a:ext cx="835069" cy="276999"/>
          </a:xfrm>
          <a:prstGeom prst="rect">
            <a:avLst/>
          </a:prstGeom>
          <a:solidFill>
            <a:srgbClr val="D0D4BC"/>
          </a:solidFill>
        </p:spPr>
        <p:txBody>
          <a:bodyPr wrap="square" rtlCol="0">
            <a:spAutoFit/>
          </a:bodyPr>
          <a:lstStyle/>
          <a:p>
            <a:r>
              <a:rPr lang="ar-SA" sz="1200" dirty="0"/>
              <a:t>عجلة التحكم</a:t>
            </a:r>
            <a:endParaRPr lang="en-US" sz="1200" dirty="0"/>
          </a:p>
        </p:txBody>
      </p:sp>
      <p:sp>
        <p:nvSpPr>
          <p:cNvPr id="9" name="TextBox 8">
            <a:extLst>
              <a:ext uri="{FF2B5EF4-FFF2-40B4-BE49-F238E27FC236}">
                <a16:creationId xmlns:a16="http://schemas.microsoft.com/office/drawing/2014/main" id="{D1E7A527-3A49-FD4F-B769-D7283C2CB700}"/>
              </a:ext>
            </a:extLst>
          </p:cNvPr>
          <p:cNvSpPr txBox="1"/>
          <p:nvPr/>
        </p:nvSpPr>
        <p:spPr>
          <a:xfrm>
            <a:off x="3341511" y="4812073"/>
            <a:ext cx="891822" cy="307777"/>
          </a:xfrm>
          <a:prstGeom prst="rect">
            <a:avLst/>
          </a:prstGeom>
          <a:solidFill>
            <a:srgbClr val="C6CAB2"/>
          </a:solidFill>
        </p:spPr>
        <p:txBody>
          <a:bodyPr wrap="square" rtlCol="0">
            <a:spAutoFit/>
          </a:bodyPr>
          <a:lstStyle/>
          <a:p>
            <a:pPr marL="0" algn="l" defTabSz="914400" rtl="0" eaLnBrk="1" latinLnBrk="0" hangingPunct="1"/>
            <a:r>
              <a:rPr lang="ar-SA" sz="1400" dirty="0"/>
              <a:t>وصلة الربط</a:t>
            </a:r>
            <a:endParaRPr lang="en-US" sz="1400" dirty="0"/>
          </a:p>
        </p:txBody>
      </p:sp>
      <p:sp>
        <p:nvSpPr>
          <p:cNvPr id="10" name="TextBox 9">
            <a:extLst>
              <a:ext uri="{FF2B5EF4-FFF2-40B4-BE49-F238E27FC236}">
                <a16:creationId xmlns:a16="http://schemas.microsoft.com/office/drawing/2014/main" id="{244CF448-9112-454D-B375-85348644C8AF}"/>
              </a:ext>
            </a:extLst>
          </p:cNvPr>
          <p:cNvSpPr txBox="1"/>
          <p:nvPr/>
        </p:nvSpPr>
        <p:spPr>
          <a:xfrm>
            <a:off x="3488267" y="5671202"/>
            <a:ext cx="745066" cy="369332"/>
          </a:xfrm>
          <a:prstGeom prst="rect">
            <a:avLst/>
          </a:prstGeom>
          <a:solidFill>
            <a:srgbClr val="C6CAB2"/>
          </a:solidFill>
        </p:spPr>
        <p:txBody>
          <a:bodyPr wrap="square" rtlCol="0">
            <a:spAutoFit/>
          </a:bodyPr>
          <a:lstStyle/>
          <a:p>
            <a:r>
              <a:rPr lang="ar-SA" dirty="0"/>
              <a:t>المنظم</a:t>
            </a:r>
            <a:endParaRPr lang="en-US" dirty="0"/>
          </a:p>
        </p:txBody>
      </p:sp>
      <p:sp>
        <p:nvSpPr>
          <p:cNvPr id="12" name="TextBox 11">
            <a:extLst>
              <a:ext uri="{FF2B5EF4-FFF2-40B4-BE49-F238E27FC236}">
                <a16:creationId xmlns:a16="http://schemas.microsoft.com/office/drawing/2014/main" id="{2234F876-F2F4-4843-AEAE-1FFC52690043}"/>
              </a:ext>
            </a:extLst>
          </p:cNvPr>
          <p:cNvSpPr txBox="1"/>
          <p:nvPr/>
        </p:nvSpPr>
        <p:spPr>
          <a:xfrm>
            <a:off x="3677648" y="6040534"/>
            <a:ext cx="670710" cy="276999"/>
          </a:xfrm>
          <a:prstGeom prst="rect">
            <a:avLst/>
          </a:prstGeom>
          <a:solidFill>
            <a:srgbClr val="C6CAB2"/>
          </a:solidFill>
        </p:spPr>
        <p:txBody>
          <a:bodyPr wrap="square" rtlCol="0">
            <a:spAutoFit/>
          </a:bodyPr>
          <a:lstStyle/>
          <a:p>
            <a:r>
              <a:rPr lang="ar-SA" sz="1200" dirty="0"/>
              <a:t>الخرطوم</a:t>
            </a:r>
            <a:endParaRPr lang="en-US" sz="1200" dirty="0"/>
          </a:p>
        </p:txBody>
      </p:sp>
      <p:pic>
        <p:nvPicPr>
          <p:cNvPr id="14" name="Picture 13" descr="A diagram of a machine&#10;&#10;Description automatically generated with low confidence">
            <a:extLst>
              <a:ext uri="{FF2B5EF4-FFF2-40B4-BE49-F238E27FC236}">
                <a16:creationId xmlns:a16="http://schemas.microsoft.com/office/drawing/2014/main" id="{3E8FEA39-D6F3-6E4F-931F-5DC9ABBD07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745" y="605158"/>
            <a:ext cx="2212671" cy="932910"/>
          </a:xfrm>
          <a:prstGeom prst="rect">
            <a:avLst/>
          </a:prstGeom>
        </p:spPr>
      </p:pic>
    </p:spTree>
    <p:extLst>
      <p:ext uri="{BB962C8B-B14F-4D97-AF65-F5344CB8AC3E}">
        <p14:creationId xmlns:p14="http://schemas.microsoft.com/office/powerpoint/2010/main" val="34970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6EF2-8483-DF95-0068-3974F4AB4D42}"/>
              </a:ext>
            </a:extLst>
          </p:cNvPr>
          <p:cNvSpPr>
            <a:spLocks noGrp="1"/>
          </p:cNvSpPr>
          <p:nvPr>
            <p:ph type="title"/>
          </p:nvPr>
        </p:nvSpPr>
        <p:spPr/>
        <p:txBody>
          <a:bodyPr>
            <a:normAutofit/>
          </a:bodyPr>
          <a:lstStyle/>
          <a:p>
            <a:pPr algn="r" rtl="1"/>
            <a:r>
              <a:rPr lang="ar-SA" dirty="0"/>
              <a:t>ما الذي تسبب في حادث فيلادلفيا ٢٠١٤؟</a:t>
            </a:r>
            <a:endParaRPr lang="en-US" dirty="0"/>
          </a:p>
        </p:txBody>
      </p:sp>
      <p:sp>
        <p:nvSpPr>
          <p:cNvPr id="3" name="Content Placeholder 2">
            <a:extLst>
              <a:ext uri="{FF2B5EF4-FFF2-40B4-BE49-F238E27FC236}">
                <a16:creationId xmlns:a16="http://schemas.microsoft.com/office/drawing/2014/main" id="{3D3BC626-BC1A-78C8-AB5D-875D1CA78FC3}"/>
              </a:ext>
            </a:extLst>
          </p:cNvPr>
          <p:cNvSpPr>
            <a:spLocks noGrp="1"/>
          </p:cNvSpPr>
          <p:nvPr>
            <p:ph idx="1"/>
          </p:nvPr>
        </p:nvSpPr>
        <p:spPr/>
        <p:txBody>
          <a:bodyPr>
            <a:normAutofit/>
          </a:bodyPr>
          <a:lstStyle/>
          <a:p>
            <a:pPr marL="0" indent="0" algn="r" rtl="1">
              <a:buNone/>
            </a:pPr>
            <a:r>
              <a:rPr lang="ar-SA" dirty="0"/>
              <a:t>١ يوليو ٢٠١٤: انفجار شاحنة طعام فيلادلفيا يقتل شخصان ويصيب ١٣</a:t>
            </a:r>
          </a:p>
          <a:p>
            <a:pPr marL="0" indent="0" algn="r" rtl="1">
              <a:buNone/>
            </a:pPr>
            <a:r>
              <a:rPr lang="ar-SA" dirty="0"/>
              <a:t>التفسير: </a:t>
            </a:r>
            <a:r>
              <a:rPr lang="en-US" dirty="0">
                <a:hlinkClick r:id="rId3"/>
              </a:rPr>
              <a:t>https://youtu.be/1YLLfOreaVE</a:t>
            </a:r>
            <a:endParaRPr lang="ar-SA" dirty="0"/>
          </a:p>
          <a:p>
            <a:pPr marL="0" indent="0" algn="r" rtl="1">
              <a:buNone/>
            </a:pPr>
            <a:r>
              <a:rPr lang="ar-SA" u="sng" dirty="0"/>
              <a:t>عوامل / تسلسل الأحداث:</a:t>
            </a:r>
          </a:p>
          <a:p>
            <a:pPr algn="r" rtl="1"/>
            <a:r>
              <a:rPr lang="ar-SA" dirty="0"/>
              <a:t>تم تأريخ أسطوانة البروبان سعة ١٠٠ جالون عام ١٩٤٨ ، ولم يكن بها صمام امان</a:t>
            </a:r>
          </a:p>
          <a:p>
            <a:pPr algn="r" rtl="1"/>
            <a:r>
              <a:rPr lang="ar-SA" dirty="0"/>
              <a:t>تؤدي درجات الحرارة المرتفعة إلى تمدد البروبان ، ويتراكم الضغط بدون صمام الامان</a:t>
            </a:r>
          </a:p>
          <a:p>
            <a:pPr algn="r" rtl="1"/>
            <a:r>
              <a:rPr lang="ar-SA" dirty="0"/>
              <a:t>في النهاية ، تنفجر الأسطوانة ، ويتسرب البروبان السائل ، ويتحول إلى غاز</a:t>
            </a:r>
          </a:p>
          <a:p>
            <a:pPr lvl="1" algn="r" rtl="1"/>
            <a:r>
              <a:rPr lang="ar-SA" dirty="0"/>
              <a:t>جزء من الثانية على الفيديو حيث تظهر سحابة بخار قبل الاشتعال</a:t>
            </a:r>
          </a:p>
          <a:p>
            <a:pPr algn="r" rtl="1"/>
            <a:r>
              <a:rPr lang="ar-SA" dirty="0"/>
              <a:t>أي مصدر اشتعال قريب يشعل البروبان</a:t>
            </a:r>
            <a:endParaRPr lang="en-US" dirty="0"/>
          </a:p>
        </p:txBody>
      </p:sp>
    </p:spTree>
    <p:extLst>
      <p:ext uri="{BB962C8B-B14F-4D97-AF65-F5344CB8AC3E}">
        <p14:creationId xmlns:p14="http://schemas.microsoft.com/office/powerpoint/2010/main" val="152190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6288-A1EB-A677-5EAF-A879C230F3A7}"/>
              </a:ext>
            </a:extLst>
          </p:cNvPr>
          <p:cNvSpPr>
            <a:spLocks noGrp="1"/>
          </p:cNvSpPr>
          <p:nvPr>
            <p:ph type="title"/>
          </p:nvPr>
        </p:nvSpPr>
        <p:spPr>
          <a:xfrm>
            <a:off x="779223" y="18255"/>
            <a:ext cx="10515600" cy="1325563"/>
          </a:xfrm>
        </p:spPr>
        <p:txBody>
          <a:bodyPr/>
          <a:lstStyle/>
          <a:p>
            <a:pPr algn="r" rtl="1"/>
            <a:r>
              <a:rPr lang="ar-SA" dirty="0"/>
              <a:t>ما الذي يجعل البروبان خطرا؟</a:t>
            </a:r>
            <a:endParaRPr lang="en-US" dirty="0"/>
          </a:p>
        </p:txBody>
      </p:sp>
      <p:sp>
        <p:nvSpPr>
          <p:cNvPr id="3" name="Content Placeholder 2">
            <a:extLst>
              <a:ext uri="{FF2B5EF4-FFF2-40B4-BE49-F238E27FC236}">
                <a16:creationId xmlns:a16="http://schemas.microsoft.com/office/drawing/2014/main" id="{0F0B3AAF-AC3E-EC30-6E5D-42B298069D88}"/>
              </a:ext>
            </a:extLst>
          </p:cNvPr>
          <p:cNvSpPr>
            <a:spLocks noGrp="1"/>
          </p:cNvSpPr>
          <p:nvPr>
            <p:ph idx="1"/>
          </p:nvPr>
        </p:nvSpPr>
        <p:spPr>
          <a:xfrm>
            <a:off x="2678324" y="1340074"/>
            <a:ext cx="9030831" cy="5348229"/>
          </a:xfrm>
        </p:spPr>
        <p:txBody>
          <a:bodyPr>
            <a:normAutofit/>
          </a:bodyPr>
          <a:lstStyle/>
          <a:p>
            <a:pPr algn="r" rtl="1"/>
            <a:r>
              <a:rPr lang="ar-SA" dirty="0"/>
              <a:t>يتم ضغط البروبان ليكون في حالة سائلة داخل الخزان</a:t>
            </a:r>
          </a:p>
          <a:p>
            <a:pPr lvl="1" algn="r" rtl="1"/>
            <a:r>
              <a:rPr lang="ar-SA" dirty="0"/>
              <a:t>عندما يتم فتح الصمام ، ينتقل البروبان علي هيئة غاز إلى الشعلات</a:t>
            </a:r>
          </a:p>
          <a:p>
            <a:pPr algn="r" rtl="1"/>
            <a:endParaRPr lang="en-US" dirty="0"/>
          </a:p>
          <a:p>
            <a:pPr algn="r" rtl="1"/>
            <a:r>
              <a:rPr lang="ar-SA" dirty="0"/>
              <a:t>ضوابط لمنع الحوادث (الهندسة ، ممارسات العمل)</a:t>
            </a:r>
          </a:p>
          <a:p>
            <a:pPr lvl="1" algn="r" rtl="1"/>
            <a:r>
              <a:rPr lang="ar-SA" dirty="0"/>
              <a:t>لا تملأ أكثر من ٨٠٪</a:t>
            </a:r>
          </a:p>
          <a:p>
            <a:pPr lvl="2" algn="r" rtl="1"/>
            <a:r>
              <a:rPr lang="ar-SA" dirty="0"/>
              <a:t>في يوم حار ، يحتاج البروبان إلى مساحة للتوسع دون أن يشكل تهديدًا</a:t>
            </a:r>
          </a:p>
          <a:p>
            <a:pPr algn="r" rtl="1"/>
            <a:r>
              <a:rPr lang="ar-SA" dirty="0"/>
              <a:t>صمام تخفيف الضغط (صمام الأمان)</a:t>
            </a:r>
          </a:p>
          <a:p>
            <a:pPr lvl="1" algn="r" rtl="1"/>
            <a:r>
              <a:rPr lang="ar-SA" dirty="0"/>
              <a:t>يسمح بإطلاق البروبان في حالة ارتفاع الضغط الداخلي</a:t>
            </a:r>
          </a:p>
          <a:p>
            <a:pPr algn="r" rtl="1"/>
            <a:r>
              <a:rPr lang="ar-SA" dirty="0"/>
              <a:t>أبيض/عاكس من الخارج</a:t>
            </a:r>
          </a:p>
          <a:p>
            <a:pPr lvl="1" algn="r" rtl="1"/>
            <a:r>
              <a:rPr lang="ar-SA" dirty="0"/>
              <a:t>تعكس الحرارة بدلاً من امتصاصها</a:t>
            </a:r>
          </a:p>
          <a:p>
            <a:pPr algn="r" rtl="1"/>
            <a:r>
              <a:rPr lang="ar-SA" dirty="0"/>
              <a:t>الحفاظ على مسافة امنة عن مصادر الاشتعال</a:t>
            </a:r>
          </a:p>
          <a:p>
            <a:pPr lvl="1" algn="r" rtl="1"/>
            <a:r>
              <a:rPr lang="ar-SA" dirty="0"/>
              <a:t>غاز البروبان المنبعث أكثر كثافة من الهواء ، ويمكنه الانتقال </a:t>
            </a:r>
            <a:endParaRPr lang="en-US" dirty="0"/>
          </a:p>
        </p:txBody>
      </p:sp>
      <p:pic>
        <p:nvPicPr>
          <p:cNvPr id="7" name="Picture 6" descr="A picture containing text, handwriting, screenshot, ink&#10;&#10;Description automatically generated">
            <a:extLst>
              <a:ext uri="{FF2B5EF4-FFF2-40B4-BE49-F238E27FC236}">
                <a16:creationId xmlns:a16="http://schemas.microsoft.com/office/drawing/2014/main" id="{F5F6CC01-B32B-AA48-B0F2-D6B6C576E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271" y="201834"/>
            <a:ext cx="2364909" cy="4269974"/>
          </a:xfrm>
          <a:prstGeom prst="rect">
            <a:avLst/>
          </a:prstGeom>
        </p:spPr>
      </p:pic>
      <p:pic>
        <p:nvPicPr>
          <p:cNvPr id="9" name="Picture 8" descr="A diagram of a machine&#10;&#10;Description automatically generated with low confidence">
            <a:extLst>
              <a:ext uri="{FF2B5EF4-FFF2-40B4-BE49-F238E27FC236}">
                <a16:creationId xmlns:a16="http://schemas.microsoft.com/office/drawing/2014/main" id="{3C1B6B7C-03F2-0940-AB71-1744503BD5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845" y="4655387"/>
            <a:ext cx="3760611" cy="1585555"/>
          </a:xfrm>
          <a:prstGeom prst="rect">
            <a:avLst/>
          </a:prstGeom>
        </p:spPr>
      </p:pic>
    </p:spTree>
    <p:extLst>
      <p:ext uri="{BB962C8B-B14F-4D97-AF65-F5344CB8AC3E}">
        <p14:creationId xmlns:p14="http://schemas.microsoft.com/office/powerpoint/2010/main" val="1153784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ar-SA" dirty="0"/>
              <a:t>قائمة فحص سلامة خزان البروبان - عامة</a:t>
            </a:r>
            <a:endParaRPr lang="en-US" dirty="0"/>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3352189925"/>
              </p:ext>
            </p:extLst>
          </p:nvPr>
        </p:nvGraphicFramePr>
        <p:xfrm>
          <a:off x="3225800" y="1690688"/>
          <a:ext cx="8128000" cy="3901440"/>
        </p:xfrm>
        <a:graphic>
          <a:graphicData uri="http://schemas.openxmlformats.org/drawingml/2006/table">
            <a:tbl>
              <a:tblPr firstRow="1" bandRow="1">
                <a:tableStyleId>{5940675A-B579-460E-94D1-54222C63F5DA}</a:tableStyleId>
              </a:tblPr>
              <a:tblGrid>
                <a:gridCol w="942062">
                  <a:extLst>
                    <a:ext uri="{9D8B030D-6E8A-4147-A177-3AD203B41FA5}">
                      <a16:colId xmlns:a16="http://schemas.microsoft.com/office/drawing/2014/main" val="3836321010"/>
                    </a:ext>
                  </a:extLst>
                </a:gridCol>
                <a:gridCol w="7185938">
                  <a:extLst>
                    <a:ext uri="{9D8B030D-6E8A-4147-A177-3AD203B41FA5}">
                      <a16:colId xmlns:a16="http://schemas.microsoft.com/office/drawing/2014/main" val="2828354987"/>
                    </a:ext>
                  </a:extLst>
                </a:gridCol>
              </a:tblGrid>
              <a:tr h="370840">
                <a:tc>
                  <a:txBody>
                    <a:bodyPr/>
                    <a:lstStyle/>
                    <a:p>
                      <a:pPr algn="r" rtl="1"/>
                      <a:r>
                        <a:rPr lang="ar-SA" sz="2000" dirty="0"/>
                        <a:t>مطابق</a:t>
                      </a:r>
                      <a:endParaRPr lang="en-US" sz="2000" dirty="0"/>
                    </a:p>
                  </a:txBody>
                  <a:tcPr/>
                </a:tc>
                <a:tc>
                  <a:txBody>
                    <a:bodyPr/>
                    <a:lstStyle/>
                    <a:p>
                      <a:pPr algn="r" rtl="1"/>
                      <a:r>
                        <a:rPr lang="ar-SA" sz="2000" dirty="0"/>
                        <a:t>الوصف</a:t>
                      </a:r>
                      <a:endParaRPr lang="en-US" sz="2000" dirty="0"/>
                    </a:p>
                  </a:txBody>
                  <a:tcPr/>
                </a:tc>
                <a:extLst>
                  <a:ext uri="{0D108BD9-81ED-4DB2-BD59-A6C34878D82A}">
                    <a16:rowId xmlns:a16="http://schemas.microsoft.com/office/drawing/2014/main" val="1053444533"/>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لا يمكن أن تتجاوز حاويات غاز البترول المسال ٢٠٠ جالون بشكل فردي أو إجمالي السعة المشتركة</a:t>
                      </a:r>
                      <a:endParaRPr lang="en-US" sz="2000" dirty="0"/>
                    </a:p>
                  </a:txBody>
                  <a:tcPr/>
                </a:tc>
                <a:extLst>
                  <a:ext uri="{0D108BD9-81ED-4DB2-BD59-A6C34878D82A}">
                    <a16:rowId xmlns:a16="http://schemas.microsoft.com/office/drawing/2014/main" val="3962019331"/>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يجب أن تكون الخزانات مصنوعة من مادة مقاومة للتآكل (مثل الألمنيوم) وأن تكون خالية من أي مناطق صدأ أو أضرار</a:t>
                      </a:r>
                      <a:endParaRPr lang="en-US" sz="2000" dirty="0"/>
                    </a:p>
                  </a:txBody>
                  <a:tcPr/>
                </a:tc>
                <a:extLst>
                  <a:ext uri="{0D108BD9-81ED-4DB2-BD59-A6C34878D82A}">
                    <a16:rowId xmlns:a16="http://schemas.microsoft.com/office/drawing/2014/main" val="153243133"/>
                  </a:ext>
                </a:extLst>
              </a:tr>
              <a:tr h="370840">
                <a:tc>
                  <a:txBody>
                    <a:bodyPr/>
                    <a:lstStyle/>
                    <a:p>
                      <a:pPr algn="r" rtl="1"/>
                      <a:endParaRPr lang="en-US" sz="200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في حالة الطلاء لا يوجد لون مطلوب ولكن يقترح أنه لون عاكس للضوء</a:t>
                      </a:r>
                      <a:endParaRPr lang="en-US" sz="2000" dirty="0"/>
                    </a:p>
                  </a:txBody>
                  <a:tcPr/>
                </a:tc>
                <a:extLst>
                  <a:ext uri="{0D108BD9-81ED-4DB2-BD59-A6C34878D82A}">
                    <a16:rowId xmlns:a16="http://schemas.microsoft.com/office/drawing/2014/main" val="1401200447"/>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يجب أن تكون الخزانات ضمن تاريخ التأهيل الحالي.</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إعادة التأهيل الأولى: في غضون ١٢ عامًا من تاريخ الصنع</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-إعادة </a:t>
                      </a:r>
                      <a:r>
                        <a:rPr lang="ar-SA" sz="2000" dirty="0" err="1"/>
                        <a:t>التاهيل</a:t>
                      </a:r>
                      <a:r>
                        <a:rPr lang="ar-SA" sz="2000" dirty="0"/>
                        <a:t> الاخرى: في غضون ٥ سنوات بعد ذلك</a:t>
                      </a:r>
                      <a:endParaRPr lang="en-US" sz="2000" dirty="0"/>
                    </a:p>
                  </a:txBody>
                  <a:tcPr/>
                </a:tc>
                <a:extLst>
                  <a:ext uri="{0D108BD9-81ED-4DB2-BD59-A6C34878D82A}">
                    <a16:rowId xmlns:a16="http://schemas.microsoft.com/office/drawing/2014/main" val="3195801201"/>
                  </a:ext>
                </a:extLst>
              </a:tr>
              <a:tr h="370840">
                <a:tc>
                  <a:txBody>
                    <a:bodyPr/>
                    <a:lstStyle/>
                    <a:p>
                      <a:pPr algn="r" rtl="1"/>
                      <a:endParaRPr lang="en-US" sz="20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لا يمكن أن تكون الأسطوانات داخل العربة لأي سبب ، بما في ذلك أثناء الاستخدام أو النقل.</a:t>
                      </a:r>
                      <a:endParaRPr lang="en-US" sz="2000" dirty="0"/>
                    </a:p>
                  </a:txBody>
                  <a:tcPr/>
                </a:tc>
                <a:extLst>
                  <a:ext uri="{0D108BD9-81ED-4DB2-BD59-A6C34878D82A}">
                    <a16:rowId xmlns:a16="http://schemas.microsoft.com/office/drawing/2014/main" val="2732180817"/>
                  </a:ext>
                </a:extLst>
              </a:tr>
            </a:tbl>
          </a:graphicData>
        </a:graphic>
      </p:graphicFrame>
      <p:sp>
        <p:nvSpPr>
          <p:cNvPr id="8" name="TextBox 7">
            <a:extLst>
              <a:ext uri="{FF2B5EF4-FFF2-40B4-BE49-F238E27FC236}">
                <a16:creationId xmlns:a16="http://schemas.microsoft.com/office/drawing/2014/main" id="{D5981473-26C5-3B21-7897-A2E1668B3537}"/>
              </a:ext>
            </a:extLst>
          </p:cNvPr>
          <p:cNvSpPr txBox="1"/>
          <p:nvPr/>
        </p:nvSpPr>
        <p:spPr>
          <a:xfrm>
            <a:off x="4010938" y="6169709"/>
            <a:ext cx="7342862" cy="646331"/>
          </a:xfrm>
          <a:prstGeom prst="rect">
            <a:avLst/>
          </a:prstGeom>
          <a:noFill/>
        </p:spPr>
        <p:txBody>
          <a:bodyPr wrap="square">
            <a:spAutoFit/>
          </a:bodyPr>
          <a:lstStyle/>
          <a:p>
            <a:pPr algn="r" rtl="1"/>
            <a:r>
              <a:rPr lang="ar-SA" dirty="0"/>
              <a:t>فيديو سلامة البروبان ١ (</a:t>
            </a:r>
            <a:r>
              <a:rPr lang="en-US" dirty="0"/>
              <a:t>WorkSafe BC): </a:t>
            </a:r>
            <a:r>
              <a:rPr lang="en-US" dirty="0">
                <a:hlinkClick r:id="rId3"/>
              </a:rPr>
              <a:t>https://youtu.be/rHRwS2B3Vv0</a:t>
            </a:r>
            <a:endParaRPr lang="ar-SA" dirty="0"/>
          </a:p>
          <a:p>
            <a:pPr algn="r" rtl="1"/>
            <a:r>
              <a:rPr lang="ar-SA" dirty="0"/>
              <a:t>فيديو سلامة البروبان ٢ (</a:t>
            </a:r>
            <a:r>
              <a:rPr lang="en-US" dirty="0"/>
              <a:t>WorkSafe BC): https://</a:t>
            </a:r>
            <a:r>
              <a:rPr lang="en-US" dirty="0" err="1"/>
              <a:t>youtu.be</a:t>
            </a:r>
            <a:r>
              <a:rPr lang="en-US" dirty="0"/>
              <a:t>/vCSi6tXcRJs</a:t>
            </a:r>
          </a:p>
        </p:txBody>
      </p:sp>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244" y="224107"/>
            <a:ext cx="1663700" cy="2387600"/>
          </a:xfrm>
          <a:prstGeom prst="rect">
            <a:avLst/>
          </a:prstGeom>
        </p:spPr>
      </p:pic>
      <p:pic>
        <p:nvPicPr>
          <p:cNvPr id="6" name="Picture 5" descr="100 gallon propane tank 13kb jpg">
            <a:extLst>
              <a:ext uri="{FF2B5EF4-FFF2-40B4-BE49-F238E27FC236}">
                <a16:creationId xmlns:a16="http://schemas.microsoft.com/office/drawing/2014/main" id="{72132ED4-DFDE-BAA2-BE5C-F4808BF973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3744" y="2835227"/>
            <a:ext cx="1790700" cy="3759200"/>
          </a:xfrm>
          <a:prstGeom prst="rect">
            <a:avLst/>
          </a:prstGeom>
        </p:spPr>
      </p:pic>
    </p:spTree>
    <p:extLst>
      <p:ext uri="{BB962C8B-B14F-4D97-AF65-F5344CB8AC3E}">
        <p14:creationId xmlns:p14="http://schemas.microsoft.com/office/powerpoint/2010/main" val="409785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normAutofit/>
          </a:bodyPr>
          <a:lstStyle/>
          <a:p>
            <a:pPr algn="r" rtl="1"/>
            <a:r>
              <a:rPr lang="ar-SA" sz="3600" dirty="0"/>
              <a:t>موقع خزان البروبان / التركيب</a:t>
            </a:r>
            <a:endParaRPr lang="en-US" sz="3600" dirty="0"/>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1164582875"/>
              </p:ext>
            </p:extLst>
          </p:nvPr>
        </p:nvGraphicFramePr>
        <p:xfrm>
          <a:off x="3758261" y="1954869"/>
          <a:ext cx="7743694" cy="3947160"/>
        </p:xfrm>
        <a:graphic>
          <a:graphicData uri="http://schemas.openxmlformats.org/drawingml/2006/table">
            <a:tbl>
              <a:tblPr firstRow="1" bandRow="1">
                <a:tableStyleId>{5940675A-B579-460E-94D1-54222C63F5DA}</a:tableStyleId>
              </a:tblPr>
              <a:tblGrid>
                <a:gridCol w="897520">
                  <a:extLst>
                    <a:ext uri="{9D8B030D-6E8A-4147-A177-3AD203B41FA5}">
                      <a16:colId xmlns:a16="http://schemas.microsoft.com/office/drawing/2014/main" val="3836321010"/>
                    </a:ext>
                  </a:extLst>
                </a:gridCol>
                <a:gridCol w="6846174">
                  <a:extLst>
                    <a:ext uri="{9D8B030D-6E8A-4147-A177-3AD203B41FA5}">
                      <a16:colId xmlns:a16="http://schemas.microsoft.com/office/drawing/2014/main" val="2828354987"/>
                    </a:ext>
                  </a:extLst>
                </a:gridCol>
              </a:tblGrid>
              <a:tr h="370840">
                <a:tc>
                  <a:txBody>
                    <a:bodyPr/>
                    <a:lstStyle/>
                    <a:p>
                      <a:pPr algn="r" rtl="1"/>
                      <a:r>
                        <a:rPr lang="ar-SA" dirty="0"/>
                        <a:t>مطابق</a:t>
                      </a:r>
                      <a:endParaRPr lang="en-US" dirty="0"/>
                    </a:p>
                  </a:txBody>
                  <a:tcPr/>
                </a:tc>
                <a:tc>
                  <a:txBody>
                    <a:bodyPr/>
                    <a:lstStyle/>
                    <a:p>
                      <a:pPr algn="r" rtl="1"/>
                      <a:r>
                        <a:rPr lang="ar-SA" dirty="0"/>
                        <a:t>الوصف</a:t>
                      </a:r>
                      <a:endParaRPr lang="en-US" dirty="0"/>
                    </a:p>
                  </a:txBody>
                  <a:tcPr/>
                </a:tc>
                <a:extLst>
                  <a:ext uri="{0D108BD9-81ED-4DB2-BD59-A6C34878D82A}">
                    <a16:rowId xmlns:a16="http://schemas.microsoft.com/office/drawing/2014/main" val="1053444533"/>
                  </a:ext>
                </a:extLst>
              </a:tr>
              <a:tr h="370840">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يجب تثبيت الخزانات بإحكام على الجزء الخارجي من العربة في منطقة معتمدة. لا يمكن أن تكون في مقدمة أو جانب العربة.</a:t>
                      </a:r>
                      <a:endParaRPr lang="en-US" dirty="0"/>
                    </a:p>
                  </a:txBody>
                  <a:tcPr/>
                </a:tc>
                <a:extLst>
                  <a:ext uri="{0D108BD9-81ED-4DB2-BD59-A6C34878D82A}">
                    <a16:rowId xmlns:a16="http://schemas.microsoft.com/office/drawing/2014/main" val="3962019331"/>
                  </a:ext>
                </a:extLst>
              </a:tr>
              <a:tr h="370840">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تأكد من أن خزانات الغاز المحمولة في وضع رأسي ومؤمنة لمنع الانقلاب. يجب أن تكون الخزانات مثبتة بإحكام لمنع الانحناء أو الانزلاق أو الدوران.</a:t>
                      </a:r>
                      <a:endParaRPr lang="en-US" dirty="0"/>
                    </a:p>
                  </a:txBody>
                  <a:tcPr/>
                </a:tc>
                <a:extLst>
                  <a:ext uri="{0D108BD9-81ED-4DB2-BD59-A6C34878D82A}">
                    <a16:rowId xmlns:a16="http://schemas.microsoft.com/office/drawing/2014/main" val="153243133"/>
                  </a:ext>
                </a:extLst>
              </a:tr>
              <a:tr h="370840">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يجب حماية جميع الخزانات من التلف الناتج عن الأجسام المفكوكة ومن التلف الناتج عن الانقلاب أو حوادث المركبات المماثلة.</a:t>
                      </a:r>
                      <a:endParaRPr lang="en-US" dirty="0"/>
                    </a:p>
                  </a:txBody>
                  <a:tcPr/>
                </a:tc>
                <a:extLst>
                  <a:ext uri="{0D108BD9-81ED-4DB2-BD59-A6C34878D82A}">
                    <a16:rowId xmlns:a16="http://schemas.microsoft.com/office/drawing/2014/main" val="1401200447"/>
                  </a:ext>
                </a:extLst>
              </a:tr>
              <a:tr h="370840">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يجب أن يمتد ممتص الصدمات للخزانات المثبتة في الجزء الخلفي لما لا يقل عن ست بوصات خارج العربة وتكون ذات تصنيع جيد يطابق أو يتجاوز قوة المصد الموجود لحماية العربة في حالة حدوث تصادم من الطرف الخلفي.</a:t>
                      </a:r>
                      <a:endParaRPr lang="en-US" dirty="0"/>
                    </a:p>
                  </a:txBody>
                  <a:tcPr/>
                </a:tc>
                <a:extLst>
                  <a:ext uri="{0D108BD9-81ED-4DB2-BD59-A6C34878D82A}">
                    <a16:rowId xmlns:a16="http://schemas.microsoft.com/office/drawing/2014/main" val="4139542600"/>
                  </a:ext>
                </a:extLst>
              </a:tr>
              <a:tr h="370840">
                <a:tc>
                  <a:txBody>
                    <a:bodyPr/>
                    <a:lstStyle/>
                    <a:p>
                      <a:pPr algn="r" rtl="1"/>
                      <a:endParaRPr lang="en-US" dirty="0"/>
                    </a:p>
                  </a:txBody>
                  <a:tcPr/>
                </a:tc>
                <a:tc>
                  <a:txBody>
                    <a:bodyPr/>
                    <a:lstStyle/>
                    <a:p>
                      <a:pPr algn="r" rtl="1"/>
                      <a:r>
                        <a:rPr lang="ar-SA" dirty="0"/>
                        <a:t>يجب عدم حظر مسار الخروج في حالة الطوارئ</a:t>
                      </a:r>
                      <a:endParaRPr lang="en-US" dirty="0"/>
                    </a:p>
                  </a:txBody>
                  <a:tcPr/>
                </a:tc>
                <a:extLst>
                  <a:ext uri="{0D108BD9-81ED-4DB2-BD59-A6C34878D82A}">
                    <a16:rowId xmlns:a16="http://schemas.microsoft.com/office/drawing/2014/main" val="3195801201"/>
                  </a:ext>
                </a:extLst>
              </a:tr>
              <a:tr h="370840">
                <a:tc>
                  <a:txBody>
                    <a:bodyPr/>
                    <a:lstStyle/>
                    <a:p>
                      <a:pPr algn="r" rtl="1"/>
                      <a:endParaRPr lang="en-US" dirty="0"/>
                    </a:p>
                  </a:txBody>
                  <a:tcPr/>
                </a:tc>
                <a:tc>
                  <a:txBody>
                    <a:bodyPr/>
                    <a:lstStyle/>
                    <a:p>
                      <a:pPr algn="r" rtl="1"/>
                      <a:r>
                        <a:rPr lang="ar-SA" dirty="0"/>
                        <a:t>يجب أن تكون على بعد ١٠ أقدام على الأقل من أي مصدر اشتعال</a:t>
                      </a:r>
                      <a:endParaRPr lang="en-US" dirty="0"/>
                    </a:p>
                  </a:txBody>
                  <a:tcPr/>
                </a:tc>
                <a:extLst>
                  <a:ext uri="{0D108BD9-81ED-4DB2-BD59-A6C34878D82A}">
                    <a16:rowId xmlns:a16="http://schemas.microsoft.com/office/drawing/2014/main" val="960311681"/>
                  </a:ext>
                </a:extLst>
              </a:tr>
            </a:tbl>
          </a:graphicData>
        </a:graphic>
      </p:graphicFrame>
      <p:pic>
        <p:nvPicPr>
          <p:cNvPr id="11" name="Picture 10" descr="Two Propane Tanks on Hitch 89kb jpg&#10;">
            <a:extLst>
              <a:ext uri="{FF2B5EF4-FFF2-40B4-BE49-F238E27FC236}">
                <a16:creationId xmlns:a16="http://schemas.microsoft.com/office/drawing/2014/main" id="{D0D9CA8C-647F-AA2A-04CF-89D71141A6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214" y="2643929"/>
            <a:ext cx="2855055" cy="3806740"/>
          </a:xfrm>
          <a:prstGeom prst="rect">
            <a:avLst/>
          </a:prstGeom>
        </p:spPr>
      </p:pic>
      <p:pic>
        <p:nvPicPr>
          <p:cNvPr id="3" name="Picture 2" descr="Food Truck Diagram 69kb jpg&#10;">
            <a:extLst>
              <a:ext uri="{FF2B5EF4-FFF2-40B4-BE49-F238E27FC236}">
                <a16:creationId xmlns:a16="http://schemas.microsoft.com/office/drawing/2014/main" id="{BF35E71C-C623-A4B9-8521-3F8387DDFC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214" y="264546"/>
            <a:ext cx="3709202" cy="2046156"/>
          </a:xfrm>
          <a:prstGeom prst="rect">
            <a:avLst/>
          </a:prstGeom>
        </p:spPr>
      </p:pic>
    </p:spTree>
    <p:extLst>
      <p:ext uri="{BB962C8B-B14F-4D97-AF65-F5344CB8AC3E}">
        <p14:creationId xmlns:p14="http://schemas.microsoft.com/office/powerpoint/2010/main" val="1057886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ar-SA" dirty="0"/>
              <a:t>خطوط البروبان / أنظمة الأنابيب</a:t>
            </a:r>
            <a:endParaRPr lang="en-US" dirty="0"/>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102703900"/>
              </p:ext>
            </p:extLst>
          </p:nvPr>
        </p:nvGraphicFramePr>
        <p:xfrm>
          <a:off x="3225800" y="1690688"/>
          <a:ext cx="8128000" cy="2595880"/>
        </p:xfrm>
        <a:graphic>
          <a:graphicData uri="http://schemas.openxmlformats.org/drawingml/2006/table">
            <a:tbl>
              <a:tblPr firstRow="1" bandRow="1">
                <a:tableStyleId>{5940675A-B579-460E-94D1-54222C63F5DA}</a:tableStyleId>
              </a:tblPr>
              <a:tblGrid>
                <a:gridCol w="942062">
                  <a:extLst>
                    <a:ext uri="{9D8B030D-6E8A-4147-A177-3AD203B41FA5}">
                      <a16:colId xmlns:a16="http://schemas.microsoft.com/office/drawing/2014/main" val="3836321010"/>
                    </a:ext>
                  </a:extLst>
                </a:gridCol>
                <a:gridCol w="7185938">
                  <a:extLst>
                    <a:ext uri="{9D8B030D-6E8A-4147-A177-3AD203B41FA5}">
                      <a16:colId xmlns:a16="http://schemas.microsoft.com/office/drawing/2014/main" val="2828354987"/>
                    </a:ext>
                  </a:extLst>
                </a:gridCol>
              </a:tblGrid>
              <a:tr h="370840">
                <a:tc>
                  <a:txBody>
                    <a:bodyPr/>
                    <a:lstStyle/>
                    <a:p>
                      <a:pPr algn="r" rtl="1"/>
                      <a:r>
                        <a:rPr lang="ar-SA" dirty="0"/>
                        <a:t>مطابق</a:t>
                      </a:r>
                      <a:endParaRPr lang="en-US" dirty="0"/>
                    </a:p>
                  </a:txBody>
                  <a:tcPr/>
                </a:tc>
                <a:tc>
                  <a:txBody>
                    <a:bodyPr/>
                    <a:lstStyle/>
                    <a:p>
                      <a:pPr algn="r" rtl="1"/>
                      <a:r>
                        <a:rPr lang="ar-SA" dirty="0"/>
                        <a:t>الوصف</a:t>
                      </a:r>
                      <a:endParaRPr lang="en-US" dirty="0"/>
                    </a:p>
                  </a:txBody>
                  <a:tcPr/>
                </a:tc>
                <a:extLst>
                  <a:ext uri="{0D108BD9-81ED-4DB2-BD59-A6C34878D82A}">
                    <a16:rowId xmlns:a16="http://schemas.microsoft.com/office/drawing/2014/main" val="1053444533"/>
                  </a:ext>
                </a:extLst>
              </a:tr>
              <a:tr h="370840">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تأكد من سهولة الوصول إلى صمام الإغلاق الرئيسي في جميع خزانات الغاز.</a:t>
                      </a:r>
                      <a:endParaRPr lang="en-US" dirty="0"/>
                    </a:p>
                  </a:txBody>
                  <a:tcPr/>
                </a:tc>
                <a:extLst>
                  <a:ext uri="{0D108BD9-81ED-4DB2-BD59-A6C34878D82A}">
                    <a16:rowId xmlns:a16="http://schemas.microsoft.com/office/drawing/2014/main" val="3962019331"/>
                  </a:ext>
                </a:extLst>
              </a:tr>
              <a:tr h="370840">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تأكد من أن خزانات الغاز المحمولة في وضع رأسي ومؤمنة لمنع الانقلاب.</a:t>
                      </a:r>
                      <a:endParaRPr lang="en-US" dirty="0"/>
                    </a:p>
                  </a:txBody>
                  <a:tcPr/>
                </a:tc>
                <a:extLst>
                  <a:ext uri="{0D108BD9-81ED-4DB2-BD59-A6C34878D82A}">
                    <a16:rowId xmlns:a16="http://schemas.microsoft.com/office/drawing/2014/main" val="153243133"/>
                  </a:ext>
                </a:extLst>
              </a:tr>
              <a:tr h="370840">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قم بإجراء اختبار التسرب على جميع توصيلات الغاز الجديدة لنظام الغاز.</a:t>
                      </a:r>
                      <a:endParaRPr lang="en-US" dirty="0"/>
                    </a:p>
                  </a:txBody>
                  <a:tcPr/>
                </a:tc>
                <a:extLst>
                  <a:ext uri="{0D108BD9-81ED-4DB2-BD59-A6C34878D82A}">
                    <a16:rowId xmlns:a16="http://schemas.microsoft.com/office/drawing/2014/main" val="1401200447"/>
                  </a:ext>
                </a:extLst>
              </a:tr>
              <a:tr h="370840">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قم بإجراء اختبار التسرب على جميع توصيلات الغاز المتأثرة باستبدال الخزان القابل للاستبدال.</a:t>
                      </a:r>
                      <a:endParaRPr lang="en-US" dirty="0"/>
                    </a:p>
                  </a:txBody>
                  <a:tcPr/>
                </a:tc>
                <a:extLst>
                  <a:ext uri="{0D108BD9-81ED-4DB2-BD59-A6C34878D82A}">
                    <a16:rowId xmlns:a16="http://schemas.microsoft.com/office/drawing/2014/main" val="4139542600"/>
                  </a:ext>
                </a:extLst>
              </a:tr>
              <a:tr h="370840">
                <a:tc>
                  <a:txBody>
                    <a:bodyPr/>
                    <a:lstStyle/>
                    <a:p>
                      <a:pPr algn="r" rtl="1"/>
                      <a:endParaRPr lang="en-US"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قم بتوثيق اختبار التسرب وإتاحة الوثائق للمراجعة من قبل المسؤول المعتمد.</a:t>
                      </a:r>
                      <a:endParaRPr lang="en-US" dirty="0"/>
                    </a:p>
                  </a:txBody>
                  <a:tcPr/>
                </a:tc>
                <a:extLst>
                  <a:ext uri="{0D108BD9-81ED-4DB2-BD59-A6C34878D82A}">
                    <a16:rowId xmlns:a16="http://schemas.microsoft.com/office/drawing/2014/main" val="3195801201"/>
                  </a:ext>
                </a:extLst>
              </a:tr>
              <a:tr h="370840">
                <a:tc>
                  <a:txBody>
                    <a:bodyPr/>
                    <a:lstStyle/>
                    <a:p>
                      <a:pPr algn="r" rtl="1"/>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a:t>تأكد من تركيب موصل مرن في أنابيب نظام الغاز بين مخرج المنظم ونظام الأنابيب الثابتة.</a:t>
                      </a:r>
                      <a:endParaRPr lang="en-US" dirty="0"/>
                    </a:p>
                  </a:txBody>
                  <a:tcPr/>
                </a:tc>
                <a:extLst>
                  <a:ext uri="{0D108BD9-81ED-4DB2-BD59-A6C34878D82A}">
                    <a16:rowId xmlns:a16="http://schemas.microsoft.com/office/drawing/2014/main" val="1966143935"/>
                  </a:ext>
                </a:extLst>
              </a:tr>
            </a:tbl>
          </a:graphicData>
        </a:graphic>
      </p:graphicFrame>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79" y="150256"/>
            <a:ext cx="1663700" cy="2387600"/>
          </a:xfrm>
          <a:prstGeom prst="rect">
            <a:avLst/>
          </a:prstGeom>
        </p:spPr>
      </p:pic>
      <p:pic>
        <p:nvPicPr>
          <p:cNvPr id="3" name="Picture 2" descr="Two Propane Tanks on Hitch 89kb jpg&#10;">
            <a:extLst>
              <a:ext uri="{FF2B5EF4-FFF2-40B4-BE49-F238E27FC236}">
                <a16:creationId xmlns:a16="http://schemas.microsoft.com/office/drawing/2014/main" id="{2C0769F4-34BD-294E-8E08-E94F4B614F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279" y="2686135"/>
            <a:ext cx="2855055" cy="3806740"/>
          </a:xfrm>
          <a:prstGeom prst="rect">
            <a:avLst/>
          </a:prstGeom>
        </p:spPr>
      </p:pic>
    </p:spTree>
    <p:extLst>
      <p:ext uri="{BB962C8B-B14F-4D97-AF65-F5344CB8AC3E}">
        <p14:creationId xmlns:p14="http://schemas.microsoft.com/office/powerpoint/2010/main" val="2064968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13926</TotalTime>
  <Words>1783</Words>
  <Application>Microsoft Macintosh PowerPoint</Application>
  <PresentationFormat>Widescreen</PresentationFormat>
  <Paragraphs>187</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تدريب السلامة لعربات الطعام المتنقلة</vt:lpstr>
      <vt:lpstr>الأهداف </vt:lpstr>
      <vt:lpstr>سلامة خزانات البروبان</vt:lpstr>
      <vt:lpstr>ما الذي يجعل خزان البروبان خطرا؟</vt:lpstr>
      <vt:lpstr>ما الذي تسبب في حادث فيلادلفيا ٢٠١٤؟</vt:lpstr>
      <vt:lpstr>ما الذي يجعل البروبان خطرا؟</vt:lpstr>
      <vt:lpstr>قائمة فحص سلامة خزان البروبان - عامة</vt:lpstr>
      <vt:lpstr>موقع خزان البروبان / التركيب</vt:lpstr>
      <vt:lpstr>خطوط البروبان / أنظمة الأنابيب</vt:lpstr>
      <vt:lpstr>خطوط البروبان / أنظمة الأنابيب (تابع)</vt:lpstr>
      <vt:lpstr>إعادة تعبئة خزانات: قاعدة تعبئة ٨٠٪</vt:lpstr>
      <vt:lpstr>إعادة تعبئة الخزانات - صمام الفائض</vt:lpstr>
      <vt:lpstr>إعادة التعبئة - كيف يمكنني معرفة ما إذا كان الخزان ممتلئًا بنسبة ٨٠٪؟</vt:lpstr>
      <vt:lpstr>إعادة تعبئة خزانات البروبان - مناقشة التحديات</vt:lpstr>
      <vt:lpstr>الخلاصة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Faisal Alghamdi</cp:lastModifiedBy>
  <cp:revision>5</cp:revision>
  <cp:lastPrinted>2023-03-01T14:58:42Z</cp:lastPrinted>
  <dcterms:created xsi:type="dcterms:W3CDTF">2023-01-01T03:33:26Z</dcterms:created>
  <dcterms:modified xsi:type="dcterms:W3CDTF">2023-07-03T00:02:32Z</dcterms:modified>
</cp:coreProperties>
</file>