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58" r:id="rId3"/>
    <p:sldId id="259" r:id="rId4"/>
    <p:sldId id="274" r:id="rId5"/>
    <p:sldId id="276" r:id="rId6"/>
    <p:sldId id="261" r:id="rId7"/>
    <p:sldId id="262" r:id="rId8"/>
    <p:sldId id="265" r:id="rId9"/>
    <p:sldId id="277" r:id="rId10"/>
    <p:sldId id="257" r:id="rId11"/>
    <p:sldId id="278" r:id="rId12"/>
    <p:sldId id="263" r:id="rId13"/>
    <p:sldId id="264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F2F2F2"/>
    <a:srgbClr val="FEF3D1"/>
    <a:srgbClr val="EDDE1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D75714-2D28-EA26-DEFF-176C92CA8A71}" v="15" dt="2023-09-19T03:28:24.819"/>
    <p1510:client id="{E908C123-DB17-5A4D-865A-AEE4966392A9}" v="6" dt="2023-06-27T02:24:01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848" autoAdjust="0"/>
    <p:restoredTop sz="94650"/>
  </p:normalViewPr>
  <p:slideViewPr>
    <p:cSldViewPr snapToGrid="0">
      <p:cViewPr varScale="1">
        <p:scale>
          <a:sx n="69" d="100"/>
          <a:sy n="69" d="100"/>
        </p:scale>
        <p:origin x="224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F7162-BE60-43B9-9AA3-17468B5ED8A7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CE62-1EDD-494B-9E6C-AE91DE55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section/introduction to the training modules should take 20-25 minutes.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8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https://www.osha.gov/etools/evacuation-plans-procedures/emergency-standards/fire-prevention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https://www.osha.gov/etools/evacuation-plans-procedures/emergency-standards/fixed-extinguishing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mergency-standards/fire-preven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torationnewsmedia.com/articles/local-news/business-cited-fined-after-workers-electrocution/?pub=wilsontim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en-US" dirty="0" err="1">
                <a:ea typeface="Calibri Light"/>
                <a:cs typeface="Calibri Light"/>
              </a:rPr>
              <a:t>تدريب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السلامة</a:t>
            </a:r>
            <a:r>
              <a:rPr lang="en-US" dirty="0">
                <a:ea typeface="Calibri Light"/>
                <a:cs typeface="Calibri Light"/>
              </a:rPr>
              <a:t> </a:t>
            </a:r>
            <a:r>
              <a:rPr lang="en-US" dirty="0" err="1">
                <a:ea typeface="Calibri Light"/>
                <a:cs typeface="Calibri Light"/>
              </a:rPr>
              <a:t>لعربات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الطعام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المتنقلة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>
                <a:ea typeface="Calibri"/>
                <a:cs typeface="Calibri"/>
              </a:rPr>
              <a:t>الجزء الثالث: السلامة من حرائق الطهي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9F00D0-7E5B-F814-7A57-C4EF61CD71DE}"/>
              </a:ext>
            </a:extLst>
          </p:cNvPr>
          <p:cNvSpPr txBox="1"/>
          <p:nvPr/>
        </p:nvSpPr>
        <p:spPr>
          <a:xfrm>
            <a:off x="587828" y="4942114"/>
            <a:ext cx="109728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dirty="0" err="1">
                <a:ea typeface="Calibri"/>
                <a:cs typeface="Calibri"/>
              </a:rPr>
              <a:t>تم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انتاج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هذه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المادة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بموجب</a:t>
            </a:r>
            <a:r>
              <a:rPr lang="en-US" dirty="0">
                <a:ea typeface="Calibri"/>
                <a:cs typeface="Calibri"/>
              </a:rPr>
              <a:t> </a:t>
            </a:r>
            <a:r>
              <a:rPr lang="en-US" dirty="0" err="1">
                <a:ea typeface="Calibri"/>
                <a:cs typeface="Calibri"/>
              </a:rPr>
              <a:t>المنحة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رقم</a:t>
            </a:r>
            <a:r>
              <a:rPr lang="en-US" dirty="0">
                <a:ea typeface="Calibri"/>
                <a:cs typeface="Calibri"/>
              </a:rPr>
              <a:t> SH-39170-SH2 </a:t>
            </a:r>
            <a:r>
              <a:rPr lang="en-US" dirty="0" err="1">
                <a:ea typeface="Calibri"/>
                <a:cs typeface="Calibri"/>
              </a:rPr>
              <a:t>من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ادارة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الصحة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و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السلامة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المهنية</a:t>
            </a:r>
            <a:r>
              <a:rPr lang="en-US" dirty="0">
                <a:ea typeface="Calibri"/>
                <a:cs typeface="Calibri"/>
              </a:rPr>
              <a:t>، </a:t>
            </a:r>
            <a:r>
              <a:rPr lang="en-US" dirty="0" err="1">
                <a:ea typeface="Calibri"/>
                <a:cs typeface="Calibri"/>
              </a:rPr>
              <a:t>وزارة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العمل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الامريكية</a:t>
            </a:r>
            <a:r>
              <a:rPr lang="en-US" dirty="0">
                <a:ea typeface="Calibri"/>
                <a:cs typeface="Calibri"/>
              </a:rPr>
              <a:t>. </a:t>
            </a:r>
            <a:r>
              <a:rPr lang="en-US" dirty="0" err="1">
                <a:ea typeface="Calibri"/>
                <a:cs typeface="Calibri"/>
              </a:rPr>
              <a:t>و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لا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تعكس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بالضرورة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وجهات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نظر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أو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سياسات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وزارة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العمل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الأمريكية</a:t>
            </a:r>
            <a:r>
              <a:rPr lang="en-US" dirty="0">
                <a:ea typeface="+mn-lt"/>
                <a:cs typeface="+mn-lt"/>
              </a:rPr>
              <a:t> ، </a:t>
            </a:r>
            <a:r>
              <a:rPr lang="en-US" dirty="0" err="1">
                <a:ea typeface="+mn-lt"/>
                <a:cs typeface="+mn-lt"/>
              </a:rPr>
              <a:t>ولا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تشير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الأسماء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التجارية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أو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المنتجات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التجارية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أو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المنظمات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المذكورة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إلى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آراء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او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وجهات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نظر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حكومة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الولايات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المتحد</a:t>
            </a:r>
            <a:r>
              <a:rPr lang="ar-SA" dirty="0" err="1">
                <a:ea typeface="+mn-lt"/>
                <a:cs typeface="+mn-lt"/>
              </a:rPr>
              <a:t>ة</a:t>
            </a:r>
            <a:r>
              <a:rPr lang="ar-SA" dirty="0">
                <a:ea typeface="+mn-lt"/>
                <a:cs typeface="+mn-lt"/>
              </a:rPr>
              <a:t>.</a:t>
            </a:r>
            <a:r>
              <a:rPr lang="en-US" dirty="0">
                <a:ea typeface="Calibri"/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88310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سلامة مولد الكهرباء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6873" y="2141537"/>
            <a:ext cx="7626927" cy="4351338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تعمل المولدات الكهربائية المحمولة على تشغيل العديد من شاحنات الطعام ولكن يجب تركيبها وتشغيلها بشكل صحيح</a:t>
            </a:r>
          </a:p>
          <a:p>
            <a:pPr lvl="1" algn="r" rtl="1"/>
            <a:r>
              <a:rPr lang="ar-SA" dirty="0"/>
              <a:t>تواصل مع فني كهربائي مرخص لتركيب المولد الخاص بك وللتأكد من توافقه مع القوانين المحلية</a:t>
            </a:r>
          </a:p>
          <a:p>
            <a:pPr lvl="1" algn="r" rtl="1"/>
            <a:r>
              <a:rPr lang="ar-SA" dirty="0"/>
              <a:t>تأكد من تأريض المولد بشكل صحيح واستخدام مفتاح التحويل المناسب لتوصيل المولد بشاحنة الطعام</a:t>
            </a:r>
          </a:p>
          <a:p>
            <a:pPr lvl="1" algn="r" rtl="1"/>
            <a:r>
              <a:rPr lang="ar-SA" dirty="0"/>
              <a:t>لا تفرط في تحميل المولد</a:t>
            </a:r>
          </a:p>
          <a:p>
            <a:pPr lvl="1" algn="r" rtl="1"/>
            <a:r>
              <a:rPr lang="ar-SA" dirty="0">
                <a:sym typeface="Wingdings" panose="05000000000000000000" pitchFamily="2" charset="2"/>
              </a:rPr>
              <a:t>تأكد من إغلاق وتبريد المولد قبل إعادة التزود بالوقود من حاوية محمولة</a:t>
            </a:r>
          </a:p>
          <a:p>
            <a:pPr lvl="1" algn="r" rtl="1"/>
            <a:r>
              <a:rPr lang="ar-SA" dirty="0">
                <a:sym typeface="Wingdings" panose="05000000000000000000" pitchFamily="2" charset="2"/>
              </a:rPr>
              <a:t>استخدم قاطعات دائرة الصدع الأرضي (</a:t>
            </a:r>
            <a:r>
              <a:rPr lang="en-US" dirty="0">
                <a:sym typeface="Wingdings" panose="05000000000000000000" pitchFamily="2" charset="2"/>
              </a:rPr>
              <a:t>GFVI</a:t>
            </a:r>
            <a:r>
              <a:rPr lang="ar-SA" dirty="0">
                <a:sym typeface="Wingdings" panose="05000000000000000000" pitchFamily="2" charset="2"/>
              </a:rPr>
              <a:t>) لمنع الإصابات عن طريق الصدمات الكهربائية</a:t>
            </a:r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3" y="3651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سلامة مولد الكهرباء (تابع)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5773" y="2171376"/>
            <a:ext cx="790286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rtl="1"/>
            <a:r>
              <a:rPr lang="ar-SA" dirty="0"/>
              <a:t>إرشادات اخرى</a:t>
            </a:r>
            <a:endParaRPr lang="en-US" dirty="0"/>
          </a:p>
          <a:p>
            <a:pPr lvl="1" algn="r" rtl="1"/>
            <a:r>
              <a:rPr lang="ar-SA" dirty="0">
                <a:cs typeface="Arial"/>
              </a:rPr>
              <a:t>يجب أن تكون المولدات على بعد 12 قدمًا (٣.٦ متر) على الأقل من الفتحات ومنافذ الهواء في المقطورات / الشاحنات (وأي وسيلة للخروج)</a:t>
            </a:r>
          </a:p>
          <a:p>
            <a:pPr lvl="1" algn="r" rtl="1"/>
            <a:r>
              <a:rPr lang="ar-SA" dirty="0"/>
              <a:t>لا تقم بتشغيل المولد في أماكن مغلقة أو مغلقة جزئيًا - أول أكسيد الكربون</a:t>
            </a:r>
          </a:p>
          <a:p>
            <a:pPr lvl="1" algn="r" rtl="1"/>
            <a:r>
              <a:rPr lang="ar-SA" dirty="0">
                <a:sym typeface="Wingdings" panose="05000000000000000000" pitchFamily="2" charset="2"/>
              </a:rPr>
              <a:t>توجيه المولد بعيدًا عن جميع المباني ومركبات وعمليات الطبخ الأخرى</a:t>
            </a:r>
          </a:p>
          <a:p>
            <a:pPr lvl="1" algn="r" rtl="1"/>
            <a:r>
              <a:rPr lang="ar-SA" dirty="0">
                <a:sym typeface="Wingdings" panose="05000000000000000000" pitchFamily="2" charset="2"/>
              </a:rPr>
              <a:t>استخدم كاشفات أول أكسيد الكربون في الأماكن المغلقة القريبة لمراقبة المستويات. </a:t>
            </a:r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73" y="401638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1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كاشفات الغاز داخل الشاحنة / المقطورة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515599" cy="466725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/>
              <a:t>يمكن أن تتجمع الغازات داخل المناطق المغلقة مثل شاحنات الطعام والمقطورات</a:t>
            </a:r>
          </a:p>
          <a:p>
            <a:pPr algn="r" rtl="1"/>
            <a:r>
              <a:rPr lang="ar-SA" dirty="0"/>
              <a:t>أول أكسيد الكربون (</a:t>
            </a:r>
            <a:r>
              <a:rPr lang="en-US" dirty="0"/>
              <a:t>CO</a:t>
            </a:r>
            <a:r>
              <a:rPr lang="ar-SA" dirty="0"/>
              <a:t>)</a:t>
            </a:r>
          </a:p>
          <a:p>
            <a:pPr lvl="1" algn="r" rtl="1"/>
            <a:r>
              <a:rPr lang="ar-SA" dirty="0"/>
              <a:t>غاز غير مرئي عديم الرائحة يمكن أن يسبب التسمم بأول أكسيد الكربون والوفاة</a:t>
            </a:r>
          </a:p>
          <a:p>
            <a:pPr lvl="1" algn="r" rtl="1"/>
            <a:r>
              <a:rPr lang="ar-SA" dirty="0"/>
              <a:t>يمكن أن ينتج من مولدات أو محركات أخرى</a:t>
            </a:r>
          </a:p>
          <a:p>
            <a:pPr algn="r" rtl="1"/>
            <a:r>
              <a:rPr lang="ar-SA" dirty="0" err="1"/>
              <a:t>البروبان</a:t>
            </a:r>
            <a:r>
              <a:rPr lang="ar-SA" dirty="0"/>
              <a:t> والغازات الأخرى القابلة للاشتعال</a:t>
            </a:r>
          </a:p>
          <a:p>
            <a:pPr lvl="1" algn="r" rtl="1"/>
            <a:r>
              <a:rPr lang="ar-SA" dirty="0"/>
              <a:t>يمكن ان تتسبب بانفجار </a:t>
            </a:r>
            <a:endParaRPr lang="en-US" dirty="0"/>
          </a:p>
          <a:p>
            <a:pPr lvl="1" algn="r" rtl="1"/>
            <a:r>
              <a:rPr lang="ar-SA" dirty="0"/>
              <a:t>يمكن أن يأتي من تسرب في الأنابيب بين الخزانات والشعلات</a:t>
            </a:r>
          </a:p>
          <a:p>
            <a:pPr algn="r" rtl="1"/>
            <a:r>
              <a:rPr lang="ar-SA" dirty="0"/>
              <a:t>أجهزة الكشف عن الغاز يمكن أن تنقذ الأرواح!</a:t>
            </a:r>
          </a:p>
          <a:p>
            <a:pPr algn="r" rtl="1"/>
            <a:endParaRPr lang="en-US" dirty="0"/>
          </a:p>
          <a:p>
            <a:pPr marL="0" indent="0" algn="r" rtl="1">
              <a:buNone/>
            </a:pPr>
            <a:r>
              <a:rPr lang="ar-SA" dirty="0"/>
              <a:t>ملاحظة: قد لا تنطبق على العربات / الخيام المفتوحة.</a:t>
            </a:r>
            <a:endParaRPr lang="en-US" dirty="0"/>
          </a:p>
        </p:txBody>
      </p:sp>
      <p:pic>
        <p:nvPicPr>
          <p:cNvPr id="7" name="Picture 6" descr="Explosive Gas and Carbon Monoxide Detector  17kb jpg">
            <a:extLst>
              <a:ext uri="{FF2B5EF4-FFF2-40B4-BE49-F238E27FC236}">
                <a16:creationId xmlns:a16="http://schemas.microsoft.com/office/drawing/2014/main" id="{031E7BBA-0F2D-920C-809B-D626D50E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04" y="3240881"/>
            <a:ext cx="3390705" cy="32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اسطح الطهي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تمثل حرائق الطهي مصدرًا رئيسيًا للخسارة</a:t>
            </a:r>
          </a:p>
          <a:p>
            <a:pPr lvl="1" algn="r" rtl="1"/>
            <a:r>
              <a:rPr lang="ar-SA" dirty="0"/>
              <a:t>اندلعت عدة حرائق لعربات الطعام بسبب ترك الافران مشتعلة دون رقابة</a:t>
            </a:r>
          </a:p>
          <a:p>
            <a:pPr algn="r" rtl="1"/>
            <a:r>
              <a:rPr lang="ar-SA" dirty="0"/>
              <a:t>قائمة: </a:t>
            </a:r>
            <a:endParaRPr lang="en-US" dirty="0"/>
          </a:p>
          <a:p>
            <a:pPr lvl="1" algn="r" rtl="1"/>
            <a:r>
              <a:rPr lang="ar-SA" dirty="0"/>
              <a:t>لا تترك معدات الطهي دون رقابة وهي لا تزال ساخنة</a:t>
            </a:r>
          </a:p>
          <a:p>
            <a:pPr lvl="1" algn="r" rtl="1"/>
            <a:r>
              <a:rPr lang="ar-SA" dirty="0"/>
              <a:t>قم بتشغيل معدات الطهي فقط عندما تكون جميع النوافذ ومصادر التهوية مفتوحة بالكامل</a:t>
            </a:r>
          </a:p>
          <a:p>
            <a:pPr lvl="1" algn="r" rtl="1"/>
            <a:r>
              <a:rPr lang="ar-SA" dirty="0"/>
              <a:t>أغلق صمامات إمداد الغاز عندما لا تكون المعدات قيد الاستخدام.</a:t>
            </a:r>
          </a:p>
          <a:p>
            <a:pPr lvl="1" algn="r" rtl="1"/>
            <a:r>
              <a:rPr lang="ar-SA" dirty="0"/>
              <a:t>حافظ على نظافة معدات الطهي ، بما في ذلك نظام التهوية ، عن طريق إزالة الشحوم بانتظام.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34FF-F361-0F93-DD76-F4A844D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أنظمة إخماد الحرائق والشفاطات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408B5-91F7-A056-AF89-35AF52A4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752" y="1690688"/>
            <a:ext cx="8291945" cy="4667250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تُستخدم أنظمة إطفاء / إخماد الحرائق بشكل شائع لحماية مناطق الطهي حيث قد تبدأ الحرائق وتنتشر بسرعة</a:t>
            </a:r>
          </a:p>
          <a:p>
            <a:pPr algn="r" rtl="1"/>
            <a:r>
              <a:rPr lang="ar-SA" dirty="0"/>
              <a:t>الهدف: إخماد حريق متطور بسرعة وتنبيه الموظفين قبل حدوث أضرار جسيمة</a:t>
            </a:r>
          </a:p>
          <a:p>
            <a:pPr algn="r" rtl="1"/>
            <a:r>
              <a:rPr lang="ar-SA" dirty="0"/>
              <a:t>إرشادات:</a:t>
            </a:r>
            <a:endParaRPr lang="en-US" dirty="0"/>
          </a:p>
          <a:p>
            <a:pPr lvl="1" algn="r" rtl="1"/>
            <a:r>
              <a:rPr lang="ar-SA" dirty="0"/>
              <a:t>استعن بخدمة احترافية للتثبيت - قد يعتمد أفضل نظام لمكان عملك على عدة عوامل سيراجعها المثبت</a:t>
            </a:r>
          </a:p>
          <a:p>
            <a:pPr lvl="1" algn="r" rtl="1"/>
            <a:r>
              <a:rPr lang="ar-SA" dirty="0"/>
              <a:t>يجب فحص النظام سنويًا وتشغيله / صيانته في حالة صالحة للعمل.</a:t>
            </a:r>
          </a:p>
          <a:p>
            <a:pPr lvl="1" algn="r" rtl="1"/>
            <a:r>
              <a:rPr lang="ar-SA" dirty="0"/>
              <a:t>إخطار الموظفين بكيفية عمل النظام. إذا كان من المحتمل أن يعرض النظام عاملًا للمواد الكيميائية ، فستكون هناك حاجة إلى التواصل حول مخاطر المواد الكيميائية.</a:t>
            </a:r>
            <a:endParaRPr lang="en-US" dirty="0"/>
          </a:p>
        </p:txBody>
      </p:sp>
      <p:grpSp>
        <p:nvGrpSpPr>
          <p:cNvPr id="4" name="Group 3" descr="Food Truck Diagram">
            <a:extLst>
              <a:ext uri="{FF2B5EF4-FFF2-40B4-BE49-F238E27FC236}">
                <a16:creationId xmlns:a16="http://schemas.microsoft.com/office/drawing/2014/main" id="{4C8FDE17-FD13-E789-AFD6-C78CE97FC9C1}"/>
              </a:ext>
            </a:extLst>
          </p:cNvPr>
          <p:cNvGrpSpPr/>
          <p:nvPr/>
        </p:nvGrpSpPr>
        <p:grpSpPr>
          <a:xfrm>
            <a:off x="431303" y="4250541"/>
            <a:ext cx="3431570" cy="1833542"/>
            <a:chOff x="4136878" y="2506663"/>
            <a:chExt cx="7887955" cy="4351337"/>
          </a:xfrm>
        </p:grpSpPr>
        <p:pic>
          <p:nvPicPr>
            <p:cNvPr id="5" name="Picture 4" descr="Food Truck Diagram 69kb jpg&#10;">
              <a:extLst>
                <a:ext uri="{FF2B5EF4-FFF2-40B4-BE49-F238E27FC236}">
                  <a16:creationId xmlns:a16="http://schemas.microsoft.com/office/drawing/2014/main" id="{5493CE1D-B74A-8795-92DC-0B19FA661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6" name="Picture 5" descr="Class K Fire Extinguisher 9.6kb jpg">
              <a:extLst>
                <a:ext uri="{FF2B5EF4-FFF2-40B4-BE49-F238E27FC236}">
                  <a16:creationId xmlns:a16="http://schemas.microsoft.com/office/drawing/2014/main" id="{8FECA128-EFA2-D433-7B70-A3B4F94E6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077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455C-A924-F516-76E2-73D7BF5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في الختام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4FEE-8FFC-FEE8-B4BA-82271CEC6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136" cy="4351338"/>
          </a:xfrm>
        </p:spPr>
        <p:txBody>
          <a:bodyPr/>
          <a:lstStyle/>
          <a:p>
            <a:pPr algn="r" rtl="1"/>
            <a:r>
              <a:rPr lang="ar-SA" dirty="0"/>
              <a:t>توجد مخاطر متعددة لعمليات الطهي ، بما في ذلك شاحنات / مقطورات الطعام</a:t>
            </a:r>
          </a:p>
          <a:p>
            <a:pPr algn="r" rtl="1"/>
            <a:r>
              <a:rPr lang="ar-SA" dirty="0"/>
              <a:t>يجب وضع خطة للوقاية من الحرائق لسرد مخاطر السلامة من الحرائق وطرق السيطرة عليها.</a:t>
            </a:r>
          </a:p>
          <a:p>
            <a:pPr algn="r" rtl="1"/>
            <a:r>
              <a:rPr lang="ar-SA" dirty="0"/>
              <a:t>تشكل المولدات مخاطر كهربائية ومخاطر أول أكسيد الكربون - استخدم أدوات التحكم في السلامة الكهربائية وكاشفات الغاز داخل الأماكن المغلقة للإبلاغ عن وجود غازات خطرة</a:t>
            </a:r>
          </a:p>
          <a:p>
            <a:pPr algn="r" rtl="1"/>
            <a:r>
              <a:rPr lang="ar-SA" dirty="0"/>
              <a:t>أنظمة إخماد الحرائق مطلوبة في معظم الولايات القضائية لإخماد حرائق المطبخ بسرعة ولكن عمليات التفتيش والصيانة مطلوبة.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1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الاهداف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/>
              <a:t>عند اكمال هذا الجزء ، سيتمكن المتدرب من التالي:</a:t>
            </a:r>
            <a:endParaRPr lang="en-US" dirty="0"/>
          </a:p>
          <a:p>
            <a:pPr algn="r" rtl="1"/>
            <a:r>
              <a:rPr lang="ar-SA" dirty="0"/>
              <a:t>التعرف على ٣ مخاطر تم تحديدها على انها الأكثر خطورة في عربات الطعام</a:t>
            </a:r>
            <a:endParaRPr lang="en-US" dirty="0"/>
          </a:p>
          <a:p>
            <a:pPr algn="r" rtl="1"/>
            <a:r>
              <a:rPr lang="ar-SA" dirty="0"/>
              <a:t>إدراك أن أدوات التحكم في المخاطر اللازمة ستعتمد على أنواع مصادر الحرارة والطاقة الموجودة</a:t>
            </a:r>
          </a:p>
          <a:p>
            <a:pPr algn="r" rtl="1"/>
            <a:r>
              <a:rPr lang="ar-SA" dirty="0"/>
              <a:t>تحديد طرق التحكم في المخاطر العامة للسلامة من الحرائق</a:t>
            </a:r>
          </a:p>
          <a:p>
            <a:pPr algn="r" rtl="1"/>
            <a:r>
              <a:rPr lang="ar-SA" dirty="0"/>
              <a:t>تحديد طرق التحكم في المخاطر المرتبطة باستخدام مولد الطاقة</a:t>
            </a:r>
          </a:p>
          <a:p>
            <a:pPr algn="r" rtl="1"/>
            <a:r>
              <a:rPr lang="ar-SA" dirty="0"/>
              <a:t>تحديد طرق التحكم في المخاطر باستخدام الوقود الصلب</a:t>
            </a:r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9" y="0"/>
            <a:ext cx="10515600" cy="1325563"/>
          </a:xfrm>
        </p:spPr>
        <p:txBody>
          <a:bodyPr/>
          <a:lstStyle/>
          <a:p>
            <a:pPr algn="r" rtl="1"/>
            <a:r>
              <a:rPr lang="ar-SA" dirty="0"/>
              <a:t>ما هي مصادر الطاقة / الحرارة التي لديك؟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585" y="1407125"/>
            <a:ext cx="5181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ar-SA" u="sng" dirty="0"/>
              <a:t>نوع العربة</a:t>
            </a:r>
            <a:endParaRPr lang="en-US" u="sng" dirty="0"/>
          </a:p>
          <a:p>
            <a:pPr algn="r" rtl="1"/>
            <a:r>
              <a:rPr lang="ar-SA" dirty="0"/>
              <a:t>شاحنة طعام</a:t>
            </a:r>
            <a:endParaRPr lang="en-US" dirty="0"/>
          </a:p>
          <a:p>
            <a:pPr algn="r" rtl="1"/>
            <a:r>
              <a:rPr lang="ar-SA" dirty="0"/>
              <a:t>مقطورة </a:t>
            </a:r>
            <a:endParaRPr lang="en-US" dirty="0"/>
          </a:p>
          <a:p>
            <a:pPr algn="r" rtl="1"/>
            <a:r>
              <a:rPr lang="ar-SA" dirty="0"/>
              <a:t>عربة او خيمة 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62" name="Picture 61" descr="Food Truck Diagram 69kb jpg&#10;">
            <a:extLst>
              <a:ext uri="{FF2B5EF4-FFF2-40B4-BE49-F238E27FC236}">
                <a16:creationId xmlns:a16="http://schemas.microsoft.com/office/drawing/2014/main" id="{DB625907-3A73-65FC-4449-FBEFBE63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5" y="4213664"/>
            <a:ext cx="4371088" cy="24112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22B5-4FF3-5A84-DEC7-CCF1FFAC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18" y="1407125"/>
            <a:ext cx="5772397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ar-SA" u="sng" dirty="0"/>
              <a:t>مصادر الحرارة و الطاقة</a:t>
            </a:r>
            <a:endParaRPr lang="en-US" u="sng" dirty="0"/>
          </a:p>
          <a:p>
            <a:pPr algn="r" rtl="1"/>
            <a:r>
              <a:rPr lang="ar-SA" dirty="0" err="1"/>
              <a:t>البروبان</a:t>
            </a:r>
            <a:r>
              <a:rPr lang="en-US" dirty="0"/>
              <a:t> </a:t>
            </a:r>
          </a:p>
          <a:p>
            <a:pPr algn="r" rtl="1"/>
            <a:r>
              <a:rPr lang="ar-SA" dirty="0"/>
              <a:t>الوقود الصلب (الحطب ، الفحم ، الى اخره)</a:t>
            </a:r>
            <a:endParaRPr lang="en-US" dirty="0"/>
          </a:p>
          <a:p>
            <a:pPr algn="r" rtl="1"/>
            <a:r>
              <a:rPr lang="ar-SA" dirty="0"/>
              <a:t>الكهرباء (مولدات الطاقة)</a:t>
            </a:r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58" name="Picture 57" descr="Diagram of Barbeque Grill and Wood, Charcoal Fuel">
            <a:extLst>
              <a:ext uri="{FF2B5EF4-FFF2-40B4-BE49-F238E27FC236}">
                <a16:creationId xmlns:a16="http://schemas.microsoft.com/office/drawing/2014/main" id="{29ACCD73-08DD-1CC4-3BE9-CEF2BDE04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2" y="4837018"/>
            <a:ext cx="4531624" cy="17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E339-EA8B-4A7F-8D04-9837CABC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مناطق التركيز في سلامة عربات الطعام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8063-B514-F9F6-09BF-457FA1B7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171" y="1825624"/>
            <a:ext cx="11087100" cy="4533611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b="1" u="sng" dirty="0" err="1"/>
              <a:t>البروبان</a:t>
            </a:r>
            <a:endParaRPr lang="en-US" b="1" u="sng" dirty="0"/>
          </a:p>
          <a:p>
            <a:pPr algn="r" rtl="1"/>
            <a:r>
              <a:rPr lang="ar-SA" dirty="0"/>
              <a:t>تشير إحصائيات</a:t>
            </a:r>
            <a:r>
              <a:rPr lang="en-US" dirty="0"/>
              <a:t>NFPA </a:t>
            </a:r>
            <a:r>
              <a:rPr lang="ar-SA" dirty="0"/>
              <a:t> إلى أن حوالي ٦٠٪ من حرائق عربات الطعام المتنقلة مرتبطة بغاز </a:t>
            </a:r>
            <a:r>
              <a:rPr lang="ar-SA" dirty="0" err="1"/>
              <a:t>البروبان</a:t>
            </a:r>
            <a:r>
              <a:rPr lang="ar-SA" dirty="0"/>
              <a:t> ، وأن معظم الإصابات / الوفيات تضمنت انفجارات </a:t>
            </a:r>
            <a:r>
              <a:rPr lang="ar-SA" dirty="0" err="1"/>
              <a:t>البروبان</a:t>
            </a:r>
            <a:endParaRPr lang="ar-SA" dirty="0"/>
          </a:p>
          <a:p>
            <a:pPr algn="r" rtl="1"/>
            <a:r>
              <a:rPr lang="ar-SA" b="1" u="sng" dirty="0"/>
              <a:t>مولدات الطاقة</a:t>
            </a:r>
            <a:r>
              <a:rPr lang="en-US" b="1" u="sng" dirty="0"/>
              <a:t>: </a:t>
            </a:r>
          </a:p>
          <a:p>
            <a:pPr algn="r" rtl="1"/>
            <a:r>
              <a:rPr lang="ar-SA" dirty="0"/>
              <a:t>توجد مشكلتان: المخاطر الكهربائية وأول أكسيد الكربون ، وكلاهما يمكن أن يكون مميتًا إذا لم يتم منعه.</a:t>
            </a:r>
          </a:p>
          <a:p>
            <a:pPr algn="r" rtl="1"/>
            <a:r>
              <a:rPr lang="ar-SA" b="1" u="sng" dirty="0"/>
              <a:t>أجهزة الطهي / أنظمة الشفاطات </a:t>
            </a:r>
            <a:endParaRPr lang="en-US" b="1" u="sng" dirty="0"/>
          </a:p>
          <a:p>
            <a:pPr algn="r" rtl="1"/>
            <a:r>
              <a:rPr lang="ar-SA" dirty="0"/>
              <a:t>قد توجد أنواع متعددة من أجهزة الطهي ويجب أن تتوفر طرق إطفاء الحرائق لكل منها أيضًا.</a:t>
            </a:r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dirty="0"/>
              <a:t>قد تحتاج كل هذه العناصر إلى النظر في خطة الوقاية من الحرائق في مكان العمل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7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1C88-7A65-C68F-5E5B-D93C34AA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خطط مكافحة الحرائق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27B9C-E827-EBC5-593D-FA9B1F0F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561320"/>
          </a:xfrm>
        </p:spPr>
        <p:txBody>
          <a:bodyPr/>
          <a:lstStyle/>
          <a:p>
            <a:pPr marL="0" indent="0" algn="r" rtl="1">
              <a:buNone/>
            </a:pPr>
            <a:r>
              <a:rPr lang="ar-SA" b="1" dirty="0"/>
              <a:t>الغرض: </a:t>
            </a:r>
            <a:r>
              <a:rPr lang="ar-SA" dirty="0"/>
              <a:t>منع نشوب حريق في مكان العمل.</a:t>
            </a:r>
          </a:p>
          <a:p>
            <a:pPr marL="0" indent="0" algn="r" rtl="1">
              <a:buNone/>
            </a:pPr>
            <a:r>
              <a:rPr lang="ar-SA" dirty="0"/>
              <a:t>يجب أن تكون خطة الوقاية من الحرائق مكتوبة ، وأن يتم الاحتفاظ بها في مكان العمل ، وإتاحتها للموظفين لمراجعتها.</a:t>
            </a:r>
          </a:p>
          <a:p>
            <a:pPr marL="0" indent="0" algn="r" rtl="1">
              <a:buNone/>
            </a:pPr>
            <a:r>
              <a:rPr lang="ar-SA" dirty="0"/>
              <a:t>المتطلبات:</a:t>
            </a:r>
            <a:endParaRPr lang="en-US" dirty="0"/>
          </a:p>
          <a:p>
            <a:pPr lvl="1" algn="r" rtl="1"/>
            <a:r>
              <a:rPr lang="ar-SA" dirty="0"/>
              <a:t>قائمة بجميع مخاطر الحريق الرئيسية ، والتعامل / التخزين المناسبين للمواد الخطرة ، ومصادر الإشعال المحتملة وأدوات التحكم ، ونوع معدات الحماية من الحرائق اللازمة لكل خطر.</a:t>
            </a:r>
          </a:p>
          <a:p>
            <a:pPr lvl="1" algn="r" rtl="1"/>
            <a:r>
              <a:rPr lang="ar-SA" dirty="0"/>
              <a:t>إجراءات للتحكم في تراكمات النفايات القابلة للاشتعال / القابلة للاحتراق.</a:t>
            </a:r>
          </a:p>
          <a:p>
            <a:pPr lvl="1" algn="r" rtl="1"/>
            <a:r>
              <a:rPr lang="ar-SA" dirty="0"/>
              <a:t>إجراءات الصيانة الدورية للضمانات على المعدات.</a:t>
            </a:r>
          </a:p>
          <a:p>
            <a:pPr lvl="1" algn="r" rtl="1"/>
            <a:r>
              <a:rPr lang="ar-SA" dirty="0"/>
              <a:t>اسماء الموظفين المسؤولين عن صيانة المعدات لمنع الحرائق والتحكم في مخاطر مصادر الوقود.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80D6E-A765-3FE4-D157-4DB24E446708}"/>
              </a:ext>
            </a:extLst>
          </p:cNvPr>
          <p:cNvSpPr txBox="1"/>
          <p:nvPr/>
        </p:nvSpPr>
        <p:spPr>
          <a:xfrm>
            <a:off x="623454" y="6386945"/>
            <a:ext cx="9364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https://www.osha.gov/etools/evacuation-plans-procedures/emergency-standards/fire-prevention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6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إرشادات السلامة العامة من الحرائق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69663"/>
            <a:ext cx="771698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rtl="1"/>
            <a:r>
              <a:rPr lang="ar-SA" dirty="0"/>
              <a:t>الحصول على ترخيص أو تصاريح من السلطات المحلية</a:t>
            </a:r>
          </a:p>
          <a:p>
            <a:pPr algn="r" rtl="1"/>
            <a:r>
              <a:rPr lang="ar-SA" dirty="0">
                <a:cs typeface="Arial"/>
              </a:rPr>
              <a:t>تأكد من مسافة لا تقل عن ١٠ أقدام (٣ متر) من المباني والمركبات وأي مواد قابلة للاحتراق</a:t>
            </a:r>
          </a:p>
          <a:p>
            <a:pPr algn="r" rtl="1"/>
            <a:r>
              <a:rPr lang="ar-SA" dirty="0"/>
              <a:t>تحقق من توفير طريق لشاحنات الإطفاء إلى ممرات الإطفاء وطرق الوصول</a:t>
            </a:r>
          </a:p>
          <a:p>
            <a:pPr algn="r" rtl="1"/>
            <a:r>
              <a:rPr lang="ar-SA" dirty="0"/>
              <a:t>تأكد من الوصول إلى صنابير إطفاء الحرائق</a:t>
            </a:r>
          </a:p>
          <a:p>
            <a:pPr algn="r" rtl="1"/>
            <a:r>
              <a:rPr lang="ar-SA" dirty="0">
                <a:cs typeface="Arial"/>
              </a:rPr>
              <a:t>تأكد من فصل مصادر الطاقة عن العملاء و العامة عن طريق الحواجز والسياج.</a:t>
            </a:r>
            <a:endParaRPr lang="en-US" dirty="0">
              <a:cs typeface="Arial"/>
            </a:endParaRPr>
          </a:p>
        </p:txBody>
      </p:sp>
      <p:pic>
        <p:nvPicPr>
          <p:cNvPr id="7" name="Picture 6" descr="Vehicle Spacing Diagram 21kb jpg">
            <a:extLst>
              <a:ext uri="{FF2B5EF4-FFF2-40B4-BE49-F238E27FC236}">
                <a16:creationId xmlns:a16="http://schemas.microsoft.com/office/drawing/2014/main" id="{9E0F1278-8396-2858-C7E9-60E697FC3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193" y="2597728"/>
            <a:ext cx="3478876" cy="25610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99390F-9FAA-864F-98C1-CBE9726F0679}"/>
              </a:ext>
            </a:extLst>
          </p:cNvPr>
          <p:cNvSpPr txBox="1"/>
          <p:nvPr/>
        </p:nvSpPr>
        <p:spPr>
          <a:xfrm rot="16200000">
            <a:off x="8166865" y="3585881"/>
            <a:ext cx="1575880" cy="584775"/>
          </a:xfrm>
          <a:prstGeom prst="rect">
            <a:avLst/>
          </a:prstGeom>
          <a:solidFill>
            <a:srgbClr val="FEF3D1"/>
          </a:solidFill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ar-SA" sz="3200" dirty="0"/>
              <a:t>مبنى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E9E3E4-9BA7-9B41-9DB3-67CEC7155E16}"/>
              </a:ext>
            </a:extLst>
          </p:cNvPr>
          <p:cNvSpPr txBox="1"/>
          <p:nvPr/>
        </p:nvSpPr>
        <p:spPr>
          <a:xfrm>
            <a:off x="9423244" y="4667951"/>
            <a:ext cx="717350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ar-SA" dirty="0"/>
              <a:t>١٠ قدم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29B44-0E7E-A54E-B89C-B9D4B2E118C0}"/>
              </a:ext>
            </a:extLst>
          </p:cNvPr>
          <p:cNvSpPr txBox="1"/>
          <p:nvPr/>
        </p:nvSpPr>
        <p:spPr>
          <a:xfrm>
            <a:off x="10541286" y="3585880"/>
            <a:ext cx="421240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1600" dirty="0"/>
              <a:t>١٠ قدم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B7D2F-F6F3-5D4C-A8B7-D03C33BF2304}"/>
              </a:ext>
            </a:extLst>
          </p:cNvPr>
          <p:cNvSpPr txBox="1"/>
          <p:nvPr/>
        </p:nvSpPr>
        <p:spPr>
          <a:xfrm rot="16200000">
            <a:off x="10404363" y="3678211"/>
            <a:ext cx="2104869" cy="400110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ar-SA" sz="2000" dirty="0"/>
              <a:t>ممر شاحنات الإطفاء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إرشادات السلامة العامة من الحرائق (تابع)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7440"/>
            <a:ext cx="10515600" cy="4351338"/>
          </a:xfrm>
        </p:spPr>
        <p:txBody>
          <a:bodyPr/>
          <a:lstStyle/>
          <a:p>
            <a:pPr algn="r" rtl="1"/>
            <a:r>
              <a:rPr lang="ar-SA" dirty="0"/>
              <a:t>تأكد من أن الأجهزة التي تستخدم اجزاء قابلة للاحتراق محمية بنظام إطفاء حريق معتمد.</a:t>
            </a:r>
          </a:p>
          <a:p>
            <a:pPr algn="r" rtl="1"/>
            <a:r>
              <a:rPr lang="ar-SA" dirty="0"/>
              <a:t>تحقق من اختيار طفايات الحريق المحمولة وتركيبها في مناطق الطهي.</a:t>
            </a:r>
          </a:p>
          <a:p>
            <a:pPr algn="r" rtl="1"/>
            <a:r>
              <a:rPr lang="ar-SA" b="1" dirty="0"/>
              <a:t>ملاحظة</a:t>
            </a:r>
            <a:r>
              <a:rPr lang="ar-SA" dirty="0"/>
              <a:t>: سيتم شرح سلامة </a:t>
            </a:r>
            <a:r>
              <a:rPr lang="ar-SA" dirty="0" err="1"/>
              <a:t>البروبان</a:t>
            </a:r>
            <a:r>
              <a:rPr lang="ar-SA" dirty="0"/>
              <a:t> بشكل منفصل في الوحدة 4</a:t>
            </a:r>
            <a:endParaRPr lang="en-US" dirty="0"/>
          </a:p>
        </p:txBody>
      </p:sp>
      <p:grpSp>
        <p:nvGrpSpPr>
          <p:cNvPr id="6" name="Group 5" descr="Food truck Diagram">
            <a:extLst>
              <a:ext uri="{FF2B5EF4-FFF2-40B4-BE49-F238E27FC236}">
                <a16:creationId xmlns:a16="http://schemas.microsoft.com/office/drawing/2014/main" id="{890BAE96-4B29-1414-AB66-6F101686B7DF}"/>
              </a:ext>
            </a:extLst>
          </p:cNvPr>
          <p:cNvGrpSpPr/>
          <p:nvPr/>
        </p:nvGrpSpPr>
        <p:grpSpPr>
          <a:xfrm>
            <a:off x="658585" y="4249868"/>
            <a:ext cx="3905592" cy="2270234"/>
            <a:chOff x="4136878" y="2506663"/>
            <a:chExt cx="7887955" cy="4351337"/>
          </a:xfrm>
        </p:grpSpPr>
        <p:pic>
          <p:nvPicPr>
            <p:cNvPr id="7" name="Picture 6" descr="Food Truck Diagram 69kb jpg&#10;">
              <a:extLst>
                <a:ext uri="{FF2B5EF4-FFF2-40B4-BE49-F238E27FC236}">
                  <a16:creationId xmlns:a16="http://schemas.microsoft.com/office/drawing/2014/main" id="{B73EB7C6-5A4E-06CD-BFE5-8B2768BE4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8" name="Picture 7" descr="Class K Fire Extinguisher 9.6kb jpg">
              <a:extLst>
                <a:ext uri="{FF2B5EF4-FFF2-40B4-BE49-F238E27FC236}">
                  <a16:creationId xmlns:a16="http://schemas.microsoft.com/office/drawing/2014/main" id="{1CE3F432-29B1-53E6-7F39-FAFCCA94A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9" name="Group 8" descr="Barbecue Trailer Diagram&#10;">
            <a:extLst>
              <a:ext uri="{FF2B5EF4-FFF2-40B4-BE49-F238E27FC236}">
                <a16:creationId xmlns:a16="http://schemas.microsoft.com/office/drawing/2014/main" id="{952C43F0-DF8A-B671-6390-5040BAB644CA}"/>
              </a:ext>
            </a:extLst>
          </p:cNvPr>
          <p:cNvGrpSpPr/>
          <p:nvPr/>
        </p:nvGrpSpPr>
        <p:grpSpPr>
          <a:xfrm>
            <a:off x="7031421" y="4435388"/>
            <a:ext cx="3905592" cy="2084714"/>
            <a:chOff x="6270065" y="365125"/>
            <a:chExt cx="5581348" cy="3144277"/>
          </a:xfrm>
        </p:grpSpPr>
        <p:pic>
          <p:nvPicPr>
            <p:cNvPr id="10" name="Picture 9" descr="Diagram of Barbeque Grill and Wood, Charcoal Fuel">
              <a:extLst>
                <a:ext uri="{FF2B5EF4-FFF2-40B4-BE49-F238E27FC236}">
                  <a16:creationId xmlns:a16="http://schemas.microsoft.com/office/drawing/2014/main" id="{5E58C6D9-194B-7DBD-1DB8-7D3D7D68B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65"/>
            <a:stretch/>
          </p:blipFill>
          <p:spPr>
            <a:xfrm>
              <a:off x="6270065" y="365125"/>
              <a:ext cx="5581348" cy="3144277"/>
            </a:xfrm>
            <a:prstGeom prst="rect">
              <a:avLst/>
            </a:prstGeom>
          </p:spPr>
        </p:pic>
        <p:pic>
          <p:nvPicPr>
            <p:cNvPr id="11" name="Picture 10" descr="A fire extinguisher on a wall jpg 28KB">
              <a:extLst>
                <a:ext uri="{FF2B5EF4-FFF2-40B4-BE49-F238E27FC236}">
                  <a16:creationId xmlns:a16="http://schemas.microsoft.com/office/drawing/2014/main" id="{49F4D524-A960-6E1D-FDA2-B0EE91E56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0" t="41467" r="26678" b="7469"/>
            <a:stretch/>
          </p:blipFill>
          <p:spPr>
            <a:xfrm>
              <a:off x="7371375" y="1564829"/>
              <a:ext cx="357436" cy="744868"/>
            </a:xfrm>
            <a:prstGeom prst="rect">
              <a:avLst/>
            </a:prstGeom>
          </p:spPr>
        </p:pic>
      </p:grpSp>
      <p:pic>
        <p:nvPicPr>
          <p:cNvPr id="12" name="Picture 11" descr="A barbeque trailer with solid fuel (wood, charcoal) jpg 116kb">
            <a:extLst>
              <a:ext uri="{FF2B5EF4-FFF2-40B4-BE49-F238E27FC236}">
                <a16:creationId xmlns:a16="http://schemas.microsoft.com/office/drawing/2014/main" id="{268361E5-8CBE-21AE-8A71-D98A7FDA72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34" y="4446478"/>
            <a:ext cx="5688676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BBFF-DBD6-36EC-14AB-67FA976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قائمة التحقق من سلامة الوقود الصلب (خشب ، فحم)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B081-CE96-BF85-2B19-F1D4813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800"/>
            <a:ext cx="8049768" cy="4278603"/>
          </a:xfrm>
        </p:spPr>
        <p:txBody>
          <a:bodyPr>
            <a:normAutofit fontScale="92500"/>
          </a:bodyPr>
          <a:lstStyle/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لا تقم بتخزين الوقود فوق أي جهاز أو فتحة تهوية.</a:t>
            </a:r>
          </a:p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لا تقم بتخزين الوقود على مسافة تزيد عن 3 أقدام من أي جهاز طهي.</a:t>
            </a:r>
          </a:p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لا تقم بتخزين الوقود بالقرب من أي سوائل قابلة للاشتعال ، ومصادر الاشتعال ، والمواد الكيميائية ، والإمدادات الغذائية أو البضائع المعبأة.</a:t>
            </a:r>
          </a:p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لا تقم بتخزين الوقود في طريق إزالة الرماد أو بالقرب من الرماد الذي تمت إزالته. </a:t>
            </a:r>
          </a:p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قم بإزالة الرماد وغيرها من حطام النار من صندوق الاحتراق على فترات منتظمة ومرة واحدة على الأقل يوميًا.</a:t>
            </a:r>
          </a:p>
          <a:p>
            <a:pPr algn="r" rtl="1"/>
            <a:r>
              <a:rPr lang="ar-SA" sz="2800" b="0" i="0" u="none" strike="noStrike" baseline="0" dirty="0">
                <a:solidFill>
                  <a:srgbClr val="000000"/>
                </a:solidFill>
              </a:rPr>
              <a:t>قم بإزالة الرماد وأنقاض الحريق الأخرى وضعها في حاوية معدنية مغلقة.</a:t>
            </a:r>
            <a:endParaRPr lang="en-US" dirty="0"/>
          </a:p>
        </p:txBody>
      </p:sp>
      <p:pic>
        <p:nvPicPr>
          <p:cNvPr id="32" name="Picture 31" descr="A barbeque trailer with solid fuel (wood, charcoal) jpg 116kb">
            <a:extLst>
              <a:ext uri="{FF2B5EF4-FFF2-40B4-BE49-F238E27FC236}">
                <a16:creationId xmlns:a16="http://schemas.microsoft.com/office/drawing/2014/main" id="{3DB3A9BA-0DC0-6FC2-DF8C-B24CD677B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5"/>
          <a:stretch/>
        </p:blipFill>
        <p:spPr>
          <a:xfrm>
            <a:off x="8610046" y="4613564"/>
            <a:ext cx="3581954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846D-3556-EECA-1E5B-02341BC2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مولدات الطاقة و السلامة من الكهرباء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58DA-6F8E-4D90-FF5B-5E5AA580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89960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dirty="0"/>
              <a:t>ويلسون، كارولينا الشمالية – سبتمبر ١٧، ٢٠٢١</a:t>
            </a:r>
            <a:endParaRPr lang="en-US" dirty="0"/>
          </a:p>
          <a:p>
            <a:pPr algn="r" rtl="1"/>
            <a:r>
              <a:rPr lang="ar-SA" dirty="0"/>
              <a:t>صُعق عامل يبلغ من العمر 57 عامًا بالكهرباء في مقطورة طعام ، على ما يبدو بواسطة توصيلة كهرباء. شعرت الامرأة التي وجدته بصعقة كهربائية طفيفة عندما قلبته. أدرج مكتب كارولينا الشمالية للتشخيص الطبي الصعق الكهربائي كسبب للوفاة.</a:t>
            </a:r>
          </a:p>
          <a:p>
            <a:pPr algn="r" rtl="1"/>
            <a:r>
              <a:rPr lang="ar-SA" dirty="0"/>
              <a:t>قامت إدارة السلامة والصحة المهنية بتغريم شركة عربات الطعام بثمانية مخالفات</a:t>
            </a:r>
          </a:p>
          <a:p>
            <a:pPr lvl="1" algn="r" rtl="1"/>
            <a:r>
              <a:rPr lang="ar-SA" dirty="0"/>
              <a:t>عربة الطعام كانت مبعثرة و ممتلئة بالمواد الغذائية و معدات الطهي</a:t>
            </a:r>
            <a:endParaRPr lang="en-US" dirty="0"/>
          </a:p>
          <a:p>
            <a:pPr lvl="1" algn="r" rtl="1"/>
            <a:r>
              <a:rPr lang="ar-SA" dirty="0"/>
              <a:t>كانت هناك مياه على أرضية الشاحنة</a:t>
            </a:r>
          </a:p>
          <a:p>
            <a:pPr lvl="1" algn="r" rtl="1"/>
            <a:r>
              <a:rPr lang="ar-SA" dirty="0"/>
              <a:t>تم استخدام أسلاك تمديد متعددة لتشغيل الكهرباء من مبنى إلى داخل الشاحنة</a:t>
            </a:r>
          </a:p>
          <a:p>
            <a:pPr lvl="1" algn="r" rtl="1"/>
            <a:r>
              <a:rPr lang="ar-SA" dirty="0"/>
              <a:t>يبدو أنه تم استبدال طرفي أسلاك التمديد</a:t>
            </a:r>
          </a:p>
          <a:p>
            <a:pPr algn="r" rtl="1"/>
            <a:r>
              <a:rPr lang="ar-SA" dirty="0"/>
              <a:t>في السابق ، تسببت مشكلة كهربائية في أحد المولدات في اندلاع حريق أدى إلى احتراق الشاحنة من الداخل في أغسطس ٢٠٢٠ ، وكانت الشاحنة تسحب المقطورة المتورطة الآن.</a:t>
            </a:r>
          </a:p>
          <a:p>
            <a:pPr algn="r" rtl="1"/>
            <a:r>
              <a:rPr lang="en-US" dirty="0">
                <a:hlinkClick r:id="rId2"/>
              </a:rPr>
              <a:t>https://restorationnewsmedia.com/articles/local-news/business-cited-fined-after-workers-electrocution/?pub=wilsontimes</a:t>
            </a:r>
            <a:r>
              <a:rPr lang="en-US" dirty="0"/>
              <a:t>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12051</TotalTime>
  <Words>1242</Words>
  <Application>Microsoft Office PowerPoint</Application>
  <PresentationFormat>Widescreen</PresentationFormat>
  <Paragraphs>120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تدريب السلامة لعربات الطعام المتنقلة</vt:lpstr>
      <vt:lpstr>الاهداف</vt:lpstr>
      <vt:lpstr>ما هي مصادر الطاقة / الحرارة التي لديك؟</vt:lpstr>
      <vt:lpstr>مناطق التركيز في سلامة عربات الطعام </vt:lpstr>
      <vt:lpstr>خطط مكافحة الحرائق</vt:lpstr>
      <vt:lpstr>إرشادات السلامة العامة من الحرائق</vt:lpstr>
      <vt:lpstr>إرشادات السلامة العامة من الحرائق (تابع)</vt:lpstr>
      <vt:lpstr>قائمة التحقق من سلامة الوقود الصلب (خشب ، فحم)</vt:lpstr>
      <vt:lpstr>مولدات الطاقة و السلامة من الكهرباء</vt:lpstr>
      <vt:lpstr>سلامة مولد الكهرباء</vt:lpstr>
      <vt:lpstr>سلامة مولد الكهرباء (تابع)</vt:lpstr>
      <vt:lpstr>كاشفات الغاز داخل الشاحنة / المقطورة</vt:lpstr>
      <vt:lpstr>اسطح الطهي</vt:lpstr>
      <vt:lpstr>أنظمة إخماد الحرائق والشفاطات</vt:lpstr>
      <vt:lpstr>في الختام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Faisal Alghamdi</cp:lastModifiedBy>
  <cp:revision>11</cp:revision>
  <dcterms:created xsi:type="dcterms:W3CDTF">2023-01-01T03:33:26Z</dcterms:created>
  <dcterms:modified xsi:type="dcterms:W3CDTF">2023-09-19T03:28:44Z</dcterms:modified>
</cp:coreProperties>
</file>