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61A37-6C23-824B-A3DE-3DA178C80274}" v="2" dt="2023-06-26T19:15:28.4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848" autoAdjust="0"/>
    <p:restoredTop sz="87183" autoAdjust="0"/>
  </p:normalViewPr>
  <p:slideViewPr>
    <p:cSldViewPr snapToGrid="0">
      <p:cViewPr varScale="1">
        <p:scale>
          <a:sx n="107" d="100"/>
          <a:sy n="107" d="100"/>
        </p:scale>
        <p:origin x="1632"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6/26/23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laws-regs/regulations/standardnumber/1910/1910.39#1910.39(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osha.gov/laws-regs/regulations/standardnumber/1910/1910.7" TargetMode="External"/><Relationship Id="rId3" Type="http://schemas.openxmlformats.org/officeDocument/2006/relationships/hyperlink" Target="https://www.osha.gov/laws-regs/regulations/standardnumber/1910/1910.36#1910.36(a)(3)" TargetMode="External"/><Relationship Id="rId7" Type="http://schemas.openxmlformats.org/officeDocument/2006/relationships/hyperlink" Target="https://www.osha.gov/laws-regs/regulations/standardnumber/1910/1910.7AppA" TargetMode="External"/><Relationship Id="rId12" Type="http://schemas.openxmlformats.org/officeDocument/2006/relationships/hyperlink" Target="https://www.osha.gov/laws-regs/regulations/standardnumber/1910/1910.36#1910.36(b)(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osha.gov/laws-regs/regulations/standardnumber/1910/1910.155#1910.155(c)(3)(iv)(A)" TargetMode="External"/><Relationship Id="rId11" Type="http://schemas.openxmlformats.org/officeDocument/2006/relationships/hyperlink" Target="https://www.osha.gov/laws-regs/regulations/standardnumber/1910/1910.36#1910.36(b)(2)" TargetMode="External"/><Relationship Id="rId5" Type="http://schemas.openxmlformats.org/officeDocument/2006/relationships/hyperlink" Target="https://www.osha.gov/laws-regs/regulations/standardnumber/1910/1910.36#1910.36(a)(2)" TargetMode="External"/><Relationship Id="rId10" Type="http://schemas.openxmlformats.org/officeDocument/2006/relationships/hyperlink" Target="https://www.osha.gov/laws-regs/regulations/standardnumber/1910/1910.36#1910.36(b)(1)" TargetMode="External"/><Relationship Id="rId4" Type="http://schemas.openxmlformats.org/officeDocument/2006/relationships/hyperlink" Target="https://www.osha.gov/laws-regs/regulations/standardnumber/1910/1910.36#1910.36(a)(1)" TargetMode="External"/><Relationship Id="rId9" Type="http://schemas.openxmlformats.org/officeDocument/2006/relationships/hyperlink" Target="https://www.osha.gov/laws-regs/regulations/standardnumber/1910/1910.36#1910.36(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rdailyadvisor.blr.com/2023/01/18/workplace-emergency-preparedness-damar-hamlins-sudden-collap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section/introduction to the training modules should take 20-25 minutes. </a:t>
            </a:r>
          </a:p>
        </p:txBody>
      </p:sp>
      <p:sp>
        <p:nvSpPr>
          <p:cNvPr id="4" name="Slide Number Placeholder 3"/>
          <p:cNvSpPr>
            <a:spLocks noGrp="1"/>
          </p:cNvSpPr>
          <p:nvPr>
            <p:ph type="sldNum" sz="quarter" idx="5"/>
          </p:nvPr>
        </p:nvSpPr>
        <p:spPr/>
        <p:txBody>
          <a:bodyPr/>
          <a:lstStyle/>
          <a:p>
            <a:fld id="{63E45005-0BCA-4781-B1DC-7BCB14EBE3C5}" type="slidenum">
              <a:rPr lang="en-US" smtClean="0"/>
              <a:t>1</a:t>
            </a:fld>
            <a:endParaRPr lang="en-US"/>
          </a:p>
        </p:txBody>
      </p:sp>
    </p:spTree>
    <p:extLst>
      <p:ext uri="{BB962C8B-B14F-4D97-AF65-F5344CB8AC3E}">
        <p14:creationId xmlns:p14="http://schemas.microsoft.com/office/powerpoint/2010/main" val="107898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about Fire Prevention Plan Requirements can be found here: https://www.osha.gov/etools/evacuation-plans-procedures/emergency-standards/fire-prevention</a:t>
            </a:r>
          </a:p>
          <a:p>
            <a:endParaRPr lang="en-US" dirty="0"/>
          </a:p>
          <a:p>
            <a:r>
              <a:rPr lang="en-US" b="0" i="0" dirty="0">
                <a:solidFill>
                  <a:srgbClr val="333333"/>
                </a:solidFill>
                <a:effectLst/>
                <a:latin typeface="Helvetica Neue"/>
              </a:rPr>
              <a:t>A fire prevention plan must be in writing, be kept in the workplace, and be made available to employees for review. However, an employer with 10 or fewer employees may communicate the plan orally to employees. [</a:t>
            </a:r>
            <a:r>
              <a:rPr lang="en-US" b="0" i="0" u="none" strike="noStrike" dirty="0">
                <a:solidFill>
                  <a:srgbClr val="003399"/>
                </a:solidFill>
                <a:effectLst/>
                <a:latin typeface="Helvetica Neue"/>
                <a:hlinkClick r:id="rId3" tooltip="29 CFR 1910.39(b)"/>
              </a:rPr>
              <a:t>29 CFR 1910.39(b)</a:t>
            </a:r>
            <a:r>
              <a:rPr lang="en-US" b="0" i="0" dirty="0">
                <a:solidFill>
                  <a:srgbClr val="333333"/>
                </a:solidFill>
                <a:effectLst/>
                <a:latin typeface="Helvetica Neue"/>
              </a:rPr>
              <a:t>]</a:t>
            </a: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OSHA Standards for Exit Routes can be found here: https://www.osha.gov/etools/evacuation-plans-procedures/emergency-standards/maintenance-safeguards-features</a:t>
            </a:r>
          </a:p>
          <a:p>
            <a:endParaRPr lang="en-US" dirty="0"/>
          </a:p>
          <a:p>
            <a:pPr algn="l"/>
            <a:r>
              <a:rPr lang="en-US" b="0" i="0" dirty="0">
                <a:solidFill>
                  <a:srgbClr val="333333"/>
                </a:solidFill>
                <a:effectLst/>
                <a:latin typeface="Helvetica Neue"/>
              </a:rPr>
              <a:t>An exit route is a continuous and unobstructed path of exit travel from any point within a workplace to a place of safety. An exit route consists of three parts:</a:t>
            </a:r>
          </a:p>
          <a:p>
            <a:pPr algn="l">
              <a:buFont typeface="Arial" panose="020B0604020202020204" pitchFamily="34" charset="0"/>
              <a:buChar char="•"/>
            </a:pPr>
            <a:r>
              <a:rPr lang="en-US" b="0" i="0" dirty="0">
                <a:solidFill>
                  <a:srgbClr val="333333"/>
                </a:solidFill>
                <a:effectLst/>
                <a:latin typeface="Helvetica Neue"/>
              </a:rPr>
              <a:t>Exit access - portion of an exit route that leads to an exit.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buFont typeface="Arial" panose="020B0604020202020204" pitchFamily="34" charset="0"/>
              <a:buChar char="•"/>
            </a:pPr>
            <a:r>
              <a:rPr lang="en-US" b="0" i="0" dirty="0">
                <a:solidFill>
                  <a:srgbClr val="333333"/>
                </a:solidFill>
                <a:effectLst/>
                <a:latin typeface="Helvetica Neue"/>
              </a:rPr>
              <a:t>Exit - portion of an exit route that is generally separated from other areas to provide a protected way of travel to the exit discharge.</a:t>
            </a:r>
          </a:p>
          <a:p>
            <a:pPr algn="l">
              <a:buFont typeface="Arial" panose="020B0604020202020204" pitchFamily="34" charset="0"/>
              <a:buChar char="•"/>
            </a:pPr>
            <a:r>
              <a:rPr lang="en-US" b="0" i="0" dirty="0">
                <a:solidFill>
                  <a:srgbClr val="333333"/>
                </a:solidFill>
                <a:effectLst/>
                <a:latin typeface="Helvetica Neue"/>
              </a:rPr>
              <a:t>Exit discharge - part of the exit route that leads directly outside or to a street, walkway, refuge area, public way, or open space with access to the outside.</a:t>
            </a:r>
          </a:p>
          <a:p>
            <a:endParaRPr lang="en-US" dirty="0"/>
          </a:p>
          <a:p>
            <a:r>
              <a:rPr lang="en-US" dirty="0"/>
              <a:t>Basic Requirements:</a:t>
            </a:r>
          </a:p>
          <a:p>
            <a:pPr algn="l"/>
            <a:r>
              <a:rPr lang="en-US" b="0" i="0" dirty="0">
                <a:solidFill>
                  <a:srgbClr val="333333"/>
                </a:solidFill>
                <a:effectLst/>
                <a:latin typeface="Helvetica Neue"/>
              </a:rPr>
              <a:t>An exit route must be permanent. Each exit route must be a permanent part of the workplace. [</a:t>
            </a:r>
            <a:r>
              <a:rPr lang="en-US" b="0" i="0" u="none" strike="noStrike" dirty="0">
                <a:solidFill>
                  <a:srgbClr val="003399"/>
                </a:solidFill>
                <a:effectLst/>
                <a:latin typeface="Helvetica Neue"/>
                <a:hlinkClick r:id="rId4" tooltip="29 CFR 1910.36(a)(1)"/>
              </a:rPr>
              <a:t>29 CFR 1910.36(a)(1)</a:t>
            </a:r>
            <a:r>
              <a:rPr lang="en-US" b="0" i="0" dirty="0">
                <a:solidFill>
                  <a:srgbClr val="333333"/>
                </a:solidFill>
                <a:effectLst/>
                <a:latin typeface="Helvetica Neue"/>
              </a:rPr>
              <a:t>]</a:t>
            </a:r>
          </a:p>
          <a:p>
            <a:pPr algn="l"/>
            <a:r>
              <a:rPr lang="en-US" b="0" i="0" dirty="0">
                <a:solidFill>
                  <a:srgbClr val="333333"/>
                </a:solidFill>
                <a:effectLst/>
                <a:latin typeface="Helvetica Neue"/>
              </a:rPr>
              <a:t>An exit must be separated by fire resistant materials. Construction materials used to separate an exit from other parts of the workplace must have a one-hour fire resistance-rating if the exit connects three or fewer stories and a two-hour fire resistance-rating if the exit connects four or more stories. [</a:t>
            </a:r>
            <a:r>
              <a:rPr lang="en-US" b="0" i="0" u="none" strike="noStrike" dirty="0">
                <a:solidFill>
                  <a:srgbClr val="003399"/>
                </a:solidFill>
                <a:effectLst/>
                <a:latin typeface="Helvetica Neue"/>
                <a:hlinkClick r:id="rId5" tooltip="29 CFR 1910.36(a)(2)"/>
              </a:rPr>
              <a:t>29 CFR 1910.36(a)(2)</a:t>
            </a:r>
            <a:r>
              <a:rPr lang="en-US" b="0" i="0" dirty="0">
                <a:solidFill>
                  <a:srgbClr val="333333"/>
                </a:solidFill>
                <a:effectLst/>
                <a:latin typeface="Helvetica Neue"/>
              </a:rPr>
              <a:t>]</a:t>
            </a:r>
          </a:p>
          <a:p>
            <a:pPr algn="l"/>
            <a:r>
              <a:rPr lang="en-US" b="0" i="0" dirty="0">
                <a:solidFill>
                  <a:srgbClr val="333333"/>
                </a:solidFill>
                <a:effectLst/>
                <a:latin typeface="Helvetica Neue"/>
              </a:rPr>
              <a:t>Openings into an exit must be limited. An exit is permitted to have only those openings necessary to allow access to the exit from occupied areas of the workplace, or to the exit discharge. An opening into an exit must be protected by a self-closing fire door that remains closed or automatically closes in an emergency upon the sounding of a fire alarm or employee alarm system. Each fire door, including its frame and hardware, must be listed or approved by a nationally recognized testing laboratory. Section </a:t>
            </a:r>
            <a:r>
              <a:rPr lang="en-US" b="0" i="0" u="none" strike="noStrike" dirty="0">
                <a:solidFill>
                  <a:srgbClr val="003399"/>
                </a:solidFill>
                <a:effectLst/>
                <a:latin typeface="Helvetica Neue"/>
                <a:hlinkClick r:id="rId6" tooltip="29 CFR 1910.155(c)(3)(iv)(A)"/>
              </a:rPr>
              <a:t>29 CFR 1910.155(c)(3)(iv)(A)</a:t>
            </a:r>
            <a:r>
              <a:rPr lang="en-US" b="0" i="0" dirty="0">
                <a:solidFill>
                  <a:srgbClr val="333333"/>
                </a:solidFill>
                <a:effectLst/>
                <a:latin typeface="Helvetica Neue"/>
              </a:rPr>
              <a:t> of this part defines "listed" and </a:t>
            </a:r>
            <a:r>
              <a:rPr lang="en-US" b="0" i="0" u="none" strike="noStrike" dirty="0">
                <a:solidFill>
                  <a:srgbClr val="003399"/>
                </a:solidFill>
                <a:effectLst/>
                <a:latin typeface="Helvetica Neue"/>
                <a:hlinkClick r:id="rId7" tooltip="Appendix A"/>
              </a:rPr>
              <a:t>Appendix A</a:t>
            </a:r>
            <a:r>
              <a:rPr lang="en-US" b="0" i="0" dirty="0">
                <a:solidFill>
                  <a:srgbClr val="333333"/>
                </a:solidFill>
                <a:effectLst/>
                <a:latin typeface="Helvetica Neue"/>
              </a:rPr>
              <a:t> of section </a:t>
            </a:r>
            <a:r>
              <a:rPr lang="en-US" b="0" i="0" u="none" strike="noStrike" dirty="0">
                <a:solidFill>
                  <a:srgbClr val="003399"/>
                </a:solidFill>
                <a:effectLst/>
                <a:latin typeface="Helvetica Neue"/>
                <a:hlinkClick r:id="rId8" tooltip="29 CFR 1910.7"/>
              </a:rPr>
              <a:t>29 CFR 1910.7</a:t>
            </a:r>
            <a:r>
              <a:rPr lang="en-US" b="0" i="0" dirty="0">
                <a:solidFill>
                  <a:srgbClr val="333333"/>
                </a:solidFill>
                <a:effectLst/>
                <a:latin typeface="Helvetica Neue"/>
              </a:rPr>
              <a:t> defines a "nationally recognized testing laboratory".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pPr algn="l"/>
            <a:r>
              <a:rPr lang="en-US" b="0" i="0" dirty="0">
                <a:solidFill>
                  <a:srgbClr val="333333"/>
                </a:solidFill>
                <a:effectLst/>
                <a:latin typeface="Helvetica Neue"/>
              </a:rPr>
              <a:t>The number of exit routes must be adequate.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r>
              <a:rPr lang="en-US" b="0" i="0" dirty="0">
                <a:solidFill>
                  <a:srgbClr val="333333"/>
                </a:solidFill>
                <a:effectLst/>
                <a:latin typeface="Helvetica Neue"/>
              </a:rPr>
              <a:t>At least two exit routes must be available in a workplace to permit prompt evacuation of employees and other building occupants during an emergency, except as allowed in paragraph (b)(3) of this section. The exit routes must be located as far away as practical from each other so that if one exit route is blocked by fire or smoke, employees can evacuate using the second exit route. [</a:t>
            </a:r>
            <a:r>
              <a:rPr lang="en-US" b="0" i="0" u="none" strike="noStrike" dirty="0">
                <a:solidFill>
                  <a:srgbClr val="003399"/>
                </a:solidFill>
                <a:effectLst/>
                <a:latin typeface="Helvetica Neue"/>
                <a:hlinkClick r:id="rId10" tooltip="29 CFR 1910.36(b)(1)"/>
              </a:rPr>
              <a:t>29 CFR 1910.36(b)(1)</a:t>
            </a:r>
            <a:r>
              <a:rPr lang="en-US" b="0" i="0" dirty="0">
                <a:solidFill>
                  <a:srgbClr val="333333"/>
                </a:solidFill>
                <a:effectLst/>
                <a:latin typeface="Helvetica Neue"/>
              </a:rPr>
              <a:t>]</a:t>
            </a:r>
          </a:p>
          <a:p>
            <a:pPr algn="l"/>
            <a:r>
              <a:rPr lang="en-US" b="0" i="0" dirty="0">
                <a:solidFill>
                  <a:srgbClr val="333333"/>
                </a:solidFill>
                <a:effectLst/>
                <a:latin typeface="Helvetica Neue"/>
              </a:rPr>
              <a:t>More than two exit routes must be available in a workplace if the number of employees, the size of the building, its occupancy, or the arrangement of the workplace is such that all employees would not be able to evacuate safely during an emergency. [</a:t>
            </a:r>
            <a:r>
              <a:rPr lang="en-US" b="0" i="0" u="none" strike="noStrike" dirty="0">
                <a:solidFill>
                  <a:srgbClr val="003399"/>
                </a:solidFill>
                <a:effectLst/>
                <a:latin typeface="Helvetica Neue"/>
                <a:hlinkClick r:id="rId11" tooltip="29 CFR 1910.36(b)(2)"/>
              </a:rPr>
              <a:t>29 CFR 1910.36(b)(2)</a:t>
            </a:r>
            <a:r>
              <a:rPr lang="en-US" b="0" i="0" dirty="0">
                <a:solidFill>
                  <a:srgbClr val="333333"/>
                </a:solidFill>
                <a:effectLst/>
                <a:latin typeface="Helvetica Neue"/>
              </a:rPr>
              <a:t>]</a:t>
            </a:r>
          </a:p>
          <a:p>
            <a:pPr algn="l"/>
            <a:r>
              <a:rPr lang="en-US" b="0" i="0" dirty="0">
                <a:solidFill>
                  <a:srgbClr val="333333"/>
                </a:solidFill>
                <a:effectLst/>
                <a:latin typeface="Helvetica Neue"/>
              </a:rPr>
              <a:t>A single exit route is permitted where the number of employees, the size of the building, its occupancy, or the arrangement of the workplace is such that all employees would be able to evacuate safely during an emergency. [</a:t>
            </a:r>
            <a:r>
              <a:rPr lang="en-US" b="0" i="0" u="none" strike="noStrike" dirty="0">
                <a:solidFill>
                  <a:srgbClr val="003399"/>
                </a:solidFill>
                <a:effectLst/>
                <a:latin typeface="Helvetica Neue"/>
                <a:hlinkClick r:id="rId12" tooltip="29 CFR 1910.36(b)(3)"/>
              </a:rPr>
              <a:t>29 CFR 1910.36(b)(3)</a:t>
            </a:r>
            <a:r>
              <a:rPr lang="en-US" b="0" i="0" dirty="0">
                <a:solidFill>
                  <a:srgbClr val="333333"/>
                </a:solidFill>
                <a:effectLst/>
                <a:latin typeface="Helvetica Neue"/>
              </a:rPr>
              <a:t>]</a:t>
            </a:r>
          </a:p>
          <a:p>
            <a:pPr algn="l"/>
            <a:r>
              <a:rPr lang="en-US" b="0" i="0" dirty="0">
                <a:solidFill>
                  <a:srgbClr val="333333"/>
                </a:solidFill>
                <a:effectLst/>
                <a:latin typeface="Helvetica Neue"/>
              </a:rPr>
              <a:t>Note to paragraph: For assistance in determining the number of exit routes necessary for your workplace, consult NFPA 101-2009, Life Safety Code, or IFC-2009, International Fire Code (incorporated by reference, see 1910.6).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Restaurant Safety for Young Workers have many helpful tips: https://www.osha.gov/etools/young-workers-restaurant-safety/cooking</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https://hrdailyadvisor.blr.com/2023/01/18/workplace-emergency-preparedness-damar-hamlins-sudden-collapse/</a:t>
            </a:r>
            <a:r>
              <a:rPr lang="en-US" dirty="0"/>
              <a:t>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may consider fires and severe weather to be the main concerns for emergencies, food truck businesses may also want to consider how to respond if their customers or people in the surrounding community behave unexpectedly.</a:t>
            </a:r>
          </a:p>
          <a:p>
            <a:endParaRPr lang="en-US" dirty="0"/>
          </a:p>
          <a:p>
            <a:r>
              <a:rPr lang="en-US" dirty="0"/>
              <a:t>Examples:</a:t>
            </a:r>
          </a:p>
          <a:p>
            <a:r>
              <a:rPr lang="en-US" dirty="0"/>
              <a:t>-providing food at events where alcohol is also served (concerts, outside breweries, </a:t>
            </a:r>
            <a:r>
              <a:rPr lang="en-US" dirty="0" err="1"/>
              <a:t>etc</a:t>
            </a:r>
            <a:r>
              <a:rPr lang="en-US" dirty="0"/>
              <a:t>) i.e. if customers become disorderly while intoxicated</a:t>
            </a:r>
          </a:p>
          <a:p>
            <a:r>
              <a:rPr lang="en-US" dirty="0"/>
              <a:t>-if violence occurs- robberies, mass shootings, armed individuals</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r>
              <a:rPr lang="en-US" dirty="0"/>
              <a:t>Not all of the requirements apply to Food Trucks, such as procedures for employees who remain to operate critical plant operations before they evacuate. While not exactly the same, some expectations may still apply- for example, how will propane tanks or other equipment be turned off?</a:t>
            </a:r>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pPr marL="0" indent="0">
              <a:buFont typeface="Arial" panose="020B0604020202020204" pitchFamily="34" charset="0"/>
              <a:buNone/>
            </a:pPr>
            <a:r>
              <a:rPr lang="en-US" dirty="0"/>
              <a:t>Safe Distances</a:t>
            </a:r>
          </a:p>
          <a:p>
            <a:pPr marL="0" indent="0">
              <a:buFont typeface="Arial" panose="020B0604020202020204" pitchFamily="34" charset="0"/>
              <a:buNone/>
            </a:pPr>
            <a:r>
              <a:rPr lang="en-US" dirty="0"/>
              <a:t>The safe distances for a fire may depend on what materials are in your business. Flammable liquids such as gasoline (for generators) or use of propane tanks will mean much greater distances will be needed. If propane tanks are involved in a fire, the liquid propane inside the tanks can be heated, expand, and lead to an explosion.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6/26/23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6/26/23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young-workers-restaurant-safety/posters" TargetMode="External"/><Relationship Id="rId2" Type="http://schemas.openxmlformats.org/officeDocument/2006/relationships/hyperlink" Target="https://www.osha.gov/etools/evacuation-plans-proced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pPr rtl="1"/>
            <a:r>
              <a:rPr lang="en-US" dirty="0" err="1">
                <a:ea typeface="Calibri Light"/>
                <a:cs typeface="Calibri Light"/>
              </a:rPr>
              <a:t>تدريب</a:t>
            </a:r>
            <a:r>
              <a:rPr lang="en-US" dirty="0">
                <a:ea typeface="Calibri Light"/>
                <a:cs typeface="Calibri Light"/>
              </a:rPr>
              <a:t> </a:t>
            </a:r>
            <a:r>
              <a:rPr lang="en-US" dirty="0" err="1">
                <a:ea typeface="Calibri Light"/>
                <a:cs typeface="Calibri Light"/>
              </a:rPr>
              <a:t>السلامة</a:t>
            </a:r>
            <a:r>
              <a:rPr lang="en-US" dirty="0">
                <a:ea typeface="Calibri Light"/>
                <a:cs typeface="Calibri Light"/>
              </a:rPr>
              <a:t> </a:t>
            </a:r>
            <a:r>
              <a:rPr lang="en-US" dirty="0" err="1">
                <a:ea typeface="Calibri Light"/>
                <a:cs typeface="Calibri Light"/>
              </a:rPr>
              <a:t>لعربات</a:t>
            </a:r>
            <a:r>
              <a:rPr lang="en-US" dirty="0">
                <a:ea typeface="Calibri Light"/>
                <a:cs typeface="Calibri Light"/>
              </a:rPr>
              <a:t> </a:t>
            </a:r>
            <a:r>
              <a:rPr lang="en-US" dirty="0" err="1">
                <a:ea typeface="Calibri Light"/>
                <a:cs typeface="Calibri Light"/>
              </a:rPr>
              <a:t>الطعام</a:t>
            </a:r>
            <a:r>
              <a:rPr lang="en-US" dirty="0">
                <a:ea typeface="Calibri Light"/>
                <a:cs typeface="Calibri Light"/>
              </a:rPr>
              <a:t> </a:t>
            </a:r>
            <a:r>
              <a:rPr lang="en-US" dirty="0" err="1">
                <a:ea typeface="Calibri Light"/>
                <a:cs typeface="Calibri Light"/>
              </a:rPr>
              <a:t>المتنقلة</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vert="horz" lIns="91440" tIns="45720" rIns="91440" bIns="45720" rtlCol="0" anchor="t">
            <a:normAutofit/>
          </a:bodyPr>
          <a:lstStyle/>
          <a:p>
            <a:pPr marL="0" indent="0" algn="ctr" defTabSz="914400" rtl="0" eaLnBrk="1" latinLnBrk="0" hangingPunct="1">
              <a:lnSpc>
                <a:spcPct val="90000"/>
              </a:lnSpc>
              <a:spcBef>
                <a:spcPts val="1000"/>
              </a:spcBef>
              <a:buFont typeface="Arial" panose="020B0604020202020204" pitchFamily="34" charset="0"/>
              <a:buNone/>
            </a:pPr>
            <a:r>
              <a:rPr lang="ar-SA" dirty="0">
                <a:ea typeface="Calibri"/>
                <a:cs typeface="Calibri"/>
              </a:rPr>
              <a:t>الجزء الثاني: مخاطر عامة</a:t>
            </a:r>
            <a:endParaRPr lang="en-US" dirty="0">
              <a:ea typeface="Calibri"/>
              <a:cs typeface="Calibri"/>
            </a:endParaRPr>
          </a:p>
        </p:txBody>
      </p:sp>
      <p:sp>
        <p:nvSpPr>
          <p:cNvPr id="6" name="TextBox 5">
            <a:extLst>
              <a:ext uri="{FF2B5EF4-FFF2-40B4-BE49-F238E27FC236}">
                <a16:creationId xmlns:a16="http://schemas.microsoft.com/office/drawing/2014/main" id="{149F00D0-7E5B-F814-7A57-C4EF61CD71DE}"/>
              </a:ext>
            </a:extLst>
          </p:cNvPr>
          <p:cNvSpPr txBox="1"/>
          <p:nvPr/>
        </p:nvSpPr>
        <p:spPr>
          <a:xfrm>
            <a:off x="587828" y="4942114"/>
            <a:ext cx="109728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rtl="1"/>
            <a:r>
              <a:rPr lang="en-US" dirty="0" err="1">
                <a:ea typeface="Calibri"/>
                <a:cs typeface="Calibri"/>
              </a:rPr>
              <a:t>تم</a:t>
            </a:r>
            <a:r>
              <a:rPr lang="en-US" dirty="0">
                <a:ea typeface="Calibri"/>
                <a:cs typeface="Calibri"/>
              </a:rPr>
              <a:t> </a:t>
            </a:r>
            <a:r>
              <a:rPr lang="en-US" dirty="0" err="1">
                <a:ea typeface="Calibri"/>
                <a:cs typeface="Calibri"/>
              </a:rPr>
              <a:t>انتاج</a:t>
            </a:r>
            <a:r>
              <a:rPr lang="en-US" dirty="0">
                <a:ea typeface="Calibri"/>
                <a:cs typeface="Calibri"/>
              </a:rPr>
              <a:t> </a:t>
            </a:r>
            <a:r>
              <a:rPr lang="en-US" dirty="0" err="1">
                <a:ea typeface="Calibri"/>
                <a:cs typeface="Calibri"/>
              </a:rPr>
              <a:t>هذه</a:t>
            </a:r>
            <a:r>
              <a:rPr lang="en-US" dirty="0">
                <a:ea typeface="Calibri"/>
                <a:cs typeface="Calibri"/>
              </a:rPr>
              <a:t> </a:t>
            </a:r>
            <a:r>
              <a:rPr lang="en-US" dirty="0" err="1">
                <a:ea typeface="Calibri"/>
                <a:cs typeface="Calibri"/>
              </a:rPr>
              <a:t>المادة</a:t>
            </a:r>
            <a:r>
              <a:rPr lang="en-US" dirty="0">
                <a:ea typeface="Calibri"/>
                <a:cs typeface="Calibri"/>
              </a:rPr>
              <a:t> </a:t>
            </a:r>
            <a:r>
              <a:rPr lang="en-US" dirty="0" err="1">
                <a:ea typeface="Calibri"/>
                <a:cs typeface="Calibri"/>
              </a:rPr>
              <a:t>بموجب</a:t>
            </a:r>
            <a:r>
              <a:rPr lang="en-US" dirty="0">
                <a:ea typeface="Calibri"/>
                <a:cs typeface="Calibri"/>
              </a:rPr>
              <a:t> </a:t>
            </a:r>
            <a:r>
              <a:rPr lang="en-US" dirty="0" err="1">
                <a:ea typeface="Calibri"/>
                <a:cs typeface="Calibri"/>
              </a:rPr>
              <a:t>المنحة</a:t>
            </a:r>
            <a:r>
              <a:rPr lang="en-US" dirty="0">
                <a:ea typeface="Calibri"/>
                <a:cs typeface="Calibri"/>
              </a:rPr>
              <a:t> </a:t>
            </a:r>
            <a:r>
              <a:rPr lang="en-US" dirty="0" err="1">
                <a:ea typeface="Calibri"/>
                <a:cs typeface="Calibri"/>
              </a:rPr>
              <a:t>رقم</a:t>
            </a:r>
            <a:r>
              <a:rPr lang="en-US" dirty="0">
                <a:ea typeface="Calibri"/>
                <a:cs typeface="Calibri"/>
              </a:rPr>
              <a:t> SH-39170-SH2 </a:t>
            </a:r>
            <a:r>
              <a:rPr lang="en-US" dirty="0" err="1">
                <a:ea typeface="Calibri"/>
                <a:cs typeface="Calibri"/>
              </a:rPr>
              <a:t>من</a:t>
            </a:r>
            <a:r>
              <a:rPr lang="en-US" dirty="0">
                <a:ea typeface="Calibri"/>
                <a:cs typeface="Calibri"/>
              </a:rPr>
              <a:t> </a:t>
            </a:r>
            <a:r>
              <a:rPr lang="en-US" dirty="0" err="1">
                <a:ea typeface="Calibri"/>
                <a:cs typeface="Calibri"/>
              </a:rPr>
              <a:t>ادارة</a:t>
            </a:r>
            <a:r>
              <a:rPr lang="en-US" dirty="0">
                <a:ea typeface="Calibri"/>
                <a:cs typeface="Calibri"/>
              </a:rPr>
              <a:t> </a:t>
            </a:r>
            <a:r>
              <a:rPr lang="en-US" dirty="0" err="1">
                <a:ea typeface="Calibri"/>
                <a:cs typeface="Calibri"/>
              </a:rPr>
              <a:t>الصحة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السلامة</a:t>
            </a:r>
            <a:r>
              <a:rPr lang="en-US" dirty="0">
                <a:ea typeface="Calibri"/>
                <a:cs typeface="Calibri"/>
              </a:rPr>
              <a:t> </a:t>
            </a:r>
            <a:r>
              <a:rPr lang="en-US" dirty="0" err="1">
                <a:ea typeface="Calibri"/>
                <a:cs typeface="Calibri"/>
              </a:rPr>
              <a:t>المهنية</a:t>
            </a:r>
            <a:r>
              <a:rPr lang="en-US" dirty="0">
                <a:ea typeface="Calibri"/>
                <a:cs typeface="Calibri"/>
              </a:rPr>
              <a:t>، </a:t>
            </a:r>
            <a:r>
              <a:rPr lang="en-US" dirty="0" err="1">
                <a:ea typeface="Calibri"/>
                <a:cs typeface="Calibri"/>
              </a:rPr>
              <a:t>وزارة</a:t>
            </a:r>
            <a:r>
              <a:rPr lang="en-US" dirty="0">
                <a:ea typeface="Calibri"/>
                <a:cs typeface="Calibri"/>
              </a:rPr>
              <a:t> </a:t>
            </a:r>
            <a:r>
              <a:rPr lang="en-US" dirty="0" err="1">
                <a:ea typeface="Calibri"/>
                <a:cs typeface="Calibri"/>
              </a:rPr>
              <a:t>العمل</a:t>
            </a:r>
            <a:r>
              <a:rPr lang="en-US" dirty="0">
                <a:ea typeface="Calibri"/>
                <a:cs typeface="Calibri"/>
              </a:rPr>
              <a:t> </a:t>
            </a:r>
            <a:r>
              <a:rPr lang="en-US" dirty="0" err="1">
                <a:ea typeface="Calibri"/>
                <a:cs typeface="Calibri"/>
              </a:rPr>
              <a:t>الامريكية</a:t>
            </a:r>
            <a:r>
              <a:rPr lang="en-US" dirty="0">
                <a:ea typeface="Calibri"/>
                <a:cs typeface="Calibri"/>
              </a:rPr>
              <a:t>. </a:t>
            </a:r>
            <a:r>
              <a:rPr lang="en-US" dirty="0" err="1">
                <a:ea typeface="Calibri"/>
                <a:cs typeface="Calibri"/>
              </a:rPr>
              <a:t>و</a:t>
            </a:r>
            <a:r>
              <a:rPr lang="en-US" dirty="0">
                <a:ea typeface="Calibri"/>
                <a:cs typeface="Calibri"/>
              </a:rPr>
              <a:t> </a:t>
            </a:r>
            <a:r>
              <a:rPr lang="en-US" dirty="0" err="1">
                <a:ea typeface="Calibri"/>
                <a:cs typeface="Calibri"/>
              </a:rPr>
              <a:t>لا</a:t>
            </a:r>
            <a:r>
              <a:rPr lang="en-US" dirty="0">
                <a:ea typeface="+mn-lt"/>
                <a:cs typeface="+mn-lt"/>
              </a:rPr>
              <a:t> </a:t>
            </a:r>
            <a:r>
              <a:rPr lang="en-US" dirty="0" err="1">
                <a:ea typeface="+mn-lt"/>
                <a:cs typeface="+mn-lt"/>
              </a:rPr>
              <a:t>تعكس</a:t>
            </a:r>
            <a:r>
              <a:rPr lang="en-US" dirty="0">
                <a:ea typeface="+mn-lt"/>
                <a:cs typeface="+mn-lt"/>
              </a:rPr>
              <a:t> </a:t>
            </a:r>
            <a:r>
              <a:rPr lang="en-US" dirty="0" err="1">
                <a:ea typeface="+mn-lt"/>
                <a:cs typeface="+mn-lt"/>
              </a:rPr>
              <a:t>بالضرورة</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سياسات</a:t>
            </a:r>
            <a:r>
              <a:rPr lang="en-US" dirty="0">
                <a:ea typeface="+mn-lt"/>
                <a:cs typeface="+mn-lt"/>
              </a:rPr>
              <a:t> </a:t>
            </a:r>
            <a:r>
              <a:rPr lang="en-US" dirty="0" err="1">
                <a:ea typeface="+mn-lt"/>
                <a:cs typeface="+mn-lt"/>
              </a:rPr>
              <a:t>وزارة</a:t>
            </a:r>
            <a:r>
              <a:rPr lang="en-US" dirty="0">
                <a:ea typeface="+mn-lt"/>
                <a:cs typeface="+mn-lt"/>
              </a:rPr>
              <a:t> </a:t>
            </a:r>
            <a:r>
              <a:rPr lang="en-US" dirty="0" err="1">
                <a:ea typeface="+mn-lt"/>
                <a:cs typeface="+mn-lt"/>
              </a:rPr>
              <a:t>العمل</a:t>
            </a:r>
            <a:r>
              <a:rPr lang="en-US" dirty="0">
                <a:ea typeface="+mn-lt"/>
                <a:cs typeface="+mn-lt"/>
              </a:rPr>
              <a:t> </a:t>
            </a:r>
            <a:r>
              <a:rPr lang="en-US" dirty="0" err="1">
                <a:ea typeface="+mn-lt"/>
                <a:cs typeface="+mn-lt"/>
              </a:rPr>
              <a:t>الأمريكية</a:t>
            </a:r>
            <a:r>
              <a:rPr lang="en-US" dirty="0">
                <a:ea typeface="+mn-lt"/>
                <a:cs typeface="+mn-lt"/>
              </a:rPr>
              <a:t> ، </a:t>
            </a:r>
            <a:r>
              <a:rPr lang="en-US" dirty="0" err="1">
                <a:ea typeface="+mn-lt"/>
                <a:cs typeface="+mn-lt"/>
              </a:rPr>
              <a:t>ولا</a:t>
            </a:r>
            <a:r>
              <a:rPr lang="en-US" dirty="0">
                <a:ea typeface="+mn-lt"/>
                <a:cs typeface="+mn-lt"/>
              </a:rPr>
              <a:t> </a:t>
            </a:r>
            <a:r>
              <a:rPr lang="en-US" dirty="0" err="1">
                <a:ea typeface="+mn-lt"/>
                <a:cs typeface="+mn-lt"/>
              </a:rPr>
              <a:t>تشير</a:t>
            </a:r>
            <a:r>
              <a:rPr lang="en-US" dirty="0">
                <a:ea typeface="+mn-lt"/>
                <a:cs typeface="+mn-lt"/>
              </a:rPr>
              <a:t> </a:t>
            </a:r>
            <a:r>
              <a:rPr lang="en-US" dirty="0" err="1">
                <a:ea typeface="+mn-lt"/>
                <a:cs typeface="+mn-lt"/>
              </a:rPr>
              <a:t>الأسماء</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المنتجات</a:t>
            </a:r>
            <a:r>
              <a:rPr lang="en-US" dirty="0">
                <a:ea typeface="+mn-lt"/>
                <a:cs typeface="+mn-lt"/>
              </a:rPr>
              <a:t> </a:t>
            </a:r>
            <a:r>
              <a:rPr lang="en-US" dirty="0" err="1">
                <a:ea typeface="+mn-lt"/>
                <a:cs typeface="+mn-lt"/>
              </a:rPr>
              <a:t>التجارية</a:t>
            </a:r>
            <a:r>
              <a:rPr lang="en-US" dirty="0">
                <a:ea typeface="+mn-lt"/>
                <a:cs typeface="+mn-lt"/>
              </a:rPr>
              <a:t> </a:t>
            </a:r>
            <a:r>
              <a:rPr lang="en-US" dirty="0" err="1">
                <a:ea typeface="+mn-lt"/>
                <a:cs typeface="+mn-lt"/>
              </a:rPr>
              <a:t>أو</a:t>
            </a:r>
            <a:r>
              <a:rPr lang="en-US" dirty="0">
                <a:ea typeface="+mn-lt"/>
                <a:cs typeface="+mn-lt"/>
              </a:rPr>
              <a:t> </a:t>
            </a:r>
            <a:r>
              <a:rPr lang="en-US" dirty="0" err="1">
                <a:ea typeface="+mn-lt"/>
                <a:cs typeface="+mn-lt"/>
              </a:rPr>
              <a:t>المنظمات</a:t>
            </a:r>
            <a:r>
              <a:rPr lang="en-US" dirty="0">
                <a:ea typeface="+mn-lt"/>
                <a:cs typeface="+mn-lt"/>
              </a:rPr>
              <a:t> </a:t>
            </a:r>
            <a:r>
              <a:rPr lang="en-US" dirty="0" err="1">
                <a:ea typeface="+mn-lt"/>
                <a:cs typeface="+mn-lt"/>
              </a:rPr>
              <a:t>المذكورة</a:t>
            </a:r>
            <a:r>
              <a:rPr lang="en-US" dirty="0">
                <a:ea typeface="+mn-lt"/>
                <a:cs typeface="+mn-lt"/>
              </a:rPr>
              <a:t> </a:t>
            </a:r>
            <a:r>
              <a:rPr lang="en-US" dirty="0" err="1">
                <a:ea typeface="+mn-lt"/>
                <a:cs typeface="+mn-lt"/>
              </a:rPr>
              <a:t>إلى</a:t>
            </a:r>
            <a:r>
              <a:rPr lang="en-US" dirty="0">
                <a:ea typeface="+mn-lt"/>
                <a:cs typeface="+mn-lt"/>
              </a:rPr>
              <a:t> </a:t>
            </a:r>
            <a:r>
              <a:rPr lang="en-US" dirty="0" err="1">
                <a:ea typeface="+mn-lt"/>
                <a:cs typeface="+mn-lt"/>
              </a:rPr>
              <a:t>آراء</a:t>
            </a:r>
            <a:r>
              <a:rPr lang="en-US" dirty="0">
                <a:ea typeface="+mn-lt"/>
                <a:cs typeface="+mn-lt"/>
              </a:rPr>
              <a:t> </a:t>
            </a:r>
            <a:r>
              <a:rPr lang="en-US" dirty="0" err="1">
                <a:ea typeface="+mn-lt"/>
                <a:cs typeface="+mn-lt"/>
              </a:rPr>
              <a:t>او</a:t>
            </a:r>
            <a:r>
              <a:rPr lang="en-US" dirty="0">
                <a:ea typeface="+mn-lt"/>
                <a:cs typeface="+mn-lt"/>
              </a:rPr>
              <a:t> </a:t>
            </a:r>
            <a:r>
              <a:rPr lang="en-US" dirty="0" err="1">
                <a:ea typeface="+mn-lt"/>
                <a:cs typeface="+mn-lt"/>
              </a:rPr>
              <a:t>وجهات</a:t>
            </a:r>
            <a:r>
              <a:rPr lang="en-US" dirty="0">
                <a:ea typeface="+mn-lt"/>
                <a:cs typeface="+mn-lt"/>
              </a:rPr>
              <a:t> </a:t>
            </a:r>
            <a:r>
              <a:rPr lang="en-US" dirty="0" err="1">
                <a:ea typeface="+mn-lt"/>
                <a:cs typeface="+mn-lt"/>
              </a:rPr>
              <a:t>نظر</a:t>
            </a:r>
            <a:r>
              <a:rPr lang="en-US" dirty="0">
                <a:ea typeface="+mn-lt"/>
                <a:cs typeface="+mn-lt"/>
              </a:rPr>
              <a:t> </a:t>
            </a:r>
            <a:r>
              <a:rPr lang="en-US" dirty="0" err="1">
                <a:ea typeface="+mn-lt"/>
                <a:cs typeface="+mn-lt"/>
              </a:rPr>
              <a:t>حكومة</a:t>
            </a:r>
            <a:r>
              <a:rPr lang="en-US" dirty="0">
                <a:ea typeface="+mn-lt"/>
                <a:cs typeface="+mn-lt"/>
              </a:rPr>
              <a:t> </a:t>
            </a:r>
            <a:r>
              <a:rPr lang="en-US" dirty="0" err="1">
                <a:ea typeface="+mn-lt"/>
                <a:cs typeface="+mn-lt"/>
              </a:rPr>
              <a:t>الولايات</a:t>
            </a:r>
            <a:r>
              <a:rPr lang="en-US" dirty="0">
                <a:ea typeface="+mn-lt"/>
                <a:cs typeface="+mn-lt"/>
              </a:rPr>
              <a:t> </a:t>
            </a:r>
            <a:r>
              <a:rPr lang="en-US" dirty="0" err="1">
                <a:ea typeface="+mn-lt"/>
                <a:cs typeface="+mn-lt"/>
              </a:rPr>
              <a:t>المتحد</a:t>
            </a:r>
            <a:r>
              <a:rPr lang="ar-SA" dirty="0" err="1">
                <a:ea typeface="+mn-lt"/>
                <a:cs typeface="+mn-lt"/>
              </a:rPr>
              <a:t>ة</a:t>
            </a:r>
            <a:r>
              <a:rPr lang="ar-SA" dirty="0">
                <a:ea typeface="+mn-lt"/>
                <a:cs typeface="+mn-lt"/>
              </a:rPr>
              <a:t>.</a:t>
            </a:r>
            <a:r>
              <a:rPr lang="en-US" dirty="0">
                <a:ea typeface="Calibri"/>
                <a:cs typeface="Calibri"/>
              </a:rPr>
              <a:t> </a:t>
            </a:r>
          </a:p>
        </p:txBody>
      </p:sp>
    </p:spTree>
    <p:extLst>
      <p:ext uri="{BB962C8B-B14F-4D97-AF65-F5344CB8AC3E}">
        <p14:creationId xmlns:p14="http://schemas.microsoft.com/office/powerpoint/2010/main" val="348831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838200" y="18255"/>
            <a:ext cx="10515600" cy="1325563"/>
          </a:xfrm>
        </p:spPr>
        <p:txBody>
          <a:bodyPr/>
          <a:lstStyle/>
          <a:p>
            <a:pPr algn="r" rtl="1"/>
            <a:r>
              <a:rPr lang="ar-SA" dirty="0"/>
              <a:t>مخاطر الحريق وخطط الوقاية من الحرائق</a:t>
            </a:r>
            <a:endParaRPr lang="en-US" dirty="0"/>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1456509" y="1088157"/>
            <a:ext cx="10121536" cy="5545060"/>
          </a:xfrm>
        </p:spPr>
        <p:txBody>
          <a:bodyPr>
            <a:normAutofit/>
          </a:bodyPr>
          <a:lstStyle/>
          <a:p>
            <a:pPr marL="0" indent="0" algn="r" rtl="1">
              <a:lnSpc>
                <a:spcPct val="120000"/>
              </a:lnSpc>
              <a:spcBef>
                <a:spcPts val="0"/>
              </a:spcBef>
              <a:spcAft>
                <a:spcPts val="600"/>
              </a:spcAft>
              <a:buNone/>
            </a:pPr>
            <a:r>
              <a:rPr lang="ar-SA" sz="2400" b="1" u="sng" dirty="0"/>
              <a:t>السبب: </a:t>
            </a:r>
            <a:r>
              <a:rPr lang="ar-SA" sz="2400" dirty="0"/>
              <a:t>مكافحة الحرائق في مقر العمل</a:t>
            </a:r>
            <a:endParaRPr lang="en-US" sz="2400" dirty="0"/>
          </a:p>
          <a:p>
            <a:pPr algn="r" rtl="1">
              <a:lnSpc>
                <a:spcPct val="120000"/>
              </a:lnSpc>
              <a:spcBef>
                <a:spcPts val="0"/>
              </a:spcBef>
              <a:spcAft>
                <a:spcPts val="600"/>
              </a:spcAft>
            </a:pPr>
            <a:r>
              <a:rPr lang="ar-SA" sz="2400" dirty="0"/>
              <a:t>شرح مصادر الوقود التي قد تشعل أو تساهم في انتشار الحريق والمعدات الموجودة للسيطرة على الحريق (أجهزة الإنذار ، وأنظمة الإطفاء)</a:t>
            </a:r>
          </a:p>
          <a:p>
            <a:pPr algn="r" rtl="1">
              <a:lnSpc>
                <a:spcPct val="120000"/>
              </a:lnSpc>
              <a:spcBef>
                <a:spcPts val="0"/>
              </a:spcBef>
              <a:spcAft>
                <a:spcPts val="600"/>
              </a:spcAft>
            </a:pPr>
            <a:r>
              <a:rPr lang="ar-SA" sz="2400" b="1" u="sng" dirty="0"/>
              <a:t>المتطلبات:</a:t>
            </a:r>
            <a:endParaRPr lang="en-US" sz="2400" b="1" u="sng" dirty="0"/>
          </a:p>
          <a:p>
            <a:pPr algn="r" rtl="1">
              <a:lnSpc>
                <a:spcPct val="120000"/>
              </a:lnSpc>
              <a:spcBef>
                <a:spcPts val="0"/>
              </a:spcBef>
              <a:spcAft>
                <a:spcPts val="600"/>
              </a:spcAft>
            </a:pPr>
            <a:r>
              <a:rPr lang="ar-SA" sz="2400" dirty="0"/>
              <a:t>قائمة بجميع مخاطر الحريق ومصادر الاشتعال المحتملة ومعدات الحماية من الحريق</a:t>
            </a:r>
          </a:p>
          <a:p>
            <a:pPr algn="r" rtl="1">
              <a:lnSpc>
                <a:spcPct val="120000"/>
              </a:lnSpc>
              <a:spcBef>
                <a:spcPts val="0"/>
              </a:spcBef>
              <a:spcAft>
                <a:spcPts val="600"/>
              </a:spcAft>
            </a:pPr>
            <a:r>
              <a:rPr lang="ar-SA" sz="2400" dirty="0"/>
              <a:t>إجراءات للتحكم في تراكمات النفايات القابلة للاشتعال / القابلة للاحتراق</a:t>
            </a:r>
          </a:p>
          <a:p>
            <a:pPr algn="r" rtl="1">
              <a:lnSpc>
                <a:spcPct val="120000"/>
              </a:lnSpc>
              <a:spcBef>
                <a:spcPts val="0"/>
              </a:spcBef>
              <a:spcAft>
                <a:spcPts val="600"/>
              </a:spcAft>
            </a:pPr>
            <a:r>
              <a:rPr lang="ar-SA" sz="2400" dirty="0"/>
              <a:t>الصيانة الدورية </a:t>
            </a:r>
            <a:r>
              <a:rPr lang="ar-SA" sz="2400" dirty="0" err="1"/>
              <a:t>للوقايات</a:t>
            </a:r>
            <a:r>
              <a:rPr lang="ar-SA" sz="2400" dirty="0"/>
              <a:t> على المعدات المنتجة للحرارة</a:t>
            </a:r>
          </a:p>
          <a:p>
            <a:pPr algn="r" rtl="1">
              <a:lnSpc>
                <a:spcPct val="120000"/>
              </a:lnSpc>
              <a:spcBef>
                <a:spcPts val="0"/>
              </a:spcBef>
              <a:spcAft>
                <a:spcPts val="600"/>
              </a:spcAft>
            </a:pPr>
            <a:r>
              <a:rPr lang="ar-SA" sz="2400" dirty="0"/>
              <a:t>الاسم / المسمى الوظيفي للشخص المسؤول عن مصادر الوقود وصيانة المعدات</a:t>
            </a:r>
          </a:p>
          <a:p>
            <a:pPr algn="r" rtl="1">
              <a:lnSpc>
                <a:spcPct val="120000"/>
              </a:lnSpc>
              <a:spcBef>
                <a:spcPts val="0"/>
              </a:spcBef>
              <a:spcAft>
                <a:spcPts val="600"/>
              </a:spcAft>
            </a:pPr>
            <a:r>
              <a:rPr lang="ar-SA" sz="2400" dirty="0"/>
              <a:t>يجب إبلاغ الموظفين بمخاطر الحريق التي قد يتعرضون لها وطرق الحماية الذاتية</a:t>
            </a:r>
          </a:p>
          <a:p>
            <a:pPr algn="r" rtl="1">
              <a:lnSpc>
                <a:spcPct val="120000"/>
              </a:lnSpc>
              <a:spcBef>
                <a:spcPts val="0"/>
              </a:spcBef>
              <a:spcAft>
                <a:spcPts val="600"/>
              </a:spcAft>
            </a:pPr>
            <a:r>
              <a:rPr lang="ar-SA" sz="2400" dirty="0"/>
              <a:t>* مزيد من المعلومات في وحدة السلامة من الحرائق *</a:t>
            </a:r>
            <a:endParaRPr lang="en-US" sz="2400" dirty="0"/>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381001" y="4343481"/>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381001" y="2212882"/>
            <a:ext cx="2151016" cy="2023862"/>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pPr algn="r" rtl="1"/>
            <a:r>
              <a:rPr lang="ar-SA" dirty="0"/>
              <a:t>مخارج الطوارئ</a:t>
            </a:r>
            <a:endParaRPr lang="en-US" dirty="0"/>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a:bodyPr>
          <a:lstStyle/>
          <a:p>
            <a:pPr marL="0" indent="0" algn="r" rtl="1">
              <a:buNone/>
            </a:pPr>
            <a:r>
              <a:rPr lang="ar-SA" b="1" u="sng" dirty="0"/>
              <a:t>المتطلبات:</a:t>
            </a:r>
            <a:endParaRPr lang="en-US" b="1" u="sng" dirty="0"/>
          </a:p>
          <a:p>
            <a:pPr algn="r" rtl="1">
              <a:lnSpc>
                <a:spcPct val="100000"/>
              </a:lnSpc>
              <a:spcAft>
                <a:spcPts val="600"/>
              </a:spcAft>
            </a:pPr>
            <a:r>
              <a:rPr lang="ar-SA" dirty="0"/>
              <a:t>يجب أن تكون مخارج الطوارئ دائمة و محددة و غير مغلقة وخالية من العوائق</a:t>
            </a:r>
          </a:p>
          <a:p>
            <a:pPr algn="r" rtl="1">
              <a:lnSpc>
                <a:spcPct val="100000"/>
              </a:lnSpc>
              <a:spcAft>
                <a:spcPts val="600"/>
              </a:spcAft>
            </a:pPr>
            <a:r>
              <a:rPr lang="ar-SA" dirty="0"/>
              <a:t>لا يمكن وضع أي مواد أو معدات (بشكل دائم أو مؤقت) في مسار الخروج.</a:t>
            </a:r>
            <a:endParaRPr lang="en-US" dirty="0"/>
          </a:p>
          <a:p>
            <a:pPr algn="r" rtl="1">
              <a:lnSpc>
                <a:spcPct val="100000"/>
              </a:lnSpc>
              <a:spcAft>
                <a:spcPts val="600"/>
              </a:spcAft>
            </a:pPr>
            <a:r>
              <a:rPr lang="ar-SA" dirty="0"/>
              <a:t>يجب ان تكون الأبواب تفتح من الداخل ويجب أن يكون العمال قادرين على فتح باب الخروج في جميع الأوقات بدون مفاتيح أو أدوات أو معرفة خاصة</a:t>
            </a:r>
          </a:p>
          <a:p>
            <a:pPr algn="r" rtl="1">
              <a:lnSpc>
                <a:spcPct val="100000"/>
              </a:lnSpc>
              <a:spcAft>
                <a:spcPts val="600"/>
              </a:spcAft>
            </a:pPr>
            <a:r>
              <a:rPr lang="ar-SA" dirty="0"/>
              <a:t>يجب استخدام باب الخروج المفصلي الجانبي ويجب أن يفتح للخارج في اتجاه طريق الخروج.</a:t>
            </a:r>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581816" y="365125"/>
            <a:ext cx="4064000" cy="1619796"/>
          </a:xfrm>
          <a:prstGeom prst="rect">
            <a:avLst/>
          </a:prstGeom>
        </p:spPr>
      </p:pic>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ar-SA" dirty="0"/>
              <a:t>الخدمات الطبية ، الإسعافات الأولية</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1758538" y="1656443"/>
            <a:ext cx="9595262" cy="4836432"/>
          </a:xfrm>
        </p:spPr>
        <p:txBody>
          <a:bodyPr>
            <a:normAutofit lnSpcReduction="10000"/>
          </a:bodyPr>
          <a:lstStyle/>
          <a:p>
            <a:pPr marL="0" indent="0" algn="r" rtl="1">
              <a:buNone/>
            </a:pPr>
            <a:r>
              <a:rPr lang="ar-SA" sz="2600" u="sng" dirty="0"/>
              <a:t>المتطلبات:</a:t>
            </a:r>
            <a:endParaRPr lang="en-US" sz="2600" u="sng" dirty="0"/>
          </a:p>
          <a:p>
            <a:pPr algn="r" rtl="1">
              <a:lnSpc>
                <a:spcPct val="120000"/>
              </a:lnSpc>
              <a:spcAft>
                <a:spcPts val="600"/>
              </a:spcAft>
            </a:pPr>
            <a:r>
              <a:rPr lang="ar-SA" sz="2600" dirty="0"/>
              <a:t>منشأة طبية متاحة أو شخص مدرب على الإسعافات الأولية في موقع العمل</a:t>
            </a:r>
          </a:p>
          <a:p>
            <a:pPr algn="r" rtl="1">
              <a:lnSpc>
                <a:spcPct val="120000"/>
              </a:lnSpc>
              <a:spcAft>
                <a:spcPts val="600"/>
              </a:spcAft>
            </a:pPr>
            <a:r>
              <a:rPr lang="ar-SA" sz="2600" dirty="0"/>
              <a:t>نظام اتصالات للتواصل مع خدمات الاسعاف</a:t>
            </a:r>
            <a:endParaRPr lang="en-US" sz="2600" dirty="0"/>
          </a:p>
          <a:p>
            <a:pPr lvl="1" algn="r" rtl="1">
              <a:lnSpc>
                <a:spcPct val="110000"/>
              </a:lnSpc>
              <a:spcAft>
                <a:spcPts val="600"/>
              </a:spcAft>
            </a:pPr>
            <a:r>
              <a:rPr lang="ar-SA" sz="2200" dirty="0"/>
              <a:t>يجب ان تكون ارقام التواصل مع الطوارئ معلقة في مكان واضح</a:t>
            </a:r>
            <a:endParaRPr lang="en-US" sz="2200" dirty="0"/>
          </a:p>
          <a:p>
            <a:pPr lvl="1" algn="r" rtl="1">
              <a:lnSpc>
                <a:spcPct val="110000"/>
              </a:lnSpc>
              <a:spcAft>
                <a:spcPts val="600"/>
              </a:spcAft>
            </a:pPr>
            <a:r>
              <a:rPr lang="ar-SA" sz="2200" dirty="0"/>
              <a:t>يجب ان يكون عنوان مقر العمل معلق في مكان واضح</a:t>
            </a:r>
            <a:endParaRPr lang="en-US" sz="2200" dirty="0"/>
          </a:p>
          <a:p>
            <a:pPr algn="r" rtl="1">
              <a:lnSpc>
                <a:spcPct val="110000"/>
              </a:lnSpc>
              <a:spcAft>
                <a:spcPts val="600"/>
              </a:spcAft>
            </a:pPr>
            <a:r>
              <a:rPr lang="ar-SA" sz="2600" dirty="0"/>
              <a:t>معدات الاسعافات الأولية</a:t>
            </a:r>
          </a:p>
          <a:p>
            <a:pPr algn="r" rtl="1">
              <a:lnSpc>
                <a:spcPct val="110000"/>
              </a:lnSpc>
              <a:spcAft>
                <a:spcPts val="600"/>
              </a:spcAft>
            </a:pPr>
            <a:r>
              <a:rPr lang="ar-SA" sz="2200" dirty="0"/>
              <a:t>مواد مراجعة من قبل استشاري </a:t>
            </a:r>
            <a:endParaRPr lang="en-US" sz="2200" dirty="0"/>
          </a:p>
          <a:p>
            <a:pPr lvl="1" algn="r" rtl="1">
              <a:lnSpc>
                <a:spcPct val="110000"/>
              </a:lnSpc>
              <a:spcAft>
                <a:spcPts val="600"/>
              </a:spcAft>
            </a:pPr>
            <a:r>
              <a:rPr lang="ar-SA" sz="2200" dirty="0"/>
              <a:t>في حافظة مقاومة للعوامل الجوية مع عبوات مغلقة بشكل فردي لكل عنصر</a:t>
            </a:r>
          </a:p>
          <a:p>
            <a:pPr lvl="1" algn="r" rtl="1">
              <a:lnSpc>
                <a:spcPct val="110000"/>
              </a:lnSpc>
              <a:spcAft>
                <a:spcPts val="600"/>
              </a:spcAft>
            </a:pPr>
            <a:r>
              <a:rPr lang="ar-SA" sz="2200" dirty="0"/>
              <a:t>يتم فحصها بشكل دوري للتأكد من استبدال المواد بعد الاستخدام</a:t>
            </a:r>
            <a:endParaRPr lang="en-US" sz="2200" dirty="0"/>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36" y="195943"/>
            <a:ext cx="2761671" cy="2071254"/>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pPr algn="r" rtl="1"/>
            <a:r>
              <a:rPr lang="ar-SA" dirty="0"/>
              <a:t>الانزلاقات ، التعثر ، السقوط</a:t>
            </a:r>
            <a:endParaRPr lang="en-US" dirty="0"/>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2956560" y="1129852"/>
            <a:ext cx="8397240" cy="5269717"/>
          </a:xfrm>
        </p:spPr>
        <p:txBody>
          <a:bodyPr>
            <a:normAutofit fontScale="85000" lnSpcReduction="20000"/>
          </a:bodyPr>
          <a:lstStyle/>
          <a:p>
            <a:pPr algn="r" rtl="1">
              <a:lnSpc>
                <a:spcPct val="110000"/>
              </a:lnSpc>
              <a:spcBef>
                <a:spcPts val="600"/>
              </a:spcBef>
              <a:spcAft>
                <a:spcPts val="600"/>
              </a:spcAft>
            </a:pPr>
            <a:r>
              <a:rPr lang="ar-SA" dirty="0"/>
              <a:t>غالباً ما تكون المخاطر الأكثر شيوعاً في العديد من مقرات العمل</a:t>
            </a:r>
            <a:endParaRPr lang="en-US" dirty="0"/>
          </a:p>
          <a:p>
            <a:pPr lvl="1" algn="r" rtl="1">
              <a:lnSpc>
                <a:spcPct val="110000"/>
              </a:lnSpc>
              <a:spcBef>
                <a:spcPts val="600"/>
              </a:spcBef>
              <a:spcAft>
                <a:spcPts val="600"/>
              </a:spcAft>
            </a:pPr>
            <a:r>
              <a:rPr lang="ar-SA" dirty="0"/>
              <a:t>قد تكون مناطق الطهي غير مرتبة (تعثر) أو قد تكون الارضيات زلقة من الزيت او الماء او الطعام عليها (انزلاق)</a:t>
            </a:r>
            <a:endParaRPr lang="en-US" dirty="0"/>
          </a:p>
          <a:p>
            <a:pPr algn="r" rtl="1">
              <a:lnSpc>
                <a:spcPct val="110000"/>
              </a:lnSpc>
              <a:spcBef>
                <a:spcPts val="600"/>
              </a:spcBef>
              <a:spcAft>
                <a:spcPts val="600"/>
              </a:spcAft>
            </a:pPr>
            <a:r>
              <a:rPr lang="ar-SA" dirty="0"/>
              <a:t>قد تعتمد شدة النتيجة على العوامل الموجودة ايضاً مثل: </a:t>
            </a:r>
            <a:endParaRPr lang="en-US" dirty="0"/>
          </a:p>
          <a:p>
            <a:pPr lvl="1" algn="r" rtl="1">
              <a:lnSpc>
                <a:spcPct val="110000"/>
              </a:lnSpc>
              <a:spcBef>
                <a:spcPts val="600"/>
              </a:spcBef>
              <a:spcAft>
                <a:spcPts val="600"/>
              </a:spcAft>
            </a:pPr>
            <a:r>
              <a:rPr lang="ar-SA" dirty="0"/>
              <a:t>اسطح ساخنة قد تلامس الموظف اثناء السقوط</a:t>
            </a:r>
            <a:endParaRPr lang="en-US" dirty="0"/>
          </a:p>
          <a:p>
            <a:pPr lvl="1" algn="r" rtl="1">
              <a:lnSpc>
                <a:spcPct val="110000"/>
              </a:lnSpc>
              <a:spcBef>
                <a:spcPts val="600"/>
              </a:spcBef>
              <a:spcAft>
                <a:spcPts val="600"/>
              </a:spcAft>
            </a:pPr>
            <a:r>
              <a:rPr lang="ar-SA" dirty="0"/>
              <a:t>مواد حادة قد تلامس الموظف اثناء السقوط</a:t>
            </a:r>
            <a:endParaRPr lang="en-US" dirty="0"/>
          </a:p>
          <a:p>
            <a:pPr algn="r" rtl="1">
              <a:lnSpc>
                <a:spcPct val="110000"/>
              </a:lnSpc>
              <a:spcBef>
                <a:spcPts val="600"/>
              </a:spcBef>
              <a:spcAft>
                <a:spcPts val="600"/>
              </a:spcAft>
            </a:pPr>
            <a:r>
              <a:rPr lang="ar-SA" dirty="0"/>
              <a:t>الحلول:</a:t>
            </a:r>
            <a:endParaRPr lang="en-US" dirty="0"/>
          </a:p>
          <a:p>
            <a:pPr lvl="1" algn="r" rtl="1">
              <a:lnSpc>
                <a:spcPct val="110000"/>
              </a:lnSpc>
              <a:spcBef>
                <a:spcPts val="600"/>
              </a:spcBef>
              <a:spcAft>
                <a:spcPts val="600"/>
              </a:spcAft>
            </a:pPr>
            <a:r>
              <a:rPr lang="ar-SA" dirty="0"/>
              <a:t>تنظيف الارضيات من أي سوائل فوراً</a:t>
            </a:r>
            <a:endParaRPr lang="en-US" dirty="0"/>
          </a:p>
          <a:p>
            <a:pPr lvl="1" algn="r" rtl="1">
              <a:lnSpc>
                <a:spcPct val="110000"/>
              </a:lnSpc>
              <a:spcBef>
                <a:spcPts val="600"/>
              </a:spcBef>
              <a:spcAft>
                <a:spcPts val="600"/>
              </a:spcAft>
            </a:pPr>
            <a:r>
              <a:rPr lang="ar-SA" dirty="0"/>
              <a:t>عدم تخزين زيت الطعام على الارض</a:t>
            </a:r>
            <a:endParaRPr lang="en-US" dirty="0"/>
          </a:p>
          <a:p>
            <a:pPr lvl="1" algn="r" rtl="1">
              <a:lnSpc>
                <a:spcPct val="110000"/>
              </a:lnSpc>
              <a:spcBef>
                <a:spcPts val="600"/>
              </a:spcBef>
              <a:spcAft>
                <a:spcPts val="600"/>
              </a:spcAft>
            </a:pPr>
            <a:r>
              <a:rPr lang="ar-SA" dirty="0"/>
              <a:t>تقليل الأماكن المبعثرة و محطات الطهي (عدم عرقلة مخارج الطوارئ!)</a:t>
            </a:r>
            <a:endParaRPr lang="en-US" dirty="0"/>
          </a:p>
          <a:p>
            <a:pPr lvl="1" algn="r" rtl="1">
              <a:lnSpc>
                <a:spcPct val="110000"/>
              </a:lnSpc>
              <a:spcBef>
                <a:spcPts val="600"/>
              </a:spcBef>
              <a:spcAft>
                <a:spcPts val="600"/>
              </a:spcAft>
            </a:pPr>
            <a:r>
              <a:rPr lang="ar-SA" dirty="0"/>
              <a:t>استخدام سجاد مضادة للانزلاق</a:t>
            </a:r>
            <a:endParaRPr lang="en-US" dirty="0"/>
          </a:p>
          <a:p>
            <a:pPr lvl="1" algn="r" rtl="1">
              <a:lnSpc>
                <a:spcPct val="110000"/>
              </a:lnSpc>
              <a:spcBef>
                <a:spcPts val="600"/>
              </a:spcBef>
              <a:spcAft>
                <a:spcPts val="600"/>
              </a:spcAft>
            </a:pPr>
            <a:r>
              <a:rPr lang="ar-SA" dirty="0"/>
              <a:t>تصليح الارضيات الغير مستوية </a:t>
            </a:r>
            <a:endParaRPr lang="en-US" dirty="0"/>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lstStyle/>
          <a:p>
            <a:pPr algn="r" rtl="1"/>
            <a:r>
              <a:rPr lang="ar-SA" dirty="0"/>
              <a:t>في الختام </a:t>
            </a:r>
            <a:endParaRPr lang="en-US" dirty="0"/>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825625"/>
            <a:ext cx="10515600" cy="4667250"/>
          </a:xfrm>
        </p:spPr>
        <p:txBody>
          <a:bodyPr>
            <a:normAutofit/>
          </a:bodyPr>
          <a:lstStyle/>
          <a:p>
            <a:pPr algn="r" rtl="1"/>
            <a:r>
              <a:rPr lang="ar-SA" dirty="0"/>
              <a:t>قد توجد مجموعة متنوعة من مخاطر السلامة العامة في عربات الطعام ، وبعضها أكثر شمولية ، وبعضها خاص بأماكن العمل الفردية.</a:t>
            </a:r>
          </a:p>
          <a:p>
            <a:pPr algn="r" rtl="1"/>
            <a:r>
              <a:rPr lang="ar-SA" dirty="0"/>
              <a:t>هناك حاجة إلى خطط عمل الطوارئ (</a:t>
            </a:r>
            <a:r>
              <a:rPr lang="en-US" dirty="0"/>
              <a:t>EAPs</a:t>
            </a:r>
            <a:r>
              <a:rPr lang="ar-SA" dirty="0"/>
              <a:t>) لكل مكان عمل حتى يعرف العمال كيفية الاستجابة في حالة الطوارئ.</a:t>
            </a:r>
          </a:p>
          <a:p>
            <a:pPr algn="r" rtl="1"/>
            <a:r>
              <a:rPr lang="ar-SA" dirty="0"/>
              <a:t>يجب أن تظل مخارج الطوارئ خالية دائمًا ومتاحة للخروج السريع في حالات الطوارئ مثل الحرائق.</a:t>
            </a:r>
          </a:p>
          <a:p>
            <a:pPr algn="r" rtl="1"/>
            <a:r>
              <a:rPr lang="ar-SA" dirty="0"/>
              <a:t>يجب التخطيط للخدمات الطبية والإسعافات الأولية في حالة الطوارئ</a:t>
            </a:r>
          </a:p>
          <a:p>
            <a:pPr algn="r" rtl="1"/>
            <a:r>
              <a:rPr lang="ar-SA" dirty="0"/>
              <a:t>تعد الانزلاقات والتعثر والسقوط مصدرًا شائعًا للإصابة ويجب معالجتها من خلال مجموعة متنوعة من ضوابط المخاطر.</a:t>
            </a:r>
            <a:endParaRPr lang="en-US" dirty="0"/>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pPr algn="r" rtl="1"/>
            <a:r>
              <a:rPr lang="ar-SA" dirty="0"/>
              <a:t>معلومات إضافية عن السلامة</a:t>
            </a:r>
            <a:endParaRPr lang="en-US" dirty="0"/>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878178" cy="4784181"/>
          </a:xfrm>
        </p:spPr>
        <p:txBody>
          <a:bodyPr>
            <a:normAutofit fontScale="77500" lnSpcReduction="20000"/>
          </a:bodyPr>
          <a:lstStyle/>
          <a:p>
            <a:pPr marL="0" indent="0" algn="r" rtl="1">
              <a:buNone/>
            </a:pPr>
            <a:r>
              <a:rPr lang="ar-SA" dirty="0"/>
              <a:t>يحتوي موقع</a:t>
            </a:r>
            <a:r>
              <a:rPr lang="en-US" dirty="0"/>
              <a:t>OSHA </a:t>
            </a:r>
            <a:r>
              <a:rPr lang="ar-SA" dirty="0"/>
              <a:t> على العديد من الموارد المتاحة ، خاصة بالنسبة لـ </a:t>
            </a:r>
            <a:r>
              <a:rPr lang="en-US" dirty="0"/>
              <a:t>EAPs</a:t>
            </a:r>
            <a:r>
              <a:rPr lang="ar-SA" dirty="0"/>
              <a:t> والمواضيع ذات الصلة:</a:t>
            </a:r>
          </a:p>
          <a:p>
            <a:pPr marL="0" indent="0" algn="r" rtl="1">
              <a:buNone/>
            </a:pPr>
            <a:r>
              <a:rPr lang="en-US" dirty="0">
                <a:hlinkClick r:id="rId2"/>
              </a:rPr>
              <a:t>https://www.osha.gov/etools/evacuation-plans-procedures</a:t>
            </a:r>
            <a:r>
              <a:rPr lang="en-US" dirty="0"/>
              <a:t> </a:t>
            </a:r>
          </a:p>
          <a:p>
            <a:pPr marL="0" indent="0" algn="r" rtl="1">
              <a:buNone/>
            </a:pPr>
            <a:endParaRPr lang="en-US" dirty="0"/>
          </a:p>
          <a:p>
            <a:pPr marL="0" indent="0" algn="r" rtl="1">
              <a:buNone/>
            </a:pPr>
            <a:r>
              <a:rPr lang="en-US" dirty="0"/>
              <a:t>OSHA </a:t>
            </a:r>
            <a:r>
              <a:rPr lang="ar-SA" dirty="0"/>
              <a:t> لديها مواد أمان إضافية لسلامة عمال المطعم (الشباب)</a:t>
            </a:r>
          </a:p>
          <a:p>
            <a:pPr marL="0" indent="0" algn="r" rtl="1">
              <a:buNone/>
            </a:pPr>
            <a:r>
              <a:rPr lang="en-US" dirty="0">
                <a:hlinkClick r:id="rId3"/>
              </a:rPr>
              <a:t>https://www.osha.gov/etools/young-workers-restaurant-safety/posters</a:t>
            </a:r>
            <a:endParaRPr lang="en-US" dirty="0"/>
          </a:p>
          <a:p>
            <a:pPr algn="r" rtl="1"/>
            <a:r>
              <a:rPr lang="ar-SA" dirty="0"/>
              <a:t>السلامة في التنظيف</a:t>
            </a:r>
            <a:endParaRPr lang="en-US" dirty="0"/>
          </a:p>
          <a:p>
            <a:pPr algn="r" rtl="1"/>
            <a:r>
              <a:rPr lang="ar-SA" dirty="0"/>
              <a:t>الاستخدام الآمن للسكين</a:t>
            </a:r>
            <a:endParaRPr lang="en-US" dirty="0"/>
          </a:p>
          <a:p>
            <a:pPr algn="r" rtl="1"/>
            <a:r>
              <a:rPr lang="ar-SA" dirty="0"/>
              <a:t>لمنع الحروق</a:t>
            </a:r>
            <a:endParaRPr lang="en-US" dirty="0"/>
          </a:p>
          <a:p>
            <a:pPr algn="r" rtl="1"/>
            <a:r>
              <a:rPr lang="ar-SA" dirty="0"/>
              <a:t>حمل آمن</a:t>
            </a:r>
            <a:endParaRPr lang="en-US" dirty="0"/>
          </a:p>
          <a:p>
            <a:pPr algn="r" rtl="1"/>
            <a:r>
              <a:rPr lang="ar-SA" dirty="0"/>
              <a:t>طلبات السيارات</a:t>
            </a:r>
            <a:endParaRPr lang="en-US" dirty="0"/>
          </a:p>
          <a:p>
            <a:pPr algn="r" rtl="1"/>
            <a:r>
              <a:rPr lang="ar-SA" dirty="0"/>
              <a:t>قوانين عمل الاطفال</a:t>
            </a:r>
            <a:endParaRPr lang="en-US" dirty="0"/>
          </a:p>
          <a:p>
            <a:pPr algn="r" rtl="1"/>
            <a:endParaRPr lang="en-US" dirty="0"/>
          </a:p>
          <a:p>
            <a:pPr algn="r" rtl="1"/>
            <a:r>
              <a:rPr lang="ar-SA"/>
              <a:t>راجع أيضًا نشرة الموارد الإضافية المقدمة</a:t>
            </a:r>
            <a:endParaRPr lang="en-US" dirty="0"/>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lstStyle/>
          <a:p>
            <a:pPr algn="r" rtl="1"/>
            <a:r>
              <a:rPr lang="ar-SA" dirty="0"/>
              <a:t>السلامة العامة للموظف</a:t>
            </a:r>
            <a:endParaRPr lang="en-US" dirty="0"/>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lstStyle/>
          <a:p>
            <a:pPr algn="r" rtl="1"/>
            <a:r>
              <a:rPr lang="ar-SA" dirty="0"/>
              <a:t>خطط الطوارئ</a:t>
            </a:r>
            <a:endParaRPr lang="en-US" dirty="0"/>
          </a:p>
          <a:p>
            <a:pPr algn="r" rtl="1"/>
            <a:r>
              <a:rPr lang="ar-SA" dirty="0"/>
              <a:t>مخارج الطوارئ</a:t>
            </a:r>
            <a:endParaRPr lang="en-US" dirty="0"/>
          </a:p>
          <a:p>
            <a:pPr algn="r" rtl="1"/>
            <a:r>
              <a:rPr lang="ar-SA" dirty="0"/>
              <a:t>الخدمات الطبية ، الإسعافات الأولية</a:t>
            </a:r>
          </a:p>
          <a:p>
            <a:pPr algn="r" rtl="1"/>
            <a:r>
              <a:rPr lang="ar-SA" dirty="0"/>
              <a:t>الانزلاق ، </a:t>
            </a:r>
            <a:r>
              <a:rPr lang="ar-SA" dirty="0" err="1"/>
              <a:t>التعرقل</a:t>
            </a:r>
            <a:r>
              <a:rPr lang="ar-SA" dirty="0"/>
              <a:t> ، السقوط</a:t>
            </a:r>
            <a:endParaRPr lang="en-US" dirty="0"/>
          </a:p>
          <a:p>
            <a:pPr algn="r" rtl="1"/>
            <a:r>
              <a:rPr lang="ar-SA" dirty="0"/>
              <a:t>البحث عن موارد إضافية قد تنطبق على عملك في عربة طعام</a:t>
            </a:r>
            <a:endParaRPr lang="en-US" dirty="0"/>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838200" y="93819"/>
            <a:ext cx="10515600" cy="1325563"/>
          </a:xfrm>
        </p:spPr>
        <p:txBody>
          <a:bodyPr/>
          <a:lstStyle/>
          <a:p>
            <a:pPr algn="r" rtl="1"/>
            <a:r>
              <a:rPr lang="ar-SA" dirty="0"/>
              <a:t>ما هي اهمية التخطيط والإعداد؟</a:t>
            </a:r>
            <a:endParaRPr lang="en-US" dirty="0"/>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6" y="1419382"/>
            <a:ext cx="11372393" cy="5037397"/>
          </a:xfrm>
        </p:spPr>
        <p:txBody>
          <a:bodyPr>
            <a:normAutofit/>
          </a:bodyPr>
          <a:lstStyle/>
          <a:p>
            <a:pPr marL="0" indent="0" algn="r" rtl="1">
              <a:buNone/>
            </a:pPr>
            <a:r>
              <a:rPr lang="ar-SA" u="sng" dirty="0"/>
              <a:t>التخطيط لغير المتوقع</a:t>
            </a:r>
            <a:endParaRPr lang="en-US" u="sng" dirty="0"/>
          </a:p>
          <a:p>
            <a:pPr algn="r" rtl="1"/>
            <a:r>
              <a:rPr lang="ar-SA" sz="2400" dirty="0"/>
              <a:t>٢ يناير ٢٠٢٣ - لعبة اتحاد كرة القدم الأميركي بين </a:t>
            </a:r>
            <a:r>
              <a:rPr lang="ar-SA" sz="2400" dirty="0" err="1"/>
              <a:t>سينسيناتي</a:t>
            </a:r>
            <a:r>
              <a:rPr lang="ar-SA" sz="2400" dirty="0"/>
              <a:t> </a:t>
            </a:r>
            <a:r>
              <a:rPr lang="ar-SA" sz="2400" dirty="0" err="1"/>
              <a:t>بنغلس</a:t>
            </a:r>
            <a:r>
              <a:rPr lang="ar-SA" sz="2400" dirty="0"/>
              <a:t> / </a:t>
            </a:r>
            <a:r>
              <a:rPr lang="ar-SA" sz="2400" dirty="0" err="1"/>
              <a:t>بوفالو</a:t>
            </a:r>
            <a:r>
              <a:rPr lang="ar-SA" sz="2400" dirty="0"/>
              <a:t> </a:t>
            </a:r>
            <a:r>
              <a:rPr lang="ar-SA" sz="2400" dirty="0" err="1"/>
              <a:t>بيلز</a:t>
            </a:r>
            <a:endParaRPr lang="ar-SA" sz="2400" dirty="0"/>
          </a:p>
          <a:p>
            <a:pPr algn="r" rtl="1"/>
            <a:r>
              <a:rPr lang="ar-SA" sz="2400" dirty="0"/>
              <a:t>قام </a:t>
            </a:r>
            <a:r>
              <a:rPr lang="ar-SA" sz="2400" dirty="0" err="1"/>
              <a:t>دامار</a:t>
            </a:r>
            <a:r>
              <a:rPr lang="ar-SA" sz="2400" dirty="0"/>
              <a:t> هاملين بالتدخل ثم وقف و تمايل ثم انهار إلى الوراء</a:t>
            </a:r>
          </a:p>
          <a:p>
            <a:pPr lvl="1" algn="r" rtl="1"/>
            <a:r>
              <a:rPr lang="ar-SA" sz="1600" dirty="0"/>
              <a:t>هرع المسعفون إلى الميدان ، وقاموا بتقييم الحالة ، واستخدموا الإنعاش القلبي الرئوي و جهاز الإنعاش الكهربائي لإنعاش القلب</a:t>
            </a:r>
          </a:p>
          <a:p>
            <a:pPr lvl="1" algn="r" rtl="1"/>
            <a:r>
              <a:rPr lang="ar-SA" sz="1600" dirty="0"/>
              <a:t>حصل على الرعاية الطبية اللازمة في غضون بضع دقائق ، مما زاد من احتمالات النجاة والتعافي</a:t>
            </a:r>
          </a:p>
          <a:p>
            <a:pPr marL="457200" lvl="1" indent="0" algn="r" rtl="1">
              <a:buNone/>
            </a:pPr>
            <a:endParaRPr lang="en-US" sz="600" dirty="0"/>
          </a:p>
          <a:p>
            <a:pPr algn="r" rtl="1"/>
            <a:r>
              <a:rPr lang="ar-SA" sz="2400" dirty="0"/>
              <a:t>كان لدى اتحاد كرة القدم الأميركي </a:t>
            </a:r>
            <a:r>
              <a:rPr lang="ar-SA" sz="2400" b="1" dirty="0"/>
              <a:t>خطة عمل طارئة (</a:t>
            </a:r>
            <a:r>
              <a:rPr lang="en-US" sz="2400" b="1" dirty="0"/>
              <a:t>EAP</a:t>
            </a:r>
            <a:r>
              <a:rPr lang="ar-SA" sz="2400" b="1" dirty="0"/>
              <a:t>) </a:t>
            </a:r>
            <a:r>
              <a:rPr lang="ar-SA" sz="2400" dirty="0"/>
              <a:t>يتم التدريب عليها قبل كل موسم</a:t>
            </a:r>
          </a:p>
          <a:p>
            <a:pPr algn="r" rtl="1"/>
            <a:r>
              <a:rPr lang="ar-SA" sz="2400" dirty="0"/>
              <a:t>يجتمع الفريق / الموظفون الطبيون قبل كل مباراة لمناقشة إجراءات الصحة / السلامة</a:t>
            </a:r>
          </a:p>
          <a:p>
            <a:pPr algn="r" rtl="1"/>
            <a:r>
              <a:rPr lang="ar-SA" sz="2400" dirty="0"/>
              <a:t>قد لا تكون هناك حاجة الى (</a:t>
            </a:r>
            <a:r>
              <a:rPr lang="en-US" sz="2400" dirty="0"/>
              <a:t>EAP</a:t>
            </a:r>
            <a:r>
              <a:rPr lang="ar-SA" sz="2400" dirty="0"/>
              <a:t>) في كل مباراة - ولكنها ضرورية عند الحاجة</a:t>
            </a:r>
          </a:p>
          <a:p>
            <a:pPr marL="0" indent="0" algn="r" rtl="1">
              <a:buNone/>
            </a:pPr>
            <a:endParaRPr lang="en-US" sz="1000" dirty="0"/>
          </a:p>
          <a:p>
            <a:pPr algn="r" rtl="1"/>
            <a:r>
              <a:rPr lang="ar-SA" sz="2400" dirty="0"/>
              <a:t>هل أنت مستعد في حالة حدوث طارئ؟ هل لديك خطط طوارئ لعملك؟</a:t>
            </a:r>
            <a:endParaRPr lang="en-US" sz="2400" dirty="0"/>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694683"/>
            <a:ext cx="1932528" cy="1449397"/>
          </a:xfrm>
          <a:prstGeom prst="rect">
            <a:avLst/>
          </a:prstGeom>
        </p:spPr>
      </p:pic>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lstStyle/>
          <a:p>
            <a:pPr algn="r" rtl="1"/>
            <a:r>
              <a:rPr lang="ar-SA" sz="4400" dirty="0"/>
              <a:t>خطة عمل للطوارئ (</a:t>
            </a:r>
            <a:r>
              <a:rPr lang="en-US" sz="4400" dirty="0"/>
              <a:t>EAP</a:t>
            </a:r>
            <a:r>
              <a:rPr lang="ar-SA" sz="4400" dirty="0"/>
              <a:t>)</a:t>
            </a:r>
            <a:endParaRPr lang="en-US" dirty="0"/>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522514" y="1328947"/>
            <a:ext cx="7576457" cy="5163928"/>
          </a:xfrm>
        </p:spPr>
        <p:txBody>
          <a:bodyPr>
            <a:normAutofit lnSpcReduction="10000"/>
          </a:bodyPr>
          <a:lstStyle/>
          <a:p>
            <a:pPr algn="r" rtl="1">
              <a:spcAft>
                <a:spcPts val="600"/>
              </a:spcAft>
            </a:pPr>
            <a:r>
              <a:rPr lang="ar-SA" u="sng" dirty="0"/>
              <a:t>الغرض: </a:t>
            </a:r>
            <a:r>
              <a:rPr lang="ar-SA" dirty="0"/>
              <a:t>وصف الإجراءات التي يجب اتخاذها لضمان سلامة الموظفين أثناء حالة الطوارئ</a:t>
            </a:r>
            <a:endParaRPr lang="en-US" sz="1000" dirty="0"/>
          </a:p>
          <a:p>
            <a:pPr algn="r" rtl="1">
              <a:spcAft>
                <a:spcPts val="600"/>
              </a:spcAft>
            </a:pPr>
            <a:r>
              <a:rPr lang="ar-SA" u="sng" dirty="0"/>
              <a:t>الفوائد:</a:t>
            </a:r>
            <a:endParaRPr lang="en-US" u="sng" dirty="0"/>
          </a:p>
          <a:p>
            <a:pPr lvl="1" algn="r" rtl="1">
              <a:spcAft>
                <a:spcPts val="600"/>
              </a:spcAft>
            </a:pPr>
            <a:r>
              <a:rPr lang="ar-SA" dirty="0"/>
              <a:t>أقل تشويشًا عندما يكون تنظيم الإجراءات بنادً على مستندات مكتوبة</a:t>
            </a:r>
          </a:p>
          <a:p>
            <a:pPr lvl="1" algn="r" rtl="1">
              <a:spcAft>
                <a:spcPts val="600"/>
              </a:spcAft>
            </a:pPr>
            <a:r>
              <a:rPr lang="ar-SA" dirty="0"/>
              <a:t>إصابات أقل وأقل خطورة</a:t>
            </a:r>
          </a:p>
          <a:p>
            <a:pPr lvl="1" algn="r" rtl="1">
              <a:spcAft>
                <a:spcPts val="600"/>
              </a:spcAft>
            </a:pPr>
            <a:r>
              <a:rPr lang="ar-SA" dirty="0"/>
              <a:t>أضرار هيكلية أقل</a:t>
            </a:r>
            <a:endParaRPr lang="en-US" sz="1000" dirty="0"/>
          </a:p>
          <a:p>
            <a:pPr algn="r" rtl="1">
              <a:spcAft>
                <a:spcPts val="600"/>
              </a:spcAft>
            </a:pPr>
            <a:r>
              <a:rPr lang="ar-SA" u="sng" dirty="0"/>
              <a:t>ما هي حالات الطوارئ المتوقعة في عملك؟</a:t>
            </a:r>
          </a:p>
          <a:p>
            <a:pPr algn="r" rtl="1">
              <a:spcAft>
                <a:spcPts val="600"/>
              </a:spcAft>
            </a:pPr>
            <a:r>
              <a:rPr lang="ar-SA" dirty="0"/>
              <a:t>حريق؟ إعصار أو غيره من الأحوال الجوية القاسية؟</a:t>
            </a:r>
          </a:p>
          <a:p>
            <a:pPr algn="r" rtl="1">
              <a:spcAft>
                <a:spcPts val="600"/>
              </a:spcAft>
            </a:pPr>
            <a:r>
              <a:rPr lang="ar-SA" dirty="0"/>
              <a:t>عنف العملاء؟ اضطرابات مدنية؟ </a:t>
            </a:r>
          </a:p>
          <a:p>
            <a:pPr algn="r" rtl="1">
              <a:spcAft>
                <a:spcPts val="600"/>
              </a:spcAft>
            </a:pPr>
            <a:r>
              <a:rPr lang="ar-SA" dirty="0"/>
              <a:t>أخرى؟ </a:t>
            </a:r>
            <a:endParaRPr lang="en-US" dirty="0"/>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499" y="2048469"/>
            <a:ext cx="3759200" cy="2540000"/>
          </a:xfrm>
          <a:prstGeom prst="rect">
            <a:avLst/>
          </a:prstGeom>
        </p:spPr>
      </p:pic>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r" rtl="1"/>
            <a:r>
              <a:rPr lang="ar-SA" dirty="0"/>
              <a:t>خطط العمل في حالات الطوارئ (</a:t>
            </a:r>
            <a:r>
              <a:rPr lang="en-US" dirty="0"/>
              <a:t>EAP</a:t>
            </a:r>
            <a:r>
              <a:rPr lang="ar-SA" dirty="0"/>
              <a:t>) المتطلبات</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lstStyle/>
          <a:p>
            <a:pPr marL="0" indent="0" algn="r" rtl="1">
              <a:buNone/>
            </a:pPr>
            <a:r>
              <a:rPr lang="ar-SA" u="sng" dirty="0"/>
              <a:t>المتطلبات الأساسية:</a:t>
            </a:r>
            <a:endParaRPr lang="en-US" u="sng" dirty="0"/>
          </a:p>
          <a:p>
            <a:pPr algn="r" rtl="1"/>
            <a:r>
              <a:rPr lang="ar-SA" dirty="0"/>
              <a:t>طرق الإبلاغ عن الحرائق وحالات الطوارئ الأخرى</a:t>
            </a:r>
          </a:p>
          <a:p>
            <a:pPr algn="r" rtl="1"/>
            <a:r>
              <a:rPr lang="ar-SA" dirty="0"/>
              <a:t>طرق الإخلاء (الحرائق مقابل الاعاصير مقابل حالات الطوارئ الأخرى)</a:t>
            </a:r>
          </a:p>
          <a:p>
            <a:pPr algn="r" rtl="1"/>
            <a:r>
              <a:rPr lang="ar-SA" dirty="0"/>
              <a:t>مسؤوليات الإنقاذ والمسؤوليات الطبية للموظفين</a:t>
            </a:r>
          </a:p>
          <a:p>
            <a:pPr algn="r" rtl="1"/>
            <a:r>
              <a:rPr lang="ar-SA" dirty="0"/>
              <a:t>المحاسبة لجميع الموظفين بعد الإخلاء في حالات الطوارئ</a:t>
            </a:r>
          </a:p>
          <a:p>
            <a:pPr algn="r" rtl="1"/>
            <a:r>
              <a:rPr lang="ar-SA" dirty="0"/>
              <a:t>معلومات الاتصال في حالات الطوارئ</a:t>
            </a:r>
          </a:p>
          <a:p>
            <a:pPr algn="r" rtl="1"/>
            <a:endParaRPr lang="en-US" dirty="0"/>
          </a:p>
          <a:p>
            <a:pPr marL="0" indent="0" algn="r" rtl="1">
              <a:buNone/>
            </a:pPr>
            <a:r>
              <a:rPr lang="ar-SA" u="sng" dirty="0"/>
              <a:t>غير مطلوب ، ولكن قد يكون مفيدًا:</a:t>
            </a:r>
          </a:p>
          <a:p>
            <a:pPr algn="r" rtl="1"/>
            <a:r>
              <a:rPr lang="ar-SA" dirty="0"/>
              <a:t>مكان خارج الموقع لتخزين النسخ الأصلية أو نسخ من السجلات المهمة</a:t>
            </a:r>
            <a:endParaRPr lang="en-US" dirty="0"/>
          </a:p>
          <a:p>
            <a:pPr algn="r" rtl="1"/>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56119"/>
            <a:ext cx="10515600" cy="1325563"/>
          </a:xfrm>
        </p:spPr>
        <p:txBody>
          <a:bodyPr/>
          <a:lstStyle/>
          <a:p>
            <a:pPr algn="r" rtl="1"/>
            <a:r>
              <a:rPr lang="ar-SA" dirty="0"/>
              <a:t>متطلبات </a:t>
            </a:r>
            <a:r>
              <a:rPr lang="en-US" dirty="0"/>
              <a:t>EAP</a:t>
            </a:r>
            <a:r>
              <a:rPr lang="ar-SA" dirty="0"/>
              <a:t> (تابع)</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92500" lnSpcReduction="10000"/>
          </a:bodyPr>
          <a:lstStyle/>
          <a:p>
            <a:pPr algn="r" rtl="1">
              <a:spcAft>
                <a:spcPts val="600"/>
              </a:spcAft>
            </a:pPr>
            <a:r>
              <a:rPr lang="ar-SA" b="1" u="sng" dirty="0"/>
              <a:t>الإبلاغ عن الحرائق وحالات الطوارئ الأخرى</a:t>
            </a:r>
            <a:r>
              <a:rPr lang="ar-SA" dirty="0"/>
              <a:t>:            911 ، وربما أخرون</a:t>
            </a:r>
          </a:p>
          <a:p>
            <a:pPr lvl="1" algn="r" rtl="1">
              <a:spcAft>
                <a:spcPts val="600"/>
              </a:spcAft>
            </a:pPr>
            <a:r>
              <a:rPr lang="ar-SA" dirty="0"/>
              <a:t>كيف سيعرف موظفي الطوارئ موقعك؟</a:t>
            </a:r>
          </a:p>
          <a:p>
            <a:pPr lvl="1" algn="r" rtl="1">
              <a:spcAft>
                <a:spcPts val="600"/>
              </a:spcAft>
            </a:pPr>
            <a:r>
              <a:rPr lang="ar-SA" b="1" dirty="0"/>
              <a:t>توصية: </a:t>
            </a:r>
            <a:r>
              <a:rPr lang="ar-SA" dirty="0"/>
              <a:t>قم بتثبيت مجلد على باب الخروج ، بحيث يمكن أخذه بسهولة عند الخروج</a:t>
            </a:r>
          </a:p>
          <a:p>
            <a:pPr lvl="1" algn="r" rtl="1">
              <a:spcAft>
                <a:spcPts val="600"/>
              </a:spcAft>
            </a:pPr>
            <a:r>
              <a:rPr lang="ar-SA" dirty="0"/>
              <a:t>الصفحة الأولى: </a:t>
            </a:r>
            <a:r>
              <a:rPr lang="ar-SA" b="1" dirty="0"/>
              <a:t>الموقع التفصيلي </a:t>
            </a:r>
            <a:r>
              <a:rPr lang="ar-SA" dirty="0"/>
              <a:t>للشاحنة / المقطورة / الخيمة / العربة (مع التحديث المستمر عند التنقل)</a:t>
            </a:r>
          </a:p>
          <a:p>
            <a:pPr lvl="1" algn="r" rtl="1">
              <a:spcAft>
                <a:spcPts val="600"/>
              </a:spcAft>
            </a:pPr>
            <a:r>
              <a:rPr lang="ar-SA" dirty="0"/>
              <a:t>معلومات الاتصال للإطفاء والشرطة والإسعاف والمالك / المدير</a:t>
            </a:r>
          </a:p>
          <a:p>
            <a:pPr lvl="1" algn="r" rtl="1">
              <a:spcAft>
                <a:spcPts val="600"/>
              </a:spcAft>
            </a:pPr>
            <a:r>
              <a:rPr lang="ar-SA" dirty="0"/>
              <a:t>إجراءات لجميع حالات الطوارئ (حريق ، إعصار ، عنف)</a:t>
            </a:r>
            <a:endParaRPr lang="en-US" dirty="0"/>
          </a:p>
          <a:p>
            <a:pPr algn="r" rtl="1">
              <a:spcAft>
                <a:spcPts val="600"/>
              </a:spcAft>
            </a:pPr>
            <a:r>
              <a:rPr lang="ar-SA" b="1" u="sng" dirty="0"/>
              <a:t>طرق الإخلاء </a:t>
            </a:r>
            <a:r>
              <a:rPr lang="ar-SA" dirty="0"/>
              <a:t>(الحرائق مقابل الاعاصير مقابل حالات الطوارئ الأخرى)</a:t>
            </a:r>
          </a:p>
          <a:p>
            <a:pPr algn="r" rtl="1">
              <a:spcAft>
                <a:spcPts val="600"/>
              </a:spcAft>
            </a:pPr>
            <a:r>
              <a:rPr lang="ar-SA" sz="2400" dirty="0"/>
              <a:t>حريق - وقت الإخلاء ، مكان الإخلاء / وجهة / منطقة تجمع آمنة</a:t>
            </a:r>
          </a:p>
          <a:p>
            <a:pPr algn="r" rtl="1">
              <a:spcAft>
                <a:spcPts val="600"/>
              </a:spcAft>
            </a:pPr>
            <a:r>
              <a:rPr lang="ar-SA" sz="2400" dirty="0"/>
              <a:t>إعصار / فيضانات / طقس قاسٍ - هل يوجد مأوى في المكان؟ هل يتوجب الإخلاء؟</a:t>
            </a:r>
          </a:p>
          <a:p>
            <a:pPr algn="r" rtl="1">
              <a:spcAft>
                <a:spcPts val="600"/>
              </a:spcAft>
            </a:pPr>
            <a:r>
              <a:rPr lang="ar-SA" sz="2400" dirty="0"/>
              <a:t>أعمال عنف – هل يوجد مأوى في المكان؟ هل يتوجب الإخلاء؟</a:t>
            </a:r>
          </a:p>
          <a:p>
            <a:pPr algn="r" rtl="1">
              <a:spcAft>
                <a:spcPts val="600"/>
              </a:spcAft>
            </a:pPr>
            <a:r>
              <a:rPr lang="ar-SA" sz="2400" dirty="0"/>
              <a:t>هل ستخدم الزوار / العملاء؟</a:t>
            </a:r>
            <a:endParaRPr lang="en-US" sz="2400" dirty="0"/>
          </a:p>
          <a:p>
            <a:pPr marL="457200" lvl="1" indent="0" algn="r" rtl="1">
              <a:spcAft>
                <a:spcPts val="600"/>
              </a:spcAft>
              <a:buNone/>
            </a:pPr>
            <a:r>
              <a:rPr lang="ar-SA" dirty="0"/>
              <a:t>* قد تحتاج الأساليب إلى التغيير ، اعتمادًا على موقعك وظروفك *</a:t>
            </a:r>
            <a:endParaRPr lang="en-US" dirty="0"/>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pPr algn="r" rtl="1"/>
            <a:r>
              <a:rPr lang="ar-SA" dirty="0"/>
              <a:t>متطلبات </a:t>
            </a:r>
            <a:r>
              <a:rPr lang="en-US" dirty="0"/>
              <a:t>EAP</a:t>
            </a:r>
            <a:r>
              <a:rPr lang="ar-SA" dirty="0"/>
              <a:t> (تابع)</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528354"/>
            <a:ext cx="10515600" cy="5066409"/>
          </a:xfrm>
        </p:spPr>
        <p:txBody>
          <a:bodyPr>
            <a:normAutofit fontScale="92500" lnSpcReduction="20000"/>
          </a:bodyPr>
          <a:lstStyle/>
          <a:p>
            <a:pPr algn="r" rtl="1">
              <a:spcAft>
                <a:spcPts val="600"/>
              </a:spcAft>
            </a:pPr>
            <a:r>
              <a:rPr lang="ar-SA" b="1" u="sng" dirty="0"/>
              <a:t>مسؤوليات الإنقاذ و الواجبات الطبية للموظفين</a:t>
            </a:r>
            <a:endParaRPr lang="en-US" b="1" u="sng" dirty="0"/>
          </a:p>
          <a:p>
            <a:pPr lvl="1" algn="r" rtl="1">
              <a:spcAft>
                <a:spcPts val="600"/>
              </a:spcAft>
            </a:pPr>
            <a:r>
              <a:rPr lang="ar-SA" dirty="0"/>
              <a:t>ابتعد عن الخطر المباشر ، اتصل بأفراد الطوارئ للحصول على المساعدة</a:t>
            </a:r>
          </a:p>
          <a:p>
            <a:pPr lvl="1" algn="r" rtl="1">
              <a:spcAft>
                <a:spcPts val="600"/>
              </a:spcAft>
            </a:pPr>
            <a:r>
              <a:rPr lang="ar-SA" dirty="0"/>
              <a:t>إذا أصيب شخص ما ، فمن موجود لمساعدته؟</a:t>
            </a:r>
          </a:p>
          <a:p>
            <a:pPr lvl="1" algn="r" rtl="1">
              <a:spcAft>
                <a:spcPts val="600"/>
              </a:spcAft>
            </a:pPr>
            <a:r>
              <a:rPr lang="ar-SA" dirty="0"/>
              <a:t>التدريب على الإسعافات الأولية؟ الاختناق؟ </a:t>
            </a:r>
            <a:r>
              <a:rPr lang="en-US" dirty="0"/>
              <a:t>CPR؟</a:t>
            </a:r>
          </a:p>
          <a:p>
            <a:pPr algn="r" rtl="1">
              <a:spcAft>
                <a:spcPts val="600"/>
              </a:spcAft>
            </a:pPr>
            <a:r>
              <a:rPr lang="ar-SA" b="1" u="sng" dirty="0"/>
              <a:t>المحاسبة لجميع الموظفين بعد الطوارئ</a:t>
            </a:r>
          </a:p>
          <a:p>
            <a:pPr algn="r" rtl="1">
              <a:spcAft>
                <a:spcPts val="600"/>
              </a:spcAft>
            </a:pPr>
            <a:r>
              <a:rPr lang="ar-SA" dirty="0"/>
              <a:t>موقع الاجتماع المركزي؟ مكالمة هاتفية / رسائل نصية؟</a:t>
            </a:r>
          </a:p>
          <a:p>
            <a:pPr algn="r" rtl="1">
              <a:spcAft>
                <a:spcPts val="600"/>
              </a:spcAft>
            </a:pPr>
            <a:r>
              <a:rPr lang="ar-SA" dirty="0"/>
              <a:t>من المسؤول عن التحقق؟</a:t>
            </a:r>
          </a:p>
          <a:p>
            <a:pPr algn="r" rtl="1">
              <a:spcAft>
                <a:spcPts val="600"/>
              </a:spcAft>
            </a:pPr>
            <a:r>
              <a:rPr lang="ar-SA" b="1" dirty="0"/>
              <a:t>العناصر المطلوبة: </a:t>
            </a:r>
            <a:r>
              <a:rPr lang="ar-SA" dirty="0"/>
              <a:t>قائمة العمال في الموقع ، ومعلومات الاتصال لجميع العمال</a:t>
            </a:r>
            <a:endParaRPr lang="en-US" dirty="0"/>
          </a:p>
          <a:p>
            <a:pPr algn="r" rtl="1">
              <a:spcAft>
                <a:spcPts val="600"/>
              </a:spcAft>
            </a:pPr>
            <a:r>
              <a:rPr lang="ar-SA" b="1" u="sng" dirty="0"/>
              <a:t>معلومات الاتصال في حالات الطوارئ</a:t>
            </a:r>
          </a:p>
          <a:p>
            <a:pPr algn="r" rtl="1">
              <a:spcAft>
                <a:spcPts val="600"/>
              </a:spcAft>
            </a:pPr>
            <a:r>
              <a:rPr lang="ar-SA" dirty="0"/>
              <a:t>إذا تم نقل شخص ما إلى المستشفى ، كيف ستتواصل مع عائلته؟</a:t>
            </a:r>
          </a:p>
          <a:p>
            <a:pPr algn="r" rtl="1">
              <a:spcAft>
                <a:spcPts val="600"/>
              </a:spcAft>
            </a:pPr>
            <a:r>
              <a:rPr lang="ar-SA" b="1" dirty="0"/>
              <a:t>العناصر المطلوبة: </a:t>
            </a:r>
            <a:r>
              <a:rPr lang="ar-SA" dirty="0"/>
              <a:t>معلومات لجميع العمال في حالة الطوارئ</a:t>
            </a:r>
            <a:endParaRPr lang="en-US" dirty="0"/>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p:txBody>
          <a:bodyPr/>
          <a:lstStyle/>
          <a:p>
            <a:pPr algn="r" rtl="1"/>
            <a:r>
              <a:rPr lang="ar-SA" dirty="0"/>
              <a:t>خطط العمل في حالات الطوارئ (</a:t>
            </a:r>
            <a:r>
              <a:rPr lang="en-US" dirty="0"/>
              <a:t>EAP</a:t>
            </a:r>
            <a:r>
              <a:rPr lang="ar-SA" dirty="0"/>
              <a:t>) - التدريب</a:t>
            </a:r>
            <a:endParaRPr lang="en-US" dirty="0"/>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a:bodyPr>
          <a:lstStyle/>
          <a:p>
            <a:pPr marL="0" indent="0" algn="r" rtl="1">
              <a:buNone/>
            </a:pPr>
            <a:r>
              <a:rPr lang="ar-SA" b="1" u="sng" dirty="0"/>
              <a:t>تدريب الموظفين:</a:t>
            </a:r>
            <a:endParaRPr lang="en-US" b="1" u="sng" dirty="0"/>
          </a:p>
          <a:p>
            <a:pPr algn="r" rtl="1"/>
            <a:r>
              <a:rPr lang="ar-SA" dirty="0"/>
              <a:t>مراجعة خطة الطوارئ مع جميع الموظفين</a:t>
            </a:r>
            <a:endParaRPr lang="en-US" dirty="0"/>
          </a:p>
          <a:p>
            <a:pPr lvl="1" algn="r" rtl="1"/>
            <a:r>
              <a:rPr lang="ar-SA" dirty="0"/>
              <a:t>عند التوظيف</a:t>
            </a:r>
            <a:endParaRPr lang="en-US" dirty="0"/>
          </a:p>
          <a:p>
            <a:pPr lvl="1" algn="r" rtl="1"/>
            <a:r>
              <a:rPr lang="ar-SA" dirty="0"/>
              <a:t>عند تغير الخطة او مسؤوليات الموظفين في الخطة</a:t>
            </a:r>
            <a:endParaRPr lang="en-US" dirty="0"/>
          </a:p>
          <a:p>
            <a:pPr algn="r" rtl="1"/>
            <a:r>
              <a:rPr lang="ar-SA" dirty="0"/>
              <a:t>شرح و تدريس و التدريب على الخطة: </a:t>
            </a:r>
            <a:endParaRPr lang="en-US" dirty="0"/>
          </a:p>
          <a:p>
            <a:pPr lvl="1" algn="r" rtl="1"/>
            <a:r>
              <a:rPr lang="ar-SA" dirty="0"/>
              <a:t>أنواع حلالات الطوارئ</a:t>
            </a:r>
            <a:endParaRPr lang="en-US" dirty="0"/>
          </a:p>
          <a:p>
            <a:pPr lvl="1" algn="r" rtl="1"/>
            <a:r>
              <a:rPr lang="ar-SA" dirty="0"/>
              <a:t>مسارات العمل بالخطة ( الاخلاء او اخذ مأوى) </a:t>
            </a:r>
            <a:endParaRPr lang="en-US" dirty="0"/>
          </a:p>
          <a:p>
            <a:pPr lvl="1" algn="r" rtl="1"/>
            <a:r>
              <a:rPr lang="ar-SA" dirty="0"/>
              <a:t>موقع / استخدام معدات الطوارئ </a:t>
            </a:r>
            <a:endParaRPr lang="en-US" dirty="0"/>
          </a:p>
          <a:p>
            <a:pPr lvl="1" algn="r" rtl="1"/>
            <a:r>
              <a:rPr lang="ar-SA" dirty="0" err="1"/>
              <a:t>المخطار</a:t>
            </a:r>
            <a:r>
              <a:rPr lang="ar-SA" dirty="0"/>
              <a:t> الخاصة (مولدات الطاقة ، </a:t>
            </a:r>
            <a:r>
              <a:rPr lang="ar-SA" dirty="0" err="1"/>
              <a:t>البروبان</a:t>
            </a:r>
            <a:r>
              <a:rPr lang="ar-SA" dirty="0"/>
              <a:t>)</a:t>
            </a:r>
            <a:endParaRPr lang="en-US" dirty="0"/>
          </a:p>
          <a:p>
            <a:pPr lvl="1" algn="r" rtl="1"/>
            <a:r>
              <a:rPr lang="ar-SA" dirty="0"/>
              <a:t>مخاطر الحريق و خطة مكافحة الحرائق</a:t>
            </a:r>
            <a:endParaRPr lang="en-US" dirty="0"/>
          </a:p>
          <a:p>
            <a:pPr lvl="1" algn="r" rtl="1"/>
            <a:r>
              <a:rPr lang="ar-SA" dirty="0"/>
              <a:t>الاغلاق/الاطفاء في حالات الطوارئ</a:t>
            </a:r>
            <a:endParaRPr lang="en-US" dirty="0"/>
          </a:p>
          <a:p>
            <a:pPr algn="r" rtl="1"/>
            <a:endParaRPr lang="en-US" dirty="0"/>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normAutofit/>
          </a:bodyPr>
          <a:lstStyle/>
          <a:p>
            <a:pPr algn="r" rtl="1"/>
            <a:r>
              <a:rPr lang="ar-SA" sz="4000" dirty="0"/>
              <a:t>خطط العمل في حالات الطوارئ (</a:t>
            </a:r>
            <a:r>
              <a:rPr lang="en-US" sz="4000" dirty="0"/>
              <a:t>EAP</a:t>
            </a:r>
            <a:r>
              <a:rPr lang="ar-SA" sz="4000" dirty="0"/>
              <a:t>) – مواجهة الحرائق</a:t>
            </a:r>
            <a:endParaRPr lang="en-US" sz="4000"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901337" y="1542914"/>
            <a:ext cx="10792097" cy="4351338"/>
          </a:xfrm>
        </p:spPr>
        <p:txBody>
          <a:bodyPr/>
          <a:lstStyle/>
          <a:p>
            <a:pPr marL="0" indent="0" algn="r" rtl="1">
              <a:buNone/>
            </a:pPr>
            <a:r>
              <a:rPr lang="ar-SA" dirty="0"/>
              <a:t>أكثر أنواع الطوارئ شيوعًا لمعظم الشركات هو الحريق.</a:t>
            </a:r>
          </a:p>
          <a:p>
            <a:pPr marL="0" indent="0" algn="r" rtl="1">
              <a:buNone/>
            </a:pPr>
            <a:r>
              <a:rPr lang="ar-SA" b="1" u="sng" dirty="0"/>
              <a:t>القرار: </a:t>
            </a:r>
            <a:r>
              <a:rPr lang="ar-SA" dirty="0"/>
              <a:t>هل يجب إخلاء الموظفين أم الاستعداد لمواجهة الحرائق الصغيرة؟</a:t>
            </a:r>
            <a:endParaRPr lang="en-US" dirty="0"/>
          </a:p>
          <a:p>
            <a:pPr algn="r" rtl="1"/>
            <a:endParaRPr lang="en-US" dirty="0"/>
          </a:p>
          <a:p>
            <a:pPr algn="r" rtl="1"/>
            <a:endParaRPr lang="en-US" dirty="0"/>
          </a:p>
          <a:p>
            <a:pPr algn="r" rtl="1"/>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1125430776"/>
              </p:ext>
            </p:extLst>
          </p:nvPr>
        </p:nvGraphicFramePr>
        <p:xfrm>
          <a:off x="561701" y="2680426"/>
          <a:ext cx="11341826" cy="4084320"/>
        </p:xfrm>
        <a:graphic>
          <a:graphicData uri="http://schemas.openxmlformats.org/drawingml/2006/table">
            <a:tbl>
              <a:tblPr firstRow="1" bandRow="1">
                <a:tableStyleId>{073A0DAA-6AF3-43AB-8588-CEC1D06C72B9}</a:tableStyleId>
              </a:tblPr>
              <a:tblGrid>
                <a:gridCol w="3040380">
                  <a:extLst>
                    <a:ext uri="{9D8B030D-6E8A-4147-A177-3AD203B41FA5}">
                      <a16:colId xmlns:a16="http://schemas.microsoft.com/office/drawing/2014/main" val="2685140335"/>
                    </a:ext>
                  </a:extLst>
                </a:gridCol>
                <a:gridCol w="1935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pPr algn="r" rtl="1"/>
                      <a:r>
                        <a:rPr lang="ar-SA" sz="2000" dirty="0"/>
                        <a:t>الخيار الثالث</a:t>
                      </a:r>
                      <a:endParaRPr lang="en-US" sz="2000" dirty="0"/>
                    </a:p>
                  </a:txBody>
                  <a:tcPr/>
                </a:tc>
                <a:tc>
                  <a:txBody>
                    <a:bodyPr/>
                    <a:lstStyle/>
                    <a:p>
                      <a:pPr algn="r" rtl="1"/>
                      <a:r>
                        <a:rPr lang="ar-SA" sz="2000" dirty="0"/>
                        <a:t>الخيار الثاني</a:t>
                      </a:r>
                      <a:endParaRPr lang="en-US" sz="2000" dirty="0"/>
                    </a:p>
                  </a:txBody>
                  <a:tcPr/>
                </a:tc>
                <a:tc>
                  <a:txBody>
                    <a:bodyPr/>
                    <a:lstStyle/>
                    <a:p>
                      <a:pPr algn="r" rtl="1"/>
                      <a:r>
                        <a:rPr lang="ar-SA" sz="2000" dirty="0"/>
                        <a:t>الخيار الاول</a:t>
                      </a:r>
                      <a:endParaRPr lang="en-US" sz="2000" dirty="0"/>
                    </a:p>
                  </a:txBody>
                  <a:tcPr/>
                </a:tc>
                <a:tc>
                  <a:txBody>
                    <a:bodyPr/>
                    <a:lstStyle/>
                    <a:p>
                      <a:pPr algn="r" rtl="1"/>
                      <a:endParaRPr lang="en-US" sz="2000" dirty="0"/>
                    </a:p>
                  </a:txBody>
                  <a:tcPr/>
                </a:tc>
                <a:extLst>
                  <a:ext uri="{0D108BD9-81ED-4DB2-BD59-A6C34878D82A}">
                    <a16:rowId xmlns:a16="http://schemas.microsoft.com/office/drawing/2014/main" val="1575357139"/>
                  </a:ext>
                </a:extLst>
              </a:tr>
              <a:tr h="370840">
                <a:tc>
                  <a:txBody>
                    <a:bodyPr/>
                    <a:lstStyle/>
                    <a:p>
                      <a:pPr algn="r" rtl="1"/>
                      <a:r>
                        <a:rPr lang="ar-SA" sz="2000" dirty="0"/>
                        <a:t>جميع الموظفين</a:t>
                      </a:r>
                      <a:endParaRPr lang="en-US" sz="2000" dirty="0"/>
                    </a:p>
                  </a:txBody>
                  <a:tcPr/>
                </a:tc>
                <a:tc>
                  <a:txBody>
                    <a:bodyPr/>
                    <a:lstStyle/>
                    <a:p>
                      <a:pPr algn="r" rtl="1"/>
                      <a:r>
                        <a:rPr lang="ar-SA" sz="2000" dirty="0"/>
                        <a:t>الموظفين المعينين فقط</a:t>
                      </a:r>
                      <a:endParaRPr lang="en-US" sz="2000" dirty="0"/>
                    </a:p>
                  </a:txBody>
                  <a:tcPr/>
                </a:tc>
                <a:tc>
                  <a:txBody>
                    <a:bodyPr/>
                    <a:lstStyle/>
                    <a:p>
                      <a:pPr algn="r" rtl="1"/>
                      <a:r>
                        <a:rPr lang="ar-SA" sz="2000" dirty="0"/>
                        <a:t>لا أحد</a:t>
                      </a:r>
                      <a:endParaRPr lang="en-US" sz="2000" dirty="0"/>
                    </a:p>
                  </a:txBody>
                  <a:tcPr/>
                </a:tc>
                <a:tc>
                  <a:txBody>
                    <a:bodyPr/>
                    <a:lstStyle/>
                    <a:p>
                      <a:pPr algn="r" rtl="1"/>
                      <a:r>
                        <a:rPr lang="ar-SA" sz="2000" dirty="0"/>
                        <a:t>من يستخدم طفايات الحريق</a:t>
                      </a:r>
                      <a:endParaRPr lang="en-US" sz="2000" dirty="0"/>
                    </a:p>
                  </a:txBody>
                  <a:tcPr/>
                </a:tc>
                <a:extLst>
                  <a:ext uri="{0D108BD9-81ED-4DB2-BD59-A6C34878D82A}">
                    <a16:rowId xmlns:a16="http://schemas.microsoft.com/office/drawing/2014/main" val="1255699995"/>
                  </a:ext>
                </a:extLst>
              </a:tr>
              <a:tr h="370840">
                <a:tc>
                  <a:txBody>
                    <a:bodyPr/>
                    <a:lstStyle/>
                    <a:p>
                      <a:pPr algn="r" rtl="1"/>
                      <a:r>
                        <a:rPr lang="ar-SA" sz="2000" dirty="0"/>
                        <a:t>جميع غير المصرح لهم</a:t>
                      </a:r>
                      <a:endParaRPr lang="en-US" sz="2000" dirty="0"/>
                    </a:p>
                  </a:txBody>
                  <a:tcPr/>
                </a:tc>
                <a:tc>
                  <a:txBody>
                    <a:bodyPr/>
                    <a:lstStyle/>
                    <a:p>
                      <a:pPr algn="r" rtl="1"/>
                      <a:r>
                        <a:rPr lang="ar-SA" sz="2000" dirty="0"/>
                        <a:t>كل الآخرين غير المصرح لهم</a:t>
                      </a:r>
                      <a:endParaRPr lang="en-US" sz="2000" dirty="0"/>
                    </a:p>
                  </a:txBody>
                  <a:tcPr/>
                </a:tc>
                <a:tc>
                  <a:txBody>
                    <a:bodyPr/>
                    <a:lstStyle/>
                    <a:p>
                      <a:pPr algn="r" rtl="1"/>
                      <a:r>
                        <a:rPr lang="ar-SA" sz="2000" dirty="0"/>
                        <a:t>الجميع</a:t>
                      </a:r>
                      <a:endParaRPr lang="en-US" sz="2000" dirty="0"/>
                    </a:p>
                  </a:txBody>
                  <a:tcPr/>
                </a:tc>
                <a:tc>
                  <a:txBody>
                    <a:bodyPr/>
                    <a:lstStyle/>
                    <a:p>
                      <a:pPr algn="r" rtl="1"/>
                      <a:r>
                        <a:rPr lang="ar-SA" sz="2000" dirty="0"/>
                        <a:t>من يطبق الاخلاء</a:t>
                      </a:r>
                      <a:endParaRPr lang="en-US" sz="2000" dirty="0"/>
                    </a:p>
                  </a:txBody>
                  <a:tcPr/>
                </a:tc>
                <a:extLst>
                  <a:ext uri="{0D108BD9-81ED-4DB2-BD59-A6C34878D82A}">
                    <a16:rowId xmlns:a16="http://schemas.microsoft.com/office/drawing/2014/main" val="3559181219"/>
                  </a:ext>
                </a:extLst>
              </a:tr>
              <a:tr h="137523">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tc>
                  <a:txBody>
                    <a:bodyPr/>
                    <a:lstStyle/>
                    <a:p>
                      <a:pPr algn="r" rtl="1"/>
                      <a:endParaRPr lang="en-US" sz="6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pPr algn="r" rtl="1"/>
                      <a:r>
                        <a:rPr lang="ar-SA" sz="2000" dirty="0"/>
                        <a:t>نعم</a:t>
                      </a:r>
                      <a:endParaRPr lang="en-US" sz="2000" dirty="0"/>
                    </a:p>
                  </a:txBody>
                  <a:tcPr/>
                </a:tc>
                <a:tc>
                  <a:txBody>
                    <a:bodyPr/>
                    <a:lstStyle/>
                    <a:p>
                      <a:pPr algn="r" rtl="1"/>
                      <a:r>
                        <a:rPr lang="ar-SA" sz="2000" dirty="0"/>
                        <a:t>نعم</a:t>
                      </a:r>
                      <a:endParaRPr lang="en-US" sz="2000" dirty="0"/>
                    </a:p>
                  </a:txBody>
                  <a:tcPr/>
                </a:tc>
                <a:tc>
                  <a:txBody>
                    <a:bodyPr/>
                    <a:lstStyle/>
                    <a:p>
                      <a:pPr algn="r" rtl="1"/>
                      <a:r>
                        <a:rPr lang="ar-SA" sz="2000" dirty="0"/>
                        <a:t>نعم</a:t>
                      </a:r>
                      <a:endParaRPr lang="en-US" sz="2000" dirty="0"/>
                    </a:p>
                  </a:txBody>
                  <a:tcPr/>
                </a:tc>
                <a:tc>
                  <a:txBody>
                    <a:bodyPr/>
                    <a:lstStyle/>
                    <a:p>
                      <a:pPr algn="r" rtl="1"/>
                      <a:r>
                        <a:rPr lang="ar-SA" sz="2000" dirty="0"/>
                        <a:t>(</a:t>
                      </a:r>
                      <a:r>
                        <a:rPr lang="en-US" sz="2000" dirty="0"/>
                        <a:t>EAP</a:t>
                      </a:r>
                      <a:r>
                        <a:rPr lang="ar-SA" sz="2000" dirty="0"/>
                        <a:t>) مكافحة الحريق ، و الزامية التدريب؟</a:t>
                      </a:r>
                      <a:endParaRPr lang="en-US" sz="2000" dirty="0"/>
                    </a:p>
                  </a:txBody>
                  <a:tcPr/>
                </a:tc>
                <a:extLst>
                  <a:ext uri="{0D108BD9-81ED-4DB2-BD59-A6C34878D82A}">
                    <a16:rowId xmlns:a16="http://schemas.microsoft.com/office/drawing/2014/main" val="1009911745"/>
                  </a:ext>
                </a:extLst>
              </a:tr>
              <a:tr h="370840">
                <a:tc>
                  <a:txBody>
                    <a:bodyPr/>
                    <a:lstStyle/>
                    <a:p>
                      <a:pPr algn="r" rtl="1"/>
                      <a:r>
                        <a:rPr lang="ar-SA" sz="2000" dirty="0"/>
                        <a:t>جميع الموظفين يجب تدريبهم سنوياً</a:t>
                      </a:r>
                      <a:endParaRPr lang="en-US" sz="2000" dirty="0"/>
                    </a:p>
                  </a:txBody>
                  <a:tcPr/>
                </a:tc>
                <a:tc>
                  <a:txBody>
                    <a:bodyPr/>
                    <a:lstStyle/>
                    <a:p>
                      <a:pPr algn="r" rtl="1"/>
                      <a:r>
                        <a:rPr lang="ar-SA" sz="2000" dirty="0"/>
                        <a:t>جميع الموظفين المعينين يجب تدريبهم سنوياً</a:t>
                      </a:r>
                      <a:endParaRPr lang="en-US" sz="2000" dirty="0"/>
                    </a:p>
                  </a:txBody>
                  <a:tcPr/>
                </a:tc>
                <a:tc>
                  <a:txBody>
                    <a:bodyPr/>
                    <a:lstStyle/>
                    <a:p>
                      <a:pPr algn="r" rtl="1"/>
                      <a:r>
                        <a:rPr lang="ar-SA" sz="2000" dirty="0"/>
                        <a:t>لا</a:t>
                      </a:r>
                      <a:endParaRPr lang="en-US" sz="2000" dirty="0"/>
                    </a:p>
                  </a:txBody>
                  <a:tcPr/>
                </a:tc>
                <a:tc>
                  <a:txBody>
                    <a:bodyPr/>
                    <a:lstStyle/>
                    <a:p>
                      <a:pPr algn="r" rtl="1"/>
                      <a:r>
                        <a:rPr lang="ar-SA" sz="2000" dirty="0"/>
                        <a:t>تدريب الموظفين على استخدام طفايات الحريق</a:t>
                      </a:r>
                      <a:endParaRPr lang="en-US" sz="2000" dirty="0"/>
                    </a:p>
                  </a:txBody>
                  <a:tcPr/>
                </a:tc>
                <a:extLst>
                  <a:ext uri="{0D108BD9-81ED-4DB2-BD59-A6C34878D82A}">
                    <a16:rowId xmlns:a16="http://schemas.microsoft.com/office/drawing/2014/main" val="2141489046"/>
                  </a:ext>
                </a:extLst>
              </a:tr>
              <a:tr h="370840">
                <a:tc gridSpan="3">
                  <a:txBody>
                    <a:bodyPr/>
                    <a:lstStyle/>
                    <a:p>
                      <a:pPr algn="r" rtl="1"/>
                      <a:r>
                        <a:rPr lang="ar-SA" sz="2000" dirty="0"/>
                        <a:t>يجب فحص و اختبار و صيانة طفايات الحريق </a:t>
                      </a:r>
                      <a:endParaRPr lang="en-US" sz="2000" dirty="0"/>
                    </a:p>
                  </a:txBody>
                  <a:tcPr/>
                </a:tc>
                <a:tc hMerge="1">
                  <a:txBody>
                    <a:bodyPr/>
                    <a:lstStyle/>
                    <a:p>
                      <a:pPr algn="r" rtl="1"/>
                      <a:r>
                        <a:rPr lang="ar-SA" sz="2000" dirty="0"/>
                        <a:t>متطلبات اضافية</a:t>
                      </a:r>
                      <a:endParaRPr lang="en-US" sz="2000" dirty="0"/>
                    </a:p>
                  </a:txBody>
                  <a:tcPr/>
                </a:tc>
                <a:tc hMerge="1">
                  <a:txBody>
                    <a:bodyPr/>
                    <a:lstStyle/>
                    <a:p>
                      <a:endParaRPr lang="en-US"/>
                    </a:p>
                  </a:txBody>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000" dirty="0"/>
                        <a:t>متطلبات اضافية</a:t>
                      </a:r>
                      <a:endParaRPr lang="en-US" sz="2000"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0" y="0"/>
            <a:ext cx="1240971" cy="2150264"/>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9216</TotalTime>
  <Words>2384</Words>
  <Application>Microsoft Macintosh PowerPoint</Application>
  <PresentationFormat>Widescreen</PresentationFormat>
  <Paragraphs>212</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 Neue</vt:lpstr>
      <vt:lpstr>Office Theme</vt:lpstr>
      <vt:lpstr>تدريب السلامة لعربات الطعام المتنقلة</vt:lpstr>
      <vt:lpstr>السلامة العامة للموظف</vt:lpstr>
      <vt:lpstr>ما هي اهمية التخطيط والإعداد؟</vt:lpstr>
      <vt:lpstr>خطة عمل للطوارئ (EAP)</vt:lpstr>
      <vt:lpstr>خطط العمل في حالات الطوارئ (EAP) المتطلبات</vt:lpstr>
      <vt:lpstr>متطلبات EAP (تابع)</vt:lpstr>
      <vt:lpstr>متطلبات EAP (تابع)</vt:lpstr>
      <vt:lpstr>خطط العمل في حالات الطوارئ (EAP) - التدريب</vt:lpstr>
      <vt:lpstr>خطط العمل في حالات الطوارئ (EAP) – مواجهة الحرائق</vt:lpstr>
      <vt:lpstr>مخاطر الحريق وخطط الوقاية من الحرائق</vt:lpstr>
      <vt:lpstr>مخارج الطوارئ</vt:lpstr>
      <vt:lpstr>الخدمات الطبية ، الإسعافات الأولية</vt:lpstr>
      <vt:lpstr>الانزلاقات ، التعثر ، السقوط</vt:lpstr>
      <vt:lpstr>في الختام </vt:lpstr>
      <vt:lpstr>معلومات إضافية عن السلامة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Faisal Alghamdi</cp:lastModifiedBy>
  <cp:revision>3</cp:revision>
  <dcterms:created xsi:type="dcterms:W3CDTF">2023-01-01T03:33:26Z</dcterms:created>
  <dcterms:modified xsi:type="dcterms:W3CDTF">2023-06-26T23:54:09Z</dcterms:modified>
</cp:coreProperties>
</file>