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1" r:id="rId4"/>
    <p:sldId id="275" r:id="rId5"/>
    <p:sldId id="273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74" r:id="rId15"/>
    <p:sldId id="276" r:id="rId16"/>
    <p:sldId id="264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DB5"/>
    <a:srgbClr val="EC7838"/>
    <a:srgbClr val="F8BF45"/>
    <a:srgbClr val="6AA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EEB66-9DC2-2945-82B6-4197C854681A}" v="510" dt="2023-06-26T09:34:21.804"/>
    <p1510:client id="{B9D265D0-2EAC-DC9E-9169-57DF23AF824E}" v="52" dt="2023-09-19T03:21:48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CD8127-C7B8-4135-9709-61580F3AED4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E45005-0BCA-4781-B1DC-7BCB14EB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Building-and-life-safety/oseating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smv.com/2022/11/17/clarksville-police-say-propane-gas-leak-caused-food-truck-explosion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Building-and-life-safety/oseating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section/introduction to the training modules should take 20-25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r>
              <a:rPr lang="en-US" sz="190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Only Philadelphia Incident will be discussed in class</a:t>
            </a:r>
          </a:p>
          <a:p>
            <a:endParaRPr lang="en-US" sz="19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Business statistics from </a:t>
            </a:r>
            <a:r>
              <a:rPr lang="en-US" err="1"/>
              <a:t>Koorsen</a:t>
            </a:r>
            <a:r>
              <a:rPr lang="en-US"/>
              <a:t> Fire Blogs:</a:t>
            </a:r>
          </a:p>
          <a:p>
            <a:pPr defTabSz="966612">
              <a:defRPr/>
            </a:pPr>
            <a:r>
              <a:rPr lang="en-US"/>
              <a:t>October 15, 2019: https://blog.koorsen.com/top-tips-from-new-fire-safety-regulations-to-make-mobile-and-temporary-cooking-operations-safer</a:t>
            </a:r>
          </a:p>
          <a:p>
            <a:pPr defTabSz="966612">
              <a:defRPr/>
            </a:pPr>
            <a:r>
              <a:rPr lang="en-US"/>
              <a:t>July 30, 2018: https://blog.koorsen.com/how-koorsen-is-protecting-food-truck-from-cooking-fires </a:t>
            </a:r>
          </a:p>
          <a:p>
            <a:pPr defTabSz="966612">
              <a:defRPr/>
            </a:pPr>
            <a:r>
              <a:rPr lang="en-US"/>
              <a:t>May 16, 2018: https://blog.koorsen.com/food-trucks-a-growing-industry-brimming-with-fire-hazards </a:t>
            </a:r>
          </a:p>
          <a:p>
            <a:pPr defTabSz="966612">
              <a:defRPr/>
            </a:pPr>
            <a:endParaRPr lang="en-US"/>
          </a:p>
          <a:p>
            <a:pPr defTabSz="966612">
              <a:defRPr/>
            </a:pPr>
            <a:r>
              <a:rPr lang="en-US"/>
              <a:t>Source of Restaurant Fire Statistics: </a:t>
            </a:r>
            <a:r>
              <a:rPr lang="en-US">
                <a:hlinkClick r:id="rId3"/>
              </a:rPr>
              <a:t>https://www.nfpa.org/-/media/Files/News-and-Research/Fire-statistics-and-reports/Building-and-life-safety/oseating.pdf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Clarksville police say propane gas leak caused food truck explosion (wsmv.com)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Business statistics from </a:t>
            </a:r>
            <a:r>
              <a:rPr lang="en-US" err="1"/>
              <a:t>Koorsen</a:t>
            </a:r>
            <a:r>
              <a:rPr lang="en-US"/>
              <a:t> Fire Blogs:</a:t>
            </a:r>
          </a:p>
          <a:p>
            <a:pPr defTabSz="966612">
              <a:defRPr/>
            </a:pPr>
            <a:r>
              <a:rPr lang="en-US"/>
              <a:t>October 15, 2019: https://blog.koorsen.com/top-tips-from-new-fire-safety-regulations-to-make-mobile-and-temporary-cooking-operations-safer</a:t>
            </a:r>
          </a:p>
          <a:p>
            <a:pPr defTabSz="966612">
              <a:defRPr/>
            </a:pPr>
            <a:r>
              <a:rPr lang="en-US"/>
              <a:t>July 30, 2018: https://blog.koorsen.com/how-koorsen-is-protecting-food-truck-from-cooking-fires </a:t>
            </a:r>
          </a:p>
          <a:p>
            <a:pPr defTabSz="966612">
              <a:defRPr/>
            </a:pPr>
            <a:r>
              <a:rPr lang="en-US"/>
              <a:t>May 16, 2018: https://blog.koorsen.com/food-trucks-a-growing-industry-brimming-with-fire-hazards </a:t>
            </a:r>
          </a:p>
          <a:p>
            <a:pPr defTabSz="966612">
              <a:defRPr/>
            </a:pPr>
            <a:endParaRPr lang="en-US"/>
          </a:p>
          <a:p>
            <a:pPr defTabSz="966612">
              <a:defRPr/>
            </a:pPr>
            <a:r>
              <a:rPr lang="en-US"/>
              <a:t>Source of Restaurant Fire Statistics: </a:t>
            </a:r>
            <a:r>
              <a:rPr lang="en-US">
                <a:hlinkClick r:id="rId3"/>
              </a:rPr>
              <a:t>https://www.nfpa.org/-/media/Files/News-and-Research/Fire-statistics-and-reports/Building-and-life-safety/oseating.pdf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poster outlines the rights of workers, the responsibilities of employers, and is available free from OSHA: https://www.osha.gov/sites/default/files/publications/osha3165.pdf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poster outlines the rights of workers, the responsibilities of employers, and is available free from OSHA: https://www.osha.gov/sites/default/files/publications/osha3165.pdf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The above screenshot from the OSHA website,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, which may change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OSHA provides Free Worker Safety/Health consulting services to small businesses</a:t>
            </a:r>
          </a:p>
          <a:p>
            <a:endParaRPr lang="en-US"/>
          </a:p>
          <a:p>
            <a:r>
              <a:rPr lang="en-US"/>
              <a:t>The OSHA SHARP Program recognizes small business employers who have exemplary safety and health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osha.gov/sharp" TargetMode="External"/><Relationship Id="rId4" Type="http://schemas.openxmlformats.org/officeDocument/2006/relationships/hyperlink" Target="https://www.osha.gov/consult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ctv.tv/2022/10/24/food-truck-explosion-sends-two-hospital/" TargetMode="External"/><Relationship Id="rId3" Type="http://schemas.openxmlformats.org/officeDocument/2006/relationships/hyperlink" Target="https://m.youtube.com/watch?v=a79DX5OW6oY" TargetMode="External"/><Relationship Id="rId7" Type="http://schemas.openxmlformats.org/officeDocument/2006/relationships/hyperlink" Target="https://abc30.com/planet-vegan-fresno-food-truck-fire-explosion/1199924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eninsulachronicle.com/2023/01/03/food-truck-catches-fire-at-newport-news-shipbuilding/" TargetMode="External"/><Relationship Id="rId11" Type="http://schemas.openxmlformats.org/officeDocument/2006/relationships/hyperlink" Target="https://www.youtube.com/watch?v=yDr_8kqmxLM" TargetMode="External"/><Relationship Id="rId5" Type="http://schemas.openxmlformats.org/officeDocument/2006/relationships/hyperlink" Target="https://www.wral.com/entertainment/out_and_about/video/17528953/" TargetMode="External"/><Relationship Id="rId10" Type="http://schemas.openxmlformats.org/officeDocument/2006/relationships/hyperlink" Target="https://www.wbrc.com/2022/04/15/1-injured-forestdale-food-truck-explosion/" TargetMode="External"/><Relationship Id="rId4" Type="http://schemas.openxmlformats.org/officeDocument/2006/relationships/hyperlink" Target="https://www.youtube.com/watch?app=desktop&amp;v=a79DX5OW6oY" TargetMode="External"/><Relationship Id="rId9" Type="http://schemas.openxmlformats.org/officeDocument/2006/relationships/hyperlink" Target="https://www.tcpalm.com/story/news/2022/05/14/vendor-injured-food-truck-explosion-vero-beach-seafood-festival/977611900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mv.com/2022/11/17/clarksville-police-say-propane-gas-leak-caused-food-truck-explos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osha.gov/statepla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 err="1">
                <a:ea typeface="Calibri Light"/>
                <a:cs typeface="Calibri Light"/>
              </a:rPr>
              <a:t>تدريب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السلامة</a:t>
            </a:r>
            <a:r>
              <a:rPr lang="en-US" dirty="0">
                <a:ea typeface="Calibri Light"/>
                <a:cs typeface="Calibri Light"/>
              </a:rPr>
              <a:t> </a:t>
            </a:r>
            <a:r>
              <a:rPr lang="en-US" dirty="0" err="1">
                <a:ea typeface="Calibri Light"/>
                <a:cs typeface="Calibri Light"/>
              </a:rPr>
              <a:t>لعربات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الطعام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المتنقلة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1"/>
            <a:r>
              <a:rPr lang="en-US" dirty="0" err="1"/>
              <a:t>مقدمة</a:t>
            </a:r>
            <a:r>
              <a:rPr lang="en-US" dirty="0"/>
              <a:t> </a:t>
            </a:r>
            <a:r>
              <a:rPr lang="en-US" dirty="0" err="1"/>
              <a:t>و</a:t>
            </a:r>
            <a:r>
              <a:rPr lang="en-US" dirty="0"/>
              <a:t> </a:t>
            </a:r>
            <a:r>
              <a:rPr lang="en-US" dirty="0" err="1"/>
              <a:t>اساسيات</a:t>
            </a:r>
            <a:r>
              <a:rPr lang="en-US" dirty="0"/>
              <a:t> </a:t>
            </a:r>
            <a:r>
              <a:rPr lang="en-US" dirty="0" err="1"/>
              <a:t>ادارة</a:t>
            </a:r>
            <a:r>
              <a:rPr lang="en-US" dirty="0"/>
              <a:t> </a:t>
            </a:r>
            <a:r>
              <a:rPr lang="en-US" dirty="0" err="1"/>
              <a:t>الصحة</a:t>
            </a:r>
            <a:r>
              <a:rPr lang="en-US" dirty="0"/>
              <a:t> </a:t>
            </a:r>
            <a:r>
              <a:rPr lang="en-US" dirty="0" err="1"/>
              <a:t>و</a:t>
            </a:r>
            <a:r>
              <a:rPr lang="en-US" dirty="0"/>
              <a:t> </a:t>
            </a:r>
            <a:r>
              <a:rPr lang="en-US" dirty="0" err="1"/>
              <a:t>السلامة</a:t>
            </a:r>
            <a:r>
              <a:rPr lang="en-US" dirty="0"/>
              <a:t> </a:t>
            </a:r>
            <a:r>
              <a:rPr lang="en-US" dirty="0" err="1"/>
              <a:t>المهنية</a:t>
            </a:r>
            <a:r>
              <a:rPr lang="en-US" dirty="0"/>
              <a:t> (OSHA)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F00D0-7E5B-F814-7A57-C4EF61CD71DE}"/>
              </a:ext>
            </a:extLst>
          </p:cNvPr>
          <p:cNvSpPr txBox="1"/>
          <p:nvPr/>
        </p:nvSpPr>
        <p:spPr>
          <a:xfrm>
            <a:off x="587828" y="4942114"/>
            <a:ext cx="10972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dirty="0" err="1">
                <a:ea typeface="Calibri"/>
                <a:cs typeface="Calibri"/>
              </a:rPr>
              <a:t>تم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انتاج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هذه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المادة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بموجب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المنحة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رقم</a:t>
            </a:r>
            <a:r>
              <a:rPr lang="en-US" dirty="0">
                <a:ea typeface="Calibri"/>
                <a:cs typeface="Calibri"/>
              </a:rPr>
              <a:t> SH-39170-SH2 </a:t>
            </a:r>
            <a:r>
              <a:rPr lang="en-US" dirty="0" err="1">
                <a:ea typeface="Calibri"/>
                <a:cs typeface="Calibri"/>
              </a:rPr>
              <a:t>من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ادارة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الصحة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و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السلامة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المهنية</a:t>
            </a:r>
            <a:r>
              <a:rPr lang="en-US" dirty="0">
                <a:ea typeface="Calibri"/>
                <a:cs typeface="Calibri"/>
              </a:rPr>
              <a:t>، </a:t>
            </a:r>
            <a:r>
              <a:rPr lang="en-US" dirty="0" err="1">
                <a:ea typeface="Calibri"/>
                <a:cs typeface="Calibri"/>
              </a:rPr>
              <a:t>وزارة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العمل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الامريكية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و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لا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تعكس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بالضرورة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وجهات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نظر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سياسات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وزارة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العمل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الأمريكية</a:t>
            </a:r>
            <a:r>
              <a:rPr lang="en-US" dirty="0">
                <a:ea typeface="+mn-lt"/>
                <a:cs typeface="+mn-lt"/>
              </a:rPr>
              <a:t> ، </a:t>
            </a:r>
            <a:r>
              <a:rPr lang="en-US" dirty="0" err="1">
                <a:ea typeface="+mn-lt"/>
                <a:cs typeface="+mn-lt"/>
              </a:rPr>
              <a:t>ولا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تشير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الأسماء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التجارية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المنتجات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التجارية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المنظمات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المذكورة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إلى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آراء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او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وجهات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نظر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حكومة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الولايات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المتحد</a:t>
            </a:r>
            <a:r>
              <a:rPr lang="ar-SA" dirty="0" err="1">
                <a:ea typeface="+mn-lt"/>
                <a:cs typeface="+mn-lt"/>
              </a:rPr>
              <a:t>ة</a:t>
            </a:r>
            <a:r>
              <a:rPr lang="ar-SA" dirty="0">
                <a:ea typeface="+mn-lt"/>
                <a:cs typeface="+mn-lt"/>
              </a:rPr>
              <a:t>.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rtl="1"/>
            <a:r>
              <a:rPr lang="ar-SA" sz="4000"/>
              <a:t>حقوق الموظف</a:t>
            </a:r>
            <a:endParaRPr lang="en-US" sz="40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E8110-8902-9327-46FB-2C76650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 rtl="1">
              <a:buNone/>
            </a:pPr>
            <a:r>
              <a:rPr lang="ar-SA" sz="2000"/>
              <a:t>يحق لجميع الموظفين:</a:t>
            </a:r>
          </a:p>
          <a:p>
            <a:pPr rtl="1"/>
            <a:r>
              <a:rPr lang="ar-SA" sz="2000"/>
              <a:t>بيئة عمل آمنة</a:t>
            </a:r>
            <a:endParaRPr lang="en-US" sz="2000"/>
          </a:p>
          <a:p>
            <a:pPr rtl="1"/>
            <a:r>
              <a:rPr lang="ar-SA" sz="2000"/>
              <a:t>رفع بلاغ من أي مخاوف تتعلق بالسلامة أو الصحة مع صاحب العمل أو إدارة السلامة والصحة المهنية (</a:t>
            </a:r>
            <a:r>
              <a:rPr lang="en-US" sz="2000"/>
              <a:t>OSHA</a:t>
            </a:r>
            <a:r>
              <a:rPr lang="ar-SA" sz="2000"/>
              <a:t>)</a:t>
            </a:r>
            <a:r>
              <a:rPr lang="en-US" sz="2000"/>
              <a:t>، </a:t>
            </a:r>
            <a:r>
              <a:rPr lang="ar-SA" sz="2000"/>
              <a:t>دون الخوف من انتقام أياً من المسؤولين</a:t>
            </a:r>
          </a:p>
          <a:p>
            <a:pPr rtl="1"/>
            <a:r>
              <a:rPr lang="ar-SA" sz="2000"/>
              <a:t>تلقي المعلومات والتدريب اللازم على مخاطر العمل</a:t>
            </a:r>
          </a:p>
          <a:p>
            <a:pPr rtl="1"/>
            <a:r>
              <a:rPr lang="ar-SA" sz="2000"/>
              <a:t>تقديم شكوى إلى</a:t>
            </a:r>
            <a:r>
              <a:rPr lang="en-US" sz="2000"/>
              <a:t>OSHA </a:t>
            </a:r>
            <a:r>
              <a:rPr lang="ar-SA" sz="2000"/>
              <a:t> في غضون 30 يومًا إذا حدث انتقام لاستخدام حقوقك (قانون حماية المبلغين عن المخالفات)</a:t>
            </a:r>
            <a:endParaRPr lang="en-US" sz="2000"/>
          </a:p>
        </p:txBody>
      </p:sp>
      <p:pic>
        <p:nvPicPr>
          <p:cNvPr id="5" name="Picture 4" descr="A poster with text and images of workers&#10;&#10;Description automatically generated">
            <a:extLst>
              <a:ext uri="{FF2B5EF4-FFF2-40B4-BE49-F238E27FC236}">
                <a16:creationId xmlns:a16="http://schemas.microsoft.com/office/drawing/2014/main" id="{CAB1A0C4-018A-AB22-1554-B0E24A9FB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rtl="1"/>
            <a:r>
              <a:rPr lang="ar-SA" sz="4000"/>
              <a:t>مسؤوليات أصحاب العمل</a:t>
            </a:r>
            <a:endParaRPr lang="en-US" sz="40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E8110-8902-9327-46FB-2C76650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 rtl="1">
              <a:spcAft>
                <a:spcPts val="600"/>
              </a:spcAft>
              <a:buNone/>
            </a:pPr>
            <a:r>
              <a:rPr lang="ar-SA" sz="1700"/>
              <a:t>يجب على أصحاب العمل:</a:t>
            </a:r>
          </a:p>
          <a:p>
            <a:pPr rtl="1">
              <a:spcAft>
                <a:spcPts val="600"/>
              </a:spcAft>
            </a:pPr>
            <a:r>
              <a:rPr lang="ar-SA" sz="1700"/>
              <a:t>توفير بيئة عمل خالية من المخاطر
الامتثال لجميع معايير </a:t>
            </a:r>
            <a:r>
              <a:rPr lang="en-US" sz="1700"/>
              <a:t>OSHA</a:t>
            </a:r>
            <a:r>
              <a:rPr lang="ar-SA" sz="1700"/>
              <a:t> المعمول بها
توفير التدريب للعمال على مخاطر العمل بلغة ومفردات يمكنهم فهمها
إبلاغ </a:t>
            </a:r>
            <a:r>
              <a:rPr lang="en-US" sz="1700"/>
              <a:t>OSHA</a:t>
            </a:r>
            <a:r>
              <a:rPr lang="ar-SA" sz="1700"/>
              <a:t> بالوفيات في مكان العمل أو الإصابات الخطيرة مثل التنويم في مستشفى أو بتر الأطراف
نشر اقتباسات</a:t>
            </a:r>
            <a:r>
              <a:rPr lang="en-US" sz="1700"/>
              <a:t>OSHA </a:t>
            </a:r>
            <a:r>
              <a:rPr lang="ar-SA" sz="1700"/>
              <a:t> في / بالقرب من مواقع المخالفات
من غير القانوني الانتقام من الموظف لاستخدامه أيا من حقوقه ، بما في ذلك إثارة مخاوف تتعلق بالسلامة أو الصحة مع صاحب العمل أو </a:t>
            </a:r>
            <a:r>
              <a:rPr lang="en-US" sz="1700"/>
              <a:t>OSHA</a:t>
            </a:r>
            <a:r>
              <a:rPr lang="ar-SA" sz="1700"/>
              <a:t> (قانون حماية المبلغين عن المخالفات) </a:t>
            </a:r>
            <a:endParaRPr lang="en-US" sz="1700"/>
          </a:p>
        </p:txBody>
      </p:sp>
      <p:pic>
        <p:nvPicPr>
          <p:cNvPr id="5" name="Picture 4" descr="A poster with text and images of workers&#10;&#10;Description automatically generated">
            <a:extLst>
              <a:ext uri="{FF2B5EF4-FFF2-40B4-BE49-F238E27FC236}">
                <a16:creationId xmlns:a16="http://schemas.microsoft.com/office/drawing/2014/main" id="{AE23CBFC-C607-7DE7-5E04-8C0EDB344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7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23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089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توفر (</a:t>
            </a:r>
            <a:r>
              <a:rPr lang="en-US" dirty="0"/>
              <a:t>OSHA</a:t>
            </a:r>
            <a:r>
              <a:rPr lang="ar-SA" dirty="0"/>
              <a:t>) مساعدة للأعمال الصغيرة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https://www.osha.gov/smallbusiness</a:t>
            </a:r>
            <a:r>
              <a:rPr lang="en-US"/>
              <a:t> </a:t>
            </a:r>
          </a:p>
        </p:txBody>
      </p:sp>
      <p:pic>
        <p:nvPicPr>
          <p:cNvPr id="6" name="Picture 5" descr="A person wearing a mask in a warehouse&#10;&#10;Description automatically generated with medium confidence">
            <a:extLst>
              <a:ext uri="{FF2B5EF4-FFF2-40B4-BE49-F238E27FC236}">
                <a16:creationId xmlns:a16="http://schemas.microsoft.com/office/drawing/2014/main" id="{D511FDC9-B253-054F-B75F-6509ECBEC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76" y="950806"/>
            <a:ext cx="8112047" cy="53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برنامج </a:t>
            </a:r>
            <a:r>
              <a:rPr lang="en-US" dirty="0"/>
              <a:t>OSHA</a:t>
            </a:r>
            <a:r>
              <a:rPr lang="ar-SA" dirty="0"/>
              <a:t> للاستشارات في الموقع التابع لـ </a:t>
            </a:r>
            <a:r>
              <a:rPr lang="en-US" dirty="0"/>
              <a:t>SHARP</a:t>
            </a:r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158470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https://www.osha.gov/consultation</a:t>
            </a:r>
            <a:r>
              <a:rPr lang="en-US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333225"/>
            <a:ext cx="5181600" cy="4351338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خدمات استشارات سلامة و صحة العمال المجانية للشركات الصغيرة</a:t>
            </a:r>
          </a:p>
          <a:p>
            <a:pPr algn="r" rtl="1"/>
            <a:r>
              <a:rPr lang="ar-SA" sz="2400" dirty="0"/>
              <a:t>الخدمات الاستشارية منفصلة عن تطبيق و فرض القوانين لمساعدة أصحاب العمل على إنشاء وتحسين برامج السلامة و الصحة وتحقيق الامتثال التام ل</a:t>
            </a:r>
            <a:r>
              <a:rPr lang="en-US" sz="2400" dirty="0"/>
              <a:t>OSHA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7304454" y="3836002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https://www.osha.gov/sharp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33225"/>
            <a:ext cx="5181600" cy="2497065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تعترف </a:t>
            </a:r>
            <a:r>
              <a:rPr lang="en-US" sz="2400" dirty="0"/>
              <a:t>SHARP</a:t>
            </a:r>
            <a:r>
              <a:rPr lang="ar-SA" sz="2400" dirty="0"/>
              <a:t> بأصحاب الأعمال الصغيرة الذين استخدموا برنامج الاستشارات في الموقع ويقومون ايضاً بتشغيل برامج نموذجية للسلامة والصحة.</a:t>
            </a:r>
            <a:endParaRPr lang="en-US" sz="2400" dirty="0"/>
          </a:p>
        </p:txBody>
      </p:sp>
      <p:pic>
        <p:nvPicPr>
          <p:cNvPr id="3" name="Picture 2" descr="A group of people wearing hard hats and vests&#10;&#10;Description automatically generated">
            <a:extLst>
              <a:ext uri="{FF2B5EF4-FFF2-40B4-BE49-F238E27FC236}">
                <a16:creationId xmlns:a16="http://schemas.microsoft.com/office/drawing/2014/main" id="{CEA863A0-EACD-06C1-247D-34BF85460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388" y="1046549"/>
            <a:ext cx="4971690" cy="2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4605-931B-41F0-9046-FF25833E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الامتثال للقوانين مقابل أفضل الممارسات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5232-F249-2032-EDBA-99C03B2A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64949" cy="4351338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لوائح </a:t>
            </a:r>
            <a:r>
              <a:rPr lang="en-US" dirty="0"/>
              <a:t>OSHA</a:t>
            </a:r>
            <a:r>
              <a:rPr lang="ar-SA" dirty="0"/>
              <a:t> = المستوى الأدنى للامتثال</a:t>
            </a:r>
            <a:endParaRPr lang="en-US" sz="1000" dirty="0"/>
          </a:p>
          <a:p>
            <a:pPr algn="r" rtl="1"/>
            <a:r>
              <a:rPr lang="ar-SA" dirty="0"/>
              <a:t>قد يكون لدى بعض المنظمات إرشادات بمستويات أعلى من الامتثال و تكون هذه أفضل الممارسات</a:t>
            </a:r>
            <a:endParaRPr lang="en-US" sz="1000" dirty="0">
              <a:sym typeface="Wingdings" panose="05000000000000000000" pitchFamily="2" charset="2"/>
            </a:endParaRPr>
          </a:p>
          <a:p>
            <a:pPr algn="r" rtl="1"/>
            <a:r>
              <a:rPr lang="ar-SA" dirty="0">
                <a:sym typeface="Wingdings" panose="05000000000000000000" pitchFamily="2" charset="2"/>
              </a:rPr>
              <a:t>لماذا قد لا يكونان نفس الشيء؟</a:t>
            </a:r>
          </a:p>
          <a:p>
            <a:pPr lvl="1" algn="r" rtl="1"/>
            <a:r>
              <a:rPr lang="ar-SA" dirty="0">
                <a:sym typeface="Wingdings" panose="05000000000000000000" pitchFamily="2" charset="2"/>
              </a:rPr>
              <a:t>تستغرق لوائح </a:t>
            </a:r>
            <a:r>
              <a:rPr lang="en-US" dirty="0">
                <a:sym typeface="Wingdings" panose="05000000000000000000" pitchFamily="2" charset="2"/>
              </a:rPr>
              <a:t>OSHA</a:t>
            </a:r>
            <a:r>
              <a:rPr lang="ar-SA" dirty="0">
                <a:sym typeface="Wingdings" panose="05000000000000000000" pitchFamily="2" charset="2"/>
              </a:rPr>
              <a:t> وقتًا طويلاً للتغيير او التحديث</a:t>
            </a:r>
          </a:p>
          <a:p>
            <a:pPr lvl="1" algn="r" rtl="1"/>
            <a:r>
              <a:rPr lang="ar-SA" dirty="0">
                <a:sym typeface="Wingdings" panose="05000000000000000000" pitchFamily="2" charset="2"/>
              </a:rPr>
              <a:t>الصناعات او الظروف الجديدة للعمل ، والمنتجات الجديدة المستخدمة ، و المعلومات الجديدة لتقييمها - تستغرق التغييرات في القوانين وقت.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89FD-F3A3-B032-B3FF-6744BA4F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الهدف: تنفيذ الحلول الفعالة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71A7-1D9A-9179-0DEA-B0493170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4" y="1825625"/>
            <a:ext cx="5601694" cy="466725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u="sng" dirty="0"/>
              <a:t>التسلسل الهرمي لعناصر التحكم في </a:t>
            </a:r>
            <a:r>
              <a:rPr lang="en-US" u="sng" dirty="0"/>
              <a:t>NIOSH</a:t>
            </a:r>
            <a:r>
              <a:rPr lang="ar-SA" u="sng" dirty="0"/>
              <a:t>:</a:t>
            </a:r>
          </a:p>
          <a:p>
            <a:pPr algn="r" rtl="1"/>
            <a:r>
              <a:rPr lang="ar-SA" dirty="0"/>
              <a:t>يوفر إطارًا للتحكم في المخاطر في مكان العمل</a:t>
            </a:r>
            <a:endParaRPr lang="en-US" dirty="0"/>
          </a:p>
          <a:p>
            <a:pPr lvl="1" algn="r" rtl="1"/>
            <a:r>
              <a:rPr lang="ar-SA" dirty="0"/>
              <a:t>الازالة</a:t>
            </a:r>
          </a:p>
          <a:p>
            <a:pPr lvl="1" algn="r" rtl="1"/>
            <a:r>
              <a:rPr lang="ar-SA" dirty="0"/>
              <a:t>الاستبدال</a:t>
            </a:r>
            <a:endParaRPr lang="en-US" dirty="0"/>
          </a:p>
          <a:p>
            <a:pPr lvl="1" algn="r" rtl="1"/>
            <a:r>
              <a:rPr lang="ar-SA" dirty="0"/>
              <a:t>الهندسة</a:t>
            </a:r>
            <a:endParaRPr lang="en-US" dirty="0"/>
          </a:p>
          <a:p>
            <a:pPr lvl="1" algn="r" rtl="1"/>
            <a:r>
              <a:rPr lang="ar-SA" dirty="0"/>
              <a:t>الإدارة (ممارسات العمل)</a:t>
            </a:r>
          </a:p>
          <a:p>
            <a:pPr lvl="1" algn="r" rtl="1"/>
            <a:r>
              <a:rPr lang="ar-SA" dirty="0"/>
              <a:t>معدات الحماية الشخصية (</a:t>
            </a:r>
            <a:r>
              <a:rPr lang="en-US" dirty="0"/>
              <a:t>PPE</a:t>
            </a:r>
            <a:r>
              <a:rPr lang="ar-SA" dirty="0"/>
              <a:t>)</a:t>
            </a:r>
          </a:p>
          <a:p>
            <a:pPr lvl="1" algn="r" rtl="1"/>
            <a:endParaRPr lang="ar-SA" dirty="0"/>
          </a:p>
          <a:p>
            <a:pPr algn="r" rtl="1"/>
            <a:r>
              <a:rPr lang="ar-SA" dirty="0"/>
              <a:t>قد تكون الضوابط المتعددة أكثر فعالية من تنفيذ واحدة فقط</a:t>
            </a:r>
          </a:p>
          <a:p>
            <a:pPr marL="457200" lvl="1" indent="0" algn="r" rtl="1">
              <a:buNone/>
            </a:pPr>
            <a:endParaRPr lang="ar-SA" dirty="0"/>
          </a:p>
        </p:txBody>
      </p:sp>
      <p:pic>
        <p:nvPicPr>
          <p:cNvPr id="5" name="Picture 4" descr="NIOSH Hierarchy of Controls jpg 71 kb">
            <a:extLst>
              <a:ext uri="{FF2B5EF4-FFF2-40B4-BE49-F238E27FC236}">
                <a16:creationId xmlns:a16="http://schemas.microsoft.com/office/drawing/2014/main" id="{24D139F8-F1B3-BBB4-A53B-D160F4060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7" y="1825625"/>
            <a:ext cx="5974080" cy="4102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BC381-CB49-E746-ACA2-C4D9133C5FA6}"/>
              </a:ext>
            </a:extLst>
          </p:cNvPr>
          <p:cNvSpPr txBox="1"/>
          <p:nvPr/>
        </p:nvSpPr>
        <p:spPr>
          <a:xfrm>
            <a:off x="8070112" y="2647507"/>
            <a:ext cx="1031358" cy="369332"/>
          </a:xfrm>
          <a:prstGeom prst="rect">
            <a:avLst/>
          </a:prstGeom>
          <a:solidFill>
            <a:srgbClr val="3D6DB5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>
                <a:solidFill>
                  <a:schemeClr val="bg1"/>
                </a:solidFill>
              </a:rPr>
              <a:t>الازالة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73E9E-1142-0F43-AEAE-0B780A74EDCD}"/>
              </a:ext>
            </a:extLst>
          </p:cNvPr>
          <p:cNvSpPr txBox="1"/>
          <p:nvPr/>
        </p:nvSpPr>
        <p:spPr>
          <a:xfrm>
            <a:off x="8070112" y="3206044"/>
            <a:ext cx="1031358" cy="369332"/>
          </a:xfrm>
          <a:prstGeom prst="rect">
            <a:avLst/>
          </a:prstGeom>
          <a:solidFill>
            <a:srgbClr val="6AAB42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>
                <a:solidFill>
                  <a:schemeClr val="bg1"/>
                </a:solidFill>
              </a:rPr>
              <a:t>الاستبدال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5CB74-AAA9-964A-9B7F-0C57EB160F5C}"/>
              </a:ext>
            </a:extLst>
          </p:cNvPr>
          <p:cNvSpPr txBox="1"/>
          <p:nvPr/>
        </p:nvSpPr>
        <p:spPr>
          <a:xfrm>
            <a:off x="8070112" y="3747911"/>
            <a:ext cx="1031358" cy="369332"/>
          </a:xfrm>
          <a:prstGeom prst="rect">
            <a:avLst/>
          </a:prstGeom>
          <a:solidFill>
            <a:srgbClr val="F8BF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الهندسة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3B5D36-C9F8-8E40-B897-82751EC5207C}"/>
              </a:ext>
            </a:extLst>
          </p:cNvPr>
          <p:cNvSpPr/>
          <p:nvPr/>
        </p:nvSpPr>
        <p:spPr>
          <a:xfrm>
            <a:off x="8070112" y="4368800"/>
            <a:ext cx="1031358" cy="158044"/>
          </a:xfrm>
          <a:prstGeom prst="rect">
            <a:avLst/>
          </a:prstGeom>
          <a:solidFill>
            <a:srgbClr val="EC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8484-114D-2E4D-A59F-C75A37A3760C}"/>
              </a:ext>
            </a:extLst>
          </p:cNvPr>
          <p:cNvSpPr txBox="1"/>
          <p:nvPr/>
        </p:nvSpPr>
        <p:spPr>
          <a:xfrm>
            <a:off x="8216867" y="4368800"/>
            <a:ext cx="735221" cy="369332"/>
          </a:xfrm>
          <a:prstGeom prst="rect">
            <a:avLst/>
          </a:prstGeom>
          <a:solidFill>
            <a:srgbClr val="EC78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الادارة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B88A9-8F22-EA43-8C0F-11F502E52168}"/>
              </a:ext>
            </a:extLst>
          </p:cNvPr>
          <p:cNvSpPr txBox="1"/>
          <p:nvPr/>
        </p:nvSpPr>
        <p:spPr>
          <a:xfrm>
            <a:off x="6096000" y="2324341"/>
            <a:ext cx="6434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/>
              <a:t>الأكثر فعالية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BD99E-DA2F-AA4E-B61F-738C72D54273}"/>
              </a:ext>
            </a:extLst>
          </p:cNvPr>
          <p:cNvSpPr txBox="1"/>
          <p:nvPr/>
        </p:nvSpPr>
        <p:spPr>
          <a:xfrm>
            <a:off x="6096000" y="5118341"/>
            <a:ext cx="6434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/>
              <a:t>الأقل فعالية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99069-BFE0-7145-87DD-D914EB1555D8}"/>
              </a:ext>
            </a:extLst>
          </p:cNvPr>
          <p:cNvSpPr txBox="1"/>
          <p:nvPr/>
        </p:nvSpPr>
        <p:spPr>
          <a:xfrm>
            <a:off x="10487377" y="2647506"/>
            <a:ext cx="1396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/>
              <a:t>إزالة الخطر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B8B2B-0880-CB41-A701-8283237A8126}"/>
              </a:ext>
            </a:extLst>
          </p:cNvPr>
          <p:cNvSpPr txBox="1"/>
          <p:nvPr/>
        </p:nvSpPr>
        <p:spPr>
          <a:xfrm>
            <a:off x="10154354" y="3244334"/>
            <a:ext cx="1396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/>
              <a:t>استبدال الخطر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02BF3-C7BF-9D44-BA8C-CC490CA46428}"/>
              </a:ext>
            </a:extLst>
          </p:cNvPr>
          <p:cNvSpPr txBox="1"/>
          <p:nvPr/>
        </p:nvSpPr>
        <p:spPr>
          <a:xfrm>
            <a:off x="9794424" y="3727652"/>
            <a:ext cx="13965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1400" dirty="0"/>
              <a:t>عزل الأشخاص </a:t>
            </a:r>
          </a:p>
          <a:p>
            <a:pPr marL="0" algn="ctr" defTabSz="914400" rtl="1" eaLnBrk="1" latinLnBrk="0" hangingPunct="1"/>
            <a:r>
              <a:rPr lang="ar-SA" sz="1400" dirty="0"/>
              <a:t>عن الخطر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EABD22-06D9-7448-8151-8916BDE0AD09}"/>
              </a:ext>
            </a:extLst>
          </p:cNvPr>
          <p:cNvSpPr txBox="1"/>
          <p:nvPr/>
        </p:nvSpPr>
        <p:spPr>
          <a:xfrm>
            <a:off x="9383886" y="4406865"/>
            <a:ext cx="1540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1400" dirty="0"/>
              <a:t>تغيير ممارسات العمل</a:t>
            </a:r>
          </a:p>
          <a:p>
            <a:pPr marL="0" algn="ctr" defTabSz="914400" rtl="1" eaLnBrk="1" latinLnBrk="0" hangingPunct="1"/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3251CF-E90A-6045-B44A-8639DD476DA5}"/>
              </a:ext>
            </a:extLst>
          </p:cNvPr>
          <p:cNvSpPr txBox="1"/>
          <p:nvPr/>
        </p:nvSpPr>
        <p:spPr>
          <a:xfrm>
            <a:off x="9036754" y="4902440"/>
            <a:ext cx="1540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1400" dirty="0"/>
              <a:t>الوقاية باستخدام معدات الحماية الشخصية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5D9BC-C7C5-E44F-9272-B42EE4052A30}"/>
              </a:ext>
            </a:extLst>
          </p:cNvPr>
          <p:cNvSpPr txBox="1"/>
          <p:nvPr/>
        </p:nvSpPr>
        <p:spPr>
          <a:xfrm>
            <a:off x="5909808" y="1761747"/>
            <a:ext cx="5641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000" b="0" i="0" u="sng" strike="noStrike" kern="1200" cap="none" spc="0" normalizeH="0" baseline="0" noProof="0" dirty="0">
                <a:ln>
                  <a:noFill/>
                </a:ln>
                <a:solidFill>
                  <a:srgbClr val="3D6DB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التسلسل الهرمي لعناصر التحكم في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3D6D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NIOSH</a:t>
            </a:r>
            <a:r>
              <a:rPr kumimoji="0" lang="ar-SA" sz="2000" b="0" i="0" u="sng" strike="noStrike" kern="1200" cap="none" spc="0" normalizeH="0" baseline="0" noProof="0" dirty="0">
                <a:ln>
                  <a:noFill/>
                </a:ln>
                <a:solidFill>
                  <a:srgbClr val="3D6DB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endParaRPr lang="en-US" sz="1400" dirty="0">
              <a:solidFill>
                <a:srgbClr val="3D6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D1F2-2A1F-D55A-2F52-3484A439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فائدة اليوم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4533-C7D4-C619-9622-986DBDEF5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Aft>
                <a:spcPts val="600"/>
              </a:spcAft>
            </a:pPr>
            <a:r>
              <a:rPr lang="ar-SA" dirty="0"/>
              <a:t>تتمثل مهمة </a:t>
            </a:r>
            <a:r>
              <a:rPr lang="en-US" dirty="0"/>
              <a:t>OSHA</a:t>
            </a:r>
            <a:r>
              <a:rPr lang="ar-SA" dirty="0"/>
              <a:t> في حماية العمال</a:t>
            </a:r>
          </a:p>
          <a:p>
            <a:pPr algn="r" rtl="1">
              <a:spcAft>
                <a:spcPts val="600"/>
              </a:spcAft>
            </a:pPr>
            <a:r>
              <a:rPr lang="ar-SA" dirty="0"/>
              <a:t>يمكن لـ </a:t>
            </a:r>
            <a:r>
              <a:rPr lang="en-US" dirty="0"/>
              <a:t>OSHA</a:t>
            </a:r>
            <a:r>
              <a:rPr lang="ar-SA" dirty="0"/>
              <a:t> إنجاز هذه المهمة بطرق متعددة وتوفر ايضاً الموارد لمساعدة الشركات الصغيرة التي قد يكون لديها موارد محدودة</a:t>
            </a:r>
          </a:p>
          <a:p>
            <a:pPr algn="r" rtl="1">
              <a:spcAft>
                <a:spcPts val="600"/>
              </a:spcAft>
            </a:pPr>
            <a:r>
              <a:rPr lang="ar-SA" dirty="0"/>
              <a:t>توجد العديد من الحلول الفعالة لمعالجة المخاطر في مكان العمل</a:t>
            </a:r>
          </a:p>
          <a:p>
            <a:pPr lvl="1" algn="r" rtl="1">
              <a:spcAft>
                <a:spcPts val="600"/>
              </a:spcAft>
            </a:pPr>
            <a:r>
              <a:rPr lang="ar-SA" dirty="0"/>
              <a:t>يوصى بشدة بالضوابط الهندسية والإدارية</a:t>
            </a:r>
          </a:p>
          <a:p>
            <a:pPr algn="r" rtl="1">
              <a:spcAft>
                <a:spcPts val="600"/>
              </a:spcAft>
            </a:pPr>
            <a:r>
              <a:rPr lang="ar-SA" dirty="0"/>
              <a:t>يمكن للمعلومات والمساعدة ان تساعدك في حماية العاملين لديك وشركتك وممتلكاتك.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1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D792-CAD6-8757-3678-B8678B70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18255"/>
            <a:ext cx="10515600" cy="1325563"/>
          </a:xfrm>
        </p:spPr>
        <p:txBody>
          <a:bodyPr/>
          <a:lstStyle/>
          <a:p>
            <a:pPr algn="ctr"/>
            <a:r>
              <a:rPr lang="en-US" err="1"/>
              <a:t>اهلاً</a:t>
            </a:r>
            <a:r>
              <a:rPr lang="en-US"/>
              <a:t> و </a:t>
            </a:r>
            <a:r>
              <a:rPr lang="en-US" err="1"/>
              <a:t>سهلاً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B4B4-5C34-0EF3-9F3C-20A7DDE9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24"/>
            <a:ext cx="10515600" cy="45340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>
                <a:ea typeface="Calibri" panose="020F0502020204030204"/>
                <a:cs typeface="Calibri" panose="020F0502020204030204"/>
              </a:rPr>
              <a:t>مقدمة </a:t>
            </a:r>
          </a:p>
          <a:p>
            <a:pPr algn="r" rtl="1">
              <a:lnSpc>
                <a:spcPct val="150000"/>
              </a:lnSpc>
            </a:pPr>
            <a:r>
              <a:rPr lang="ar-SA" sz="2000" dirty="0">
                <a:ea typeface="Calibri" panose="020F0502020204030204"/>
                <a:cs typeface="Calibri" panose="020F0502020204030204"/>
              </a:rPr>
              <a:t>مساحة التدريب</a:t>
            </a:r>
          </a:p>
          <a:p>
            <a:pPr lvl="1" algn="r" rtl="1">
              <a:lnSpc>
                <a:spcPct val="150000"/>
              </a:lnSpc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المخارج و دورات المياه. </a:t>
            </a:r>
          </a:p>
          <a:p>
            <a:pPr algn="r" rtl="1">
              <a:lnSpc>
                <a:spcPct val="150000"/>
              </a:lnSpc>
            </a:pPr>
            <a:r>
              <a:rPr lang="ar-SA" sz="2000" dirty="0">
                <a:ea typeface="Calibri" panose="020F0502020204030204"/>
                <a:cs typeface="Calibri" panose="020F0502020204030204"/>
              </a:rPr>
              <a:t>اجندة اليوم </a:t>
            </a:r>
          </a:p>
          <a:p>
            <a:pPr lvl="1" algn="r" rtl="1">
              <a:lnSpc>
                <a:spcPct val="150000"/>
              </a:lnSpc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مقدمة الى إدارة الصحة و السلامة المهنية. </a:t>
            </a:r>
          </a:p>
          <a:p>
            <a:pPr lvl="1" algn="r" rtl="1">
              <a:lnSpc>
                <a:spcPct val="150000"/>
              </a:lnSpc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السلامة العامة للموظفين</a:t>
            </a:r>
          </a:p>
          <a:p>
            <a:pPr lvl="1" algn="r" rtl="1">
              <a:lnSpc>
                <a:spcPct val="150000"/>
              </a:lnSpc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السلامة من حرائق الطهي</a:t>
            </a:r>
          </a:p>
          <a:p>
            <a:pPr lvl="1" algn="r" rtl="1">
              <a:lnSpc>
                <a:spcPct val="150000"/>
              </a:lnSpc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السلامة في استخدام </a:t>
            </a:r>
            <a:r>
              <a:rPr lang="ar-SA" sz="1500" dirty="0" err="1">
                <a:ea typeface="Calibri" panose="020F0502020204030204"/>
                <a:cs typeface="Calibri" panose="020F0502020204030204"/>
              </a:rPr>
              <a:t>البروبان</a:t>
            </a:r>
            <a:endParaRPr lang="ar-SA" sz="1500" dirty="0">
              <a:ea typeface="Calibri" panose="020F0502020204030204"/>
              <a:cs typeface="Calibri" panose="020F0502020204030204"/>
            </a:endParaRPr>
          </a:p>
          <a:p>
            <a:pPr lvl="1" algn="r" rtl="1">
              <a:lnSpc>
                <a:spcPct val="150000"/>
              </a:lnSpc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استخدام طفايات الحريق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1500" dirty="0">
                <a:ea typeface="Calibri" panose="020F0502020204030204"/>
                <a:cs typeface="Calibri" panose="020F0502020204030204"/>
              </a:rPr>
              <a:t> </a:t>
            </a:r>
          </a:p>
          <a:p>
            <a:pPr algn="r" rtl="1">
              <a:lnSpc>
                <a:spcPct val="150000"/>
              </a:lnSpc>
            </a:pPr>
            <a:endParaRPr lang="ar-SA" sz="1500" dirty="0">
              <a:ea typeface="Calibri" panose="020F0502020204030204"/>
              <a:cs typeface="Calibri" panose="020F0502020204030204"/>
            </a:endParaRPr>
          </a:p>
          <a:p>
            <a:pPr algn="r">
              <a:lnSpc>
                <a:spcPct val="150000"/>
              </a:lnSpc>
            </a:pPr>
            <a:endParaRPr lang="ar-SA" sz="15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75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FB47-6135-D557-D069-DE5C5B88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9838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لماذا التدريب؟ حوادث عربات</a:t>
            </a:r>
            <a:r>
              <a:rPr lang="en-US" dirty="0"/>
              <a:t> </a:t>
            </a:r>
            <a:r>
              <a:rPr lang="ar-SA" dirty="0"/>
              <a:t>الطعام في الأخبار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4466-96CE-397C-647B-BED7760C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176" y="3062358"/>
            <a:ext cx="5181600" cy="3685554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u="sng" dirty="0"/>
              <a:t>كارولينا الشمالية</a:t>
            </a:r>
            <a:endParaRPr lang="en-US" u="sng" dirty="0"/>
          </a:p>
          <a:p>
            <a:pPr algn="r" rtl="1"/>
            <a:r>
              <a:rPr lang="ar-SA" sz="2400" dirty="0">
                <a:hlinkClick r:id="rId3"/>
              </a:rPr>
              <a:t>شارلوت ٢٠٢٢ – تدمير بيت بدون اصابات</a:t>
            </a:r>
            <a:endParaRPr lang="en-US" sz="2400" dirty="0">
              <a:hlinkClick r:id="rId3"/>
            </a:endParaRPr>
          </a:p>
          <a:p>
            <a:pPr algn="r" rtl="1"/>
            <a:r>
              <a:rPr lang="ar-SA" sz="2400" dirty="0">
                <a:hlinkClick r:id="rId4"/>
              </a:rPr>
              <a:t>شارلوت (ساوث اند) ٢٠٢٠ – إصابة شخص</a:t>
            </a:r>
            <a:endParaRPr lang="en-US" sz="2400" dirty="0"/>
          </a:p>
          <a:p>
            <a:pPr algn="r" rtl="1"/>
            <a:r>
              <a:rPr lang="ar-SA" sz="2400" dirty="0">
                <a:hlinkClick r:id="rId5"/>
              </a:rPr>
              <a:t>قرينسبورو ٢٠٢١ – إصابة رجل إطفاء </a:t>
            </a:r>
          </a:p>
          <a:p>
            <a:pPr algn="r" rtl="1"/>
            <a:r>
              <a:rPr lang="ar-SA" sz="2400" dirty="0">
                <a:hlinkClick r:id="rId5"/>
              </a:rPr>
              <a:t>رالي ٢٠١٨ – بدون اصابات</a:t>
            </a:r>
            <a:endParaRPr lang="en-US" sz="2400" dirty="0"/>
          </a:p>
          <a:p>
            <a:pPr algn="r" rtl="1"/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E0A76-EE13-C1D9-E914-C87EC8641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0776" y="3062358"/>
            <a:ext cx="5794514" cy="3301241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u="sng" dirty="0"/>
              <a:t>حوادث اخرى</a:t>
            </a:r>
            <a:endParaRPr lang="en-US" u="sng" dirty="0"/>
          </a:p>
          <a:p>
            <a:pPr algn="r" rtl="1"/>
            <a:r>
              <a:rPr lang="ar-SA" sz="2400" dirty="0">
                <a:hlinkClick r:id="rId6"/>
              </a:rPr>
              <a:t>أخبار </a:t>
            </a:r>
            <a:r>
              <a:rPr lang="ar-SA" sz="2400" dirty="0" err="1">
                <a:hlinkClick r:id="rId6"/>
              </a:rPr>
              <a:t>نيوبورت</a:t>
            </a:r>
            <a:r>
              <a:rPr lang="ar-SA" sz="2400" dirty="0">
                <a:hlinkClick r:id="rId6"/>
              </a:rPr>
              <a:t> يناير ٢٠٢٣ – إصابة شخصان</a:t>
            </a:r>
            <a:endParaRPr lang="en-US" sz="2400" dirty="0"/>
          </a:p>
          <a:p>
            <a:pPr algn="r" rtl="1"/>
            <a:r>
              <a:rPr lang="ar-SA" sz="2400" dirty="0" err="1">
                <a:hlinkClick r:id="rId7"/>
              </a:rPr>
              <a:t>فرينسو</a:t>
            </a:r>
            <a:r>
              <a:rPr lang="ar-SA" sz="2400" dirty="0">
                <a:hlinkClick r:id="rId7"/>
              </a:rPr>
              <a:t> ٢٠٢٢ – إصابة شخصان بحروق</a:t>
            </a:r>
            <a:endParaRPr lang="en-US" sz="2400" dirty="0"/>
          </a:p>
          <a:p>
            <a:pPr algn="r" rtl="1"/>
            <a:r>
              <a:rPr lang="ar-SA" sz="2400" dirty="0" err="1">
                <a:hlinkClick r:id="rId8"/>
              </a:rPr>
              <a:t>تالاهاسي</a:t>
            </a:r>
            <a:r>
              <a:rPr lang="ar-SA" sz="2400" dirty="0">
                <a:hlinkClick r:id="rId8"/>
              </a:rPr>
              <a:t> ٢٠٢٢ – إصابة شخصان </a:t>
            </a:r>
            <a:endParaRPr lang="en-US" sz="2400" dirty="0"/>
          </a:p>
          <a:p>
            <a:pPr algn="r" rtl="1"/>
            <a:r>
              <a:rPr lang="ar-SA" sz="2400" dirty="0">
                <a:hlinkClick r:id="rId9"/>
              </a:rPr>
              <a:t>اورلاندو ٢٠٢٢ – إصابة خطيرة لامرأة </a:t>
            </a:r>
            <a:endParaRPr lang="en-US" sz="2400" dirty="0"/>
          </a:p>
          <a:p>
            <a:pPr algn="r" rtl="1"/>
            <a:r>
              <a:rPr lang="ar-SA" sz="2400" dirty="0">
                <a:hlinkClick r:id="rId10"/>
              </a:rPr>
              <a:t>الاباما ٢٠٢٢ – إصابة شخص</a:t>
            </a:r>
            <a:endParaRPr lang="en-US" sz="2400" dirty="0"/>
          </a:p>
          <a:p>
            <a:pPr algn="r" rtl="1"/>
            <a:r>
              <a:rPr lang="ar-SA" sz="2400" dirty="0"/>
              <a:t>و غير الكثير على قوقل: حوادث عربات الطعام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8F2ED-DC03-9D40-817F-8A892A963272}"/>
              </a:ext>
            </a:extLst>
          </p:cNvPr>
          <p:cNvSpPr txBox="1"/>
          <p:nvPr/>
        </p:nvSpPr>
        <p:spPr>
          <a:xfrm>
            <a:off x="679176" y="1375536"/>
            <a:ext cx="1075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400" dirty="0">
                <a:hlinkClick r:id="rId11"/>
              </a:rPr>
              <a:t>فيلادفيا ، ٢٠١٤: </a:t>
            </a:r>
            <a:r>
              <a:rPr lang="ar-SA" sz="2400" dirty="0"/>
              <a:t>انفجار خزان غاز بروبان على متن عربة طعام ، مما اسفر عن مقتل اثنين و إصابة اكثر من عشرة اشخاص في المنطقة المحيطة. حث هذا الحدث على اتخاذ خطوات جدية و مناقشة الحاجة الى أنظمة للسلامة من الحرائق و لوائح السلامة </a:t>
            </a:r>
            <a:r>
              <a:rPr lang="ar-SA" sz="2400" dirty="0" err="1"/>
              <a:t>للبروبان</a:t>
            </a:r>
            <a:r>
              <a:rPr lang="ar-SA" sz="2400" dirty="0"/>
              <a:t> لمجال عربات الطعام.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2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D8F-3556-B1F5-46C4-218B8036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لماذا نحتاج تدريب العمال لعربات الطعام؟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9F73-282A-5C31-F2B6-4E06B96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482869"/>
            <a:ext cx="11396870" cy="5217823"/>
          </a:xfrm>
        </p:spPr>
        <p:txBody>
          <a:bodyPr>
            <a:normAutofit lnSpcReduction="10000"/>
          </a:bodyPr>
          <a:lstStyle/>
          <a:p>
            <a:pPr algn="r" rtl="1">
              <a:spcAft>
                <a:spcPts val="1200"/>
              </a:spcAft>
            </a:pPr>
            <a:r>
              <a:rPr lang="ar-SA" dirty="0"/>
              <a:t>نمو هائل في صناعة عربات الطعام على مدار الخمسة عشر عامًا الماضية</a:t>
            </a:r>
          </a:p>
          <a:p>
            <a:pPr algn="r" rtl="1">
              <a:spcAft>
                <a:spcPts val="1200"/>
              </a:spcAft>
            </a:pPr>
            <a:r>
              <a:rPr lang="ar-SA" dirty="0"/>
              <a:t>تغطي عربات الطعام وكالات تنظيمية متعددة: وزارة النقل (للعربة) ، وإدارات الصحة المحلية (سلامة الأغذية) ، محطات الإطفاء المحلية</a:t>
            </a:r>
          </a:p>
          <a:p>
            <a:pPr algn="r" rtl="1">
              <a:spcAft>
                <a:spcPts val="1200"/>
              </a:spcAft>
            </a:pPr>
            <a:r>
              <a:rPr lang="ar-SA" dirty="0"/>
              <a:t>قامت </a:t>
            </a:r>
            <a:r>
              <a:rPr lang="en-US" dirty="0"/>
              <a:t>NFPA</a:t>
            </a:r>
            <a:r>
              <a:rPr lang="ar-SA" dirty="0"/>
              <a:t> (الإدارة الوطنية للحماية من الحرائق) بتحديث معاييرها للتعامل بشكل أفضل مع السلامة من حرائق عربات الطعام في عام 2018 ، لكن معايير السلامة قد تكون مختلفة ، حتى في المجتمعات المجاورة</a:t>
            </a:r>
          </a:p>
          <a:p>
            <a:pPr algn="r" rtl="1">
              <a:spcAft>
                <a:spcPts val="1200"/>
              </a:spcAft>
            </a:pPr>
            <a:r>
              <a:rPr lang="ar-SA" dirty="0"/>
              <a:t>مثال: </a:t>
            </a:r>
            <a:r>
              <a:rPr lang="ar-SA" dirty="0">
                <a:hlinkClick r:id="rId3"/>
              </a:rPr>
              <a:t>وفقاً لشرطة مدينة </a:t>
            </a:r>
            <a:r>
              <a:rPr lang="ar-SA" dirty="0" err="1">
                <a:hlinkClick r:id="rId3"/>
              </a:rPr>
              <a:t>كلاركسفيل</a:t>
            </a:r>
            <a:r>
              <a:rPr lang="ar-SA" dirty="0">
                <a:hlinkClick r:id="rId3"/>
              </a:rPr>
              <a:t> في ولاية </a:t>
            </a:r>
            <a:r>
              <a:rPr lang="ar-SA" dirty="0" err="1">
                <a:hlinkClick r:id="rId3"/>
              </a:rPr>
              <a:t>تينيسي</a:t>
            </a:r>
            <a:r>
              <a:rPr lang="ar-SA" dirty="0">
                <a:hlinkClick r:id="rId3"/>
              </a:rPr>
              <a:t> أن تسرب غاز </a:t>
            </a:r>
            <a:r>
              <a:rPr lang="ar-SA" dirty="0" err="1">
                <a:hlinkClick r:id="rId3"/>
              </a:rPr>
              <a:t>البروبان</a:t>
            </a:r>
            <a:r>
              <a:rPr lang="ar-SA" dirty="0">
                <a:hlinkClick r:id="rId3"/>
              </a:rPr>
              <a:t> تسبب في انفجار عربة طعام</a:t>
            </a:r>
            <a:endParaRPr lang="ar-SA" dirty="0"/>
          </a:p>
          <a:p>
            <a:pPr lvl="1" algn="r" rtl="1">
              <a:spcAft>
                <a:spcPts val="1200"/>
              </a:spcAft>
            </a:pPr>
            <a:r>
              <a:rPr lang="ar-SA" dirty="0"/>
              <a:t>تم السماح لعربة الطعام بمزاولة العمل في ناشفيل (٢٠٢٢) ، حيث أجهزة الكشف عن الغاز غير إلزامية</a:t>
            </a:r>
          </a:p>
          <a:p>
            <a:pPr lvl="1" algn="r" rtl="1">
              <a:spcAft>
                <a:spcPts val="1200"/>
              </a:spcAft>
            </a:pPr>
            <a:r>
              <a:rPr lang="ar-SA" dirty="0"/>
              <a:t>وقع الانفجار في منزل المالك بالقرب من مدينة </a:t>
            </a:r>
            <a:r>
              <a:rPr lang="ar-SA" dirty="0" err="1"/>
              <a:t>كلاركسفيل</a:t>
            </a:r>
            <a:r>
              <a:rPr lang="ar-SA" dirty="0"/>
              <a:t>، حيث أجهزة الكشف عن ثاني أكسيد الكربون / </a:t>
            </a:r>
            <a:r>
              <a:rPr lang="ar-SA" dirty="0" err="1"/>
              <a:t>البروبان</a:t>
            </a:r>
            <a:r>
              <a:rPr lang="ar-SA" dirty="0"/>
              <a:t> إلزامية.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9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D8F-3556-B1F5-46C4-218B8036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لماذا نحتاج تدريب العمال لعربات الطعام؟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9F73-282A-5C31-F2B6-4E06B96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69"/>
            <a:ext cx="10515600" cy="5217823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بعض أوجه التشابه مع المطاعم ، حيث </a:t>
            </a:r>
            <a:r>
              <a:rPr lang="ar-SA" dirty="0" err="1"/>
              <a:t>تعتبرعرضة</a:t>
            </a:r>
            <a:r>
              <a:rPr lang="ar-SA" dirty="0"/>
              <a:t> لحرائق الطهي</a:t>
            </a:r>
          </a:p>
          <a:p>
            <a:pPr lvl="1" algn="r" rtl="1"/>
            <a:r>
              <a:rPr lang="ar-SA" dirty="0"/>
              <a:t>تقريباً ٧٥٠٠ حريق في مجال المطاعم كل سنة ، بمتوسط ٣ وفيات و ١١٠ إصابات و ١٦٥ مليون دولار امريكي في أضرار الممتلكات كل عام ( ٢٠١٧</a:t>
            </a:r>
            <a:r>
              <a:rPr lang="en-US" dirty="0"/>
              <a:t>NFPA</a:t>
            </a:r>
            <a:r>
              <a:rPr lang="ar-SA" dirty="0"/>
              <a:t>)</a:t>
            </a:r>
          </a:p>
          <a:p>
            <a:pPr lvl="1" algn="r" rtl="1"/>
            <a:r>
              <a:rPr lang="ar-SA" dirty="0"/>
              <a:t>٦١٪ من الحرائق تضمنت معدات طهي ( </a:t>
            </a:r>
            <a:r>
              <a:rPr lang="en-US" dirty="0"/>
              <a:t> NFPA </a:t>
            </a:r>
            <a:r>
              <a:rPr lang="ar-SA" dirty="0"/>
              <a:t>٢٠١٧</a:t>
            </a:r>
            <a:r>
              <a:rPr lang="en-US" dirty="0"/>
              <a:t> </a:t>
            </a:r>
            <a:r>
              <a:rPr lang="ar-SA" dirty="0"/>
              <a:t>)</a:t>
            </a:r>
          </a:p>
          <a:p>
            <a:pPr algn="r" rtl="1"/>
            <a:r>
              <a:rPr lang="ar-SA" dirty="0"/>
              <a:t>مخاطر خاصة بعربات الطعام</a:t>
            </a:r>
          </a:p>
          <a:p>
            <a:pPr lvl="1" algn="r" rtl="1"/>
            <a:r>
              <a:rPr lang="ar-SA" dirty="0"/>
              <a:t>خزانات </a:t>
            </a:r>
            <a:r>
              <a:rPr lang="ar-SA" dirty="0" err="1"/>
              <a:t>البروبان</a:t>
            </a:r>
            <a:r>
              <a:rPr lang="ar-SA" dirty="0"/>
              <a:t> – سهلة التعرض للانفجار</a:t>
            </a:r>
          </a:p>
          <a:p>
            <a:pPr lvl="1" algn="r" rtl="1"/>
            <a:r>
              <a:rPr lang="ar-SA" dirty="0"/>
              <a:t>مساحات صغيرة داخل العربات / المقطورات</a:t>
            </a:r>
          </a:p>
          <a:p>
            <a:pPr lvl="1" algn="r" rtl="1"/>
            <a:r>
              <a:rPr lang="ar-SA" dirty="0"/>
              <a:t>التنقل ، وإمكانية التواجد في المواقع المختلفة ، بالإضافة الى مخاطر الطريق</a:t>
            </a:r>
          </a:p>
          <a:p>
            <a:pPr algn="r" rtl="1"/>
            <a:r>
              <a:rPr lang="ar-SA" dirty="0"/>
              <a:t>تواجه الشركات الصغيرة تحديات خاصة</a:t>
            </a:r>
          </a:p>
          <a:p>
            <a:pPr lvl="1" algn="r" rtl="1"/>
            <a:r>
              <a:rPr lang="ar-SA" dirty="0"/>
              <a:t>نادرًا ما يكون قادرًا على تعيين أخصائي سلامة</a:t>
            </a:r>
          </a:p>
          <a:p>
            <a:pPr lvl="1" algn="r" rtl="1"/>
            <a:r>
              <a:rPr lang="ar-SA" dirty="0"/>
              <a:t>نقص موارد السلامة / الصحة</a:t>
            </a:r>
          </a:p>
          <a:p>
            <a:pPr algn="r" rtl="1"/>
            <a:r>
              <a:rPr lang="ar-SA" dirty="0"/>
              <a:t>أسباب أخرى؟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الغرض من هذا التدريب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825624"/>
            <a:ext cx="10763865" cy="450986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ar-SA" b="1" dirty="0"/>
              <a:t>الغرض: </a:t>
            </a:r>
            <a:r>
              <a:rPr lang="ar-SA" dirty="0"/>
              <a:t>تثقيف الملاك والإدارة والعاملين في مجال عربات الطعام من أجل منع الإصابات والخسائر في الأرواح والخسائر المالية بسبب مخاطر السلامة في مكان العمل ، وخاصة الحرائق والمخاطر ذات الصلة.</a:t>
            </a:r>
            <a:endParaRPr lang="en-US" dirty="0"/>
          </a:p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ar-SA" dirty="0"/>
              <a:t>من خلال التعليم في الفصول الدراسية والتدريب العملي على طفايات الحريق ، نهدف إلى زيادة ثقة المتدربين في التعامل و حل مخاطر السلامة في العمل.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CB31EC-5CB5-034B-294C-B8E42037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rtl="1"/>
            <a:r>
              <a:rPr lang="ar-SA" sz="4800" dirty="0"/>
              <a:t>مقدمة الى </a:t>
            </a:r>
            <a:r>
              <a:rPr lang="ar-SA" sz="4800" dirty="0" err="1"/>
              <a:t>إ</a:t>
            </a:r>
            <a:r>
              <a:rPr lang="en-US" sz="4800" dirty="0" err="1"/>
              <a:t>دارة</a:t>
            </a:r>
            <a:r>
              <a:rPr lang="en-US" sz="4800" dirty="0"/>
              <a:t> </a:t>
            </a:r>
            <a:r>
              <a:rPr lang="en-US" sz="4800" dirty="0" err="1"/>
              <a:t>الصحة</a:t>
            </a:r>
            <a:r>
              <a:rPr lang="en-US" sz="4800" dirty="0"/>
              <a:t> </a:t>
            </a:r>
            <a:r>
              <a:rPr lang="en-US" sz="4800" dirty="0" err="1"/>
              <a:t>و</a:t>
            </a:r>
            <a:r>
              <a:rPr lang="en-US" sz="4800" dirty="0"/>
              <a:t> </a:t>
            </a:r>
            <a:r>
              <a:rPr lang="en-US" sz="4800" dirty="0" err="1"/>
              <a:t>السلامة</a:t>
            </a:r>
            <a:r>
              <a:rPr lang="en-US" sz="4800" dirty="0"/>
              <a:t> </a:t>
            </a:r>
            <a:r>
              <a:rPr lang="en-US" sz="4800" dirty="0" err="1"/>
              <a:t>المهنية</a:t>
            </a:r>
            <a:r>
              <a:rPr lang="en-US" sz="4800" dirty="0"/>
              <a:t> (OSHA) </a:t>
            </a:r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3F19-31A2-053C-A744-258387D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من هم</a:t>
            </a:r>
            <a:r>
              <a:rPr lang="en-US" dirty="0"/>
              <a:t>OSHA </a:t>
            </a:r>
            <a:r>
              <a:rPr lang="ar-SA" dirty="0"/>
              <a:t> وماذا يفعلون؟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90F9-32BD-1639-6BF5-1BA6E44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825624"/>
            <a:ext cx="11236037" cy="479148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en-US" dirty="0"/>
              <a:t>OSHA</a:t>
            </a:r>
            <a:r>
              <a:rPr lang="ar-SA" dirty="0"/>
              <a:t> = إدارة السلامة والصحة المهنية </a:t>
            </a:r>
          </a:p>
          <a:p>
            <a:pPr algn="r" rtl="1">
              <a:spcAft>
                <a:spcPts val="600"/>
              </a:spcAft>
            </a:pPr>
            <a:r>
              <a:rPr lang="ar-SA" sz="2600" dirty="0"/>
              <a:t>جزء من وزارة العمل الأمريكية</a:t>
            </a:r>
          </a:p>
          <a:p>
            <a:pPr algn="r" rtl="1">
              <a:spcAft>
                <a:spcPts val="600"/>
              </a:spcAft>
            </a:pPr>
            <a:r>
              <a:rPr lang="ar-SA" sz="2600" dirty="0"/>
              <a:t>تأسست عام ١٩٧٠ (قانون </a:t>
            </a:r>
            <a:r>
              <a:rPr lang="ar-SA" sz="2600" dirty="0" err="1"/>
              <a:t>ويليامز</a:t>
            </a:r>
            <a:r>
              <a:rPr lang="ar-SA" sz="2600" dirty="0"/>
              <a:t> </a:t>
            </a:r>
            <a:r>
              <a:rPr lang="ar-SA" sz="2600" dirty="0" err="1"/>
              <a:t>شتايجر</a:t>
            </a:r>
            <a:r>
              <a:rPr lang="ar-SA" sz="2600" dirty="0"/>
              <a:t> للسلامة والصحة المهنية)</a:t>
            </a:r>
          </a:p>
          <a:p>
            <a:pPr lvl="2" algn="r" rtl="1">
              <a:spcAft>
                <a:spcPts val="600"/>
              </a:spcAft>
            </a:pPr>
            <a:r>
              <a:rPr lang="ar-SA" sz="2200" dirty="0"/>
              <a:t>المهمة: إنقاذ الأرواح ، ومنع الإصابات ، وحماية العمال في أمريكا من مخاطر السلامة والصحة في مكان العمل</a:t>
            </a:r>
          </a:p>
          <a:p>
            <a:pPr lvl="1" algn="r" rtl="1">
              <a:spcAft>
                <a:spcPts val="600"/>
              </a:spcAft>
            </a:pPr>
            <a:r>
              <a:rPr lang="ar-SA" sz="2600" dirty="0"/>
              <a:t>تحدد المسؤوليات والحقوق لكل من أصحاب العمل والموظفين</a:t>
            </a:r>
          </a:p>
          <a:p>
            <a:pPr lvl="1" algn="r" rtl="1">
              <a:spcAft>
                <a:spcPts val="600"/>
              </a:spcAft>
            </a:pPr>
            <a:r>
              <a:rPr lang="ar-SA" sz="2600" dirty="0"/>
              <a:t>تحافظ على نظام البلاغات / حفظ السجلات للإصابات والوفيات في مكان العمل</a:t>
            </a:r>
          </a:p>
          <a:p>
            <a:pPr lvl="1" algn="r" rtl="1">
              <a:spcAft>
                <a:spcPts val="600"/>
              </a:spcAft>
            </a:pPr>
            <a:r>
              <a:rPr lang="ar-SA" sz="2600" dirty="0">
                <a:latin typeface="Arial" panose="020B0604020202020204" pitchFamily="34" charset="0"/>
              </a:rPr>
              <a:t>ت</a:t>
            </a:r>
            <a:r>
              <a:rPr lang="ar-SA" sz="2600" b="0" i="0" u="none" strike="noStrike" dirty="0">
                <a:effectLst/>
                <a:latin typeface="Arial" panose="020B0604020202020204" pitchFamily="34" charset="0"/>
              </a:rPr>
              <a:t>ؤسس برامج التدريب على السلامة</a:t>
            </a:r>
          </a:p>
          <a:p>
            <a:pPr lvl="1" algn="r" rtl="1">
              <a:spcAft>
                <a:spcPts val="600"/>
              </a:spcAft>
            </a:pPr>
            <a:r>
              <a:rPr lang="ar-SA" sz="2600" dirty="0">
                <a:latin typeface="Arial" panose="020B0604020202020204" pitchFamily="34" charset="0"/>
              </a:rPr>
              <a:t>ت</a:t>
            </a:r>
            <a:r>
              <a:rPr lang="ar-SA" sz="2600" b="0" i="0" u="none" strike="noStrike" dirty="0">
                <a:effectLst/>
                <a:latin typeface="Arial" panose="020B0604020202020204" pitchFamily="34" charset="0"/>
              </a:rPr>
              <a:t>طور و تطبق و تفرض معايير السلامة</a:t>
            </a:r>
          </a:p>
          <a:p>
            <a:pPr lvl="1" algn="r" rtl="1">
              <a:spcAft>
                <a:spcPts val="6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047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SA" dirty="0"/>
              <a:t> </a:t>
            </a:r>
            <a:r>
              <a:rPr lang="en-US" dirty="0"/>
              <a:t>OSHA </a:t>
            </a:r>
            <a:r>
              <a:rPr lang="ar-SA" dirty="0"/>
              <a:t> الفيدرالية و</a:t>
            </a:r>
            <a:r>
              <a:rPr lang="en-US" dirty="0"/>
              <a:t> OSHA </a:t>
            </a:r>
            <a:r>
              <a:rPr lang="ar-SA" dirty="0"/>
              <a:t>الولائية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516567"/>
            <a:ext cx="5395046" cy="5341433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يغطي قانون الصحة والسلامة (</a:t>
            </a:r>
            <a:r>
              <a:rPr lang="en-US" dirty="0"/>
              <a:t>OSHA</a:t>
            </a:r>
            <a:r>
              <a:rPr lang="ar-SA" dirty="0"/>
              <a:t>) أصحاب العمل وموظفيهم إما من خلال </a:t>
            </a:r>
            <a:r>
              <a:rPr lang="en-US" dirty="0"/>
              <a:t>OSHA </a:t>
            </a:r>
            <a:r>
              <a:rPr lang="ar-SA" dirty="0"/>
              <a:t> الفيدرالية أو من خلال برنامج حكومي معتمد من </a:t>
            </a:r>
            <a:r>
              <a:rPr lang="en-US" dirty="0"/>
              <a:t>OSHA</a:t>
            </a:r>
            <a:endParaRPr lang="ar-SA" dirty="0"/>
          </a:p>
          <a:p>
            <a:pPr marL="0" indent="0" algn="r" rtl="1">
              <a:buNone/>
            </a:pPr>
            <a:endParaRPr lang="en-US" dirty="0"/>
          </a:p>
          <a:p>
            <a:pPr algn="r" rtl="1"/>
            <a:r>
              <a:rPr lang="ar-SA" dirty="0"/>
              <a:t>وافقت ٢٢ ولاية على خطط تغطي كلاً من العاملين في القطاع الخاص والحكومة المحلية (اعتبارًا من يناير ٢٠٢٣)</a:t>
            </a:r>
          </a:p>
          <a:p>
            <a:pPr lvl="1" algn="r" rtl="1"/>
            <a:r>
              <a:rPr lang="ar-SA" dirty="0"/>
              <a:t>يجب أن تكون خطط الولاية على الأقل بنفس فعالية إدارة السلامة والصحة المهنية في حماية العمال.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DFC8E-D2FA-E86B-18E0-BEA6465B94B8}"/>
              </a:ext>
            </a:extLst>
          </p:cNvPr>
          <p:cNvSpPr txBox="1"/>
          <p:nvPr/>
        </p:nvSpPr>
        <p:spPr>
          <a:xfrm>
            <a:off x="6567055" y="6031303"/>
            <a:ext cx="33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https://www.osha.gov/stateplans</a:t>
            </a:r>
            <a:r>
              <a:rPr lang="en-US" dirty="0"/>
              <a:t> </a:t>
            </a:r>
          </a:p>
        </p:txBody>
      </p:sp>
      <p:pic>
        <p:nvPicPr>
          <p:cNvPr id="5" name="Picture 4" descr="Map of Federal and State OSHA Plans&#10;jpg 58kb">
            <a:extLst>
              <a:ext uri="{FF2B5EF4-FFF2-40B4-BE49-F238E27FC236}">
                <a16:creationId xmlns:a16="http://schemas.microsoft.com/office/drawing/2014/main" id="{D14CBF7E-015E-7C72-D18F-9C68FBA1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7" y="1430476"/>
            <a:ext cx="6181725" cy="4505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EA603-0C97-D51E-BCDB-D76739FCC0CD}"/>
              </a:ext>
            </a:extLst>
          </p:cNvPr>
          <p:cNvSpPr txBox="1"/>
          <p:nvPr/>
        </p:nvSpPr>
        <p:spPr>
          <a:xfrm>
            <a:off x="7324298" y="1512626"/>
            <a:ext cx="4333164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err="1">
                <a:ea typeface="+mn-lt"/>
                <a:cs typeface="+mn-lt"/>
              </a:rPr>
              <a:t>حدد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ولاية</a:t>
            </a:r>
            <a:r>
              <a:rPr lang="en-US" sz="1200" dirty="0">
                <a:ea typeface="+mn-lt"/>
                <a:cs typeface="+mn-lt"/>
              </a:rPr>
              <a:t>/</a:t>
            </a:r>
            <a:r>
              <a:rPr lang="en-US" sz="1200" err="1">
                <a:ea typeface="+mn-lt"/>
                <a:cs typeface="+mn-lt"/>
              </a:rPr>
              <a:t>إقليم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من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الخريطة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لإظهار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معلومات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التواصل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الخاصة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بخطة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الولاية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DAB8CFDF-6993-D0AA-3E33-8A708011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713" y="5334291"/>
            <a:ext cx="4426423" cy="5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1468</Words>
  <Application>Microsoft Office PowerPoint</Application>
  <PresentationFormat>Widescreen</PresentationFormat>
  <Paragraphs>151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تدريب السلامة لعربات الطعام المتنقلة</vt:lpstr>
      <vt:lpstr>اهلاً و سهلاً</vt:lpstr>
      <vt:lpstr>لماذا التدريب؟ حوادث عربات الطعام في الأخبار</vt:lpstr>
      <vt:lpstr>لماذا نحتاج تدريب العمال لعربات الطعام؟</vt:lpstr>
      <vt:lpstr>لماذا نحتاج تدريب العمال لعربات الطعام؟</vt:lpstr>
      <vt:lpstr>الغرض من هذا التدريب</vt:lpstr>
      <vt:lpstr>مقدمة الى إدارة الصحة و السلامة المهنية (OSHA) </vt:lpstr>
      <vt:lpstr>من همOSHA  وماذا يفعلون؟</vt:lpstr>
      <vt:lpstr> OSHA  الفيدرالية و OSHA الولائية</vt:lpstr>
      <vt:lpstr>حقوق الموظف</vt:lpstr>
      <vt:lpstr>مسؤوليات أصحاب العمل</vt:lpstr>
      <vt:lpstr>توفر (OSHA) مساعدة للأعمال الصغيرة</vt:lpstr>
      <vt:lpstr>برنامج OSHA للاستشارات في الموقع التابع لـ SHARP</vt:lpstr>
      <vt:lpstr>الامتثال للقوانين مقابل أفضل الممارسات</vt:lpstr>
      <vt:lpstr>الهدف: تنفيذ الحلول الفعالة</vt:lpstr>
      <vt:lpstr>فائدة اليوم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Faisal Alghamdi</cp:lastModifiedBy>
  <cp:revision>33</cp:revision>
  <cp:lastPrinted>2023-03-01T04:50:06Z</cp:lastPrinted>
  <dcterms:created xsi:type="dcterms:W3CDTF">2023-01-01T03:33:26Z</dcterms:created>
  <dcterms:modified xsi:type="dcterms:W3CDTF">2023-09-19T03:24:44Z</dcterms:modified>
</cp:coreProperties>
</file>